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336" r:id="rId19"/>
    <p:sldId id="373" r:id="rId20"/>
    <p:sldId id="355" r:id="rId21"/>
    <p:sldId id="377" r:id="rId22"/>
    <p:sldId id="368" r:id="rId23"/>
    <p:sldId id="370" r:id="rId24"/>
    <p:sldId id="371" r:id="rId25"/>
    <p:sldId id="378" r:id="rId26"/>
    <p:sldId id="374" r:id="rId27"/>
    <p:sldId id="375" r:id="rId28"/>
    <p:sldId id="366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18" autoAdjust="0"/>
    <p:restoredTop sz="90196" autoAdjust="0"/>
  </p:normalViewPr>
  <p:slideViewPr>
    <p:cSldViewPr snapToGrid="0" snapToObjects="1">
      <p:cViewPr varScale="1">
        <p:scale>
          <a:sx n="65" d="100"/>
          <a:sy n="65" d="100"/>
        </p:scale>
        <p:origin x="163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210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company is committed to supporting the expanding environmental movement, which is working to address concerns such as the management of resources and the impact of climate change.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6216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030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ldi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1402023"/>
            <a:ext cx="8058149" cy="1321459"/>
          </a:xfrm>
        </p:spPr>
        <p:txBody>
          <a:bodyPr/>
          <a:lstStyle/>
          <a:p>
            <a:pPr algn="ctr"/>
            <a:r>
              <a:rPr lang="en-US" sz="4800" b="1" dirty="0"/>
              <a:t>Presentation on ALDI expansion overseas</a:t>
            </a:r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Lecturer: Dr. </a:t>
            </a:r>
            <a:r>
              <a:rPr lang="en-US" sz="4000" b="1" dirty="0" err="1"/>
              <a:t>Rexon</a:t>
            </a:r>
            <a:r>
              <a:rPr lang="en-US" sz="4000" b="1" dirty="0"/>
              <a:t> </a:t>
            </a:r>
            <a:r>
              <a:rPr lang="en-US" sz="4000" b="1" dirty="0" err="1"/>
              <a:t>Nting</a:t>
            </a:r>
            <a:br>
              <a:rPr lang="en-US" sz="4000" b="1" dirty="0"/>
            </a:br>
            <a:r>
              <a:rPr lang="en-US" sz="4000" b="1" dirty="0"/>
              <a:t>Student name : Cristian Stoleru</a:t>
            </a:r>
            <a:br>
              <a:rPr lang="en-US" sz="4000" b="1" dirty="0"/>
            </a:br>
            <a:r>
              <a:rPr lang="en-US" sz="4000" b="1" dirty="0"/>
              <a:t>Student ID: 2215119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33B2A-10B3-7938-B3BF-370A74408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750" y="191955"/>
            <a:ext cx="6545359" cy="729426"/>
          </a:xfrm>
        </p:spPr>
        <p:txBody>
          <a:bodyPr/>
          <a:lstStyle/>
          <a:p>
            <a:pPr algn="ctr"/>
            <a:r>
              <a:rPr lang="en-GB" sz="4400" b="1" dirty="0">
                <a:latin typeface="+mn-lt"/>
              </a:rPr>
              <a:t>INTRODUCTION</a:t>
            </a:r>
            <a:endParaRPr lang="en-GB" b="1" dirty="0">
              <a:latin typeface="+mn-l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8E2CD7-0CE0-4AA0-C10C-97AF1FADFF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0724" y="737419"/>
            <a:ext cx="8893276" cy="4807047"/>
          </a:xfrm>
        </p:spPr>
        <p:txBody>
          <a:bodyPr anchor="ctr"/>
          <a:lstStyle/>
          <a:p>
            <a:pPr lvl="1" algn="just">
              <a:buFont typeface="Arial" pitchFamily="34" charset="0"/>
              <a:buChar char="•"/>
            </a:pPr>
            <a:r>
              <a:rPr lang="en-US" sz="2600" dirty="0"/>
              <a:t>International business spans across numerous countries and continents. </a:t>
            </a:r>
          </a:p>
          <a:p>
            <a:pPr lvl="1" algn="just">
              <a:buFont typeface="Arial" pitchFamily="34" charset="0"/>
              <a:buChar char="•"/>
            </a:pPr>
            <a:r>
              <a:rPr lang="en-US" sz="2600" dirty="0"/>
              <a:t>Globalization lets enterprises sell overseas. </a:t>
            </a:r>
          </a:p>
          <a:p>
            <a:pPr lvl="1" algn="just">
              <a:buFont typeface="Arial" pitchFamily="34" charset="0"/>
              <a:buChar char="•"/>
            </a:pPr>
            <a:r>
              <a:rPr lang="en-US" sz="2600" dirty="0"/>
              <a:t>ALDI expects worldwide expansion after excelling in Britain. </a:t>
            </a:r>
          </a:p>
          <a:p>
            <a:pPr lvl="1" algn="just">
              <a:buFont typeface="Arial" pitchFamily="34" charset="0"/>
              <a:buChar char="•"/>
            </a:pPr>
            <a:r>
              <a:rPr lang="en-US" sz="2600" dirty="0"/>
              <a:t>Different criteria must be assessed before enrolling at various development stages. 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461061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3" name="Rectangle 1537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58DC41E-C746-435E-AD0E-0D42E7EF3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US" sz="2900" b="1" dirty="0">
                <a:latin typeface="+mn-lt"/>
              </a:rPr>
              <a:t>Introduction of ALDI </a:t>
            </a:r>
            <a:br>
              <a:rPr lang="en-GB" sz="2900" b="1" dirty="0">
                <a:latin typeface="+mn-lt"/>
              </a:rPr>
            </a:br>
            <a:r>
              <a:rPr lang="en-GB" sz="2400" dirty="0">
                <a:hlinkClick r:id="rId3"/>
              </a:rPr>
              <a:t>Welcome to ALDI</a:t>
            </a:r>
            <a:br>
              <a:rPr lang="en-GB" sz="2900" b="1" dirty="0">
                <a:latin typeface="+mn-lt"/>
              </a:rPr>
            </a:br>
            <a:endParaRPr lang="en-GB" sz="2900" b="1" dirty="0">
              <a:latin typeface="+mn-lt"/>
            </a:endParaRPr>
          </a:p>
        </p:txBody>
      </p:sp>
      <p:sp>
        <p:nvSpPr>
          <p:cNvPr id="1537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960120 w 8229600"/>
              <a:gd name="connsiteY2" fmla="*/ 0 h 18288"/>
              <a:gd name="connsiteX3" fmla="*/ 1481328 w 8229600"/>
              <a:gd name="connsiteY3" fmla="*/ 0 h 18288"/>
              <a:gd name="connsiteX4" fmla="*/ 2167128 w 8229600"/>
              <a:gd name="connsiteY4" fmla="*/ 0 h 18288"/>
              <a:gd name="connsiteX5" fmla="*/ 2935224 w 8229600"/>
              <a:gd name="connsiteY5" fmla="*/ 0 h 18288"/>
              <a:gd name="connsiteX6" fmla="*/ 3785616 w 8229600"/>
              <a:gd name="connsiteY6" fmla="*/ 0 h 18288"/>
              <a:gd name="connsiteX7" fmla="*/ 4636008 w 8229600"/>
              <a:gd name="connsiteY7" fmla="*/ 0 h 18288"/>
              <a:gd name="connsiteX8" fmla="*/ 5239512 w 8229600"/>
              <a:gd name="connsiteY8" fmla="*/ 0 h 18288"/>
              <a:gd name="connsiteX9" fmla="*/ 6007608 w 8229600"/>
              <a:gd name="connsiteY9" fmla="*/ 0 h 18288"/>
              <a:gd name="connsiteX10" fmla="*/ 6693408 w 8229600"/>
              <a:gd name="connsiteY10" fmla="*/ 0 h 18288"/>
              <a:gd name="connsiteX11" fmla="*/ 7296912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626096 w 8229600"/>
              <a:gd name="connsiteY14" fmla="*/ 18288 h 18288"/>
              <a:gd name="connsiteX15" fmla="*/ 7022592 w 8229600"/>
              <a:gd name="connsiteY15" fmla="*/ 18288 h 18288"/>
              <a:gd name="connsiteX16" fmla="*/ 6172200 w 8229600"/>
              <a:gd name="connsiteY16" fmla="*/ 18288 h 18288"/>
              <a:gd name="connsiteX17" fmla="*/ 5650992 w 8229600"/>
              <a:gd name="connsiteY17" fmla="*/ 18288 h 18288"/>
              <a:gd name="connsiteX18" fmla="*/ 4882896 w 8229600"/>
              <a:gd name="connsiteY18" fmla="*/ 18288 h 18288"/>
              <a:gd name="connsiteX19" fmla="*/ 4443984 w 8229600"/>
              <a:gd name="connsiteY19" fmla="*/ 18288 h 18288"/>
              <a:gd name="connsiteX20" fmla="*/ 3758184 w 8229600"/>
              <a:gd name="connsiteY20" fmla="*/ 18288 h 18288"/>
              <a:gd name="connsiteX21" fmla="*/ 3236976 w 8229600"/>
              <a:gd name="connsiteY21" fmla="*/ 18288 h 18288"/>
              <a:gd name="connsiteX22" fmla="*/ 2386584 w 8229600"/>
              <a:gd name="connsiteY22" fmla="*/ 18288 h 18288"/>
              <a:gd name="connsiteX23" fmla="*/ 1947672 w 8229600"/>
              <a:gd name="connsiteY23" fmla="*/ 18288 h 18288"/>
              <a:gd name="connsiteX24" fmla="*/ 1261872 w 8229600"/>
              <a:gd name="connsiteY24" fmla="*/ 18288 h 18288"/>
              <a:gd name="connsiteX25" fmla="*/ 822960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15278" y="6969"/>
                  <a:pt x="340572" y="21894"/>
                  <a:pt x="521208" y="0"/>
                </a:cubicBezTo>
                <a:cubicBezTo>
                  <a:pt x="745939" y="29643"/>
                  <a:pt x="1127486" y="-40512"/>
                  <a:pt x="1371600" y="0"/>
                </a:cubicBezTo>
                <a:cubicBezTo>
                  <a:pt x="1567490" y="28416"/>
                  <a:pt x="1945702" y="13075"/>
                  <a:pt x="2221992" y="0"/>
                </a:cubicBezTo>
                <a:cubicBezTo>
                  <a:pt x="2446218" y="-17340"/>
                  <a:pt x="2853686" y="-7924"/>
                  <a:pt x="3072384" y="0"/>
                </a:cubicBezTo>
                <a:cubicBezTo>
                  <a:pt x="3286960" y="20656"/>
                  <a:pt x="3324417" y="20174"/>
                  <a:pt x="3511296" y="0"/>
                </a:cubicBezTo>
                <a:cubicBezTo>
                  <a:pt x="3710690" y="-39182"/>
                  <a:pt x="3945457" y="-64074"/>
                  <a:pt x="4114800" y="0"/>
                </a:cubicBezTo>
                <a:cubicBezTo>
                  <a:pt x="4336079" y="28138"/>
                  <a:pt x="4420759" y="12117"/>
                  <a:pt x="4553712" y="0"/>
                </a:cubicBezTo>
                <a:cubicBezTo>
                  <a:pt x="4688252" y="-2224"/>
                  <a:pt x="5047430" y="19664"/>
                  <a:pt x="5239512" y="0"/>
                </a:cubicBezTo>
                <a:cubicBezTo>
                  <a:pt x="5424392" y="-49610"/>
                  <a:pt x="5708717" y="13540"/>
                  <a:pt x="5843016" y="0"/>
                </a:cubicBezTo>
                <a:cubicBezTo>
                  <a:pt x="6005788" y="32949"/>
                  <a:pt x="6198255" y="37080"/>
                  <a:pt x="6611112" y="0"/>
                </a:cubicBezTo>
                <a:cubicBezTo>
                  <a:pt x="6954152" y="635"/>
                  <a:pt x="7244390" y="18057"/>
                  <a:pt x="7461504" y="0"/>
                </a:cubicBezTo>
                <a:cubicBezTo>
                  <a:pt x="7693790" y="9882"/>
                  <a:pt x="7984486" y="17646"/>
                  <a:pt x="8229600" y="0"/>
                </a:cubicBezTo>
                <a:cubicBezTo>
                  <a:pt x="8228428" y="6016"/>
                  <a:pt x="8229853" y="9684"/>
                  <a:pt x="8229600" y="18288"/>
                </a:cubicBezTo>
                <a:cubicBezTo>
                  <a:pt x="7945777" y="19945"/>
                  <a:pt x="7812308" y="-8511"/>
                  <a:pt x="7461504" y="18288"/>
                </a:cubicBezTo>
                <a:cubicBezTo>
                  <a:pt x="7129391" y="53185"/>
                  <a:pt x="7087333" y="41906"/>
                  <a:pt x="6940296" y="18288"/>
                </a:cubicBezTo>
                <a:cubicBezTo>
                  <a:pt x="6810862" y="-23020"/>
                  <a:pt x="6701312" y="19361"/>
                  <a:pt x="6419088" y="18288"/>
                </a:cubicBezTo>
                <a:cubicBezTo>
                  <a:pt x="6152777" y="18855"/>
                  <a:pt x="5868611" y="48802"/>
                  <a:pt x="5650992" y="18288"/>
                </a:cubicBezTo>
                <a:cubicBezTo>
                  <a:pt x="5439747" y="15250"/>
                  <a:pt x="5334901" y="-1044"/>
                  <a:pt x="5129784" y="18288"/>
                </a:cubicBezTo>
                <a:cubicBezTo>
                  <a:pt x="4955906" y="40458"/>
                  <a:pt x="4793216" y="33888"/>
                  <a:pt x="4690872" y="18288"/>
                </a:cubicBezTo>
                <a:cubicBezTo>
                  <a:pt x="4552374" y="31087"/>
                  <a:pt x="4318742" y="6248"/>
                  <a:pt x="4087368" y="18288"/>
                </a:cubicBezTo>
                <a:cubicBezTo>
                  <a:pt x="3849418" y="32625"/>
                  <a:pt x="3751577" y="29688"/>
                  <a:pt x="3401568" y="18288"/>
                </a:cubicBezTo>
                <a:cubicBezTo>
                  <a:pt x="3067953" y="20409"/>
                  <a:pt x="3012425" y="26879"/>
                  <a:pt x="2798064" y="18288"/>
                </a:cubicBezTo>
                <a:cubicBezTo>
                  <a:pt x="2565154" y="16520"/>
                  <a:pt x="2426719" y="-31794"/>
                  <a:pt x="2276856" y="18288"/>
                </a:cubicBezTo>
                <a:cubicBezTo>
                  <a:pt x="2090980" y="4382"/>
                  <a:pt x="1702030" y="-8180"/>
                  <a:pt x="1426464" y="18288"/>
                </a:cubicBezTo>
                <a:cubicBezTo>
                  <a:pt x="1104481" y="69643"/>
                  <a:pt x="985013" y="-7690"/>
                  <a:pt x="740664" y="18288"/>
                </a:cubicBezTo>
                <a:cubicBezTo>
                  <a:pt x="507391" y="41643"/>
                  <a:pt x="191740" y="-11654"/>
                  <a:pt x="0" y="18288"/>
                </a:cubicBezTo>
                <a:cubicBezTo>
                  <a:pt x="714" y="9707"/>
                  <a:pt x="1025" y="3120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70709" y="-27213"/>
                  <a:pt x="397128" y="23656"/>
                  <a:pt x="521208" y="0"/>
                </a:cubicBezTo>
                <a:cubicBezTo>
                  <a:pt x="631319" y="-5947"/>
                  <a:pt x="842157" y="28261"/>
                  <a:pt x="960120" y="0"/>
                </a:cubicBezTo>
                <a:cubicBezTo>
                  <a:pt x="1077930" y="6549"/>
                  <a:pt x="1318669" y="-15893"/>
                  <a:pt x="1481328" y="0"/>
                </a:cubicBezTo>
                <a:cubicBezTo>
                  <a:pt x="1659104" y="-21090"/>
                  <a:pt x="1870243" y="69945"/>
                  <a:pt x="2167128" y="0"/>
                </a:cubicBezTo>
                <a:cubicBezTo>
                  <a:pt x="2460684" y="-5519"/>
                  <a:pt x="2753885" y="-62993"/>
                  <a:pt x="2935224" y="0"/>
                </a:cubicBezTo>
                <a:cubicBezTo>
                  <a:pt x="3115119" y="56580"/>
                  <a:pt x="3535280" y="40687"/>
                  <a:pt x="3785616" y="0"/>
                </a:cubicBezTo>
                <a:cubicBezTo>
                  <a:pt x="4057881" y="25645"/>
                  <a:pt x="4308335" y="-2666"/>
                  <a:pt x="4636008" y="0"/>
                </a:cubicBezTo>
                <a:cubicBezTo>
                  <a:pt x="4987152" y="19805"/>
                  <a:pt x="5025979" y="14149"/>
                  <a:pt x="5239512" y="0"/>
                </a:cubicBezTo>
                <a:cubicBezTo>
                  <a:pt x="5437586" y="211"/>
                  <a:pt x="5752721" y="5618"/>
                  <a:pt x="6007608" y="0"/>
                </a:cubicBezTo>
                <a:cubicBezTo>
                  <a:pt x="6280137" y="-5132"/>
                  <a:pt x="6386079" y="-21510"/>
                  <a:pt x="6693408" y="0"/>
                </a:cubicBezTo>
                <a:cubicBezTo>
                  <a:pt x="6986580" y="4991"/>
                  <a:pt x="7015252" y="-18088"/>
                  <a:pt x="7296912" y="0"/>
                </a:cubicBezTo>
                <a:cubicBezTo>
                  <a:pt x="7569796" y="10390"/>
                  <a:pt x="7895472" y="71473"/>
                  <a:pt x="8229600" y="0"/>
                </a:cubicBezTo>
                <a:cubicBezTo>
                  <a:pt x="8230227" y="7450"/>
                  <a:pt x="8228885" y="11999"/>
                  <a:pt x="8229600" y="18288"/>
                </a:cubicBezTo>
                <a:cubicBezTo>
                  <a:pt x="8094333" y="-5252"/>
                  <a:pt x="7850928" y="37448"/>
                  <a:pt x="7626096" y="18288"/>
                </a:cubicBezTo>
                <a:cubicBezTo>
                  <a:pt x="7448378" y="-569"/>
                  <a:pt x="7315174" y="-1844"/>
                  <a:pt x="7022592" y="18288"/>
                </a:cubicBezTo>
                <a:cubicBezTo>
                  <a:pt x="6686163" y="50499"/>
                  <a:pt x="6352629" y="23510"/>
                  <a:pt x="6172200" y="18288"/>
                </a:cubicBezTo>
                <a:cubicBezTo>
                  <a:pt x="6015590" y="42345"/>
                  <a:pt x="5770309" y="21278"/>
                  <a:pt x="5650992" y="18288"/>
                </a:cubicBezTo>
                <a:cubicBezTo>
                  <a:pt x="5483975" y="12092"/>
                  <a:pt x="5165324" y="68948"/>
                  <a:pt x="4882896" y="18288"/>
                </a:cubicBezTo>
                <a:cubicBezTo>
                  <a:pt x="4568934" y="7053"/>
                  <a:pt x="4556334" y="27676"/>
                  <a:pt x="4443984" y="18288"/>
                </a:cubicBezTo>
                <a:cubicBezTo>
                  <a:pt x="4320775" y="10576"/>
                  <a:pt x="4034988" y="-3490"/>
                  <a:pt x="3758184" y="18288"/>
                </a:cubicBezTo>
                <a:cubicBezTo>
                  <a:pt x="3445155" y="-998"/>
                  <a:pt x="3367892" y="13824"/>
                  <a:pt x="3236976" y="18288"/>
                </a:cubicBezTo>
                <a:cubicBezTo>
                  <a:pt x="3093796" y="26408"/>
                  <a:pt x="2635824" y="24132"/>
                  <a:pt x="2386584" y="18288"/>
                </a:cubicBezTo>
                <a:cubicBezTo>
                  <a:pt x="2139815" y="-3297"/>
                  <a:pt x="2105958" y="25945"/>
                  <a:pt x="1947672" y="18288"/>
                </a:cubicBezTo>
                <a:cubicBezTo>
                  <a:pt x="1801011" y="-19911"/>
                  <a:pt x="1533636" y="14646"/>
                  <a:pt x="1261872" y="18288"/>
                </a:cubicBezTo>
                <a:cubicBezTo>
                  <a:pt x="989528" y="32227"/>
                  <a:pt x="1025848" y="14685"/>
                  <a:pt x="822960" y="18288"/>
                </a:cubicBezTo>
                <a:cubicBezTo>
                  <a:pt x="653456" y="20956"/>
                  <a:pt x="304027" y="8001"/>
                  <a:pt x="0" y="18288"/>
                </a:cubicBezTo>
                <a:cubicBezTo>
                  <a:pt x="-27" y="11611"/>
                  <a:pt x="-1713" y="5475"/>
                  <a:pt x="0" y="0"/>
                </a:cubicBezTo>
                <a:close/>
              </a:path>
              <a:path w="8229600" h="18288" fill="none" stroke="0" extrusionOk="0">
                <a:moveTo>
                  <a:pt x="0" y="0"/>
                </a:moveTo>
                <a:cubicBezTo>
                  <a:pt x="205130" y="6064"/>
                  <a:pt x="324007" y="6684"/>
                  <a:pt x="521208" y="0"/>
                </a:cubicBezTo>
                <a:cubicBezTo>
                  <a:pt x="695888" y="-14632"/>
                  <a:pt x="1101879" y="6017"/>
                  <a:pt x="1371600" y="0"/>
                </a:cubicBezTo>
                <a:cubicBezTo>
                  <a:pt x="1622968" y="4691"/>
                  <a:pt x="1936552" y="-7433"/>
                  <a:pt x="2221992" y="0"/>
                </a:cubicBezTo>
                <a:cubicBezTo>
                  <a:pt x="2498663" y="51226"/>
                  <a:pt x="2885875" y="-8757"/>
                  <a:pt x="3072384" y="0"/>
                </a:cubicBezTo>
                <a:cubicBezTo>
                  <a:pt x="3288944" y="24235"/>
                  <a:pt x="3331110" y="5443"/>
                  <a:pt x="3511296" y="0"/>
                </a:cubicBezTo>
                <a:cubicBezTo>
                  <a:pt x="3687973" y="-19690"/>
                  <a:pt x="3901025" y="-20092"/>
                  <a:pt x="4114800" y="0"/>
                </a:cubicBezTo>
                <a:cubicBezTo>
                  <a:pt x="4336102" y="32988"/>
                  <a:pt x="4416982" y="-5831"/>
                  <a:pt x="4553712" y="0"/>
                </a:cubicBezTo>
                <a:cubicBezTo>
                  <a:pt x="4674310" y="-5056"/>
                  <a:pt x="5080160" y="-12181"/>
                  <a:pt x="5239512" y="0"/>
                </a:cubicBezTo>
                <a:cubicBezTo>
                  <a:pt x="5419031" y="-38513"/>
                  <a:pt x="5691629" y="2226"/>
                  <a:pt x="5843016" y="0"/>
                </a:cubicBezTo>
                <a:cubicBezTo>
                  <a:pt x="5978317" y="-40553"/>
                  <a:pt x="6314754" y="9782"/>
                  <a:pt x="6611112" y="0"/>
                </a:cubicBezTo>
                <a:cubicBezTo>
                  <a:pt x="6973004" y="-17646"/>
                  <a:pt x="7175490" y="18489"/>
                  <a:pt x="7461504" y="0"/>
                </a:cubicBezTo>
                <a:cubicBezTo>
                  <a:pt x="7746737" y="-34159"/>
                  <a:pt x="7962178" y="39853"/>
                  <a:pt x="8229600" y="0"/>
                </a:cubicBezTo>
                <a:cubicBezTo>
                  <a:pt x="8228796" y="5852"/>
                  <a:pt x="8229698" y="10429"/>
                  <a:pt x="8229600" y="18288"/>
                </a:cubicBezTo>
                <a:cubicBezTo>
                  <a:pt x="7944174" y="-29104"/>
                  <a:pt x="7795646" y="-34405"/>
                  <a:pt x="7461504" y="18288"/>
                </a:cubicBezTo>
                <a:cubicBezTo>
                  <a:pt x="7129776" y="51087"/>
                  <a:pt x="7082769" y="31446"/>
                  <a:pt x="6940296" y="18288"/>
                </a:cubicBezTo>
                <a:cubicBezTo>
                  <a:pt x="6799665" y="-15875"/>
                  <a:pt x="6652769" y="31783"/>
                  <a:pt x="6419088" y="18288"/>
                </a:cubicBezTo>
                <a:cubicBezTo>
                  <a:pt x="6143970" y="52275"/>
                  <a:pt x="5863165" y="-16531"/>
                  <a:pt x="5650992" y="18288"/>
                </a:cubicBezTo>
                <a:cubicBezTo>
                  <a:pt x="5419172" y="40606"/>
                  <a:pt x="5309448" y="-405"/>
                  <a:pt x="5129784" y="18288"/>
                </a:cubicBezTo>
                <a:cubicBezTo>
                  <a:pt x="4947928" y="26023"/>
                  <a:pt x="4795021" y="5860"/>
                  <a:pt x="4690872" y="18288"/>
                </a:cubicBezTo>
                <a:cubicBezTo>
                  <a:pt x="4564358" y="-9579"/>
                  <a:pt x="4295485" y="-25280"/>
                  <a:pt x="4087368" y="18288"/>
                </a:cubicBezTo>
                <a:cubicBezTo>
                  <a:pt x="3871704" y="40406"/>
                  <a:pt x="3732927" y="-10898"/>
                  <a:pt x="3401568" y="18288"/>
                </a:cubicBezTo>
                <a:cubicBezTo>
                  <a:pt x="3075889" y="19660"/>
                  <a:pt x="3025898" y="44400"/>
                  <a:pt x="2798064" y="18288"/>
                </a:cubicBezTo>
                <a:cubicBezTo>
                  <a:pt x="2581856" y="-20869"/>
                  <a:pt x="2428311" y="-4900"/>
                  <a:pt x="2276856" y="18288"/>
                </a:cubicBezTo>
                <a:cubicBezTo>
                  <a:pt x="2098246" y="53283"/>
                  <a:pt x="1737531" y="55959"/>
                  <a:pt x="1426464" y="18288"/>
                </a:cubicBezTo>
                <a:cubicBezTo>
                  <a:pt x="1104708" y="26489"/>
                  <a:pt x="1006595" y="15928"/>
                  <a:pt x="740664" y="18288"/>
                </a:cubicBezTo>
                <a:cubicBezTo>
                  <a:pt x="480378" y="33084"/>
                  <a:pt x="202592" y="-12357"/>
                  <a:pt x="0" y="18288"/>
                </a:cubicBezTo>
                <a:cubicBezTo>
                  <a:pt x="888" y="9601"/>
                  <a:pt x="860" y="4150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8229600"/>
                      <a:gd name="connsiteY0" fmla="*/ 0 h 18288"/>
                      <a:gd name="connsiteX1" fmla="*/ 521208 w 8229600"/>
                      <a:gd name="connsiteY1" fmla="*/ 0 h 18288"/>
                      <a:gd name="connsiteX2" fmla="*/ 1371600 w 8229600"/>
                      <a:gd name="connsiteY2" fmla="*/ 0 h 18288"/>
                      <a:gd name="connsiteX3" fmla="*/ 2221992 w 8229600"/>
                      <a:gd name="connsiteY3" fmla="*/ 0 h 18288"/>
                      <a:gd name="connsiteX4" fmla="*/ 3072384 w 8229600"/>
                      <a:gd name="connsiteY4" fmla="*/ 0 h 18288"/>
                      <a:gd name="connsiteX5" fmla="*/ 3511296 w 8229600"/>
                      <a:gd name="connsiteY5" fmla="*/ 0 h 18288"/>
                      <a:gd name="connsiteX6" fmla="*/ 4114800 w 8229600"/>
                      <a:gd name="connsiteY6" fmla="*/ 0 h 18288"/>
                      <a:gd name="connsiteX7" fmla="*/ 4553712 w 8229600"/>
                      <a:gd name="connsiteY7" fmla="*/ 0 h 18288"/>
                      <a:gd name="connsiteX8" fmla="*/ 5239512 w 8229600"/>
                      <a:gd name="connsiteY8" fmla="*/ 0 h 18288"/>
                      <a:gd name="connsiteX9" fmla="*/ 5843016 w 8229600"/>
                      <a:gd name="connsiteY9" fmla="*/ 0 h 18288"/>
                      <a:gd name="connsiteX10" fmla="*/ 6611112 w 8229600"/>
                      <a:gd name="connsiteY10" fmla="*/ 0 h 18288"/>
                      <a:gd name="connsiteX11" fmla="*/ 7461504 w 8229600"/>
                      <a:gd name="connsiteY11" fmla="*/ 0 h 18288"/>
                      <a:gd name="connsiteX12" fmla="*/ 8229600 w 8229600"/>
                      <a:gd name="connsiteY12" fmla="*/ 0 h 18288"/>
                      <a:gd name="connsiteX13" fmla="*/ 8229600 w 8229600"/>
                      <a:gd name="connsiteY13" fmla="*/ 18288 h 18288"/>
                      <a:gd name="connsiteX14" fmla="*/ 7461504 w 8229600"/>
                      <a:gd name="connsiteY14" fmla="*/ 18288 h 18288"/>
                      <a:gd name="connsiteX15" fmla="*/ 6940296 w 8229600"/>
                      <a:gd name="connsiteY15" fmla="*/ 18288 h 18288"/>
                      <a:gd name="connsiteX16" fmla="*/ 6419088 w 8229600"/>
                      <a:gd name="connsiteY16" fmla="*/ 18288 h 18288"/>
                      <a:gd name="connsiteX17" fmla="*/ 5650992 w 8229600"/>
                      <a:gd name="connsiteY17" fmla="*/ 18288 h 18288"/>
                      <a:gd name="connsiteX18" fmla="*/ 5129784 w 8229600"/>
                      <a:gd name="connsiteY18" fmla="*/ 18288 h 18288"/>
                      <a:gd name="connsiteX19" fmla="*/ 4690872 w 8229600"/>
                      <a:gd name="connsiteY19" fmla="*/ 18288 h 18288"/>
                      <a:gd name="connsiteX20" fmla="*/ 4087368 w 8229600"/>
                      <a:gd name="connsiteY20" fmla="*/ 18288 h 18288"/>
                      <a:gd name="connsiteX21" fmla="*/ 3401568 w 8229600"/>
                      <a:gd name="connsiteY21" fmla="*/ 18288 h 18288"/>
                      <a:gd name="connsiteX22" fmla="*/ 2798064 w 8229600"/>
                      <a:gd name="connsiteY22" fmla="*/ 18288 h 18288"/>
                      <a:gd name="connsiteX23" fmla="*/ 2276856 w 8229600"/>
                      <a:gd name="connsiteY23" fmla="*/ 18288 h 18288"/>
                      <a:gd name="connsiteX24" fmla="*/ 1426464 w 8229600"/>
                      <a:gd name="connsiteY24" fmla="*/ 18288 h 18288"/>
                      <a:gd name="connsiteX25" fmla="*/ 740664 w 8229600"/>
                      <a:gd name="connsiteY25" fmla="*/ 18288 h 18288"/>
                      <a:gd name="connsiteX26" fmla="*/ 0 w 8229600"/>
                      <a:gd name="connsiteY26" fmla="*/ 18288 h 18288"/>
                      <a:gd name="connsiteX27" fmla="*/ 0 w 8229600"/>
                      <a:gd name="connsiteY27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</a:cxnLst>
                    <a:rect l="l" t="t" r="r" b="b"/>
                    <a:pathLst>
                      <a:path w="8229600" h="18288" fill="none" extrusionOk="0">
                        <a:moveTo>
                          <a:pt x="0" y="0"/>
                        </a:moveTo>
                        <a:cubicBezTo>
                          <a:pt x="227594" y="-4267"/>
                          <a:pt x="329693" y="13251"/>
                          <a:pt x="521208" y="0"/>
                        </a:cubicBezTo>
                        <a:cubicBezTo>
                          <a:pt x="712723" y="-13251"/>
                          <a:pt x="1137373" y="-13618"/>
                          <a:pt x="1371600" y="0"/>
                        </a:cubicBezTo>
                        <a:cubicBezTo>
                          <a:pt x="1605827" y="13618"/>
                          <a:pt x="1975382" y="-27374"/>
                          <a:pt x="2221992" y="0"/>
                        </a:cubicBezTo>
                        <a:cubicBezTo>
                          <a:pt x="2468602" y="27374"/>
                          <a:pt x="2863316" y="-20517"/>
                          <a:pt x="3072384" y="0"/>
                        </a:cubicBezTo>
                        <a:cubicBezTo>
                          <a:pt x="3281452" y="20517"/>
                          <a:pt x="3331438" y="10793"/>
                          <a:pt x="3511296" y="0"/>
                        </a:cubicBezTo>
                        <a:cubicBezTo>
                          <a:pt x="3691154" y="-10793"/>
                          <a:pt x="3906405" y="-29737"/>
                          <a:pt x="4114800" y="0"/>
                        </a:cubicBezTo>
                        <a:cubicBezTo>
                          <a:pt x="4323195" y="29737"/>
                          <a:pt x="4428852" y="-2234"/>
                          <a:pt x="4553712" y="0"/>
                        </a:cubicBezTo>
                        <a:cubicBezTo>
                          <a:pt x="4678572" y="2234"/>
                          <a:pt x="5065629" y="29368"/>
                          <a:pt x="5239512" y="0"/>
                        </a:cubicBezTo>
                        <a:cubicBezTo>
                          <a:pt x="5413395" y="-29368"/>
                          <a:pt x="5703888" y="11839"/>
                          <a:pt x="5843016" y="0"/>
                        </a:cubicBezTo>
                        <a:cubicBezTo>
                          <a:pt x="5982144" y="-11839"/>
                          <a:pt x="6260765" y="24719"/>
                          <a:pt x="6611112" y="0"/>
                        </a:cubicBezTo>
                        <a:cubicBezTo>
                          <a:pt x="6961459" y="-24719"/>
                          <a:pt x="7228293" y="32959"/>
                          <a:pt x="7461504" y="0"/>
                        </a:cubicBezTo>
                        <a:cubicBezTo>
                          <a:pt x="7694715" y="-32959"/>
                          <a:pt x="7990029" y="-3422"/>
                          <a:pt x="8229600" y="0"/>
                        </a:cubicBezTo>
                        <a:cubicBezTo>
                          <a:pt x="8228940" y="5812"/>
                          <a:pt x="8229447" y="9773"/>
                          <a:pt x="8229600" y="18288"/>
                        </a:cubicBezTo>
                        <a:cubicBezTo>
                          <a:pt x="7940706" y="-9293"/>
                          <a:pt x="7792584" y="-16009"/>
                          <a:pt x="7461504" y="18288"/>
                        </a:cubicBezTo>
                        <a:cubicBezTo>
                          <a:pt x="7130424" y="52585"/>
                          <a:pt x="7080072" y="43845"/>
                          <a:pt x="6940296" y="18288"/>
                        </a:cubicBezTo>
                        <a:cubicBezTo>
                          <a:pt x="6800520" y="-7269"/>
                          <a:pt x="6672872" y="26671"/>
                          <a:pt x="6419088" y="18288"/>
                        </a:cubicBezTo>
                        <a:cubicBezTo>
                          <a:pt x="6165304" y="9905"/>
                          <a:pt x="5869721" y="4987"/>
                          <a:pt x="5650992" y="18288"/>
                        </a:cubicBezTo>
                        <a:cubicBezTo>
                          <a:pt x="5432263" y="31589"/>
                          <a:pt x="5308310" y="3023"/>
                          <a:pt x="5129784" y="18288"/>
                        </a:cubicBezTo>
                        <a:cubicBezTo>
                          <a:pt x="4951258" y="33553"/>
                          <a:pt x="4799696" y="15357"/>
                          <a:pt x="4690872" y="18288"/>
                        </a:cubicBezTo>
                        <a:cubicBezTo>
                          <a:pt x="4582048" y="21219"/>
                          <a:pt x="4311124" y="-7836"/>
                          <a:pt x="4087368" y="18288"/>
                        </a:cubicBezTo>
                        <a:cubicBezTo>
                          <a:pt x="3863612" y="44412"/>
                          <a:pt x="3730288" y="13374"/>
                          <a:pt x="3401568" y="18288"/>
                        </a:cubicBezTo>
                        <a:cubicBezTo>
                          <a:pt x="3072848" y="23202"/>
                          <a:pt x="3020684" y="32425"/>
                          <a:pt x="2798064" y="18288"/>
                        </a:cubicBezTo>
                        <a:cubicBezTo>
                          <a:pt x="2575444" y="4151"/>
                          <a:pt x="2440915" y="-7352"/>
                          <a:pt x="2276856" y="18288"/>
                        </a:cubicBezTo>
                        <a:cubicBezTo>
                          <a:pt x="2112797" y="43928"/>
                          <a:pt x="1726502" y="-9560"/>
                          <a:pt x="1426464" y="18288"/>
                        </a:cubicBezTo>
                        <a:cubicBezTo>
                          <a:pt x="1126426" y="46136"/>
                          <a:pt x="992925" y="21016"/>
                          <a:pt x="740664" y="18288"/>
                        </a:cubicBezTo>
                        <a:cubicBezTo>
                          <a:pt x="488403" y="15560"/>
                          <a:pt x="195650" y="-16061"/>
                          <a:pt x="0" y="18288"/>
                        </a:cubicBezTo>
                        <a:cubicBezTo>
                          <a:pt x="348" y="9455"/>
                          <a:pt x="654" y="3983"/>
                          <a:pt x="0" y="0"/>
                        </a:cubicBezTo>
                        <a:close/>
                      </a:path>
                      <a:path w="8229600" h="18288" stroke="0" extrusionOk="0">
                        <a:moveTo>
                          <a:pt x="0" y="0"/>
                        </a:moveTo>
                        <a:cubicBezTo>
                          <a:pt x="259263" y="-9445"/>
                          <a:pt x="404731" y="4427"/>
                          <a:pt x="521208" y="0"/>
                        </a:cubicBezTo>
                        <a:cubicBezTo>
                          <a:pt x="637685" y="-4427"/>
                          <a:pt x="839187" y="564"/>
                          <a:pt x="960120" y="0"/>
                        </a:cubicBezTo>
                        <a:cubicBezTo>
                          <a:pt x="1081053" y="-564"/>
                          <a:pt x="1313469" y="-16481"/>
                          <a:pt x="1481328" y="0"/>
                        </a:cubicBezTo>
                        <a:cubicBezTo>
                          <a:pt x="1649187" y="16481"/>
                          <a:pt x="1885247" y="26161"/>
                          <a:pt x="2167128" y="0"/>
                        </a:cubicBezTo>
                        <a:cubicBezTo>
                          <a:pt x="2449009" y="-26161"/>
                          <a:pt x="2761875" y="-22202"/>
                          <a:pt x="2935224" y="0"/>
                        </a:cubicBezTo>
                        <a:cubicBezTo>
                          <a:pt x="3108573" y="22202"/>
                          <a:pt x="3540687" y="-2863"/>
                          <a:pt x="3785616" y="0"/>
                        </a:cubicBezTo>
                        <a:cubicBezTo>
                          <a:pt x="4030545" y="2863"/>
                          <a:pt x="4280774" y="-12442"/>
                          <a:pt x="4636008" y="0"/>
                        </a:cubicBezTo>
                        <a:cubicBezTo>
                          <a:pt x="4991242" y="12442"/>
                          <a:pt x="5025483" y="16914"/>
                          <a:pt x="5239512" y="0"/>
                        </a:cubicBezTo>
                        <a:cubicBezTo>
                          <a:pt x="5453541" y="-16914"/>
                          <a:pt x="5754008" y="16592"/>
                          <a:pt x="6007608" y="0"/>
                        </a:cubicBezTo>
                        <a:cubicBezTo>
                          <a:pt x="6261208" y="-16592"/>
                          <a:pt x="6407957" y="-11909"/>
                          <a:pt x="6693408" y="0"/>
                        </a:cubicBezTo>
                        <a:cubicBezTo>
                          <a:pt x="6978859" y="11909"/>
                          <a:pt x="7015437" y="-20890"/>
                          <a:pt x="7296912" y="0"/>
                        </a:cubicBezTo>
                        <a:cubicBezTo>
                          <a:pt x="7578387" y="20890"/>
                          <a:pt x="7859622" y="46406"/>
                          <a:pt x="8229600" y="0"/>
                        </a:cubicBezTo>
                        <a:cubicBezTo>
                          <a:pt x="8230508" y="6337"/>
                          <a:pt x="8228722" y="11778"/>
                          <a:pt x="8229600" y="18288"/>
                        </a:cubicBezTo>
                        <a:cubicBezTo>
                          <a:pt x="8075287" y="35054"/>
                          <a:pt x="7821366" y="21850"/>
                          <a:pt x="7626096" y="18288"/>
                        </a:cubicBezTo>
                        <a:cubicBezTo>
                          <a:pt x="7430826" y="14726"/>
                          <a:pt x="7320004" y="-9669"/>
                          <a:pt x="7022592" y="18288"/>
                        </a:cubicBezTo>
                        <a:cubicBezTo>
                          <a:pt x="6725180" y="46245"/>
                          <a:pt x="6348804" y="-14025"/>
                          <a:pt x="6172200" y="18288"/>
                        </a:cubicBezTo>
                        <a:cubicBezTo>
                          <a:pt x="5995596" y="50601"/>
                          <a:pt x="5788102" y="22890"/>
                          <a:pt x="5650992" y="18288"/>
                        </a:cubicBezTo>
                        <a:cubicBezTo>
                          <a:pt x="5513882" y="13686"/>
                          <a:pt x="5198399" y="29121"/>
                          <a:pt x="4882896" y="18288"/>
                        </a:cubicBezTo>
                        <a:cubicBezTo>
                          <a:pt x="4567393" y="7455"/>
                          <a:pt x="4557008" y="26965"/>
                          <a:pt x="4443984" y="18288"/>
                        </a:cubicBezTo>
                        <a:cubicBezTo>
                          <a:pt x="4330960" y="9611"/>
                          <a:pt x="4061674" y="28891"/>
                          <a:pt x="3758184" y="18288"/>
                        </a:cubicBezTo>
                        <a:cubicBezTo>
                          <a:pt x="3454694" y="7685"/>
                          <a:pt x="3380392" y="19119"/>
                          <a:pt x="3236976" y="18288"/>
                        </a:cubicBezTo>
                        <a:cubicBezTo>
                          <a:pt x="3093560" y="17457"/>
                          <a:pt x="2632116" y="37607"/>
                          <a:pt x="2386584" y="18288"/>
                        </a:cubicBezTo>
                        <a:cubicBezTo>
                          <a:pt x="2141052" y="-1031"/>
                          <a:pt x="2110884" y="28777"/>
                          <a:pt x="1947672" y="18288"/>
                        </a:cubicBezTo>
                        <a:cubicBezTo>
                          <a:pt x="1784460" y="7799"/>
                          <a:pt x="1535467" y="461"/>
                          <a:pt x="1261872" y="18288"/>
                        </a:cubicBezTo>
                        <a:cubicBezTo>
                          <a:pt x="988277" y="36115"/>
                          <a:pt x="1021096" y="10375"/>
                          <a:pt x="822960" y="18288"/>
                        </a:cubicBezTo>
                        <a:cubicBezTo>
                          <a:pt x="624824" y="26201"/>
                          <a:pt x="298309" y="1283"/>
                          <a:pt x="0" y="18288"/>
                        </a:cubicBezTo>
                        <a:cubicBezTo>
                          <a:pt x="-633" y="12278"/>
                          <a:pt x="-757" y="586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r>
              <a:rPr lang="en-US" sz="1900" dirty="0"/>
              <a:t>Founded in 1946 by two brothers (Karl and Theo Albrecht).</a:t>
            </a:r>
          </a:p>
          <a:p>
            <a:r>
              <a:rPr lang="en-US" sz="1900" dirty="0"/>
              <a:t>In 1960 it was split in Aldi Nord and Aldi Süd.</a:t>
            </a:r>
          </a:p>
          <a:p>
            <a:r>
              <a:rPr lang="en-US" sz="1900" dirty="0"/>
              <a:t>In 1967 Aldi started to expand internationally.</a:t>
            </a:r>
          </a:p>
          <a:p>
            <a:r>
              <a:rPr lang="en-US" sz="1900" dirty="0"/>
              <a:t>Aldi launched in UK on 05 April 1990.</a:t>
            </a:r>
          </a:p>
          <a:p>
            <a:r>
              <a:rPr lang="en-US" sz="1900" dirty="0"/>
              <a:t>Today there are more than 10.000 Aldi stores in 20 countries (more than 800 in UK only).</a:t>
            </a:r>
          </a:p>
          <a:p>
            <a:r>
              <a:rPr lang="en-US" sz="1900" dirty="0"/>
              <a:t>Aldi intends to open one new store every week in UK and expand its operations in a new country every year.</a:t>
            </a:r>
          </a:p>
        </p:txBody>
      </p:sp>
      <p:pic>
        <p:nvPicPr>
          <p:cNvPr id="1028" name="Picture 4" descr="Image result for ALDI">
            <a:extLst>
              <a:ext uri="{FF2B5EF4-FFF2-40B4-BE49-F238E27FC236}">
                <a16:creationId xmlns:a16="http://schemas.microsoft.com/office/drawing/2014/main" id="{042EB8B2-88EE-E5D5-3780-C8E1138B6F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0" r="13027" b="-2"/>
          <a:stretch/>
        </p:blipFill>
        <p:spPr bwMode="auto">
          <a:xfrm>
            <a:off x="5756743" y="2093976"/>
            <a:ext cx="2955798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2" name="AutoShape 2" descr="Lecture 8 introduction of the u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Lecture 8 introduction of the u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6" name="AutoShape 6" descr="Lecture 8 introduction of the u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8" name="AutoShape 8" descr="United Kingdom country profile - BBC New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758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8A4B0-DC2F-1135-60AA-BB81F63EB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2978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Key issues faced by foreign     businesses in Vietnam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80219" y="1488541"/>
            <a:ext cx="8450826" cy="4351338"/>
          </a:xfrm>
        </p:spPr>
        <p:txBody>
          <a:bodyPr/>
          <a:lstStyle/>
          <a:p>
            <a:pPr algn="just"/>
            <a:r>
              <a:rPr lang="en-US" sz="2500" dirty="0"/>
              <a:t>Vietnam is among most dynamic, emerging economies of Southeast Asia.</a:t>
            </a:r>
          </a:p>
          <a:p>
            <a:pPr algn="just"/>
            <a:r>
              <a:rPr lang="en-GB" sz="2500" b="0" i="0" dirty="0">
                <a:effectLst/>
              </a:rPr>
              <a:t>Vietnamese consumers still prefer traditional shopping outlets (86% of the total grocery retail sales).</a:t>
            </a:r>
          </a:p>
          <a:p>
            <a:pPr algn="just"/>
            <a:r>
              <a:rPr lang="en-US" sz="2500" dirty="0"/>
              <a:t>One of the major challenges is convincing the consumers shop in convenience stores. </a:t>
            </a:r>
          </a:p>
          <a:p>
            <a:pPr algn="just"/>
            <a:r>
              <a:rPr lang="en-US" sz="2500" dirty="0"/>
              <a:t>High bureaucracy level (seven ministries and agencies) is hampering new businesses.</a:t>
            </a:r>
          </a:p>
          <a:p>
            <a:pPr algn="just"/>
            <a:r>
              <a:rPr lang="en-US" sz="2500" dirty="0"/>
              <a:t>The competition is strong (10 large companies – Metro, Family Mart, </a:t>
            </a:r>
            <a:r>
              <a:rPr lang="en-US" sz="2500" dirty="0" err="1"/>
              <a:t>Shop&amp;Go</a:t>
            </a:r>
            <a:r>
              <a:rPr lang="en-US" sz="2500" dirty="0"/>
              <a:t>, </a:t>
            </a:r>
            <a:r>
              <a:rPr lang="en-US" sz="2500" dirty="0" err="1"/>
              <a:t>ect</a:t>
            </a:r>
            <a:r>
              <a:rPr lang="en-US" sz="25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502064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0295EF6-BBD4-4023-B64F-3842722DEA76}"/>
              </a:ext>
            </a:extLst>
          </p:cNvPr>
          <p:cNvSpPr txBox="1">
            <a:spLocks/>
          </p:cNvSpPr>
          <p:nvPr/>
        </p:nvSpPr>
        <p:spPr>
          <a:xfrm>
            <a:off x="252919" y="196285"/>
            <a:ext cx="8095344" cy="11999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Key issues faced by foreign     businesses in Vietnam</a:t>
            </a:r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2919" y="1752353"/>
            <a:ext cx="8638162" cy="310854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sz="2800" dirty="0"/>
              <a:t>Setting up a business requires 8 procedures, and it takes up to 16 days. </a:t>
            </a:r>
          </a:p>
          <a:p>
            <a:pPr algn="just">
              <a:buFont typeface="Arial" pitchFamily="34" charset="0"/>
              <a:buChar char="•"/>
            </a:pPr>
            <a:r>
              <a:rPr lang="en-US" sz="2800" dirty="0"/>
              <a:t>There are stricter regulations related to COVID-19. </a:t>
            </a:r>
          </a:p>
          <a:p>
            <a:pPr algn="just">
              <a:buFont typeface="Arial" pitchFamily="34" charset="0"/>
              <a:buChar char="•"/>
            </a:pPr>
            <a:r>
              <a:rPr lang="en-US" sz="2800" dirty="0"/>
              <a:t>Customs procedures – more difficult to follow them comparing to other Southeast Asian countries.</a:t>
            </a:r>
          </a:p>
          <a:p>
            <a:pPr algn="just">
              <a:buFont typeface="Arial" pitchFamily="34" charset="0"/>
              <a:buChar char="•"/>
            </a:pPr>
            <a:r>
              <a:rPr lang="en-US" sz="2800" dirty="0"/>
              <a:t>Aldi traditionally sells own branded products, which will have to be imported until a production line is established.</a:t>
            </a:r>
          </a:p>
        </p:txBody>
      </p:sp>
    </p:spTree>
    <p:extLst>
      <p:ext uri="{BB962C8B-B14F-4D97-AF65-F5344CB8AC3E}">
        <p14:creationId xmlns:p14="http://schemas.microsoft.com/office/powerpoint/2010/main" val="1827372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EAC6-9159-DE9A-55E2-9CCB85D4E42F}"/>
              </a:ext>
            </a:extLst>
          </p:cNvPr>
          <p:cNvSpPr txBox="1">
            <a:spLocks/>
          </p:cNvSpPr>
          <p:nvPr/>
        </p:nvSpPr>
        <p:spPr>
          <a:xfrm>
            <a:off x="308760" y="342061"/>
            <a:ext cx="8417718" cy="131223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  <a:cs typeface="Arial" panose="020B0604020202020204" pitchFamily="34" charset="0"/>
              </a:rPr>
              <a:t>Other key issues faced by foreign     businesses in Vietnam</a:t>
            </a:r>
            <a:endParaRPr lang="en-GB" b="1" dirty="0">
              <a:latin typeface="+mn-lt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8760" y="1654297"/>
            <a:ext cx="84177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/>
              <a:t>Lack of highly qualified workforce – office, administration, logistics.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Lower salaries, compared with the neighboring countries.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In order to build new stores, RDCs and administrative offices, there will be land to be bought or rented.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 Planning authorization, water and sewerage hookups take the longest and cost the most.</a:t>
            </a:r>
          </a:p>
        </p:txBody>
      </p:sp>
    </p:spTree>
    <p:extLst>
      <p:ext uri="{BB962C8B-B14F-4D97-AF65-F5344CB8AC3E}">
        <p14:creationId xmlns:p14="http://schemas.microsoft.com/office/powerpoint/2010/main" val="3574092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55C70-8F2B-C6A3-3AC9-3E662E317587}"/>
              </a:ext>
            </a:extLst>
          </p:cNvPr>
          <p:cNvSpPr txBox="1">
            <a:spLocks/>
          </p:cNvSpPr>
          <p:nvPr/>
        </p:nvSpPr>
        <p:spPr>
          <a:xfrm>
            <a:off x="294797" y="273264"/>
            <a:ext cx="8737689" cy="106098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latin typeface="+mn-lt"/>
                <a:cs typeface="Arial" panose="020B0604020202020204" pitchFamily="34" charset="0"/>
              </a:rPr>
              <a:t>Strategies to exploit the opportunities and face the challenges</a:t>
            </a:r>
            <a:endParaRPr lang="en-GB" sz="40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4294" y="1660693"/>
            <a:ext cx="873768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/>
              <a:t>The environmental aspect of ALDI has a direct impact on the company's political and economic aspects.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Good quality products for fair prices – ALDI’s policy everywhere.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The government is encouraging major companies to invest in Vietnam by implementing an attractive tax system.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Like any other developing country, Vietnam is facing serious corruption issues.</a:t>
            </a:r>
          </a:p>
        </p:txBody>
      </p:sp>
    </p:spTree>
    <p:extLst>
      <p:ext uri="{BB962C8B-B14F-4D97-AF65-F5344CB8AC3E}">
        <p14:creationId xmlns:p14="http://schemas.microsoft.com/office/powerpoint/2010/main" val="3498542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55C70-8F2B-C6A3-3AC9-3E662E317587}"/>
              </a:ext>
            </a:extLst>
          </p:cNvPr>
          <p:cNvSpPr txBox="1">
            <a:spLocks/>
          </p:cNvSpPr>
          <p:nvPr/>
        </p:nvSpPr>
        <p:spPr>
          <a:xfrm>
            <a:off x="294797" y="273264"/>
            <a:ext cx="8737689" cy="106098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latin typeface="+mn-lt"/>
              </a:rPr>
              <a:t>Competition in the industry </a:t>
            </a:r>
          </a:p>
          <a:p>
            <a:pPr algn="ctr"/>
            <a:endParaRPr lang="en-GB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3155" y="1660693"/>
            <a:ext cx="873768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/>
              <a:t>We know ALDI's attitude to industry competitiveness.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Some companies dominate the local sector.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Switching expenses is a plus. 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/>
              <a:t>Vertical integration, efficient supply chains, and continuous improvement may boost profits and savings. </a:t>
            </a:r>
          </a:p>
        </p:txBody>
      </p:sp>
    </p:spTree>
    <p:extLst>
      <p:ext uri="{BB962C8B-B14F-4D97-AF65-F5344CB8AC3E}">
        <p14:creationId xmlns:p14="http://schemas.microsoft.com/office/powerpoint/2010/main" val="3498542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B2A5D-F4DF-F595-0685-7F4FB589BC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516" y="487169"/>
            <a:ext cx="6858000" cy="559854"/>
          </a:xfrm>
        </p:spPr>
        <p:txBody>
          <a:bodyPr/>
          <a:lstStyle/>
          <a:p>
            <a:r>
              <a:rPr lang="en-GB" sz="4800" dirty="0">
                <a:latin typeface="+mn-lt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B7196-1E54-DC71-E69E-260A8FBA65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1047023"/>
            <a:ext cx="9144000" cy="4029293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en-US" dirty="0"/>
              <a:t>One more factor in Porter's five forces model is suppliers' bargaining power with customers. </a:t>
            </a:r>
          </a:p>
          <a:p>
            <a:pPr algn="l">
              <a:buFont typeface="Arial" pitchFamily="34" charset="0"/>
              <a:buChar char="•"/>
            </a:pPr>
            <a:r>
              <a:rPr lang="en-US" dirty="0"/>
              <a:t>ALDI's suppliers are likely responsible for the reliability of the company's supply chains. </a:t>
            </a:r>
          </a:p>
          <a:p>
            <a:pPr algn="l">
              <a:buFont typeface="Arial" pitchFamily="34" charset="0"/>
              <a:buChar char="•"/>
            </a:pPr>
            <a:r>
              <a:rPr lang="en-US" dirty="0"/>
              <a:t>In general, a supplier's ability to negotiate favorable terms for its customers decreases as the number of orders placed with it increases.</a:t>
            </a:r>
          </a:p>
          <a:p>
            <a:pPr algn="l">
              <a:buFont typeface="Arial" pitchFamily="34" charset="0"/>
              <a:buChar char="•"/>
            </a:pPr>
            <a:r>
              <a:rPr lang="en-US" dirty="0"/>
              <a:t>In order to avoid supply chain issues, ALDI will use its own production centers and logistics, when possible.</a:t>
            </a:r>
          </a:p>
          <a:p>
            <a:pPr algn="l">
              <a:buFont typeface="Arial" pitchFamily="34" charset="0"/>
              <a:buChar char="•"/>
            </a:pPr>
            <a:r>
              <a:rPr lang="en-US" dirty="0"/>
              <a:t>As Vietnam has a young and promising market, ALDI is more than likely to invest in that country.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633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138E-45F4-B8E1-9F88-E4BA3E430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98" y="1991501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	</a:t>
            </a:r>
            <a:r>
              <a:rPr lang="en-GB" sz="6000" b="1" dirty="0">
                <a:latin typeface="+mn-lt"/>
              </a:rPr>
              <a:t>QUESTIONS?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47518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sz="4800" b="1" dirty="0">
                <a:latin typeface="+mn-lt"/>
              </a:rPr>
              <a:t>References</a:t>
            </a:r>
            <a:endParaRPr lang="en-GB" sz="4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140644"/>
            <a:ext cx="8663233" cy="5036319"/>
          </a:xfrm>
        </p:spPr>
        <p:txBody>
          <a:bodyPr/>
          <a:lstStyle/>
          <a:p>
            <a:pPr marL="0" lv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58F26E-1B49-5A10-4F80-D532EA16C7FC}"/>
              </a:ext>
            </a:extLst>
          </p:cNvPr>
          <p:cNvSpPr txBox="1"/>
          <p:nvPr/>
        </p:nvSpPr>
        <p:spPr>
          <a:xfrm>
            <a:off x="160256" y="1053584"/>
            <a:ext cx="8737938" cy="5036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sz="1600" dirty="0"/>
              <a:t>World Bank 2019.</a:t>
            </a: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dirty="0"/>
              <a:t>Doing business 2022.</a:t>
            </a:r>
            <a:endParaRPr lang="en-US" sz="1600" dirty="0"/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i="1" dirty="0">
                <a:effectLst/>
              </a:rPr>
              <a:t>Regulation of Entry</a:t>
            </a:r>
            <a:r>
              <a:rPr lang="en-GB" sz="1600" i="0" dirty="0">
                <a:effectLst/>
              </a:rPr>
              <a:t>, </a:t>
            </a:r>
            <a:r>
              <a:rPr lang="en-GB" sz="1600" i="0" dirty="0" err="1">
                <a:effectLst/>
              </a:rPr>
              <a:t>Djankov</a:t>
            </a:r>
            <a:r>
              <a:rPr lang="en-GB" sz="1600" i="0" dirty="0">
                <a:effectLst/>
              </a:rPr>
              <a:t> and others, </a:t>
            </a:r>
            <a:r>
              <a:rPr lang="en-GB" sz="1600" i="1" dirty="0">
                <a:effectLst/>
              </a:rPr>
              <a:t>Quarterly Journal of Economics</a:t>
            </a:r>
            <a:r>
              <a:rPr lang="en-GB" sz="1600" i="0" dirty="0">
                <a:effectLst/>
              </a:rPr>
              <a:t>, February 2002.</a:t>
            </a:r>
          </a:p>
          <a:p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i="1" u="none" strike="noStrike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Trading on Time</a:t>
            </a:r>
            <a:r>
              <a:rPr lang="en-GB" sz="1600" i="1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  <a:r>
              <a:rPr lang="en-GB" sz="1600" i="0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by </a:t>
            </a:r>
            <a:r>
              <a:rPr lang="en-GB" sz="1600" i="0" dirty="0" err="1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Djankov</a:t>
            </a:r>
            <a:r>
              <a:rPr lang="en-GB" sz="1600" i="0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 and others, </a:t>
            </a:r>
            <a:r>
              <a:rPr lang="en-GB" sz="1600" i="1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Review of Economics and Statistics</a:t>
            </a:r>
            <a:r>
              <a:rPr lang="en-GB" sz="1600" i="0" dirty="0">
                <a:effectLst/>
                <a:ea typeface="Open Sans" panose="020B0606030504020204" pitchFamily="34" charset="0"/>
                <a:cs typeface="Open Sans" panose="020B0606030504020204" pitchFamily="34" charset="0"/>
              </a:rPr>
              <a:t>, February 2010</a:t>
            </a:r>
            <a:r>
              <a:rPr lang="en-GB" sz="1600" i="1" dirty="0"/>
              <a:t>.</a:t>
            </a:r>
          </a:p>
          <a:p>
            <a:pPr>
              <a:buFont typeface="Arial" pitchFamily="34" charset="0"/>
              <a:buChar char="•"/>
            </a:pPr>
            <a:endParaRPr lang="en-GB" sz="1600" i="1" dirty="0"/>
          </a:p>
          <a:p>
            <a:pPr>
              <a:buFont typeface="Arial" pitchFamily="34" charset="0"/>
              <a:buChar char="•"/>
            </a:pPr>
            <a:r>
              <a:rPr lang="en-GB" sz="1600" i="1" dirty="0"/>
              <a:t> </a:t>
            </a:r>
            <a:r>
              <a:rPr lang="en-GB" sz="1600" i="1" dirty="0">
                <a:effectLst/>
              </a:rPr>
              <a:t>International business : environments &amp; operations</a:t>
            </a:r>
            <a:r>
              <a:rPr lang="en-GB" sz="1600" i="0" dirty="0">
                <a:effectLst/>
              </a:rPr>
              <a:t>, Daniels, John D., ©2019,Pearson,Harlow, England.</a:t>
            </a:r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r>
              <a:rPr lang="en-GB" sz="1600" i="1" dirty="0">
                <a:effectLst/>
              </a:rPr>
              <a:t>The business environment</a:t>
            </a:r>
            <a:r>
              <a:rPr lang="en-GB" sz="1600" i="0" dirty="0">
                <a:effectLst/>
              </a:rPr>
              <a:t>, Worthington, Ian, Fifth edition, 2006, Pearson Education, Harlow, England. </a:t>
            </a:r>
            <a:endParaRPr lang="en-GB" sz="1600" dirty="0"/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2" ma:contentTypeDescription="Create a new document." ma:contentTypeScope="" ma:versionID="961e2b4445f0fb45ac043e65e67f50a2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d9f017aa1671d8fd2888e28c09dca0ef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da3f2772-8f1e-4acb-bd98-3a0ee892f48a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926263-EC84-4E32-B739-182D039062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3632</TotalTime>
  <Words>703</Words>
  <Application>Microsoft Office PowerPoint</Application>
  <PresentationFormat>On-screen Show (4:3)</PresentationFormat>
  <Paragraphs>71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30" baseType="lpstr">
      <vt:lpstr>Arial</vt:lpstr>
      <vt:lpstr>Calibri</vt:lpstr>
      <vt:lpstr>Calibri Light</vt:lpstr>
      <vt:lpstr>Symbol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Presentation on ALDI expansion overseas   Lecturer: Dr. Rexon Nting Student name : Cristian Stoleru Student ID: 2215119</vt:lpstr>
      <vt:lpstr>INTRODUCTION</vt:lpstr>
      <vt:lpstr>Introduction of ALDI  Welcome to ALDI </vt:lpstr>
      <vt:lpstr>Key issues faced by foreign     businesses in Vietnam</vt:lpstr>
      <vt:lpstr>PowerPoint Presentation</vt:lpstr>
      <vt:lpstr>PowerPoint Presentation</vt:lpstr>
      <vt:lpstr>PowerPoint Presentation</vt:lpstr>
      <vt:lpstr>PowerPoint Presentation</vt:lpstr>
      <vt:lpstr>CONCLUSION</vt:lpstr>
      <vt:lpstr> QUESTIONS?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Cristian</cp:lastModifiedBy>
  <cp:revision>115</cp:revision>
  <dcterms:created xsi:type="dcterms:W3CDTF">2021-03-10T12:10:47Z</dcterms:created>
  <dcterms:modified xsi:type="dcterms:W3CDTF">2022-11-20T23:58:54Z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