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"/>
  </p:notesMasterIdLst>
  <p:sldIdLst>
    <p:sldId id="256" r:id="rId2"/>
  </p:sldIdLst>
  <p:sldSz cx="43891200" cy="32918400"/>
  <p:notesSz cx="6858000" cy="9144000"/>
  <p:embeddedFontLst>
    <p:embeddedFont>
      <p:font typeface="Oswald" pitchFamily="2" charset="77"/>
      <p:regular r:id="rId4"/>
      <p:bold r:id="rId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DC26F9-257C-4B80-9AA4-3458110CA6AB}">
  <a:tblStyle styleId="{5CDC26F9-257C-4B80-9AA4-3458110CA6AB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94"/>
  </p:normalViewPr>
  <p:slideViewPr>
    <p:cSldViewPr snapToGrid="0">
      <p:cViewPr varScale="1">
        <p:scale>
          <a:sx n="22" d="100"/>
          <a:sy n="22" d="100"/>
        </p:scale>
        <p:origin x="2504" y="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2.fntdata"/><Relationship Id="rId4" Type="http://schemas.openxmlformats.org/officeDocument/2006/relationships/font" Target="fonts/font1.fntdata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309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-power-point-templates.com/presentation-poster-templates/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" name="Google Shape;53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>
                <a:solidFill>
                  <a:schemeClr val="dk1"/>
                </a:solidFill>
              </a:rPr>
              <a:t>You can add your presentation notes here. This presentation template for research posters is fully editable so text, graphics and content can be updated to fit your own research needs.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Download more </a:t>
            </a:r>
            <a:r>
              <a:rPr lang="en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poster presentation templates</a:t>
            </a:r>
            <a:r>
              <a:rPr lang="en">
                <a:solidFill>
                  <a:schemeClr val="dk1"/>
                </a:solidFill>
              </a:rPr>
              <a:t> from FPPT.com</a:t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free-power-point-templates.com/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1496200" y="4765280"/>
            <a:ext cx="40899001" cy="131367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1pPr>
            <a:lvl2pPr lvl="1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2pPr>
            <a:lvl3pPr lvl="2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3pPr>
            <a:lvl4pPr lvl="3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4pPr>
            <a:lvl5pPr lvl="4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5pPr>
            <a:lvl6pPr lvl="5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6pPr>
            <a:lvl7pPr lvl="6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7pPr>
            <a:lvl8pPr lvl="7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8pPr>
            <a:lvl9pPr lvl="8" algn="ctr">
              <a:spcBef>
                <a:spcPts val="0"/>
              </a:spcBef>
              <a:spcAft>
                <a:spcPts val="0"/>
              </a:spcAft>
              <a:buSzPts val="27700"/>
              <a:buNone/>
              <a:defRPr sz="277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1496160" y="18138400"/>
            <a:ext cx="40899001" cy="50727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900"/>
              <a:buNone/>
              <a:defRPr sz="149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1496160" y="13765441"/>
            <a:ext cx="40899001" cy="53874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1pPr>
            <a:lvl2pPr lvl="1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2pPr>
            <a:lvl3pPr lvl="2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3pPr>
            <a:lvl4pPr lvl="3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4pPr>
            <a:lvl5pPr lvl="4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5pPr>
            <a:lvl6pPr lvl="5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6pPr>
            <a:lvl7pPr lvl="6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7pPr>
            <a:lvl8pPr lvl="7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8pPr>
            <a:lvl9pPr lvl="8" algn="ctr">
              <a:spcBef>
                <a:spcPts val="0"/>
              </a:spcBef>
              <a:spcAft>
                <a:spcPts val="0"/>
              </a:spcAft>
              <a:buSzPts val="19200"/>
              <a:buNone/>
              <a:defRPr sz="192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1496160" y="2848160"/>
            <a:ext cx="40899001" cy="36654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1496160" y="7375840"/>
            <a:ext cx="40899001" cy="218649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838200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914400" lvl="1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2pPr>
            <a:lvl3pPr marL="1371600" lvl="2" indent="-704850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3pPr>
            <a:lvl4pPr marL="1828800" lvl="3" indent="-704850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4pPr>
            <a:lvl5pPr marL="2286000" lvl="4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5pPr>
            <a:lvl6pPr marL="2743200" lvl="5" indent="-704850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6pPr>
            <a:lvl7pPr marL="3200400" lvl="6" indent="-704850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7pPr>
            <a:lvl8pPr marL="3657600" lvl="7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8pPr>
            <a:lvl9pPr marL="4114800" lvl="8" indent="-704850">
              <a:spcBef>
                <a:spcPts val="8500"/>
              </a:spcBef>
              <a:spcAft>
                <a:spcPts val="8500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1496160" y="2848160"/>
            <a:ext cx="40899001" cy="36654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1496160" y="7375840"/>
            <a:ext cx="19199399" cy="218649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704850">
              <a:spcBef>
                <a:spcPts val="0"/>
              </a:spcBef>
              <a:spcAft>
                <a:spcPts val="0"/>
              </a:spcAft>
              <a:buSzPts val="7500"/>
              <a:buChar char="●"/>
              <a:defRPr sz="7500"/>
            </a:lvl1pPr>
            <a:lvl2pPr marL="914400" lvl="1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2pPr>
            <a:lvl3pPr marL="1371600" lvl="2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3pPr>
            <a:lvl4pPr marL="1828800" lvl="3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4pPr>
            <a:lvl5pPr marL="2286000" lvl="4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5pPr>
            <a:lvl6pPr marL="2743200" lvl="5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6pPr>
            <a:lvl7pPr marL="3200400" lvl="6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7pPr>
            <a:lvl8pPr marL="3657600" lvl="7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8pPr>
            <a:lvl9pPr marL="4114800" lvl="8" indent="-635000">
              <a:spcBef>
                <a:spcPts val="8500"/>
              </a:spcBef>
              <a:spcAft>
                <a:spcPts val="8500"/>
              </a:spcAft>
              <a:buSzPts val="6400"/>
              <a:buChar char="■"/>
              <a:defRPr sz="64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23195520" y="7375840"/>
            <a:ext cx="19199399" cy="218649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704850">
              <a:spcBef>
                <a:spcPts val="0"/>
              </a:spcBef>
              <a:spcAft>
                <a:spcPts val="0"/>
              </a:spcAft>
              <a:buSzPts val="7500"/>
              <a:buChar char="●"/>
              <a:defRPr sz="7500"/>
            </a:lvl1pPr>
            <a:lvl2pPr marL="914400" lvl="1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2pPr>
            <a:lvl3pPr marL="1371600" lvl="2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3pPr>
            <a:lvl4pPr marL="1828800" lvl="3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4pPr>
            <a:lvl5pPr marL="2286000" lvl="4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5pPr>
            <a:lvl6pPr marL="2743200" lvl="5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6pPr>
            <a:lvl7pPr marL="3200400" lvl="6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7pPr>
            <a:lvl8pPr marL="3657600" lvl="7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8pPr>
            <a:lvl9pPr marL="4114800" lvl="8" indent="-635000">
              <a:spcBef>
                <a:spcPts val="8500"/>
              </a:spcBef>
              <a:spcAft>
                <a:spcPts val="8500"/>
              </a:spcAft>
              <a:buSzPts val="6400"/>
              <a:buChar char="■"/>
              <a:defRPr sz="64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1496160" y="2848160"/>
            <a:ext cx="40899001" cy="36654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9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1496160" y="3555840"/>
            <a:ext cx="13478401" cy="48366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1pPr>
            <a:lvl2pPr lvl="1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2pPr>
            <a:lvl3pPr lvl="2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3pPr>
            <a:lvl4pPr lvl="3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4pPr>
            <a:lvl5pPr lvl="4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5pPr>
            <a:lvl6pPr lvl="5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6pPr>
            <a:lvl7pPr lvl="6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7pPr>
            <a:lvl8pPr lvl="7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8pPr>
            <a:lvl9pPr lvl="8">
              <a:spcBef>
                <a:spcPts val="0"/>
              </a:spcBef>
              <a:spcAft>
                <a:spcPts val="0"/>
              </a:spcAft>
              <a:buSzPts val="12800"/>
              <a:buNone/>
              <a:defRPr sz="128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1496160" y="8893440"/>
            <a:ext cx="13478401" cy="203481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635000">
              <a:spcBef>
                <a:spcPts val="0"/>
              </a:spcBef>
              <a:spcAft>
                <a:spcPts val="0"/>
              </a:spcAft>
              <a:buSzPts val="6400"/>
              <a:buChar char="●"/>
              <a:defRPr sz="6400"/>
            </a:lvl1pPr>
            <a:lvl2pPr marL="914400" lvl="1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2pPr>
            <a:lvl3pPr marL="1371600" lvl="2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3pPr>
            <a:lvl4pPr marL="1828800" lvl="3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4pPr>
            <a:lvl5pPr marL="2286000" lvl="4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5pPr>
            <a:lvl6pPr marL="2743200" lvl="5" indent="-635000">
              <a:spcBef>
                <a:spcPts val="8500"/>
              </a:spcBef>
              <a:spcAft>
                <a:spcPts val="0"/>
              </a:spcAft>
              <a:buSzPts val="6400"/>
              <a:buChar char="■"/>
              <a:defRPr sz="6400"/>
            </a:lvl6pPr>
            <a:lvl7pPr marL="3200400" lvl="6" indent="-635000">
              <a:spcBef>
                <a:spcPts val="8500"/>
              </a:spcBef>
              <a:spcAft>
                <a:spcPts val="0"/>
              </a:spcAft>
              <a:buSzPts val="6400"/>
              <a:buChar char="●"/>
              <a:defRPr sz="6400"/>
            </a:lvl7pPr>
            <a:lvl8pPr marL="3657600" lvl="7" indent="-635000">
              <a:spcBef>
                <a:spcPts val="8500"/>
              </a:spcBef>
              <a:spcAft>
                <a:spcPts val="0"/>
              </a:spcAft>
              <a:buSzPts val="6400"/>
              <a:buChar char="○"/>
              <a:defRPr sz="6400"/>
            </a:lvl8pPr>
            <a:lvl9pPr marL="4114800" lvl="8" indent="-635000">
              <a:spcBef>
                <a:spcPts val="8500"/>
              </a:spcBef>
              <a:spcAft>
                <a:spcPts val="8500"/>
              </a:spcAft>
              <a:buSzPts val="6400"/>
              <a:buChar char="■"/>
              <a:defRPr sz="64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2353200" y="2880960"/>
            <a:ext cx="30565501" cy="26181001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1pPr>
            <a:lvl2pPr lvl="1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2pPr>
            <a:lvl3pPr lvl="2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3pPr>
            <a:lvl4pPr lvl="3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4pPr>
            <a:lvl5pPr lvl="4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5pPr>
            <a:lvl6pPr lvl="5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6pPr>
            <a:lvl7pPr lvl="6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7pPr>
            <a:lvl8pPr lvl="7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8pPr>
            <a:lvl9pPr lvl="8">
              <a:spcBef>
                <a:spcPts val="0"/>
              </a:spcBef>
              <a:spcAft>
                <a:spcPts val="0"/>
              </a:spcAft>
              <a:buSzPts val="25600"/>
              <a:buNone/>
              <a:defRPr sz="256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21945600" y="-800"/>
            <a:ext cx="21945600" cy="32918401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487600" tIns="487600" rIns="487600" bIns="4876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1274400" y="7892320"/>
            <a:ext cx="19416900" cy="94866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1pPr>
            <a:lvl2pPr lvl="1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2pPr>
            <a:lvl3pPr lvl="2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3pPr>
            <a:lvl4pPr lvl="3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4pPr>
            <a:lvl5pPr lvl="4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5pPr>
            <a:lvl6pPr lvl="5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6pPr>
            <a:lvl7pPr lvl="6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7pPr>
            <a:lvl8pPr lvl="7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8pPr>
            <a:lvl9pPr lvl="8" algn="ctr">
              <a:spcBef>
                <a:spcPts val="0"/>
              </a:spcBef>
              <a:spcAft>
                <a:spcPts val="0"/>
              </a:spcAft>
              <a:buSzPts val="22400"/>
              <a:buNone/>
              <a:defRPr sz="224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1274400" y="17939680"/>
            <a:ext cx="19416900" cy="79047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sz="112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23709600" y="4634080"/>
            <a:ext cx="18417601" cy="23648701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marL="457200" lvl="0" indent="-838200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914400" lvl="1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2pPr>
            <a:lvl3pPr marL="1371600" lvl="2" indent="-704850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3pPr>
            <a:lvl4pPr marL="1828800" lvl="3" indent="-704850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4pPr>
            <a:lvl5pPr marL="2286000" lvl="4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5pPr>
            <a:lvl6pPr marL="2743200" lvl="5" indent="-704850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6pPr>
            <a:lvl7pPr marL="3200400" lvl="6" indent="-704850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7pPr>
            <a:lvl8pPr marL="3657600" lvl="7" indent="-704850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8pPr>
            <a:lvl9pPr marL="4114800" lvl="8" indent="-704850">
              <a:spcBef>
                <a:spcPts val="8500"/>
              </a:spcBef>
              <a:spcAft>
                <a:spcPts val="8500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1496160" y="27075681"/>
            <a:ext cx="28794299" cy="38727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6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1496160" y="7079200"/>
            <a:ext cx="40899001" cy="12566400"/>
          </a:xfrm>
          <a:prstGeom prst="rect">
            <a:avLst/>
          </a:prstGeom>
        </p:spPr>
        <p:txBody>
          <a:bodyPr spcFirstLastPara="1" wrap="square" lIns="487600" tIns="487600" rIns="487600" bIns="4876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4000"/>
              <a:buNone/>
              <a:defRPr sz="64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1496160" y="20174241"/>
            <a:ext cx="40899001" cy="8325000"/>
          </a:xfrm>
          <a:prstGeom prst="rect">
            <a:avLst/>
          </a:prstGeom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838200" algn="ctr">
              <a:spcBef>
                <a:spcPts val="0"/>
              </a:spcBef>
              <a:spcAft>
                <a:spcPts val="0"/>
              </a:spcAft>
              <a:buSzPts val="9600"/>
              <a:buChar char="●"/>
              <a:defRPr/>
            </a:lvl1pPr>
            <a:lvl2pPr marL="914400" lvl="1" indent="-704850" algn="ctr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2pPr>
            <a:lvl3pPr marL="1371600" lvl="2" indent="-704850" algn="ctr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3pPr>
            <a:lvl4pPr marL="1828800" lvl="3" indent="-704850" algn="ctr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4pPr>
            <a:lvl5pPr marL="2286000" lvl="4" indent="-704850" algn="ctr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5pPr>
            <a:lvl6pPr marL="2743200" lvl="5" indent="-704850" algn="ctr">
              <a:spcBef>
                <a:spcPts val="8500"/>
              </a:spcBef>
              <a:spcAft>
                <a:spcPts val="0"/>
              </a:spcAft>
              <a:buSzPts val="7500"/>
              <a:buChar char="■"/>
              <a:defRPr/>
            </a:lvl6pPr>
            <a:lvl7pPr marL="3200400" lvl="6" indent="-704850" algn="ctr">
              <a:spcBef>
                <a:spcPts val="8500"/>
              </a:spcBef>
              <a:spcAft>
                <a:spcPts val="0"/>
              </a:spcAft>
              <a:buSzPts val="7500"/>
              <a:buChar char="●"/>
              <a:defRPr/>
            </a:lvl7pPr>
            <a:lvl8pPr marL="3657600" lvl="7" indent="-704850" algn="ctr">
              <a:spcBef>
                <a:spcPts val="8500"/>
              </a:spcBef>
              <a:spcAft>
                <a:spcPts val="0"/>
              </a:spcAft>
              <a:buSzPts val="7500"/>
              <a:buChar char="○"/>
              <a:defRPr/>
            </a:lvl8pPr>
            <a:lvl9pPr marL="4114800" lvl="8" indent="-704850" algn="ctr">
              <a:spcBef>
                <a:spcPts val="8500"/>
              </a:spcBef>
              <a:spcAft>
                <a:spcPts val="8500"/>
              </a:spcAft>
              <a:buSzPts val="75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pic>
        <p:nvPicPr>
          <p:cNvPr id="50" name="Google Shape;50;p12" descr="logo.png">
            <a:hlinkClick r:id="rId2"/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47999" y="1143000"/>
            <a:ext cx="7177000" cy="2333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496160" y="2848160"/>
            <a:ext cx="40899001" cy="366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900"/>
              <a:buNone/>
              <a:defRPr sz="149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496160" y="7375840"/>
            <a:ext cx="40899001" cy="2186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t" anchorCtr="0">
            <a:noAutofit/>
          </a:bodyPr>
          <a:lstStyle>
            <a:lvl1pPr marL="457200" lvl="0" indent="-838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9600"/>
              <a:buChar char="●"/>
              <a:defRPr sz="9600">
                <a:solidFill>
                  <a:schemeClr val="dk2"/>
                </a:solidFill>
              </a:defRPr>
            </a:lvl1pPr>
            <a:lvl2pPr marL="914400" lvl="1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2pPr>
            <a:lvl3pPr marL="1371600" lvl="2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3pPr>
            <a:lvl4pPr marL="1828800" lvl="3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●"/>
              <a:defRPr sz="7500">
                <a:solidFill>
                  <a:schemeClr val="dk2"/>
                </a:solidFill>
              </a:defRPr>
            </a:lvl4pPr>
            <a:lvl5pPr marL="2286000" lvl="4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5pPr>
            <a:lvl6pPr marL="2743200" lvl="5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6pPr>
            <a:lvl7pPr marL="3200400" lvl="6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●"/>
              <a:defRPr sz="7500">
                <a:solidFill>
                  <a:schemeClr val="dk2"/>
                </a:solidFill>
              </a:defRPr>
            </a:lvl7pPr>
            <a:lvl8pPr marL="3657600" lvl="7" indent="-704850">
              <a:lnSpc>
                <a:spcPct val="115000"/>
              </a:lnSpc>
              <a:spcBef>
                <a:spcPts val="8500"/>
              </a:spcBef>
              <a:spcAft>
                <a:spcPts val="0"/>
              </a:spcAft>
              <a:buClr>
                <a:schemeClr val="dk2"/>
              </a:buClr>
              <a:buSzPts val="7500"/>
              <a:buChar char="○"/>
              <a:defRPr sz="7500">
                <a:solidFill>
                  <a:schemeClr val="dk2"/>
                </a:solidFill>
              </a:defRPr>
            </a:lvl8pPr>
            <a:lvl9pPr marL="4114800" lvl="8" indent="-704850">
              <a:lnSpc>
                <a:spcPct val="115000"/>
              </a:lnSpc>
              <a:spcBef>
                <a:spcPts val="8500"/>
              </a:spcBef>
              <a:spcAft>
                <a:spcPts val="8500"/>
              </a:spcAft>
              <a:buClr>
                <a:schemeClr val="dk2"/>
              </a:buClr>
              <a:buSzPts val="7500"/>
              <a:buChar char="■"/>
              <a:defRPr sz="75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40667797" y="29844588"/>
            <a:ext cx="2633700" cy="25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87600" tIns="487600" rIns="487600" bIns="487600" anchor="ctr" anchorCtr="0">
            <a:noAutofit/>
          </a:bodyPr>
          <a:lstStyle>
            <a:lvl1pPr lvl="0" algn="r">
              <a:buNone/>
              <a:defRPr sz="5300">
                <a:solidFill>
                  <a:schemeClr val="dk2"/>
                </a:solidFill>
              </a:defRPr>
            </a:lvl1pPr>
            <a:lvl2pPr lvl="1" algn="r">
              <a:buNone/>
              <a:defRPr sz="5300">
                <a:solidFill>
                  <a:schemeClr val="dk2"/>
                </a:solidFill>
              </a:defRPr>
            </a:lvl2pPr>
            <a:lvl3pPr lvl="2" algn="r">
              <a:buNone/>
              <a:defRPr sz="5300">
                <a:solidFill>
                  <a:schemeClr val="dk2"/>
                </a:solidFill>
              </a:defRPr>
            </a:lvl3pPr>
            <a:lvl4pPr lvl="3" algn="r">
              <a:buNone/>
              <a:defRPr sz="5300">
                <a:solidFill>
                  <a:schemeClr val="dk2"/>
                </a:solidFill>
              </a:defRPr>
            </a:lvl4pPr>
            <a:lvl5pPr lvl="4" algn="r">
              <a:buNone/>
              <a:defRPr sz="5300">
                <a:solidFill>
                  <a:schemeClr val="dk2"/>
                </a:solidFill>
              </a:defRPr>
            </a:lvl5pPr>
            <a:lvl6pPr lvl="5" algn="r">
              <a:buNone/>
              <a:defRPr sz="5300">
                <a:solidFill>
                  <a:schemeClr val="dk2"/>
                </a:solidFill>
              </a:defRPr>
            </a:lvl6pPr>
            <a:lvl7pPr lvl="6" algn="r">
              <a:buNone/>
              <a:defRPr sz="5300">
                <a:solidFill>
                  <a:schemeClr val="dk2"/>
                </a:solidFill>
              </a:defRPr>
            </a:lvl7pPr>
            <a:lvl8pPr lvl="7" algn="r">
              <a:buNone/>
              <a:defRPr sz="5300">
                <a:solidFill>
                  <a:schemeClr val="dk2"/>
                </a:solidFill>
              </a:defRPr>
            </a:lvl8pPr>
            <a:lvl9pPr lvl="8" algn="r">
              <a:buNone/>
              <a:defRPr sz="53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34343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3"/>
          <p:cNvSpPr/>
          <p:nvPr/>
        </p:nvSpPr>
        <p:spPr>
          <a:xfrm>
            <a:off x="7083700" y="912100"/>
            <a:ext cx="35915700" cy="4310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13"/>
          <p:cNvSpPr/>
          <p:nvPr/>
        </p:nvSpPr>
        <p:spPr>
          <a:xfrm>
            <a:off x="1791425" y="911950"/>
            <a:ext cx="5025600" cy="489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" name="Google Shape;57;p13"/>
          <p:cNvSpPr/>
          <p:nvPr/>
        </p:nvSpPr>
        <p:spPr>
          <a:xfrm>
            <a:off x="15032125" y="5454501"/>
            <a:ext cx="13879500" cy="265103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endParaRPr/>
          </a:p>
        </p:txBody>
      </p:sp>
      <p:sp>
        <p:nvSpPr>
          <p:cNvPr id="58" name="Google Shape;58;p13"/>
          <p:cNvSpPr/>
          <p:nvPr/>
        </p:nvSpPr>
        <p:spPr>
          <a:xfrm>
            <a:off x="896478" y="5454501"/>
            <a:ext cx="13879500" cy="265103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13"/>
          <p:cNvSpPr/>
          <p:nvPr/>
        </p:nvSpPr>
        <p:spPr>
          <a:xfrm>
            <a:off x="29120050" y="5454501"/>
            <a:ext cx="13879500" cy="2651039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13"/>
          <p:cNvSpPr txBox="1"/>
          <p:nvPr/>
        </p:nvSpPr>
        <p:spPr>
          <a:xfrm>
            <a:off x="7738500" y="1882800"/>
            <a:ext cx="29208301" cy="203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7500" dirty="0">
                <a:solidFill>
                  <a:srgbClr val="FFFFFF"/>
                </a:solidFill>
                <a:latin typeface="+mj-lt"/>
                <a:ea typeface="Oswald"/>
                <a:cs typeface="Oswald"/>
                <a:sym typeface="Oswald"/>
              </a:rPr>
              <a:t>PG Cert tHE Portfolio- Teaching Intervention Cycle -3</a:t>
            </a:r>
            <a:endParaRPr sz="7500" dirty="0">
              <a:solidFill>
                <a:srgbClr val="FFFFFF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600"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1" name="Google Shape;61;p13"/>
          <p:cNvSpPr txBox="1"/>
          <p:nvPr/>
        </p:nvSpPr>
        <p:spPr>
          <a:xfrm>
            <a:off x="7794130" y="3308400"/>
            <a:ext cx="34077599" cy="12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000" dirty="0">
                <a:solidFill>
                  <a:srgbClr val="FFFFFF"/>
                </a:solidFill>
                <a:latin typeface="+mn-lt"/>
                <a:ea typeface="Oswald"/>
                <a:cs typeface="Oswald"/>
                <a:sym typeface="Droid Serif"/>
              </a:rPr>
              <a:t>Title : An intervention to improve/address  x issue</a:t>
            </a:r>
            <a:endParaRPr sz="9600" dirty="0">
              <a:latin typeface="+mn-lt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500" dirty="0">
              <a:solidFill>
                <a:srgbClr val="FFFFFF"/>
              </a:solidFill>
              <a:latin typeface="+mn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600" dirty="0">
              <a:latin typeface="+mn-lt"/>
              <a:ea typeface="Oswald"/>
              <a:cs typeface="Oswald"/>
              <a:sym typeface="Oswald"/>
            </a:endParaRPr>
          </a:p>
        </p:txBody>
      </p:sp>
      <p:sp>
        <p:nvSpPr>
          <p:cNvPr id="62" name="Google Shape;62;p13"/>
          <p:cNvSpPr txBox="1"/>
          <p:nvPr/>
        </p:nvSpPr>
        <p:spPr>
          <a:xfrm>
            <a:off x="26840479" y="3308400"/>
            <a:ext cx="12131400" cy="123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000">
              <a:solidFill>
                <a:srgbClr val="D0E0E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000">
              <a:solidFill>
                <a:srgbClr val="D0E0E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6000">
              <a:solidFill>
                <a:srgbClr val="D0E0E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500">
              <a:solidFill>
                <a:srgbClr val="FFFFFF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600"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8500">
              <a:solidFill>
                <a:srgbClr val="FFFFFF"/>
              </a:solidFill>
              <a:latin typeface="Oswald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960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3" name="Google Shape;63;p13"/>
          <p:cNvSpPr txBox="1"/>
          <p:nvPr/>
        </p:nvSpPr>
        <p:spPr>
          <a:xfrm>
            <a:off x="2039474" y="6496100"/>
            <a:ext cx="116238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The background and context </a:t>
            </a:r>
            <a:endParaRPr sz="5400" b="1" dirty="0">
              <a:solidFill>
                <a:srgbClr val="666666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+mj-lt"/>
              <a:ea typeface="Oswald"/>
              <a:cs typeface="Oswald"/>
              <a:sym typeface="Oswald"/>
            </a:endParaRPr>
          </a:p>
        </p:txBody>
      </p:sp>
      <p:sp>
        <p:nvSpPr>
          <p:cNvPr id="64" name="Google Shape;64;p13"/>
          <p:cNvSpPr/>
          <p:nvPr/>
        </p:nvSpPr>
        <p:spPr>
          <a:xfrm>
            <a:off x="896450" y="31573800"/>
            <a:ext cx="13879500" cy="391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13"/>
          <p:cNvSpPr/>
          <p:nvPr/>
        </p:nvSpPr>
        <p:spPr>
          <a:xfrm>
            <a:off x="15030284" y="31573800"/>
            <a:ext cx="13879500" cy="391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accent5"/>
              </a:solidFill>
            </a:endParaRPr>
          </a:p>
        </p:txBody>
      </p:sp>
      <p:sp>
        <p:nvSpPr>
          <p:cNvPr id="66" name="Google Shape;66;p13"/>
          <p:cNvSpPr/>
          <p:nvPr/>
        </p:nvSpPr>
        <p:spPr>
          <a:xfrm>
            <a:off x="29120053" y="31573800"/>
            <a:ext cx="13879500" cy="3912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13"/>
          <p:cNvSpPr txBox="1"/>
          <p:nvPr/>
        </p:nvSpPr>
        <p:spPr>
          <a:xfrm>
            <a:off x="2039470" y="20787550"/>
            <a:ext cx="10285800" cy="92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The issue /problem </a:t>
            </a:r>
            <a:endParaRPr sz="5400" b="1" dirty="0">
              <a:solidFill>
                <a:srgbClr val="666666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8" name="Google Shape;68;p13"/>
          <p:cNvSpPr txBox="1"/>
          <p:nvPr/>
        </p:nvSpPr>
        <p:spPr>
          <a:xfrm>
            <a:off x="2039478" y="7718599"/>
            <a:ext cx="10285800" cy="640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76200" lvl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In this section it is useful to set out the background to the intervention. 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Where and in what programmes is the intervention taking place?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What was the issue?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What aspects of teaching /assessment does it impact upon?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How do you know there is an issue? Is it your professional observation? How do you make that judgement? 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What process did you follow in the teaching intervention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What were your desired outcomes?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What improvement did you seek?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How would you judge your impact? </a:t>
            </a:r>
          </a:p>
          <a:p>
            <a:pPr marL="457200" lvl="0" indent="-3810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400"/>
              <a:buFont typeface="Droid Serif"/>
              <a:buChar char="●"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Emphasis this in the the context of teaching in higher education.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2400" dirty="0">
              <a:latin typeface="+mn-lt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2400" dirty="0">
              <a:latin typeface="+mn-lt"/>
              <a:ea typeface="Oswald"/>
              <a:cs typeface="Oswald"/>
              <a:sym typeface="Oswald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latin typeface="+mn-lt"/>
                <a:ea typeface="Oswald"/>
                <a:cs typeface="Oswald"/>
                <a:sym typeface="Oswald"/>
              </a:rPr>
              <a:t>The process See Diagram 1 </a:t>
            </a:r>
            <a:endParaRPr sz="2400" dirty="0">
              <a:latin typeface="+mn-lt"/>
              <a:ea typeface="Oswald"/>
              <a:cs typeface="Oswald"/>
              <a:sym typeface="Oswald"/>
            </a:endParaRPr>
          </a:p>
        </p:txBody>
      </p:sp>
      <p:sp>
        <p:nvSpPr>
          <p:cNvPr id="69" name="Google Shape;69;p13"/>
          <p:cNvSpPr txBox="1"/>
          <p:nvPr/>
        </p:nvSpPr>
        <p:spPr>
          <a:xfrm>
            <a:off x="2039478" y="21980925"/>
            <a:ext cx="10285800" cy="406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In this section provide detail of the issue or problem, with any data, information or reading that is relevant.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</p:txBody>
      </p:sp>
      <p:sp>
        <p:nvSpPr>
          <p:cNvPr id="71" name="Google Shape;71;p13"/>
          <p:cNvSpPr txBox="1"/>
          <p:nvPr/>
        </p:nvSpPr>
        <p:spPr>
          <a:xfrm>
            <a:off x="16173275" y="6530838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The intervention </a:t>
            </a:r>
            <a:endParaRPr sz="5400" b="1" dirty="0">
              <a:solidFill>
                <a:srgbClr val="666666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72" name="Google Shape;72;p13"/>
          <p:cNvSpPr txBox="1"/>
          <p:nvPr/>
        </p:nvSpPr>
        <p:spPr>
          <a:xfrm>
            <a:off x="16173275" y="7753348"/>
            <a:ext cx="10285800" cy="50763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Provide a reflective account of the intervention. Mostly descriptive in nature and where you can use ‘I’ –first person. 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</p:txBody>
      </p:sp>
      <p:sp>
        <p:nvSpPr>
          <p:cNvPr id="73" name="Google Shape;73;p13"/>
          <p:cNvSpPr txBox="1"/>
          <p:nvPr/>
        </p:nvSpPr>
        <p:spPr>
          <a:xfrm>
            <a:off x="16173275" y="12483241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The process </a:t>
            </a:r>
            <a:endParaRPr sz="5400" b="1" dirty="0">
              <a:solidFill>
                <a:srgbClr val="666666"/>
              </a:solidFill>
              <a:latin typeface="+mj-lt"/>
              <a:ea typeface="Oswald"/>
              <a:cs typeface="Oswald"/>
              <a:sym typeface="Oswald"/>
            </a:endParaRPr>
          </a:p>
        </p:txBody>
      </p:sp>
      <p:sp>
        <p:nvSpPr>
          <p:cNvPr id="74" name="Google Shape;74;p13"/>
          <p:cNvSpPr txBox="1"/>
          <p:nvPr/>
        </p:nvSpPr>
        <p:spPr>
          <a:xfrm>
            <a:off x="16173275" y="13846522"/>
            <a:ext cx="10285800" cy="328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Describe the Teaching Intervention process – whichever process you chose to use. Again reflective in nature and using first person</a:t>
            </a:r>
            <a:r>
              <a:rPr lang="en-GB" sz="2400" dirty="0">
                <a:solidFill>
                  <a:srgbClr val="434343"/>
                </a:solidFill>
                <a:latin typeface="Droid Serif"/>
                <a:ea typeface="Droid Serif"/>
                <a:cs typeface="Droid Serif"/>
                <a:sym typeface="Droid Serif"/>
              </a:rPr>
              <a:t>. </a:t>
            </a: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</p:txBody>
      </p:sp>
      <p:sp>
        <p:nvSpPr>
          <p:cNvPr id="75" name="Google Shape;75;p13"/>
          <p:cNvSpPr txBox="1"/>
          <p:nvPr/>
        </p:nvSpPr>
        <p:spPr>
          <a:xfrm>
            <a:off x="16173275" y="18151650"/>
            <a:ext cx="102858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The impact </a:t>
            </a:r>
            <a:endParaRPr sz="5400" b="1" dirty="0">
              <a:solidFill>
                <a:srgbClr val="666666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76" name="Google Shape;76;p13"/>
          <p:cNvSpPr txBox="1"/>
          <p:nvPr/>
        </p:nvSpPr>
        <p:spPr>
          <a:xfrm>
            <a:off x="16173275" y="19526550"/>
            <a:ext cx="10285800" cy="1128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Set out the impact ,  Your impact and the impact on learners. </a:t>
            </a: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Don’t be afraid to explain where you made the impact. How you brought about the change, or improvement.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</p:txBody>
      </p:sp>
      <p:sp>
        <p:nvSpPr>
          <p:cNvPr id="77" name="Google Shape;77;p13"/>
          <p:cNvSpPr txBox="1"/>
          <p:nvPr/>
        </p:nvSpPr>
        <p:spPr>
          <a:xfrm>
            <a:off x="30280438" y="6550088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Learning for practice </a:t>
            </a:r>
            <a:endParaRPr sz="5400" b="1" dirty="0">
              <a:solidFill>
                <a:srgbClr val="666666"/>
              </a:solidFill>
              <a:latin typeface="+mj-lt"/>
              <a:ea typeface="Oswald"/>
              <a:cs typeface="Oswald"/>
              <a:sym typeface="Oswald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78" name="Google Shape;78;p13"/>
          <p:cNvSpPr txBox="1"/>
          <p:nvPr/>
        </p:nvSpPr>
        <p:spPr>
          <a:xfrm>
            <a:off x="30280438" y="7772598"/>
            <a:ext cx="10285800" cy="551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This is opportunity to discuss the learning drawing on the literature</a:t>
            </a:r>
            <a:r>
              <a:rPr lang="en-GB" sz="2400" dirty="0">
                <a:solidFill>
                  <a:srgbClr val="434343"/>
                </a:solidFill>
                <a:latin typeface="Droid Serif"/>
                <a:ea typeface="Droid Serif"/>
                <a:cs typeface="Droid Serif"/>
                <a:sym typeface="Droid Serif"/>
              </a:rPr>
              <a:t>. </a:t>
            </a: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</p:txBody>
      </p:sp>
      <p:sp>
        <p:nvSpPr>
          <p:cNvPr id="79" name="Google Shape;79;p13"/>
          <p:cNvSpPr txBox="1"/>
          <p:nvPr/>
        </p:nvSpPr>
        <p:spPr>
          <a:xfrm>
            <a:off x="30280438" y="15912313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Professional standards</a:t>
            </a:r>
            <a:endParaRPr dirty="0">
              <a:latin typeface="+mj-lt"/>
              <a:ea typeface="Oswald"/>
              <a:cs typeface="Oswald"/>
              <a:sym typeface="Oswald"/>
            </a:endParaRPr>
          </a:p>
        </p:txBody>
      </p:sp>
      <p:sp>
        <p:nvSpPr>
          <p:cNvPr id="80" name="Google Shape;80;p13"/>
          <p:cNvSpPr txBox="1"/>
          <p:nvPr/>
        </p:nvSpPr>
        <p:spPr>
          <a:xfrm>
            <a:off x="30280438" y="16865442"/>
            <a:ext cx="10785525" cy="84037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Set out the links to PSF23- where relevant and applicable</a:t>
            </a:r>
            <a:r>
              <a:rPr lang="en-GB" sz="2400" dirty="0">
                <a:solidFill>
                  <a:srgbClr val="434343"/>
                </a:solidFill>
                <a:latin typeface="Droid Serif"/>
                <a:ea typeface="Droid Serif"/>
                <a:cs typeface="Droid Serif"/>
                <a:sym typeface="Droid Serif"/>
              </a:rPr>
              <a:t>. </a:t>
            </a:r>
            <a:endParaRPr sz="2400" dirty="0">
              <a:solidFill>
                <a:srgbClr val="434343"/>
              </a:solidFill>
              <a:latin typeface="Droid Serif"/>
              <a:ea typeface="Droid Serif"/>
              <a:cs typeface="Droid Serif"/>
              <a:sym typeface="Droid Serif"/>
            </a:endParaRPr>
          </a:p>
        </p:txBody>
      </p:sp>
      <p:sp>
        <p:nvSpPr>
          <p:cNvPr id="81" name="Google Shape;81;p13"/>
          <p:cNvSpPr txBox="1"/>
          <p:nvPr/>
        </p:nvSpPr>
        <p:spPr>
          <a:xfrm>
            <a:off x="30280438" y="26134288"/>
            <a:ext cx="8084400" cy="145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5400" b="1" dirty="0">
                <a:solidFill>
                  <a:srgbClr val="666666"/>
                </a:solidFill>
                <a:latin typeface="+mj-lt"/>
                <a:ea typeface="Oswald"/>
                <a:cs typeface="Oswald"/>
                <a:sym typeface="Oswald"/>
              </a:rPr>
              <a:t>References</a:t>
            </a:r>
            <a:r>
              <a:rPr lang="en" sz="5400" b="1" dirty="0">
                <a:solidFill>
                  <a:srgbClr val="666666"/>
                </a:solidFill>
                <a:latin typeface="Oswald"/>
                <a:ea typeface="Oswald"/>
                <a:cs typeface="Oswald"/>
                <a:sym typeface="Oswald"/>
              </a:rPr>
              <a:t> </a:t>
            </a:r>
            <a:endParaRPr sz="5400" b="1" dirty="0">
              <a:solidFill>
                <a:srgbClr val="666666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82" name="Google Shape;82;p13"/>
          <p:cNvSpPr txBox="1"/>
          <p:nvPr/>
        </p:nvSpPr>
        <p:spPr>
          <a:xfrm>
            <a:off x="30280450" y="27263400"/>
            <a:ext cx="10285800" cy="354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rgbClr val="434343"/>
                </a:solidFill>
                <a:latin typeface="+mn-lt"/>
                <a:ea typeface="Droid Serif"/>
                <a:cs typeface="Droid Serif"/>
                <a:sym typeface="Droid Serif"/>
              </a:rPr>
              <a:t>List  references that apply to this poster </a:t>
            </a:r>
            <a:endParaRPr sz="2400" dirty="0">
              <a:solidFill>
                <a:srgbClr val="434343"/>
              </a:solidFill>
              <a:latin typeface="+mn-lt"/>
              <a:ea typeface="Droid Serif"/>
              <a:cs typeface="Droid Serif"/>
              <a:sym typeface="Droid Serif"/>
            </a:endParaRPr>
          </a:p>
        </p:txBody>
      </p:sp>
      <p:sp>
        <p:nvSpPr>
          <p:cNvPr id="83" name="Google Shape;83;p13"/>
          <p:cNvSpPr/>
          <p:nvPr/>
        </p:nvSpPr>
        <p:spPr>
          <a:xfrm>
            <a:off x="896475" y="912100"/>
            <a:ext cx="659400" cy="4310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3"/>
          <p:cNvSpPr txBox="1"/>
          <p:nvPr/>
        </p:nvSpPr>
        <p:spPr>
          <a:xfrm>
            <a:off x="896475" y="31997700"/>
            <a:ext cx="39747299" cy="92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89" name="Google Shape;89;p13"/>
          <p:cNvSpPr txBox="1"/>
          <p:nvPr/>
        </p:nvSpPr>
        <p:spPr>
          <a:xfrm>
            <a:off x="2500125" y="1438150"/>
            <a:ext cx="3635100" cy="328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7200" dirty="0"/>
          </a:p>
        </p:txBody>
      </p:sp>
      <p:pic>
        <p:nvPicPr>
          <p:cNvPr id="3" name="Picture 2" descr="A diagram of a problem solving process&#10;&#10;AI-generated content may be incorrect.">
            <a:extLst>
              <a:ext uri="{FF2B5EF4-FFF2-40B4-BE49-F238E27FC236}">
                <a16:creationId xmlns:a16="http://schemas.microsoft.com/office/drawing/2014/main" id="{6EE200AA-7394-D31B-3CB5-0E95DB3CFA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0123" y="14042407"/>
            <a:ext cx="6959185" cy="6361243"/>
          </a:xfrm>
          <a:prstGeom prst="rect">
            <a:avLst/>
          </a:prstGeom>
        </p:spPr>
      </p:pic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3F4EBCF3-B956-1CE6-A257-58A9D666608E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188" y="1668387"/>
            <a:ext cx="3727528" cy="236593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322</Words>
  <Application>Microsoft Macintosh PowerPoint</Application>
  <PresentationFormat>Custom</PresentationFormat>
  <Paragraphs>45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Droid Serif</vt:lpstr>
      <vt:lpstr>Arial</vt:lpstr>
      <vt:lpstr>Oswald</vt:lpstr>
      <vt:lpstr>Simple Light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Mark Flagg</cp:lastModifiedBy>
  <cp:revision>3</cp:revision>
  <dcterms:modified xsi:type="dcterms:W3CDTF">2025-02-25T10:59:44Z</dcterms:modified>
</cp:coreProperties>
</file>