
<file path=[Content_Types].xml><?xml version="1.0" encoding="utf-8"?>
<Types xmlns="http://schemas.openxmlformats.org/package/2006/content-types">
  <Default Extension="jpeg" ContentType="image/jpeg"/>
  <Default Extension="jpg" ContentType="image/jpeg"/>
  <Default Extension="png" ContentType="image/png"/>
  <Default Extension="png&amp;ehk=c0ef176nyrLHEvN0J7V2sA&amp;r=0&amp;pid=OfficeInsert"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41"/>
  </p:notesMasterIdLst>
  <p:sldIdLst>
    <p:sldId id="256" r:id="rId2"/>
    <p:sldId id="297" r:id="rId3"/>
    <p:sldId id="258" r:id="rId4"/>
    <p:sldId id="336" r:id="rId5"/>
    <p:sldId id="309" r:id="rId6"/>
    <p:sldId id="325" r:id="rId7"/>
    <p:sldId id="310" r:id="rId8"/>
    <p:sldId id="327" r:id="rId9"/>
    <p:sldId id="332" r:id="rId10"/>
    <p:sldId id="335" r:id="rId11"/>
    <p:sldId id="331" r:id="rId12"/>
    <p:sldId id="337" r:id="rId13"/>
    <p:sldId id="324" r:id="rId14"/>
    <p:sldId id="260" r:id="rId15"/>
    <p:sldId id="298" r:id="rId16"/>
    <p:sldId id="299" r:id="rId17"/>
    <p:sldId id="300" r:id="rId18"/>
    <p:sldId id="311" r:id="rId19"/>
    <p:sldId id="312" r:id="rId20"/>
    <p:sldId id="313" r:id="rId21"/>
    <p:sldId id="314" r:id="rId22"/>
    <p:sldId id="317" r:id="rId23"/>
    <p:sldId id="320" r:id="rId24"/>
    <p:sldId id="319" r:id="rId25"/>
    <p:sldId id="261" r:id="rId26"/>
    <p:sldId id="262" r:id="rId27"/>
    <p:sldId id="264" r:id="rId28"/>
    <p:sldId id="266" r:id="rId29"/>
    <p:sldId id="328" r:id="rId30"/>
    <p:sldId id="333" r:id="rId31"/>
    <p:sldId id="268" r:id="rId32"/>
    <p:sldId id="321" r:id="rId33"/>
    <p:sldId id="322" r:id="rId34"/>
    <p:sldId id="301" r:id="rId35"/>
    <p:sldId id="302" r:id="rId36"/>
    <p:sldId id="303" r:id="rId37"/>
    <p:sldId id="304" r:id="rId38"/>
    <p:sldId id="323" r:id="rId39"/>
    <p:sldId id="307"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86" autoAdjust="0"/>
  </p:normalViewPr>
  <p:slideViewPr>
    <p:cSldViewPr snapToGrid="0">
      <p:cViewPr varScale="1">
        <p:scale>
          <a:sx n="98" d="100"/>
          <a:sy n="98" d="100"/>
        </p:scale>
        <p:origin x="99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C1936-CBAF-4605-BB74-46BC5298871E}" type="doc">
      <dgm:prSet loTypeId="urn:microsoft.com/office/officeart/2005/8/layout/default" loCatId="Inbox" qsTypeId="urn:microsoft.com/office/officeart/2005/8/quickstyle/simple2" qsCatId="simple" csTypeId="urn:microsoft.com/office/officeart/2005/8/colors/accent2_2" csCatId="accent2" phldr="1"/>
      <dgm:spPr/>
      <dgm:t>
        <a:bodyPr/>
        <a:lstStyle/>
        <a:p>
          <a:endParaRPr lang="en-US"/>
        </a:p>
      </dgm:t>
    </dgm:pt>
    <dgm:pt modelId="{0A240DF7-848B-409C-BA98-F388084C8831}">
      <dgm:prSet/>
      <dgm:spPr/>
      <dgm:t>
        <a:bodyPr/>
        <a:lstStyle/>
        <a:p>
          <a:r>
            <a:rPr lang="en-GB"/>
            <a:t>Questions?</a:t>
          </a:r>
          <a:endParaRPr lang="en-US"/>
        </a:p>
      </dgm:t>
    </dgm:pt>
    <dgm:pt modelId="{F6A1EAED-48A3-4A80-9639-60678CD93228}" type="parTrans" cxnId="{0ADB1CEB-1614-4AAB-B391-6E6258067D91}">
      <dgm:prSet/>
      <dgm:spPr/>
      <dgm:t>
        <a:bodyPr/>
        <a:lstStyle/>
        <a:p>
          <a:endParaRPr lang="en-US"/>
        </a:p>
      </dgm:t>
    </dgm:pt>
    <dgm:pt modelId="{6B9F9C8E-58E9-494A-9473-FF54B5AFF6FD}" type="sibTrans" cxnId="{0ADB1CEB-1614-4AAB-B391-6E6258067D91}">
      <dgm:prSet/>
      <dgm:spPr/>
      <dgm:t>
        <a:bodyPr/>
        <a:lstStyle/>
        <a:p>
          <a:endParaRPr lang="en-US"/>
        </a:p>
      </dgm:t>
    </dgm:pt>
    <dgm:pt modelId="{12E978C4-1252-48A0-82D3-9262471EBC26}" type="pres">
      <dgm:prSet presAssocID="{106C1936-CBAF-4605-BB74-46BC5298871E}" presName="diagram" presStyleCnt="0">
        <dgm:presLayoutVars>
          <dgm:dir/>
          <dgm:resizeHandles val="exact"/>
        </dgm:presLayoutVars>
      </dgm:prSet>
      <dgm:spPr/>
    </dgm:pt>
    <dgm:pt modelId="{F8BF49F9-BFA5-403A-A194-26C2F24C58D6}" type="pres">
      <dgm:prSet presAssocID="{0A240DF7-848B-409C-BA98-F388084C8831}" presName="node" presStyleLbl="node1" presStyleIdx="0" presStyleCnt="1">
        <dgm:presLayoutVars>
          <dgm:bulletEnabled val="1"/>
        </dgm:presLayoutVars>
      </dgm:prSet>
      <dgm:spPr/>
    </dgm:pt>
  </dgm:ptLst>
  <dgm:cxnLst>
    <dgm:cxn modelId="{7AAAC97C-8E4D-4753-90A8-C45185E8CF45}" type="presOf" srcId="{106C1936-CBAF-4605-BB74-46BC5298871E}" destId="{12E978C4-1252-48A0-82D3-9262471EBC26}" srcOrd="0" destOrd="0" presId="urn:microsoft.com/office/officeart/2005/8/layout/default"/>
    <dgm:cxn modelId="{0ADB1CEB-1614-4AAB-B391-6E6258067D91}" srcId="{106C1936-CBAF-4605-BB74-46BC5298871E}" destId="{0A240DF7-848B-409C-BA98-F388084C8831}" srcOrd="0" destOrd="0" parTransId="{F6A1EAED-48A3-4A80-9639-60678CD93228}" sibTransId="{6B9F9C8E-58E9-494A-9473-FF54B5AFF6FD}"/>
    <dgm:cxn modelId="{763BC8FC-E017-4D22-8557-5B71226A32D4}" type="presOf" srcId="{0A240DF7-848B-409C-BA98-F388084C8831}" destId="{F8BF49F9-BFA5-403A-A194-26C2F24C58D6}" srcOrd="0" destOrd="0" presId="urn:microsoft.com/office/officeart/2005/8/layout/default"/>
    <dgm:cxn modelId="{8C844EEE-DC8C-4C83-AF3C-60FFCF867BEF}" type="presParOf" srcId="{12E978C4-1252-48A0-82D3-9262471EBC26}" destId="{F8BF49F9-BFA5-403A-A194-26C2F24C58D6}"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F49F9-BFA5-403A-A194-26C2F24C58D6}">
      <dsp:nvSpPr>
        <dsp:cNvPr id="0" name=""/>
        <dsp:cNvSpPr/>
      </dsp:nvSpPr>
      <dsp:spPr>
        <a:xfrm>
          <a:off x="2545357" y="2608"/>
          <a:ext cx="5170884" cy="3102530"/>
        </a:xfrm>
        <a:prstGeom prst="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Questions?</a:t>
          </a:r>
          <a:endParaRPr lang="en-US" sz="6500" kern="1200"/>
        </a:p>
      </dsp:txBody>
      <dsp:txXfrm>
        <a:off x="2545357" y="2608"/>
        <a:ext cx="5170884" cy="31025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DE82A0-3B7D-4D83-8931-E2B627FBE90E}" type="datetimeFigureOut">
              <a:rPr lang="en-GB" smtClean="0"/>
              <a:t>07/10/2020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763F0C-E5CD-449D-BEAA-D76A13AA8E56}" type="slidenum">
              <a:rPr lang="en-GB" smtClean="0"/>
              <a:t>‹#›</a:t>
            </a:fld>
            <a:endParaRPr lang="en-GB"/>
          </a:p>
        </p:txBody>
      </p:sp>
    </p:spTree>
    <p:extLst>
      <p:ext uri="{BB962C8B-B14F-4D97-AF65-F5344CB8AC3E}">
        <p14:creationId xmlns:p14="http://schemas.microsoft.com/office/powerpoint/2010/main" val="877402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763F0C-E5CD-449D-BEAA-D76A13AA8E56}" type="slidenum">
              <a:rPr lang="en-GB" smtClean="0"/>
              <a:t>2</a:t>
            </a:fld>
            <a:endParaRPr lang="en-GB"/>
          </a:p>
        </p:txBody>
      </p:sp>
    </p:spTree>
    <p:extLst>
      <p:ext uri="{BB962C8B-B14F-4D97-AF65-F5344CB8AC3E}">
        <p14:creationId xmlns:p14="http://schemas.microsoft.com/office/powerpoint/2010/main" val="2691298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763F0C-E5CD-449D-BEAA-D76A13AA8E56}" type="slidenum">
              <a:rPr lang="en-GB" smtClean="0"/>
              <a:t>4</a:t>
            </a:fld>
            <a:endParaRPr lang="en-GB"/>
          </a:p>
        </p:txBody>
      </p:sp>
    </p:spTree>
    <p:extLst>
      <p:ext uri="{BB962C8B-B14F-4D97-AF65-F5344CB8AC3E}">
        <p14:creationId xmlns:p14="http://schemas.microsoft.com/office/powerpoint/2010/main" val="724018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763F0C-E5CD-449D-BEAA-D76A13AA8E56}" type="slidenum">
              <a:rPr lang="en-GB" smtClean="0"/>
              <a:t>8</a:t>
            </a:fld>
            <a:endParaRPr lang="en-GB"/>
          </a:p>
        </p:txBody>
      </p:sp>
    </p:spTree>
    <p:extLst>
      <p:ext uri="{BB962C8B-B14F-4D97-AF65-F5344CB8AC3E}">
        <p14:creationId xmlns:p14="http://schemas.microsoft.com/office/powerpoint/2010/main" val="254191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763F0C-E5CD-449D-BEAA-D76A13AA8E56}" type="slidenum">
              <a:rPr lang="en-GB" smtClean="0"/>
              <a:t>13</a:t>
            </a:fld>
            <a:endParaRPr lang="en-GB"/>
          </a:p>
        </p:txBody>
      </p:sp>
    </p:spTree>
    <p:extLst>
      <p:ext uri="{BB962C8B-B14F-4D97-AF65-F5344CB8AC3E}">
        <p14:creationId xmlns:p14="http://schemas.microsoft.com/office/powerpoint/2010/main" val="2286385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763F0C-E5CD-449D-BEAA-D76A13AA8E56}" type="slidenum">
              <a:rPr lang="en-GB" smtClean="0"/>
              <a:t>32</a:t>
            </a:fld>
            <a:endParaRPr lang="en-GB"/>
          </a:p>
        </p:txBody>
      </p:sp>
    </p:spTree>
    <p:extLst>
      <p:ext uri="{BB962C8B-B14F-4D97-AF65-F5344CB8AC3E}">
        <p14:creationId xmlns:p14="http://schemas.microsoft.com/office/powerpoint/2010/main" val="3216795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ChangeArrowheads="1" noTextEdit="1"/>
          </p:cNvSpPr>
          <p:nvPr>
            <p:ph type="sldImg"/>
          </p:nvPr>
        </p:nvSpPr>
        <p:spPr>
          <a:ln/>
        </p:spPr>
      </p:sp>
      <p:sp>
        <p:nvSpPr>
          <p:cNvPr id="24579"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80"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C3B3D0E-3B87-45B1-8B53-6627077DC5C8}" type="slidenum">
              <a:rPr lang="en-GB" altLang="en-US" sz="1200" smtClean="0"/>
              <a:pPr/>
              <a:t>33</a:t>
            </a:fld>
            <a:endParaRPr lang="en-GB" altLang="en-US" sz="1200"/>
          </a:p>
        </p:txBody>
      </p:sp>
    </p:spTree>
    <p:extLst>
      <p:ext uri="{BB962C8B-B14F-4D97-AF65-F5344CB8AC3E}">
        <p14:creationId xmlns:p14="http://schemas.microsoft.com/office/powerpoint/2010/main" val="1229921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10/7/2020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10/7/2020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10/7/2020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10/7/2020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serrate.net/2012/08/05/welcome-to-my-blog/" TargetMode="External"/><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hyperlink" Target="http://www.google.co.uk/url?sa=i&amp;rct=j&amp;q=&amp;esrc=s&amp;source=images&amp;cd=&amp;cad=rja&amp;uact=8&amp;docid=KXzBAagaeb442M&amp;tbnid=c0I0hQB_haDDGM:&amp;ved=0CAcQjRw&amp;url=http://en.wikipedia.org/wiki/Fear&amp;ei=ktYSVIrdLYnVarbqgrgO&amp;bvm=bv.75097201,d.ZGU&amp;psig=AFQjCNFvwKYhUsEegC6fGFj0Ys4kzryvAQ&amp;ust=1410607039856776" TargetMode="External"/><Relationship Id="rId7" Type="http://schemas.openxmlformats.org/officeDocument/2006/relationships/hyperlink" Target="http://www.google.co.uk/url?sa=i&amp;rct=j&amp;q=&amp;esrc=s&amp;source=images&amp;cd=&amp;cad=rja&amp;uact=8&amp;docid=KXzBAagaeb442M&amp;tbnid=c0I0hQB_haDDGM:&amp;ved=0CAcQjRw&amp;url=http://seriousfacts.com/amygdala-part-human-brain-controls-fear-remove-wouldnt-able-feel-afraid/&amp;ei=A9cSVMzsKMHwaP7qgmg&amp;bvm=bv.75097201,d.ZGU&amp;psig=AFQjCNFvwKYhUsEegC6fGFj0Ys4kzryvAQ&amp;ust=1410607039856776" TargetMode="Externa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hyperlink" Target="http://www.google.co.uk/url?sa=i&amp;rct=j&amp;q=&amp;esrc=s&amp;source=images&amp;cd=&amp;cad=rja&amp;uact=8&amp;docid=KXzBAagaeb442M&amp;tbnid=c0I0hQB_haDDGM:&amp;ved=0CAcQjRw&amp;url=http://www.all-about-body-language.com/facial-expression.html&amp;ei=8dYSVKQhk91omv6BgA0&amp;bvm=bv.75097201,d.ZGU&amp;psig=AFQjCNFvwKYhUsEegC6fGFj0Ys4kzryvAQ&amp;ust=1410607039856776" TargetMode="External"/><Relationship Id="rId10" Type="http://schemas.openxmlformats.org/officeDocument/2006/relationships/image" Target="../media/image9.jpeg"/><Relationship Id="rId4" Type="http://schemas.openxmlformats.org/officeDocument/2006/relationships/image" Target="../media/image6.jpeg"/><Relationship Id="rId9" Type="http://schemas.openxmlformats.org/officeDocument/2006/relationships/hyperlink" Target="https://www.google.co.uk/imgres?imgurl=http://3.bp.blogspot.com/-YLjYWzl1IIk/UrwmB9r6HbI/AAAAAAAAC1U/Tq_wfOxSz0k/s1600/IMG_20131226_140854.jpg&amp;imgrefurl=http://processoflife.blogspot.com/2013/12/2013-changing-fear-reaction-towards.html&amp;docid=BT8hDphW935KGM&amp;tbnid=tfzhtT3jOltS8M&amp;w=530&amp;h=530&amp;ei=fdYSVKPaLY_laKPggLAP&amp;ved=0CAcQxiAwBQ&amp;iact=c"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eur01.safelinks.protection.outlook.com/?url=https%3A%2F%2Fuwtsd.hosted.panopto.com%2FPanopto%2FPages%2FViewer.aspx%3Fid%3D2bea64da-41d3-4fcb-90e0-abaa008cf0b3&amp;data=02%7C01%7C%7C08495a311a604fc40a9308d7fcdf915b%7C4e0f11f9046e45059cb8db2152311e21%7C0%7C0%7C637255909448712464&amp;sdata=htQLdtWMVVrWBAd0QQPgHn76oqsmWzrk2dBpcuXcpBg%3D&amp;reserved=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amp;ehk=c0ef176nyrLHEvN0J7V2sA&amp;r=0&amp;pid=OfficeInsert"/><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3rdgradethoughts.com/2012/03/management-monday-checking-for.html" TargetMode="External"/><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FCE9-6A9B-408A-9EC3-BDE84D42E222}"/>
              </a:ext>
            </a:extLst>
          </p:cNvPr>
          <p:cNvSpPr>
            <a:spLocks noGrp="1"/>
          </p:cNvSpPr>
          <p:nvPr>
            <p:ph type="ctrTitle"/>
          </p:nvPr>
        </p:nvSpPr>
        <p:spPr/>
        <p:txBody>
          <a:bodyPr/>
          <a:lstStyle/>
          <a:p>
            <a:r>
              <a:rPr lang="en-GB"/>
              <a:t> COUNSELLING MAJOR PROJECT</a:t>
            </a:r>
            <a:br>
              <a:rPr lang="en-GB"/>
            </a:br>
            <a:r>
              <a:rPr lang="en-GB"/>
              <a:t>workshop</a:t>
            </a:r>
            <a:endParaRPr lang="en-GB" dirty="0"/>
          </a:p>
        </p:txBody>
      </p:sp>
      <p:sp>
        <p:nvSpPr>
          <p:cNvPr id="3" name="Subtitle 2">
            <a:extLst>
              <a:ext uri="{FF2B5EF4-FFF2-40B4-BE49-F238E27FC236}">
                <a16:creationId xmlns:a16="http://schemas.microsoft.com/office/drawing/2014/main" id="{3F3ED57B-F033-483F-842A-0A6C28DBE1B8}"/>
              </a:ext>
            </a:extLst>
          </p:cNvPr>
          <p:cNvSpPr>
            <a:spLocks noGrp="1"/>
          </p:cNvSpPr>
          <p:nvPr>
            <p:ph type="subTitle" idx="1"/>
          </p:nvPr>
        </p:nvSpPr>
        <p:spPr/>
        <p:txBody>
          <a:bodyPr>
            <a:normAutofit/>
          </a:bodyPr>
          <a:lstStyle/>
          <a:p>
            <a:r>
              <a:rPr lang="en-GB" sz="3600" dirty="0"/>
              <a:t>GETTING STARTED ON YOUR RESEARCH PROJECT</a:t>
            </a:r>
          </a:p>
        </p:txBody>
      </p:sp>
    </p:spTree>
    <p:extLst>
      <p:ext uri="{BB962C8B-B14F-4D97-AF65-F5344CB8AC3E}">
        <p14:creationId xmlns:p14="http://schemas.microsoft.com/office/powerpoint/2010/main" val="2421694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The aim of this lesson is to….</a:t>
            </a:r>
          </a:p>
        </p:txBody>
      </p:sp>
      <p:sp>
        <p:nvSpPr>
          <p:cNvPr id="3" name="Content Placeholder 2"/>
          <p:cNvSpPr>
            <a:spLocks noGrp="1"/>
          </p:cNvSpPr>
          <p:nvPr>
            <p:ph idx="1"/>
          </p:nvPr>
        </p:nvSpPr>
        <p:spPr>
          <a:xfrm>
            <a:off x="5591695" y="0"/>
            <a:ext cx="5320696" cy="6655633"/>
          </a:xfrm>
        </p:spPr>
        <p:txBody>
          <a:bodyPr anchor="ctr">
            <a:normAutofit/>
          </a:bodyPr>
          <a:lstStyle/>
          <a:p>
            <a:pPr marL="0" indent="0">
              <a:buNone/>
            </a:pPr>
            <a:endParaRPr lang="en-GB" dirty="0"/>
          </a:p>
          <a:p>
            <a:r>
              <a:rPr lang="en-GB" sz="2800" dirty="0"/>
              <a:t>Introduce you to the Module</a:t>
            </a:r>
          </a:p>
          <a:p>
            <a:endParaRPr lang="en-GB" sz="2800" dirty="0"/>
          </a:p>
          <a:p>
            <a:r>
              <a:rPr lang="en-GB" sz="2800" dirty="0"/>
              <a:t>Ensure that you are clear about Module content, context and assignments</a:t>
            </a:r>
          </a:p>
          <a:p>
            <a:endParaRPr lang="en-GB" sz="2800" dirty="0"/>
          </a:p>
          <a:p>
            <a:r>
              <a:rPr lang="en-GB" sz="2800" dirty="0"/>
              <a:t>Consider the ethics of your research</a:t>
            </a:r>
          </a:p>
          <a:p>
            <a:endParaRPr lang="en-GB" sz="2800" dirty="0"/>
          </a:p>
          <a:p>
            <a:r>
              <a:rPr lang="en-GB" sz="2800" dirty="0"/>
              <a:t>Enable you to begin work immediately on your research</a:t>
            </a:r>
          </a:p>
        </p:txBody>
      </p:sp>
    </p:spTree>
    <p:extLst>
      <p:ext uri="{BB962C8B-B14F-4D97-AF65-F5344CB8AC3E}">
        <p14:creationId xmlns:p14="http://schemas.microsoft.com/office/powerpoint/2010/main" val="2141950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3E36-F962-45A5-B510-74137006382D}"/>
              </a:ext>
            </a:extLst>
          </p:cNvPr>
          <p:cNvSpPr>
            <a:spLocks noGrp="1"/>
          </p:cNvSpPr>
          <p:nvPr>
            <p:ph type="title"/>
          </p:nvPr>
        </p:nvSpPr>
        <p:spPr>
          <a:xfrm>
            <a:off x="804672" y="964692"/>
            <a:ext cx="3066937" cy="1188720"/>
          </a:xfrm>
        </p:spPr>
        <p:txBody>
          <a:bodyPr vert="horz" lIns="182880" tIns="182880" rIns="182880" bIns="182880" rtlCol="0" anchor="ctr">
            <a:normAutofit/>
          </a:bodyPr>
          <a:lstStyle/>
          <a:p>
            <a:r>
              <a:rPr lang="en-US" sz="1800" dirty="0"/>
              <a:t>Welcome to the MAJOR project module….</a:t>
            </a:r>
          </a:p>
        </p:txBody>
      </p:sp>
      <p:sp>
        <p:nvSpPr>
          <p:cNvPr id="7" name="Content Placeholder 6">
            <a:extLst>
              <a:ext uri="{FF2B5EF4-FFF2-40B4-BE49-F238E27FC236}">
                <a16:creationId xmlns:a16="http://schemas.microsoft.com/office/drawing/2014/main" id="{E5BE2D68-5ABF-4E82-A4DB-EA634106BA84}"/>
              </a:ext>
            </a:extLst>
          </p:cNvPr>
          <p:cNvSpPr>
            <a:spLocks noGrp="1"/>
          </p:cNvSpPr>
          <p:nvPr>
            <p:ph sz="half" idx="2"/>
          </p:nvPr>
        </p:nvSpPr>
        <p:spPr>
          <a:xfrm>
            <a:off x="803244" y="2638044"/>
            <a:ext cx="3063765" cy="3263206"/>
          </a:xfrm>
        </p:spPr>
        <p:txBody>
          <a:bodyPr vert="horz" lIns="91440" tIns="45720" rIns="91440" bIns="45720" rtlCol="0">
            <a:normAutofit fontScale="62500" lnSpcReduction="20000"/>
          </a:bodyPr>
          <a:lstStyle/>
          <a:p>
            <a:r>
              <a:rPr lang="en-US" sz="4400" dirty="0"/>
              <a:t>Independent</a:t>
            </a:r>
          </a:p>
          <a:p>
            <a:r>
              <a:rPr lang="en-US" sz="4400" dirty="0"/>
              <a:t>Supported</a:t>
            </a:r>
          </a:p>
          <a:p>
            <a:r>
              <a:rPr lang="en-US" sz="4400" dirty="0"/>
              <a:t>Research proposal and Literature Review</a:t>
            </a:r>
          </a:p>
          <a:p>
            <a:r>
              <a:rPr lang="en-US" sz="4400" dirty="0"/>
              <a:t>Academic conventions</a:t>
            </a:r>
          </a:p>
          <a:p>
            <a:endParaRPr lang="en-US" dirty="0"/>
          </a:p>
        </p:txBody>
      </p:sp>
      <p:pic>
        <p:nvPicPr>
          <p:cNvPr id="5" name="Content Placeholder 4" descr="A close up of a sign&#10;&#10;Description generated with high confidence">
            <a:extLst>
              <a:ext uri="{FF2B5EF4-FFF2-40B4-BE49-F238E27FC236}">
                <a16:creationId xmlns:a16="http://schemas.microsoft.com/office/drawing/2014/main" id="{FB00D929-ED31-458C-98A3-92E5FA0924C3}"/>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4823366" y="2140855"/>
            <a:ext cx="6227064" cy="2584231"/>
          </a:xfrm>
          <a:prstGeom prst="rect">
            <a:avLst/>
          </a:prstGeom>
        </p:spPr>
      </p:pic>
    </p:spTree>
    <p:extLst>
      <p:ext uri="{BB962C8B-B14F-4D97-AF65-F5344CB8AC3E}">
        <p14:creationId xmlns:p14="http://schemas.microsoft.com/office/powerpoint/2010/main" val="133847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23ECA13-0683-4504-832C-16B913962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5963"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98115-1D9E-4FD1-A1A3-BA23C269B1B7}"/>
              </a:ext>
            </a:extLst>
          </p:cNvPr>
          <p:cNvSpPr>
            <a:spLocks noGrp="1"/>
          </p:cNvSpPr>
          <p:nvPr>
            <p:ph type="title"/>
          </p:nvPr>
        </p:nvSpPr>
        <p:spPr>
          <a:xfrm>
            <a:off x="637889" y="2893470"/>
            <a:ext cx="2914780" cy="1071062"/>
          </a:xfrm>
        </p:spPr>
        <p:txBody>
          <a:bodyPr vert="horz" lIns="182880" tIns="182880" rIns="182880" bIns="182880" rtlCol="0" anchor="ctr">
            <a:normAutofit fontScale="90000"/>
          </a:bodyPr>
          <a:lstStyle/>
          <a:p>
            <a:r>
              <a:rPr lang="en-US" sz="2400" dirty="0"/>
              <a:t>An exiting opportunity!!!</a:t>
            </a:r>
          </a:p>
        </p:txBody>
      </p:sp>
      <p:sp>
        <p:nvSpPr>
          <p:cNvPr id="73" name="Rectangle 72">
            <a:extLst>
              <a:ext uri="{FF2B5EF4-FFF2-40B4-BE49-F238E27FC236}">
                <a16:creationId xmlns:a16="http://schemas.microsoft.com/office/drawing/2014/main" id="{195FD4C0-669C-4A18-B817-741931AA0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4519" y="640080"/>
            <a:ext cx="6847401"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550DFD65-2024-431D-B707-1F4B55972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80008" y="806357"/>
            <a:ext cx="6508844"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DA6198C2-4068-44BE-92A6-82BE8D9C7B4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853483" y="970949"/>
            <a:ext cx="4599432" cy="4599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196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4FBCB-7DE1-4B13-91BC-D80655E75939}"/>
              </a:ext>
            </a:extLst>
          </p:cNvPr>
          <p:cNvSpPr>
            <a:spLocks noGrp="1"/>
          </p:cNvSpPr>
          <p:nvPr>
            <p:ph type="title"/>
          </p:nvPr>
        </p:nvSpPr>
        <p:spPr/>
        <p:txBody>
          <a:bodyPr/>
          <a:lstStyle/>
          <a:p>
            <a:pPr>
              <a:defRPr/>
            </a:pPr>
            <a:r>
              <a:rPr lang="en-GB" dirty="0"/>
              <a:t>Remember why you wanted to do this degree…..</a:t>
            </a:r>
          </a:p>
        </p:txBody>
      </p:sp>
      <p:sp>
        <p:nvSpPr>
          <p:cNvPr id="11267" name="Content Placeholder 2"/>
          <p:cNvSpPr>
            <a:spLocks noGrp="1"/>
          </p:cNvSpPr>
          <p:nvPr>
            <p:ph idx="1"/>
          </p:nvPr>
        </p:nvSpPr>
        <p:spPr/>
        <p:txBody>
          <a:bodyPr/>
          <a:lstStyle/>
          <a:p>
            <a:endParaRPr lang="en-GB" altLang="en-US" dirty="0"/>
          </a:p>
          <a:p>
            <a:endParaRPr lang="en-GB" altLang="en-US" dirty="0"/>
          </a:p>
          <a:p>
            <a:r>
              <a:rPr lang="en-GB" altLang="en-US" sz="4400" dirty="0">
                <a:latin typeface="AR BLANCA" pitchFamily="2" charset="0"/>
              </a:rPr>
              <a:t>What do I want, and how am I going to get there…..</a:t>
            </a:r>
          </a:p>
        </p:txBody>
      </p:sp>
    </p:spTree>
    <p:extLst>
      <p:ext uri="{BB962C8B-B14F-4D97-AF65-F5344CB8AC3E}">
        <p14:creationId xmlns:p14="http://schemas.microsoft.com/office/powerpoint/2010/main" val="322141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D9167-E20C-4313-A5CD-CD0F82CC579E}"/>
              </a:ext>
            </a:extLst>
          </p:cNvPr>
          <p:cNvSpPr>
            <a:spLocks noGrp="1"/>
          </p:cNvSpPr>
          <p:nvPr>
            <p:ph type="title"/>
          </p:nvPr>
        </p:nvSpPr>
        <p:spPr/>
        <p:txBody>
          <a:bodyPr/>
          <a:lstStyle/>
          <a:p>
            <a:r>
              <a:rPr lang="en-GB"/>
              <a:t>A Literature review … … …</a:t>
            </a:r>
            <a:endParaRPr lang="en-GB" dirty="0"/>
          </a:p>
        </p:txBody>
      </p:sp>
      <p:pic>
        <p:nvPicPr>
          <p:cNvPr id="4" name="Content Placeholder 3">
            <a:extLst>
              <a:ext uri="{FF2B5EF4-FFF2-40B4-BE49-F238E27FC236}">
                <a16:creationId xmlns:a16="http://schemas.microsoft.com/office/drawing/2014/main" id="{F38568AE-DCB1-49C6-BB48-DE62320527BD}"/>
              </a:ext>
            </a:extLst>
          </p:cNvPr>
          <p:cNvPicPr>
            <a:picLocks noGrp="1" noChangeAspect="1"/>
          </p:cNvPicPr>
          <p:nvPr>
            <p:ph idx="1"/>
          </p:nvPr>
        </p:nvPicPr>
        <p:blipFill>
          <a:blip r:embed="rId2"/>
          <a:stretch>
            <a:fillRect/>
          </a:stretch>
        </p:blipFill>
        <p:spPr>
          <a:xfrm>
            <a:off x="2231136" y="2638425"/>
            <a:ext cx="7729727" cy="3101975"/>
          </a:xfrm>
          <a:prstGeom prst="rect">
            <a:avLst/>
          </a:prstGeom>
        </p:spPr>
      </p:pic>
    </p:spTree>
    <p:extLst>
      <p:ext uri="{BB962C8B-B14F-4D97-AF65-F5344CB8AC3E}">
        <p14:creationId xmlns:p14="http://schemas.microsoft.com/office/powerpoint/2010/main" val="4059076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research profile</a:t>
            </a:r>
          </a:p>
        </p:txBody>
      </p:sp>
      <p:sp>
        <p:nvSpPr>
          <p:cNvPr id="3" name="Content Placeholder 2"/>
          <p:cNvSpPr>
            <a:spLocks noGrp="1"/>
          </p:cNvSpPr>
          <p:nvPr>
            <p:ph idx="1"/>
          </p:nvPr>
        </p:nvSpPr>
        <p:spPr/>
        <p:txBody>
          <a:bodyPr/>
          <a:lstStyle/>
          <a:p>
            <a:endParaRPr lang="en-GB" dirty="0"/>
          </a:p>
          <a:p>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0241" y="2638044"/>
            <a:ext cx="5626608" cy="3136392"/>
          </a:xfrm>
          <a:prstGeom prst="rect">
            <a:avLst/>
          </a:prstGeom>
        </p:spPr>
      </p:pic>
    </p:spTree>
    <p:extLst>
      <p:ext uri="{BB962C8B-B14F-4D97-AF65-F5344CB8AC3E}">
        <p14:creationId xmlns:p14="http://schemas.microsoft.com/office/powerpoint/2010/main" val="1251963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we feel about this MAJOR project?</a:t>
            </a:r>
          </a:p>
        </p:txBody>
      </p:sp>
      <p:sp>
        <p:nvSpPr>
          <p:cNvPr id="3" name="Content Placeholder 2"/>
          <p:cNvSpPr>
            <a:spLocks noGrp="1"/>
          </p:cNvSpPr>
          <p:nvPr>
            <p:ph idx="1"/>
          </p:nvPr>
        </p:nvSpPr>
        <p:spPr/>
        <p:txBody>
          <a:bodyPr>
            <a:normAutofit fontScale="92500"/>
          </a:bodyPr>
          <a:lstStyle/>
          <a:p>
            <a:r>
              <a:rPr lang="en-GB" sz="4800" dirty="0"/>
              <a:t>First word that comes into your mind when you hear the words ‘Research’ and ‘Literature Review’ …   ...   … </a:t>
            </a:r>
          </a:p>
        </p:txBody>
      </p:sp>
    </p:spTree>
    <p:extLst>
      <p:ext uri="{BB962C8B-B14F-4D97-AF65-F5344CB8AC3E}">
        <p14:creationId xmlns:p14="http://schemas.microsoft.com/office/powerpoint/2010/main" val="2908005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16632"/>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2400" dirty="0"/>
              <a:t>Research/Literature Review – your first thoughts?</a:t>
            </a:r>
          </a:p>
        </p:txBody>
      </p:sp>
      <p:sp>
        <p:nvSpPr>
          <p:cNvPr id="5" name="Content Placeholder 2"/>
          <p:cNvSpPr txBox="1">
            <a:spLocks/>
          </p:cNvSpPr>
          <p:nvPr/>
        </p:nvSpPr>
        <p:spPr>
          <a:xfrm>
            <a:off x="1981200" y="1600205"/>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p>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31" y="1275861"/>
            <a:ext cx="3894181"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descr="https://encrypted-tbn2.gstatic.com/images?q=tbn:ANd9GcRzGLsLL1XXqrVDC7CSEjO7FFvPYpXs7fnBytJaZbHyan1JlGNh">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8301" y="1124744"/>
            <a:ext cx="2381250" cy="298132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s://encrypted-tbn1.gstatic.com/images?q=tbn:ANd9GcTMlFe0At_9bHf6BogDq9u9TfTjM5cnuvGH3B_c7bs8V94lXaSK">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5641" y="1275866"/>
            <a:ext cx="2171700" cy="28956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s://encrypted-tbn2.gstatic.com/images?q=tbn:ANd9GcRdm2bLD1TbNKmSHi-s6IIppMjLC-W6pVPHDRW72nZ8OgBZd5d2">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36914" y="4171467"/>
            <a:ext cx="2857500" cy="234315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https://encrypted-tbn1.gstatic.com/images?q=tbn:ANd9GcQWccwiXlOWNQwp3uDY5Fmm9KlD6m9KwdqQqFtC11pRkwz6bXGqdl2HPA">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79779" y="3775634"/>
            <a:ext cx="2858021" cy="2858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460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35805-09BF-4ABC-9872-0B6C6015BC37}"/>
              </a:ext>
            </a:extLst>
          </p:cNvPr>
          <p:cNvSpPr>
            <a:spLocks noGrp="1"/>
          </p:cNvSpPr>
          <p:nvPr>
            <p:ph type="title"/>
          </p:nvPr>
        </p:nvSpPr>
        <p:spPr/>
        <p:txBody>
          <a:bodyPr/>
          <a:lstStyle/>
          <a:p>
            <a:r>
              <a:rPr lang="en-GB" dirty="0"/>
              <a:t>This is how we aim for you to feel at the end of this project</a:t>
            </a:r>
          </a:p>
        </p:txBody>
      </p:sp>
      <p:pic>
        <p:nvPicPr>
          <p:cNvPr id="1026" name="Picture 2" descr="See the source image">
            <a:extLst>
              <a:ext uri="{FF2B5EF4-FFF2-40B4-BE49-F238E27FC236}">
                <a16:creationId xmlns:a16="http://schemas.microsoft.com/office/drawing/2014/main" id="{E2C1AB2A-A8D4-4E7B-8B18-24686F2C02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15184" y="2638425"/>
            <a:ext cx="3780816" cy="31019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ain, Clever, Thought, Dear, Hats">
            <a:extLst>
              <a:ext uri="{FF2B5EF4-FFF2-40B4-BE49-F238E27FC236}">
                <a16:creationId xmlns:a16="http://schemas.microsoft.com/office/drawing/2014/main" id="{4E89DC42-6245-4CE1-8700-644A8AE59B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8316" y="2570162"/>
            <a:ext cx="3238500"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853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Questions from Asynchronous work on Moodle</a:t>
            </a:r>
          </a:p>
        </p:txBody>
      </p:sp>
      <p:sp>
        <p:nvSpPr>
          <p:cNvPr id="3" name="Content Placeholder 2"/>
          <p:cNvSpPr>
            <a:spLocks noGrp="1"/>
          </p:cNvSpPr>
          <p:nvPr>
            <p:ph sz="half" idx="1"/>
          </p:nvPr>
        </p:nvSpPr>
        <p:spPr/>
        <p:txBody>
          <a:bodyPr/>
          <a:lstStyle/>
          <a:p>
            <a:endParaRPr lang="en-GB" dirty="0"/>
          </a:p>
          <a:p>
            <a:r>
              <a:rPr lang="en-GB" b="1" dirty="0"/>
              <a:t>PowerPoints, etc. on Moodle – any questions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955353" y="3602182"/>
            <a:ext cx="2476500" cy="24765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8583" y="3602182"/>
            <a:ext cx="4871518" cy="2538153"/>
          </a:xfrm>
          <a:prstGeom prst="rect">
            <a:avLst/>
          </a:prstGeom>
        </p:spPr>
      </p:pic>
    </p:spTree>
    <p:extLst>
      <p:ext uri="{BB962C8B-B14F-4D97-AF65-F5344CB8AC3E}">
        <p14:creationId xmlns:p14="http://schemas.microsoft.com/office/powerpoint/2010/main" val="1183301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072AA-BF23-4F52-8FCA-FDCA4D0C4694}"/>
              </a:ext>
            </a:extLst>
          </p:cNvPr>
          <p:cNvSpPr>
            <a:spLocks noGrp="1"/>
          </p:cNvSpPr>
          <p:nvPr>
            <p:ph type="title"/>
          </p:nvPr>
        </p:nvSpPr>
        <p:spPr/>
        <p:txBody>
          <a:bodyPr/>
          <a:lstStyle/>
          <a:p>
            <a:r>
              <a:rPr lang="en-GB"/>
              <a:t>Asynchronous learning : discussion</a:t>
            </a:r>
            <a:endParaRPr lang="en-GB" dirty="0"/>
          </a:p>
        </p:txBody>
      </p:sp>
      <p:sp>
        <p:nvSpPr>
          <p:cNvPr id="3" name="Content Placeholder 2">
            <a:extLst>
              <a:ext uri="{FF2B5EF4-FFF2-40B4-BE49-F238E27FC236}">
                <a16:creationId xmlns:a16="http://schemas.microsoft.com/office/drawing/2014/main" id="{3E908E21-A3FD-407F-8F45-5729A43BC797}"/>
              </a:ext>
            </a:extLst>
          </p:cNvPr>
          <p:cNvSpPr>
            <a:spLocks noGrp="1"/>
          </p:cNvSpPr>
          <p:nvPr>
            <p:ph idx="1"/>
          </p:nvPr>
        </p:nvSpPr>
        <p:spPr>
          <a:xfrm>
            <a:off x="0" y="2308485"/>
            <a:ext cx="12191999" cy="4549515"/>
          </a:xfrm>
        </p:spPr>
        <p:txBody>
          <a:bodyPr>
            <a:noAutofit/>
          </a:bodyPr>
          <a:lstStyle/>
          <a:p>
            <a:r>
              <a:rPr lang="en-GB" sz="2800" b="1" dirty="0"/>
              <a:t>The 'Welcome to the module' narrated PowerPoint under the 'Module Information' Toggle  </a:t>
            </a:r>
          </a:p>
          <a:p>
            <a:r>
              <a:rPr lang="en-GB" sz="2800" b="1" dirty="0"/>
              <a:t>The 'Introduction to the module' narrated PowerPoint posted in this lesson toggle.</a:t>
            </a:r>
          </a:p>
          <a:p>
            <a:r>
              <a:rPr lang="en-GB" sz="2800" b="1" dirty="0"/>
              <a:t>The ten minute tutorial: </a:t>
            </a:r>
            <a:r>
              <a:rPr lang="en-GB" sz="2800" b="1" dirty="0">
                <a:hlinkClick r:id="rId2"/>
              </a:rPr>
              <a:t>Choosing a research topic. Dr Ceri Phelps</a:t>
            </a:r>
            <a:r>
              <a:rPr lang="en-GB" sz="2800" b="1" dirty="0"/>
              <a:t> -  Bring two points from this to our lesson today to discuss.</a:t>
            </a:r>
          </a:p>
          <a:p>
            <a:r>
              <a:rPr lang="en-GB" sz="2800" b="1" dirty="0"/>
              <a:t>The book chapter on choosing a research topic  </a:t>
            </a:r>
          </a:p>
          <a:p>
            <a:r>
              <a:rPr lang="en-GB" sz="2800" b="1" dirty="0"/>
              <a:t>Choosing a topic template  </a:t>
            </a:r>
          </a:p>
        </p:txBody>
      </p:sp>
    </p:spTree>
    <p:extLst>
      <p:ext uri="{BB962C8B-B14F-4D97-AF65-F5344CB8AC3E}">
        <p14:creationId xmlns:p14="http://schemas.microsoft.com/office/powerpoint/2010/main" val="1823291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 of lesson plan</a:t>
            </a:r>
          </a:p>
        </p:txBody>
      </p:sp>
      <p:sp>
        <p:nvSpPr>
          <p:cNvPr id="3" name="Content Placeholder 2"/>
          <p:cNvSpPr>
            <a:spLocks noGrp="1"/>
          </p:cNvSpPr>
          <p:nvPr>
            <p:ph idx="1"/>
          </p:nvPr>
        </p:nvSpPr>
        <p:spPr>
          <a:xfrm>
            <a:off x="839449" y="2638044"/>
            <a:ext cx="10732957" cy="3101983"/>
          </a:xfrm>
        </p:spPr>
        <p:txBody>
          <a:bodyPr>
            <a:normAutofit/>
          </a:bodyPr>
          <a:lstStyle/>
          <a:p>
            <a:endParaRPr lang="en-GB" dirty="0"/>
          </a:p>
          <a:p>
            <a:pPr marL="0" indent="0">
              <a:buNone/>
            </a:pPr>
            <a:r>
              <a:rPr lang="en-GB" sz="2400" b="1" dirty="0"/>
              <a:t>Semester One</a:t>
            </a:r>
          </a:p>
          <a:p>
            <a:r>
              <a:rPr lang="en-GB" sz="2400" dirty="0"/>
              <a:t>9.00 a.m. to 10.00 a.m. </a:t>
            </a:r>
            <a:r>
              <a:rPr lang="en-GB" sz="2400" dirty="0">
                <a:solidFill>
                  <a:srgbClr val="FF0000"/>
                </a:solidFill>
              </a:rPr>
              <a:t>Designated</a:t>
            </a:r>
            <a:r>
              <a:rPr lang="en-GB" sz="2400" dirty="0"/>
              <a:t> Tuesday mornings = Synchronous learning</a:t>
            </a:r>
          </a:p>
          <a:p>
            <a:pPr marL="0" indent="0">
              <a:buNone/>
            </a:pPr>
            <a:r>
              <a:rPr lang="en-GB" sz="2400" b="1" dirty="0"/>
              <a:t>Semester Two</a:t>
            </a:r>
          </a:p>
          <a:p>
            <a:r>
              <a:rPr lang="en-GB" sz="2400" dirty="0"/>
              <a:t>Group and individual supervision sessions </a:t>
            </a:r>
          </a:p>
          <a:p>
            <a:endParaRPr lang="en-GB" dirty="0"/>
          </a:p>
          <a:p>
            <a:endParaRPr lang="en-GB" dirty="0"/>
          </a:p>
        </p:txBody>
      </p:sp>
    </p:spTree>
    <p:extLst>
      <p:ext uri="{BB962C8B-B14F-4D97-AF65-F5344CB8AC3E}">
        <p14:creationId xmlns:p14="http://schemas.microsoft.com/office/powerpoint/2010/main" val="1601694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A766-978A-4827-90FD-0B6ABAE6925C}"/>
              </a:ext>
            </a:extLst>
          </p:cNvPr>
          <p:cNvSpPr>
            <a:spLocks noGrp="1"/>
          </p:cNvSpPr>
          <p:nvPr>
            <p:ph type="title"/>
          </p:nvPr>
        </p:nvSpPr>
        <p:spPr/>
        <p:txBody>
          <a:bodyPr/>
          <a:lstStyle/>
          <a:p>
            <a:r>
              <a:rPr lang="en-GB" dirty="0"/>
              <a:t>The </a:t>
            </a:r>
            <a:r>
              <a:rPr lang="en-GB" dirty="0" err="1"/>
              <a:t>AssignmentS</a:t>
            </a:r>
            <a:r>
              <a:rPr lang="en-GB" dirty="0"/>
              <a:t>…..</a:t>
            </a:r>
          </a:p>
        </p:txBody>
      </p:sp>
      <p:sp>
        <p:nvSpPr>
          <p:cNvPr id="3" name="Content Placeholder 2">
            <a:extLst>
              <a:ext uri="{FF2B5EF4-FFF2-40B4-BE49-F238E27FC236}">
                <a16:creationId xmlns:a16="http://schemas.microsoft.com/office/drawing/2014/main" id="{6ED79A45-2B66-4061-BC25-D18F699B2299}"/>
              </a:ext>
            </a:extLst>
          </p:cNvPr>
          <p:cNvSpPr>
            <a:spLocks noGrp="1"/>
          </p:cNvSpPr>
          <p:nvPr>
            <p:ph idx="1"/>
          </p:nvPr>
        </p:nvSpPr>
        <p:spPr>
          <a:xfrm>
            <a:off x="546340" y="2638044"/>
            <a:ext cx="11208588" cy="4219956"/>
          </a:xfrm>
        </p:spPr>
        <p:txBody>
          <a:bodyPr>
            <a:normAutofit fontScale="77500" lnSpcReduction="20000"/>
          </a:bodyPr>
          <a:lstStyle/>
          <a:p>
            <a:endParaRPr lang="en-US" dirty="0"/>
          </a:p>
          <a:p>
            <a:endParaRPr lang="en-US" dirty="0"/>
          </a:p>
          <a:p>
            <a:r>
              <a:rPr lang="en-GB" sz="5000" dirty="0"/>
              <a:t> </a:t>
            </a:r>
            <a:r>
              <a:rPr lang="en-GB" sz="5000" b="1" dirty="0"/>
              <a:t>Assessment Component 1 – 25%</a:t>
            </a:r>
            <a:endParaRPr lang="en-GB" sz="5000" dirty="0"/>
          </a:p>
          <a:p>
            <a:pPr marL="0" indent="0">
              <a:buNone/>
            </a:pPr>
            <a:r>
              <a:rPr lang="en-GB" sz="5000" b="1" dirty="0"/>
              <a:t> </a:t>
            </a:r>
            <a:endParaRPr lang="en-GB" sz="5000" dirty="0"/>
          </a:p>
          <a:p>
            <a:r>
              <a:rPr lang="en-GB" sz="5000" b="1" dirty="0"/>
              <a:t> Practical: Oral Presentation (20 minutes)</a:t>
            </a:r>
            <a:endParaRPr lang="en-GB" sz="5000" dirty="0"/>
          </a:p>
          <a:p>
            <a:pPr marL="0" indent="0">
              <a:buNone/>
            </a:pPr>
            <a:r>
              <a:rPr lang="en-GB" sz="5000" b="1" dirty="0"/>
              <a:t> </a:t>
            </a:r>
            <a:endParaRPr lang="en-GB" sz="5000" dirty="0"/>
          </a:p>
          <a:p>
            <a:r>
              <a:rPr lang="en-GB" sz="5000" dirty="0"/>
              <a:t> Present a project proposal for your major project</a:t>
            </a:r>
          </a:p>
          <a:p>
            <a:pPr marL="0" indent="0">
              <a:buNone/>
            </a:pPr>
            <a:r>
              <a:rPr lang="en-GB" sz="5000" dirty="0"/>
              <a:t> </a:t>
            </a:r>
          </a:p>
        </p:txBody>
      </p:sp>
    </p:spTree>
    <p:extLst>
      <p:ext uri="{BB962C8B-B14F-4D97-AF65-F5344CB8AC3E}">
        <p14:creationId xmlns:p14="http://schemas.microsoft.com/office/powerpoint/2010/main" val="1592856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AssignmentS</a:t>
            </a:r>
            <a:r>
              <a:rPr lang="en-GB" dirty="0"/>
              <a:t>…..</a:t>
            </a:r>
          </a:p>
        </p:txBody>
      </p:sp>
      <p:sp>
        <p:nvSpPr>
          <p:cNvPr id="3" name="Content Placeholder 2"/>
          <p:cNvSpPr>
            <a:spLocks noGrp="1"/>
          </p:cNvSpPr>
          <p:nvPr>
            <p:ph idx="1"/>
          </p:nvPr>
        </p:nvSpPr>
        <p:spPr/>
        <p:txBody>
          <a:bodyPr>
            <a:noAutofit/>
          </a:bodyPr>
          <a:lstStyle/>
          <a:p>
            <a:r>
              <a:rPr lang="en-GB" sz="2800" b="1" dirty="0"/>
              <a:t>Assessment Component 2:     75%</a:t>
            </a:r>
            <a:endParaRPr lang="en-GB" sz="2800" dirty="0"/>
          </a:p>
          <a:p>
            <a:pPr marL="0" indent="0">
              <a:buNone/>
            </a:pPr>
            <a:r>
              <a:rPr lang="en-GB" sz="2800" b="1" dirty="0"/>
              <a:t> </a:t>
            </a:r>
            <a:endParaRPr lang="en-GB" sz="2800" dirty="0"/>
          </a:p>
          <a:p>
            <a:r>
              <a:rPr lang="en-GB" sz="2800" b="1" dirty="0"/>
              <a:t>Coursework:  Assignment (6000 words)</a:t>
            </a:r>
            <a:endParaRPr lang="en-GB" sz="2800" dirty="0"/>
          </a:p>
          <a:p>
            <a:pPr marL="0" indent="0">
              <a:buNone/>
            </a:pPr>
            <a:r>
              <a:rPr lang="en-GB" sz="2800" dirty="0"/>
              <a:t> </a:t>
            </a:r>
          </a:p>
          <a:p>
            <a:r>
              <a:rPr lang="en-GB" sz="2800" dirty="0"/>
              <a:t>Submit a critical literature review on a theme or topic relevant to your field of study </a:t>
            </a:r>
          </a:p>
        </p:txBody>
      </p:sp>
    </p:spTree>
    <p:extLst>
      <p:ext uri="{BB962C8B-B14F-4D97-AF65-F5344CB8AC3E}">
        <p14:creationId xmlns:p14="http://schemas.microsoft.com/office/powerpoint/2010/main" val="4000722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D4DDE-1EB4-4C59-AD31-4F7E32036B33}"/>
              </a:ext>
            </a:extLst>
          </p:cNvPr>
          <p:cNvSpPr>
            <a:spLocks noGrp="1"/>
          </p:cNvSpPr>
          <p:nvPr>
            <p:ph type="title"/>
          </p:nvPr>
        </p:nvSpPr>
        <p:spPr/>
        <p:txBody>
          <a:bodyPr/>
          <a:lstStyle/>
          <a:p>
            <a:r>
              <a:rPr lang="en-GB" dirty="0"/>
              <a:t>Submission information, ASSIGNMENT 1…</a:t>
            </a:r>
          </a:p>
        </p:txBody>
      </p:sp>
      <p:sp>
        <p:nvSpPr>
          <p:cNvPr id="3" name="Content Placeholder 2">
            <a:extLst>
              <a:ext uri="{FF2B5EF4-FFF2-40B4-BE49-F238E27FC236}">
                <a16:creationId xmlns:a16="http://schemas.microsoft.com/office/drawing/2014/main" id="{86BF51EE-A9E4-47AC-BDDF-78A1BF209B9E}"/>
              </a:ext>
            </a:extLst>
          </p:cNvPr>
          <p:cNvSpPr>
            <a:spLocks noGrp="1"/>
          </p:cNvSpPr>
          <p:nvPr>
            <p:ph idx="1"/>
          </p:nvPr>
        </p:nvSpPr>
        <p:spPr/>
        <p:txBody>
          <a:bodyPr>
            <a:normAutofit/>
          </a:bodyPr>
          <a:lstStyle/>
          <a:p>
            <a:endParaRPr lang="en-GB" dirty="0"/>
          </a:p>
          <a:p>
            <a:r>
              <a:rPr lang="en-GB" sz="4000" dirty="0">
                <a:solidFill>
                  <a:schemeClr val="tx1"/>
                </a:solidFill>
              </a:rPr>
              <a:t>Your presentation will take place, virtually, via video on: 8</a:t>
            </a:r>
            <a:r>
              <a:rPr lang="en-GB" sz="4000" baseline="30000" dirty="0">
                <a:solidFill>
                  <a:schemeClr val="tx1"/>
                </a:solidFill>
              </a:rPr>
              <a:t>th</a:t>
            </a:r>
            <a:r>
              <a:rPr lang="en-GB" sz="4000" dirty="0">
                <a:solidFill>
                  <a:schemeClr val="tx1"/>
                </a:solidFill>
              </a:rPr>
              <a:t>  December 2020</a:t>
            </a:r>
          </a:p>
        </p:txBody>
      </p:sp>
    </p:spTree>
    <p:extLst>
      <p:ext uri="{BB962C8B-B14F-4D97-AF65-F5344CB8AC3E}">
        <p14:creationId xmlns:p14="http://schemas.microsoft.com/office/powerpoint/2010/main" val="3252117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Submission information, ASSIGNMENT TWO…</a:t>
            </a:r>
          </a:p>
        </p:txBody>
      </p:sp>
      <p:sp>
        <p:nvSpPr>
          <p:cNvPr id="3" name="Content Placeholder 2"/>
          <p:cNvSpPr>
            <a:spLocks noGrp="1"/>
          </p:cNvSpPr>
          <p:nvPr>
            <p:ph idx="1"/>
          </p:nvPr>
        </p:nvSpPr>
        <p:spPr>
          <a:xfrm>
            <a:off x="2231136" y="2638044"/>
            <a:ext cx="7729728" cy="4017589"/>
          </a:xfrm>
        </p:spPr>
        <p:txBody>
          <a:bodyPr>
            <a:noAutofit/>
          </a:bodyPr>
          <a:lstStyle/>
          <a:p>
            <a:r>
              <a:rPr lang="en-GB" sz="2800" b="1" u="sng" dirty="0"/>
              <a:t>The final date for submission of your literature review </a:t>
            </a:r>
            <a:r>
              <a:rPr lang="en-GB" sz="2800" b="1" u="sng" dirty="0">
                <a:solidFill>
                  <a:schemeClr val="tx1"/>
                </a:solidFill>
              </a:rPr>
              <a:t>is 04/05/21 </a:t>
            </a:r>
            <a:r>
              <a:rPr lang="en-GB" sz="2800" b="1" dirty="0">
                <a:solidFill>
                  <a:schemeClr val="tx1"/>
                </a:solidFill>
              </a:rPr>
              <a:t>when </a:t>
            </a:r>
            <a:r>
              <a:rPr lang="en-GB" sz="2800" b="1" dirty="0"/>
              <a:t>you will need to submit your project electronically via Turnitin before 23.59.  </a:t>
            </a:r>
          </a:p>
          <a:p>
            <a:r>
              <a:rPr lang="en-GB" sz="2800" dirty="0"/>
              <a:t>[Remember to </a:t>
            </a:r>
            <a:r>
              <a:rPr lang="en-GB" sz="2800" b="1" dirty="0"/>
              <a:t>check your draft in the text matching portal </a:t>
            </a:r>
            <a:r>
              <a:rPr lang="en-GB" sz="2800" dirty="0"/>
              <a:t>and make any necessary amendments before you upload your final version for marking]</a:t>
            </a:r>
          </a:p>
        </p:txBody>
      </p:sp>
    </p:spTree>
    <p:extLst>
      <p:ext uri="{BB962C8B-B14F-4D97-AF65-F5344CB8AC3E}">
        <p14:creationId xmlns:p14="http://schemas.microsoft.com/office/powerpoint/2010/main" val="114059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Modus operandi……</a:t>
            </a:r>
          </a:p>
        </p:txBody>
      </p:sp>
      <p:sp>
        <p:nvSpPr>
          <p:cNvPr id="12291" name="Content Placeholder 2"/>
          <p:cNvSpPr>
            <a:spLocks noGrp="1"/>
          </p:cNvSpPr>
          <p:nvPr>
            <p:ph idx="1"/>
          </p:nvPr>
        </p:nvSpPr>
        <p:spPr>
          <a:xfrm>
            <a:off x="2231136" y="2638044"/>
            <a:ext cx="7729728" cy="3888016"/>
          </a:xfrm>
        </p:spPr>
        <p:txBody>
          <a:bodyPr>
            <a:normAutofit fontScale="85000" lnSpcReduction="20000"/>
          </a:bodyPr>
          <a:lstStyle/>
          <a:p>
            <a:pPr>
              <a:buFont typeface="Wingdings" panose="05000000000000000000" pitchFamily="2" charset="2"/>
              <a:buChar char="q"/>
            </a:pPr>
            <a:r>
              <a:rPr lang="en-GB" altLang="en-US" sz="3600" dirty="0"/>
              <a:t>PowerPoints will be posted on Moodle as background information, some narrated and some </a:t>
            </a:r>
            <a:r>
              <a:rPr lang="en-GB" altLang="en-US" sz="3600" dirty="0" err="1"/>
              <a:t>Ponopto</a:t>
            </a:r>
            <a:r>
              <a:rPr lang="en-GB" altLang="en-US" sz="3600" dirty="0">
                <a:solidFill>
                  <a:srgbClr val="FF0000"/>
                </a:solidFill>
              </a:rPr>
              <a:t> </a:t>
            </a:r>
            <a:r>
              <a:rPr lang="en-GB" altLang="en-US" sz="3600" dirty="0"/>
              <a:t>to help you follow each lecture, helping you concentrate on processing information as you hear it</a:t>
            </a:r>
          </a:p>
          <a:p>
            <a:pPr>
              <a:buFont typeface="Wingdings" panose="05000000000000000000" pitchFamily="2" charset="2"/>
              <a:buChar char="q"/>
            </a:pPr>
            <a:endParaRPr lang="en-GB" altLang="en-US" sz="3600" dirty="0"/>
          </a:p>
          <a:p>
            <a:pPr>
              <a:buFont typeface="Wingdings" panose="05000000000000000000" pitchFamily="2" charset="2"/>
              <a:buChar char="q"/>
            </a:pPr>
            <a:r>
              <a:rPr lang="en-GB" altLang="en-US" sz="3600" dirty="0"/>
              <a:t>There will also be helpful information  </a:t>
            </a:r>
          </a:p>
          <a:p>
            <a:pPr marL="0" indent="0">
              <a:buNone/>
            </a:pPr>
            <a:r>
              <a:rPr lang="en-GB" altLang="en-US" sz="3600" dirty="0"/>
              <a:t>posted regularly on Moodle – a lot of useful resources, so use them!</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9256" y="4302182"/>
            <a:ext cx="2476500" cy="2476500"/>
          </a:xfrm>
          <a:prstGeom prst="rect">
            <a:avLst/>
          </a:prstGeom>
        </p:spPr>
      </p:pic>
    </p:spTree>
    <p:extLst>
      <p:ext uri="{BB962C8B-B14F-4D97-AF65-F5344CB8AC3E}">
        <p14:creationId xmlns:p14="http://schemas.microsoft.com/office/powerpoint/2010/main" val="4094475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a:t>ModuS</a:t>
            </a:r>
            <a:r>
              <a:rPr lang="en-GB" dirty="0"/>
              <a:t> operandi…….</a:t>
            </a:r>
          </a:p>
        </p:txBody>
      </p:sp>
      <p:sp>
        <p:nvSpPr>
          <p:cNvPr id="13315" name="Content Placeholder 2"/>
          <p:cNvSpPr>
            <a:spLocks noGrp="1"/>
          </p:cNvSpPr>
          <p:nvPr>
            <p:ph idx="1"/>
          </p:nvPr>
        </p:nvSpPr>
        <p:spPr>
          <a:xfrm>
            <a:off x="2231136" y="2638044"/>
            <a:ext cx="7729728" cy="3657461"/>
          </a:xfrm>
        </p:spPr>
        <p:txBody>
          <a:bodyPr>
            <a:normAutofit fontScale="92500" lnSpcReduction="20000"/>
          </a:bodyPr>
          <a:lstStyle/>
          <a:p>
            <a:pPr>
              <a:buFont typeface="Wingdings" panose="05000000000000000000" pitchFamily="2" charset="2"/>
              <a:buChar char="q"/>
            </a:pPr>
            <a:r>
              <a:rPr lang="en-GB" altLang="en-US" sz="4000" dirty="0"/>
              <a:t>Workshops will then </a:t>
            </a:r>
            <a:r>
              <a:rPr lang="en-GB" altLang="en-US" sz="4000" dirty="0">
                <a:solidFill>
                  <a:srgbClr val="FF0000"/>
                </a:solidFill>
              </a:rPr>
              <a:t>be experiential and interactive, </a:t>
            </a:r>
            <a:r>
              <a:rPr lang="en-GB" altLang="en-US" sz="4000" dirty="0"/>
              <a:t>presenting information and facilitating practice that cannot be learned from simply reading up on lecture notes </a:t>
            </a:r>
          </a:p>
          <a:p>
            <a:pPr>
              <a:buFont typeface="Wingdings" panose="05000000000000000000" pitchFamily="2" charset="2"/>
              <a:buChar char="q"/>
            </a:pPr>
            <a:r>
              <a:rPr lang="en-GB" altLang="en-US" sz="4000" dirty="0"/>
              <a:t>Independent study, workshops and supervision</a:t>
            </a:r>
          </a:p>
          <a:p>
            <a:endParaRPr lang="en-GB" altLang="en-US" sz="4000" dirty="0"/>
          </a:p>
        </p:txBody>
      </p:sp>
    </p:spTree>
    <p:extLst>
      <p:ext uri="{BB962C8B-B14F-4D97-AF65-F5344CB8AC3E}">
        <p14:creationId xmlns:p14="http://schemas.microsoft.com/office/powerpoint/2010/main" val="1308179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dirty="0"/>
              <a:t>Modus operandi…….</a:t>
            </a:r>
          </a:p>
        </p:txBody>
      </p:sp>
      <p:sp>
        <p:nvSpPr>
          <p:cNvPr id="14339" name="Content Placeholder 4"/>
          <p:cNvSpPr>
            <a:spLocks noGrp="1"/>
          </p:cNvSpPr>
          <p:nvPr>
            <p:ph idx="1"/>
          </p:nvPr>
        </p:nvSpPr>
        <p:spPr/>
        <p:txBody>
          <a:bodyPr>
            <a:normAutofit fontScale="70000" lnSpcReduction="20000"/>
          </a:bodyPr>
          <a:lstStyle/>
          <a:p>
            <a:endParaRPr lang="en-GB" altLang="en-US" dirty="0"/>
          </a:p>
          <a:p>
            <a:pPr>
              <a:buFont typeface="Wingdings" panose="05000000000000000000" pitchFamily="2" charset="2"/>
              <a:buChar char="q"/>
            </a:pPr>
            <a:r>
              <a:rPr lang="en-GB" altLang="en-US" sz="4400" dirty="0"/>
              <a:t>My aim is that you learn each week – you are better informed (or at least more challenged!) than at the start of that week</a:t>
            </a:r>
          </a:p>
          <a:p>
            <a:pPr>
              <a:buFont typeface="Wingdings" panose="05000000000000000000" pitchFamily="2" charset="2"/>
              <a:buChar char="q"/>
            </a:pPr>
            <a:r>
              <a:rPr lang="en-GB" altLang="en-US" sz="4400" dirty="0"/>
              <a:t>Your aim is……………………………</a:t>
            </a:r>
          </a:p>
          <a:p>
            <a:pPr>
              <a:buFont typeface="Wingdings" panose="05000000000000000000" pitchFamily="2" charset="2"/>
              <a:buChar char="q"/>
            </a:pPr>
            <a:r>
              <a:rPr lang="en-GB" altLang="en-US" sz="4400"/>
              <a:t>What you need from me is ……………..</a:t>
            </a:r>
            <a:endParaRPr lang="en-GB" altLang="en-US" sz="4400" dirty="0"/>
          </a:p>
          <a:p>
            <a:endParaRPr lang="en-GB" altLang="en-US" dirty="0"/>
          </a:p>
        </p:txBody>
      </p:sp>
    </p:spTree>
    <p:extLst>
      <p:ext uri="{BB962C8B-B14F-4D97-AF65-F5344CB8AC3E}">
        <p14:creationId xmlns:p14="http://schemas.microsoft.com/office/powerpoint/2010/main" val="3907647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3227" y="964692"/>
            <a:ext cx="8407637" cy="1188720"/>
          </a:xfrm>
        </p:spPr>
        <p:txBody>
          <a:bodyPr/>
          <a:lstStyle/>
          <a:p>
            <a:pPr>
              <a:defRPr/>
            </a:pPr>
            <a:r>
              <a:rPr lang="en-GB" dirty="0"/>
              <a:t>Modus operandi…..</a:t>
            </a:r>
          </a:p>
        </p:txBody>
      </p:sp>
      <p:sp>
        <p:nvSpPr>
          <p:cNvPr id="15363" name="Content Placeholder 2"/>
          <p:cNvSpPr>
            <a:spLocks noGrp="1"/>
          </p:cNvSpPr>
          <p:nvPr>
            <p:ph idx="1"/>
          </p:nvPr>
        </p:nvSpPr>
        <p:spPr>
          <a:xfrm>
            <a:off x="1327759" y="2153412"/>
            <a:ext cx="8633105" cy="4704588"/>
          </a:xfrm>
        </p:spPr>
        <p:txBody>
          <a:bodyPr>
            <a:normAutofit fontScale="92500" lnSpcReduction="10000"/>
          </a:bodyPr>
          <a:lstStyle/>
          <a:p>
            <a:endParaRPr lang="en-GB" altLang="en-US" dirty="0"/>
          </a:p>
          <a:p>
            <a:r>
              <a:rPr lang="en-GB" altLang="en-US" sz="3600" dirty="0"/>
              <a:t>What I need from you is:</a:t>
            </a:r>
          </a:p>
          <a:p>
            <a:endParaRPr lang="en-GB" altLang="en-US" sz="3600" dirty="0"/>
          </a:p>
          <a:p>
            <a:pPr>
              <a:buFont typeface="Wingdings" panose="05000000000000000000" pitchFamily="2" charset="2"/>
              <a:buChar char="q"/>
            </a:pPr>
            <a:r>
              <a:rPr lang="en-GB" altLang="en-US" sz="3600" dirty="0"/>
              <a:t>Attendance</a:t>
            </a:r>
          </a:p>
          <a:p>
            <a:pPr>
              <a:buFont typeface="Wingdings" panose="05000000000000000000" pitchFamily="2" charset="2"/>
              <a:buChar char="q"/>
            </a:pPr>
            <a:r>
              <a:rPr lang="en-GB" altLang="en-US" sz="3600" dirty="0"/>
              <a:t>Communication [Feedback]</a:t>
            </a:r>
          </a:p>
          <a:p>
            <a:pPr>
              <a:buFont typeface="Wingdings" panose="05000000000000000000" pitchFamily="2" charset="2"/>
              <a:buChar char="q"/>
            </a:pPr>
            <a:r>
              <a:rPr lang="en-GB" altLang="en-US" sz="3600" dirty="0"/>
              <a:t>Participation</a:t>
            </a:r>
          </a:p>
          <a:p>
            <a:pPr>
              <a:buFont typeface="Wingdings" panose="05000000000000000000" pitchFamily="2" charset="2"/>
              <a:buChar char="q"/>
            </a:pPr>
            <a:r>
              <a:rPr lang="en-GB" altLang="en-US" sz="3600" dirty="0"/>
              <a:t>Reading</a:t>
            </a:r>
          </a:p>
          <a:p>
            <a:pPr>
              <a:buFont typeface="Wingdings" panose="05000000000000000000" pitchFamily="2" charset="2"/>
              <a:buChar char="q"/>
            </a:pPr>
            <a:r>
              <a:rPr lang="en-GB" altLang="en-US" sz="3600" dirty="0"/>
              <a:t>Writing</a:t>
            </a:r>
          </a:p>
          <a:p>
            <a:endParaRPr lang="en-GB" altLang="en-US" dirty="0"/>
          </a:p>
        </p:txBody>
      </p:sp>
    </p:spTree>
    <p:extLst>
      <p:ext uri="{BB962C8B-B14F-4D97-AF65-F5344CB8AC3E}">
        <p14:creationId xmlns:p14="http://schemas.microsoft.com/office/powerpoint/2010/main" val="145174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0000"/>
                </a:solidFill>
              </a:rPr>
              <a:t>Why</a:t>
            </a:r>
            <a:r>
              <a:rPr lang="en-GB" dirty="0"/>
              <a:t> a research project…</a:t>
            </a:r>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q"/>
              <a:defRPr/>
            </a:pPr>
            <a:r>
              <a:rPr lang="en-GB" sz="3600" b="1" dirty="0"/>
              <a:t>Research skills</a:t>
            </a:r>
            <a:r>
              <a:rPr lang="en-GB" sz="3600" dirty="0"/>
              <a:t>, such as the ability to evaluate processes, systems, concepts, issues and ideas in terms of their component parts and make informed judgements about the quality, as well as the value and relevance of information, </a:t>
            </a:r>
            <a:r>
              <a:rPr lang="en-GB" sz="3600" b="1" dirty="0"/>
              <a:t>are essential learning and life skills</a:t>
            </a:r>
          </a:p>
          <a:p>
            <a:pPr marL="0" indent="0">
              <a:buNone/>
              <a:defRPr/>
            </a:pPr>
            <a:endParaRPr lang="en-GB" sz="3600" dirty="0"/>
          </a:p>
        </p:txBody>
      </p:sp>
    </p:spTree>
    <p:extLst>
      <p:ext uri="{BB962C8B-B14F-4D97-AF65-F5344CB8AC3E}">
        <p14:creationId xmlns:p14="http://schemas.microsoft.com/office/powerpoint/2010/main" val="2334669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964691"/>
            <a:ext cx="7729728" cy="1579004"/>
          </a:xfrm>
        </p:spPr>
        <p:txBody>
          <a:bodyPr/>
          <a:lstStyle/>
          <a:p>
            <a:r>
              <a:rPr lang="en-GB" dirty="0">
                <a:solidFill>
                  <a:srgbClr val="FF0000"/>
                </a:solidFill>
              </a:rPr>
              <a:t>What</a:t>
            </a:r>
            <a:r>
              <a:rPr lang="en-GB" dirty="0"/>
              <a:t> subject in the discipline of counselling interests me the most and why?</a:t>
            </a:r>
          </a:p>
        </p:txBody>
      </p:sp>
      <p:sp>
        <p:nvSpPr>
          <p:cNvPr id="3" name="Content Placeholder 2"/>
          <p:cNvSpPr>
            <a:spLocks noGrp="1"/>
          </p:cNvSpPr>
          <p:nvPr>
            <p:ph idx="1"/>
          </p:nvPr>
        </p:nvSpPr>
        <p:spPr>
          <a:xfrm>
            <a:off x="2231136" y="2643586"/>
            <a:ext cx="7729728" cy="3101983"/>
          </a:xfrm>
        </p:spPr>
        <p:txBody>
          <a:bodyPr/>
          <a:lstStyle/>
          <a:p>
            <a:endParaRPr lang="en-GB" dirty="0"/>
          </a:p>
          <a:p>
            <a:endParaRPr lang="en-GB" dirty="0"/>
          </a:p>
          <a:p>
            <a:r>
              <a:rPr lang="en-GB" sz="3200" dirty="0"/>
              <a:t>Deciding on a research question</a:t>
            </a:r>
          </a:p>
          <a:p>
            <a:r>
              <a:rPr lang="en-GB" sz="3200" dirty="0"/>
              <a:t>What is the subject/status of your research at this moment in time and why? </a:t>
            </a:r>
            <a:endParaRPr lang="en-GB" sz="3200" i="1" dirty="0"/>
          </a:p>
          <a:p>
            <a:endParaRPr lang="en-GB" i="1" dirty="0"/>
          </a:p>
        </p:txBody>
      </p:sp>
    </p:spTree>
    <p:extLst>
      <p:ext uri="{BB962C8B-B14F-4D97-AF65-F5344CB8AC3E}">
        <p14:creationId xmlns:p14="http://schemas.microsoft.com/office/powerpoint/2010/main" val="4067801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Why are literature </a:t>
            </a:r>
            <a:r>
              <a:rPr lang="en-GB"/>
              <a:t>reviews important?</a:t>
            </a:r>
            <a:endParaRPr lang="en-GB" dirty="0"/>
          </a:p>
        </p:txBody>
      </p:sp>
      <p:sp>
        <p:nvSpPr>
          <p:cNvPr id="3" name="Content Placeholder 2"/>
          <p:cNvSpPr>
            <a:spLocks noGrp="1"/>
          </p:cNvSpPr>
          <p:nvPr>
            <p:ph idx="1"/>
          </p:nvPr>
        </p:nvSpPr>
        <p:spPr/>
        <p:txBody>
          <a:bodyPr>
            <a:normAutofit fontScale="92500" lnSpcReduction="10000"/>
          </a:bodyPr>
          <a:lstStyle/>
          <a:p>
            <a:pPr>
              <a:defRPr/>
            </a:pPr>
            <a:endParaRPr lang="en-GB" dirty="0"/>
          </a:p>
          <a:p>
            <a:pPr marL="447675" lvl="8" indent="1022350">
              <a:buFont typeface="Wingdings" panose="05000000000000000000" pitchFamily="2" charset="2"/>
              <a:buChar char="q"/>
              <a:defRPr/>
            </a:pPr>
            <a:r>
              <a:rPr lang="en-GB" sz="4400" dirty="0"/>
              <a:t>To make connections with previous knowledge and restructure it in the light of new information.  </a:t>
            </a:r>
          </a:p>
          <a:p>
            <a:pPr marL="0" indent="0">
              <a:buNone/>
              <a:defRPr/>
            </a:pPr>
            <a:r>
              <a:rPr lang="en-GB" dirty="0"/>
              <a:t> </a:t>
            </a:r>
          </a:p>
        </p:txBody>
      </p:sp>
    </p:spTree>
    <p:extLst>
      <p:ext uri="{BB962C8B-B14F-4D97-AF65-F5344CB8AC3E}">
        <p14:creationId xmlns:p14="http://schemas.microsoft.com/office/powerpoint/2010/main" val="24518264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literature review?</a:t>
            </a:r>
          </a:p>
        </p:txBody>
      </p:sp>
      <p:sp>
        <p:nvSpPr>
          <p:cNvPr id="3" name="Content Placeholder 2"/>
          <p:cNvSpPr>
            <a:spLocks noGrp="1"/>
          </p:cNvSpPr>
          <p:nvPr>
            <p:ph idx="1"/>
          </p:nvPr>
        </p:nvSpPr>
        <p:spPr/>
        <p:txBody>
          <a:bodyPr/>
          <a:lstStyle/>
          <a:p>
            <a:endParaRPr lang="en-GB" dirty="0"/>
          </a:p>
          <a:p>
            <a:endParaRPr lang="en-GB" sz="4800" dirty="0"/>
          </a:p>
          <a:p>
            <a:r>
              <a:rPr lang="en-GB" sz="4800" dirty="0"/>
              <a:t>What is a literature review?</a:t>
            </a:r>
          </a:p>
        </p:txBody>
      </p:sp>
    </p:spTree>
    <p:extLst>
      <p:ext uri="{BB962C8B-B14F-4D97-AF65-F5344CB8AC3E}">
        <p14:creationId xmlns:p14="http://schemas.microsoft.com/office/powerpoint/2010/main" val="582758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357" y="737477"/>
            <a:ext cx="9563694" cy="1188720"/>
          </a:xfrm>
        </p:spPr>
        <p:txBody>
          <a:bodyPr/>
          <a:lstStyle/>
          <a:p>
            <a:r>
              <a:rPr lang="en-GB" dirty="0"/>
              <a:t>A literature review is…..</a:t>
            </a:r>
          </a:p>
        </p:txBody>
      </p:sp>
      <p:sp>
        <p:nvSpPr>
          <p:cNvPr id="3" name="Content Placeholder 2"/>
          <p:cNvSpPr>
            <a:spLocks noGrp="1"/>
          </p:cNvSpPr>
          <p:nvPr>
            <p:ph idx="1"/>
          </p:nvPr>
        </p:nvSpPr>
        <p:spPr/>
        <p:txBody>
          <a:bodyPr/>
          <a:lstStyle/>
          <a:p>
            <a:endParaRPr lang="en-GB" dirty="0"/>
          </a:p>
          <a:p>
            <a:endParaRPr lang="en-GB" dirty="0"/>
          </a:p>
          <a:p>
            <a:endParaRPr lang="en-GB" dirty="0"/>
          </a:p>
        </p:txBody>
      </p:sp>
      <p:sp>
        <p:nvSpPr>
          <p:cNvPr id="4" name="Rectangle 3"/>
          <p:cNvSpPr/>
          <p:nvPr/>
        </p:nvSpPr>
        <p:spPr>
          <a:xfrm>
            <a:off x="1442357" y="2690336"/>
            <a:ext cx="9874036" cy="3970318"/>
          </a:xfrm>
          <a:prstGeom prst="rect">
            <a:avLst/>
          </a:prstGeom>
        </p:spPr>
        <p:txBody>
          <a:bodyPr wrap="square">
            <a:spAutoFit/>
          </a:bodyPr>
          <a:lstStyle/>
          <a:p>
            <a:r>
              <a:rPr lang="en-GB" sz="3600" dirty="0">
                <a:solidFill>
                  <a:srgbClr val="444444"/>
                </a:solidFill>
                <a:latin typeface="Segoe UI" panose="020B0502040204020203" pitchFamily="34" charset="0"/>
              </a:rPr>
              <a:t>A literature review is </a:t>
            </a:r>
            <a:r>
              <a:rPr lang="en-GB" sz="3600" b="1" dirty="0">
                <a:solidFill>
                  <a:srgbClr val="444444"/>
                </a:solidFill>
                <a:latin typeface="Segoe UI" panose="020B0502040204020203" pitchFamily="34" charset="0"/>
              </a:rPr>
              <a:t>a survey of sources within a field of study</a:t>
            </a:r>
            <a:r>
              <a:rPr lang="en-GB" sz="3600" dirty="0">
                <a:solidFill>
                  <a:srgbClr val="444444"/>
                </a:solidFill>
                <a:latin typeface="Segoe UI" panose="020B0502040204020203" pitchFamily="34" charset="0"/>
              </a:rPr>
              <a:t>. </a:t>
            </a:r>
          </a:p>
          <a:p>
            <a:endParaRPr lang="en-GB" sz="3600" dirty="0">
              <a:solidFill>
                <a:srgbClr val="444444"/>
              </a:solidFill>
              <a:latin typeface="Segoe UI" panose="020B0502040204020203" pitchFamily="34" charset="0"/>
            </a:endParaRPr>
          </a:p>
          <a:p>
            <a:r>
              <a:rPr lang="en-GB" sz="3600" dirty="0">
                <a:solidFill>
                  <a:srgbClr val="444444"/>
                </a:solidFill>
                <a:latin typeface="Segoe UI" panose="020B0502040204020203" pitchFamily="34" charset="0"/>
              </a:rPr>
              <a:t>A literature review includes both </a:t>
            </a:r>
            <a:r>
              <a:rPr lang="en-GB" sz="3600" b="1" dirty="0">
                <a:solidFill>
                  <a:srgbClr val="444444"/>
                </a:solidFill>
                <a:latin typeface="Segoe UI" panose="020B0502040204020203" pitchFamily="34" charset="0"/>
              </a:rPr>
              <a:t>summary and synthesis </a:t>
            </a:r>
            <a:r>
              <a:rPr lang="en-GB" sz="3600" dirty="0">
                <a:solidFill>
                  <a:srgbClr val="444444"/>
                </a:solidFill>
                <a:latin typeface="Segoe UI" panose="020B0502040204020203" pitchFamily="34" charset="0"/>
              </a:rPr>
              <a:t>and </a:t>
            </a:r>
            <a:r>
              <a:rPr lang="en-GB" sz="3600" b="1" dirty="0">
                <a:solidFill>
                  <a:srgbClr val="444444"/>
                </a:solidFill>
                <a:latin typeface="Segoe UI" panose="020B0502040204020203" pitchFamily="34" charset="0"/>
              </a:rPr>
              <a:t>provides </a:t>
            </a:r>
            <a:r>
              <a:rPr lang="en-GB" sz="3600" dirty="0">
                <a:solidFill>
                  <a:srgbClr val="444444"/>
                </a:solidFill>
                <a:latin typeface="Segoe UI" panose="020B0502040204020203" pitchFamily="34" charset="0"/>
              </a:rPr>
              <a:t>the reader with </a:t>
            </a:r>
            <a:r>
              <a:rPr lang="en-GB" sz="3600" b="1" dirty="0">
                <a:solidFill>
                  <a:srgbClr val="444444"/>
                </a:solidFill>
                <a:latin typeface="Segoe UI" panose="020B0502040204020203" pitchFamily="34" charset="0"/>
              </a:rPr>
              <a:t>an overview of </a:t>
            </a:r>
            <a:r>
              <a:rPr lang="en-GB" sz="3600" dirty="0">
                <a:solidFill>
                  <a:srgbClr val="444444"/>
                </a:solidFill>
                <a:latin typeface="Segoe UI" panose="020B0502040204020203" pitchFamily="34" charset="0"/>
              </a:rPr>
              <a:t>the </a:t>
            </a:r>
            <a:r>
              <a:rPr lang="en-GB" sz="3600" b="1" dirty="0">
                <a:solidFill>
                  <a:srgbClr val="444444"/>
                </a:solidFill>
                <a:latin typeface="Segoe UI" panose="020B0502040204020203" pitchFamily="34" charset="0"/>
              </a:rPr>
              <a:t>scholarly work </a:t>
            </a:r>
            <a:r>
              <a:rPr lang="en-GB" sz="3600" dirty="0">
                <a:solidFill>
                  <a:srgbClr val="444444"/>
                </a:solidFill>
                <a:latin typeface="Segoe UI" panose="020B0502040204020203" pitchFamily="34" charset="0"/>
              </a:rPr>
              <a:t>that has been done </a:t>
            </a:r>
            <a:r>
              <a:rPr lang="en-GB" sz="3600" b="1" dirty="0">
                <a:solidFill>
                  <a:srgbClr val="444444"/>
                </a:solidFill>
                <a:latin typeface="Segoe UI" panose="020B0502040204020203" pitchFamily="34" charset="0"/>
              </a:rPr>
              <a:t>on a</a:t>
            </a:r>
            <a:r>
              <a:rPr lang="en-GB" sz="3600" dirty="0">
                <a:solidFill>
                  <a:srgbClr val="444444"/>
                </a:solidFill>
                <a:latin typeface="Segoe UI" panose="020B0502040204020203" pitchFamily="34" charset="0"/>
              </a:rPr>
              <a:t> particular </a:t>
            </a:r>
            <a:r>
              <a:rPr lang="en-GB" sz="3600" b="1" dirty="0">
                <a:solidFill>
                  <a:srgbClr val="444444"/>
                </a:solidFill>
                <a:latin typeface="Segoe UI" panose="020B0502040204020203" pitchFamily="34" charset="0"/>
              </a:rPr>
              <a:t>topic</a:t>
            </a:r>
            <a:r>
              <a:rPr lang="en-GB" sz="3600" dirty="0">
                <a:solidFill>
                  <a:srgbClr val="444444"/>
                </a:solidFill>
                <a:latin typeface="Segoe UI" panose="020B0502040204020203" pitchFamily="34" charset="0"/>
              </a:rPr>
              <a:t>.</a:t>
            </a:r>
            <a:endParaRPr lang="en-GB" sz="3600" dirty="0"/>
          </a:p>
        </p:txBody>
      </p:sp>
    </p:spTree>
    <p:extLst>
      <p:ext uri="{BB962C8B-B14F-4D97-AF65-F5344CB8AC3E}">
        <p14:creationId xmlns:p14="http://schemas.microsoft.com/office/powerpoint/2010/main" val="2785510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2A07B-BCA4-4304-82A3-EC4E3B296923}"/>
              </a:ext>
            </a:extLst>
          </p:cNvPr>
          <p:cNvSpPr>
            <a:spLocks noGrp="1"/>
          </p:cNvSpPr>
          <p:nvPr>
            <p:ph type="title"/>
          </p:nvPr>
        </p:nvSpPr>
        <p:spPr/>
        <p:txBody>
          <a:bodyPr/>
          <a:lstStyle/>
          <a:p>
            <a:r>
              <a:rPr lang="en-GB" dirty="0"/>
              <a:t>Learning from this module….</a:t>
            </a:r>
          </a:p>
        </p:txBody>
      </p:sp>
      <p:sp>
        <p:nvSpPr>
          <p:cNvPr id="3" name="Content Placeholder 2">
            <a:extLst>
              <a:ext uri="{FF2B5EF4-FFF2-40B4-BE49-F238E27FC236}">
                <a16:creationId xmlns:a16="http://schemas.microsoft.com/office/drawing/2014/main" id="{869EDFD7-F94E-485D-AFBF-3FF9C45B16A8}"/>
              </a:ext>
            </a:extLst>
          </p:cNvPr>
          <p:cNvSpPr>
            <a:spLocks noGrp="1"/>
          </p:cNvSpPr>
          <p:nvPr>
            <p:ph idx="1"/>
          </p:nvPr>
        </p:nvSpPr>
        <p:spPr>
          <a:xfrm>
            <a:off x="-211975" y="2538292"/>
            <a:ext cx="12448309" cy="4219956"/>
          </a:xfrm>
        </p:spPr>
        <p:txBody>
          <a:bodyPr>
            <a:normAutofit fontScale="55000" lnSpcReduction="20000"/>
          </a:bodyPr>
          <a:lstStyle/>
          <a:p>
            <a:pPr marL="0" indent="0">
              <a:buNone/>
            </a:pPr>
            <a:endParaRPr lang="en-GB" sz="1600" dirty="0"/>
          </a:p>
          <a:p>
            <a:pPr marL="0" indent="0">
              <a:buNone/>
            </a:pPr>
            <a:r>
              <a:rPr lang="en-US" sz="4400" i="1" dirty="0"/>
              <a:t>       This module </a:t>
            </a:r>
            <a:r>
              <a:rPr lang="en-US" sz="4400" i="1" dirty="0" err="1"/>
              <a:t>contextualises</a:t>
            </a:r>
            <a:r>
              <a:rPr lang="en-US" sz="4400" i="1" dirty="0"/>
              <a:t> the ability to:</a:t>
            </a:r>
          </a:p>
          <a:p>
            <a:pPr marL="0" indent="0">
              <a:buNone/>
            </a:pPr>
            <a:endParaRPr lang="en-GB" sz="4400" dirty="0"/>
          </a:p>
          <a:p>
            <a:pPr marL="742950" lvl="1" indent="-514350">
              <a:buFont typeface="+mj-lt"/>
              <a:buAutoNum type="arabicPeriod"/>
            </a:pPr>
            <a:r>
              <a:rPr lang="en-US" sz="4400" b="1" dirty="0"/>
              <a:t>Collect and evaluate relevant </a:t>
            </a:r>
            <a:r>
              <a:rPr lang="en-US" sz="4400" dirty="0"/>
              <a:t>i</a:t>
            </a:r>
            <a:r>
              <a:rPr lang="en-US" sz="4400" b="1" dirty="0"/>
              <a:t>nformation</a:t>
            </a:r>
            <a:r>
              <a:rPr lang="en-US" sz="4400" dirty="0"/>
              <a:t> from a wide variety of sources </a:t>
            </a:r>
            <a:r>
              <a:rPr lang="en-US" sz="4400" b="1" dirty="0"/>
              <a:t>using appropriate manual and electronic systems. </a:t>
            </a:r>
            <a:endParaRPr lang="en-GB" sz="4400" b="1" dirty="0"/>
          </a:p>
          <a:p>
            <a:pPr marL="742950" lvl="1" indent="-514350">
              <a:buFont typeface="+mj-lt"/>
              <a:buAutoNum type="arabicPeriod"/>
            </a:pPr>
            <a:r>
              <a:rPr lang="en-US" sz="4400" dirty="0"/>
              <a:t>Employ </a:t>
            </a:r>
            <a:r>
              <a:rPr lang="en-US" sz="4400" b="1" dirty="0"/>
              <a:t>appropriate academic conventions </a:t>
            </a:r>
            <a:r>
              <a:rPr lang="en-US" sz="4400" dirty="0"/>
              <a:t>in the production and presentation of work. </a:t>
            </a:r>
            <a:endParaRPr lang="en-GB" sz="4400" dirty="0"/>
          </a:p>
          <a:p>
            <a:pPr marL="742950" lvl="1" indent="-514350">
              <a:buFont typeface="+mj-lt"/>
              <a:buAutoNum type="arabicPeriod"/>
            </a:pPr>
            <a:r>
              <a:rPr lang="en-US" sz="4400" dirty="0"/>
              <a:t>Carry out a </a:t>
            </a:r>
            <a:r>
              <a:rPr lang="en-US" sz="4400" b="1" dirty="0"/>
              <a:t>project independently</a:t>
            </a:r>
            <a:r>
              <a:rPr lang="en-US" sz="4400" dirty="0"/>
              <a:t>.</a:t>
            </a:r>
            <a:endParaRPr lang="en-GB" sz="4400" dirty="0"/>
          </a:p>
          <a:p>
            <a:pPr marL="742950" lvl="1" indent="-514350">
              <a:buFont typeface="+mj-lt"/>
              <a:buAutoNum type="arabicPeriod"/>
            </a:pPr>
            <a:r>
              <a:rPr lang="en-US" sz="4400" dirty="0" err="1"/>
              <a:t>Analyse</a:t>
            </a:r>
            <a:r>
              <a:rPr lang="en-US" sz="4400" dirty="0"/>
              <a:t> a coherent </a:t>
            </a:r>
            <a:r>
              <a:rPr lang="en-US" sz="4400" b="1" dirty="0"/>
              <a:t>synthesis of arguments </a:t>
            </a:r>
            <a:r>
              <a:rPr lang="en-US" sz="4400" dirty="0"/>
              <a:t>from a range of contesting theories relating to care and well-being issues.</a:t>
            </a:r>
            <a:endParaRPr lang="en-GB" sz="4400" dirty="0"/>
          </a:p>
          <a:p>
            <a:pPr marL="742950" lvl="1" indent="-514350">
              <a:buFont typeface="+mj-lt"/>
              <a:buAutoNum type="arabicPeriod"/>
            </a:pPr>
            <a:r>
              <a:rPr lang="en-US" sz="4400" dirty="0"/>
              <a:t>Reflect on and </a:t>
            </a:r>
            <a:r>
              <a:rPr lang="en-US" sz="4400" b="1" dirty="0"/>
              <a:t>review progress in their own studies </a:t>
            </a:r>
            <a:r>
              <a:rPr lang="en-US" sz="4400" dirty="0"/>
              <a:t>and </a:t>
            </a:r>
            <a:r>
              <a:rPr lang="en-US" sz="4400" b="1" dirty="0"/>
              <a:t>seek assistance or guidance </a:t>
            </a:r>
            <a:r>
              <a:rPr lang="en-US" sz="4400" dirty="0"/>
              <a:t>as appropriate in order to enhance their personal development planning.</a:t>
            </a:r>
            <a:endParaRPr lang="en-GB" sz="4400" dirty="0"/>
          </a:p>
          <a:p>
            <a:endParaRPr lang="en-GB" sz="2200" dirty="0"/>
          </a:p>
          <a:p>
            <a:endParaRPr lang="en-GB" sz="1600" dirty="0"/>
          </a:p>
          <a:p>
            <a:endParaRPr lang="en-GB" dirty="0"/>
          </a:p>
        </p:txBody>
      </p:sp>
    </p:spTree>
    <p:extLst>
      <p:ext uri="{BB962C8B-B14F-4D97-AF65-F5344CB8AC3E}">
        <p14:creationId xmlns:p14="http://schemas.microsoft.com/office/powerpoint/2010/main" val="3107428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72" y="964692"/>
            <a:ext cx="3066937" cy="1188720"/>
          </a:xfrm>
        </p:spPr>
        <p:txBody>
          <a:bodyPr>
            <a:normAutofit/>
          </a:bodyPr>
          <a:lstStyle/>
          <a:p>
            <a:r>
              <a:rPr lang="en-GB" dirty="0"/>
              <a:t>Supervisor</a:t>
            </a:r>
            <a:br>
              <a:rPr lang="en-GB" dirty="0"/>
            </a:br>
            <a:r>
              <a:rPr lang="en-GB" dirty="0"/>
              <a:t>support</a:t>
            </a:r>
          </a:p>
        </p:txBody>
      </p:sp>
      <p:sp>
        <p:nvSpPr>
          <p:cNvPr id="3" name="Content Placeholder 2"/>
          <p:cNvSpPr>
            <a:spLocks noGrp="1"/>
          </p:cNvSpPr>
          <p:nvPr>
            <p:ph idx="1"/>
          </p:nvPr>
        </p:nvSpPr>
        <p:spPr>
          <a:xfrm>
            <a:off x="803244" y="2223655"/>
            <a:ext cx="4119485" cy="4634345"/>
          </a:xfrm>
        </p:spPr>
        <p:txBody>
          <a:bodyPr>
            <a:normAutofit lnSpcReduction="10000"/>
          </a:bodyPr>
          <a:lstStyle/>
          <a:p>
            <a:endParaRPr lang="en-GB" dirty="0"/>
          </a:p>
          <a:p>
            <a:r>
              <a:rPr lang="en-GB" sz="4800" b="1" dirty="0">
                <a:solidFill>
                  <a:schemeClr val="tx1"/>
                </a:solidFill>
              </a:rPr>
              <a:t>Group or individual supervision will be provided in Semester 2</a:t>
            </a:r>
            <a:endParaRPr lang="en-GB" sz="4800" dirty="0">
              <a:solidFill>
                <a:schemeClr val="tx1"/>
              </a:solidFill>
            </a:endParaRPr>
          </a:p>
          <a:p>
            <a:endParaRPr lang="en-GB" sz="4600" dirty="0"/>
          </a:p>
        </p:txBody>
      </p:sp>
      <p:pic>
        <p:nvPicPr>
          <p:cNvPr id="7" name="Graphic 6" descr="Right Pointing Backhand Index ">
            <a:extLst>
              <a:ext uri="{FF2B5EF4-FFF2-40B4-BE49-F238E27FC236}">
                <a16:creationId xmlns:a16="http://schemas.microsoft.com/office/drawing/2014/main" id="{94829FF4-D517-4DE8-8D1C-44F6613E01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7802" y="1970627"/>
            <a:ext cx="4299526" cy="4299526"/>
          </a:xfrm>
          <a:prstGeom prst="rect">
            <a:avLst/>
          </a:prstGeom>
        </p:spPr>
      </p:pic>
    </p:spTree>
    <p:extLst>
      <p:ext uri="{BB962C8B-B14F-4D97-AF65-F5344CB8AC3E}">
        <p14:creationId xmlns:p14="http://schemas.microsoft.com/office/powerpoint/2010/main" val="1784143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WORKSHOPS………</a:t>
            </a:r>
            <a:endParaRPr lang="en-GB" dirty="0"/>
          </a:p>
        </p:txBody>
      </p:sp>
      <p:sp>
        <p:nvSpPr>
          <p:cNvPr id="3" name="Content Placeholder 2"/>
          <p:cNvSpPr>
            <a:spLocks noGrp="1"/>
          </p:cNvSpPr>
          <p:nvPr>
            <p:ph idx="1"/>
          </p:nvPr>
        </p:nvSpPr>
        <p:spPr/>
        <p:txBody>
          <a:bodyPr>
            <a:normAutofit/>
          </a:bodyPr>
          <a:lstStyle/>
          <a:p>
            <a:pPr marL="0" indent="0">
              <a:buNone/>
            </a:pPr>
            <a:endParaRPr lang="en-GB" sz="2800" dirty="0">
              <a:solidFill>
                <a:srgbClr val="FF0000"/>
              </a:solidFill>
            </a:endParaRPr>
          </a:p>
          <a:p>
            <a:pPr marL="0" indent="0">
              <a:buNone/>
            </a:pPr>
            <a:endParaRPr lang="en-GB" sz="2800" dirty="0">
              <a:solidFill>
                <a:srgbClr val="FF0000"/>
              </a:solidFill>
            </a:endParaRPr>
          </a:p>
          <a:p>
            <a:pPr marL="0" indent="0">
              <a:buNone/>
            </a:pPr>
            <a:endParaRPr lang="en-GB" sz="2800" dirty="0">
              <a:solidFill>
                <a:srgbClr val="FF0000"/>
              </a:solidFill>
            </a:endParaRPr>
          </a:p>
          <a:p>
            <a:endParaRPr lang="en-GB" sz="2800" dirty="0"/>
          </a:p>
          <a:p>
            <a:endParaRPr lang="en-GB" sz="2800" dirty="0"/>
          </a:p>
        </p:txBody>
      </p:sp>
      <p:sp>
        <p:nvSpPr>
          <p:cNvPr id="7" name="Text Placeholder 6">
            <a:extLst>
              <a:ext uri="{FF2B5EF4-FFF2-40B4-BE49-F238E27FC236}">
                <a16:creationId xmlns:a16="http://schemas.microsoft.com/office/drawing/2014/main" id="{45ACE7A9-ABD3-4B8F-9287-D1DA72ED280A}"/>
              </a:ext>
            </a:extLst>
          </p:cNvPr>
          <p:cNvSpPr>
            <a:spLocks noGrp="1"/>
          </p:cNvSpPr>
          <p:nvPr>
            <p:ph type="body" sz="half" idx="2"/>
          </p:nvPr>
        </p:nvSpPr>
        <p:spPr/>
        <p:txBody>
          <a:bodyPr/>
          <a:lstStyle/>
          <a:p>
            <a:endParaRPr lang="en-GB" sz="1600" dirty="0">
              <a:solidFill>
                <a:srgbClr val="FF0000"/>
              </a:solidFill>
            </a:endParaRPr>
          </a:p>
          <a:p>
            <a:endParaRPr lang="en-GB" sz="1600" dirty="0">
              <a:solidFill>
                <a:srgbClr val="FF0000"/>
              </a:solidFill>
            </a:endParaRPr>
          </a:p>
          <a:p>
            <a:r>
              <a:rPr lang="en-GB" sz="3600" dirty="0">
                <a:solidFill>
                  <a:schemeClr val="accent1"/>
                </a:solidFill>
              </a:rPr>
              <a:t>See schedule of work on Moodle </a:t>
            </a:r>
          </a:p>
          <a:p>
            <a:endParaRPr lang="en-GB" dirty="0"/>
          </a:p>
        </p:txBody>
      </p:sp>
      <p:pic>
        <p:nvPicPr>
          <p:cNvPr id="9" name="Picture 8">
            <a:extLst>
              <a:ext uri="{FF2B5EF4-FFF2-40B4-BE49-F238E27FC236}">
                <a16:creationId xmlns:a16="http://schemas.microsoft.com/office/drawing/2014/main" id="{D6CB5466-A488-4178-871E-6CD129E8912C}"/>
              </a:ext>
            </a:extLst>
          </p:cNvPr>
          <p:cNvPicPr>
            <a:picLocks noChangeAspect="1"/>
          </p:cNvPicPr>
          <p:nvPr/>
        </p:nvPicPr>
        <p:blipFill>
          <a:blip r:embed="rId2"/>
          <a:stretch>
            <a:fillRect/>
          </a:stretch>
        </p:blipFill>
        <p:spPr>
          <a:xfrm>
            <a:off x="8135549" y="804672"/>
            <a:ext cx="2717329" cy="5248656"/>
          </a:xfrm>
          <a:prstGeom prst="rect">
            <a:avLst/>
          </a:prstGeom>
        </p:spPr>
      </p:pic>
    </p:spTree>
    <p:extLst>
      <p:ext uri="{BB962C8B-B14F-4D97-AF65-F5344CB8AC3E}">
        <p14:creationId xmlns:p14="http://schemas.microsoft.com/office/powerpoint/2010/main" val="19908393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456EB-7B39-4A77-B57F-5CF0B542BB00}"/>
              </a:ext>
            </a:extLst>
          </p:cNvPr>
          <p:cNvSpPr>
            <a:spLocks noGrp="1"/>
          </p:cNvSpPr>
          <p:nvPr>
            <p:ph type="title"/>
          </p:nvPr>
        </p:nvSpPr>
        <p:spPr/>
        <p:txBody>
          <a:bodyPr/>
          <a:lstStyle/>
          <a:p>
            <a:r>
              <a:rPr lang="en-GB" dirty="0"/>
              <a:t>Library session : 10</a:t>
            </a:r>
            <a:r>
              <a:rPr lang="en-GB" baseline="30000" dirty="0"/>
              <a:t>th</a:t>
            </a:r>
            <a:r>
              <a:rPr lang="en-GB" dirty="0"/>
              <a:t> NOVEMBER 2020 </a:t>
            </a:r>
            <a:r>
              <a:rPr lang="en-GB" dirty="0">
                <a:solidFill>
                  <a:srgbClr val="FF0000"/>
                </a:solidFill>
              </a:rPr>
              <a:t> </a:t>
            </a:r>
            <a:endParaRPr lang="en-GB" dirty="0"/>
          </a:p>
        </p:txBody>
      </p:sp>
      <p:sp>
        <p:nvSpPr>
          <p:cNvPr id="3" name="Content Placeholder 2">
            <a:extLst>
              <a:ext uri="{FF2B5EF4-FFF2-40B4-BE49-F238E27FC236}">
                <a16:creationId xmlns:a16="http://schemas.microsoft.com/office/drawing/2014/main" id="{5D9676F9-1BCC-4549-8E63-DB5660B05D64}"/>
              </a:ext>
            </a:extLst>
          </p:cNvPr>
          <p:cNvSpPr>
            <a:spLocks noGrp="1"/>
          </p:cNvSpPr>
          <p:nvPr>
            <p:ph idx="1"/>
          </p:nvPr>
        </p:nvSpPr>
        <p:spPr>
          <a:xfrm>
            <a:off x="614597" y="2638044"/>
            <a:ext cx="11107711" cy="3597864"/>
          </a:xfrm>
        </p:spPr>
        <p:txBody>
          <a:bodyPr>
            <a:normAutofit lnSpcReduction="10000"/>
          </a:bodyPr>
          <a:lstStyle/>
          <a:p>
            <a:pPr>
              <a:buFont typeface="Wingdings" panose="05000000000000000000" pitchFamily="2" charset="2"/>
              <a:buChar char="q"/>
            </a:pPr>
            <a:r>
              <a:rPr lang="en-GB" sz="3200" dirty="0">
                <a:solidFill>
                  <a:schemeClr val="tx1"/>
                </a:solidFill>
              </a:rPr>
              <a:t>Knowledge of relevant library databases</a:t>
            </a:r>
          </a:p>
          <a:p>
            <a:pPr>
              <a:buFont typeface="Wingdings" panose="05000000000000000000" pitchFamily="2" charset="2"/>
              <a:buChar char="q"/>
            </a:pPr>
            <a:r>
              <a:rPr lang="en-GB" sz="3200" dirty="0">
                <a:solidFill>
                  <a:schemeClr val="tx1"/>
                </a:solidFill>
              </a:rPr>
              <a:t>How to use search strategies and Boolean expressions within </a:t>
            </a:r>
          </a:p>
          <a:p>
            <a:pPr marL="0" indent="0">
              <a:buNone/>
            </a:pPr>
            <a:r>
              <a:rPr lang="en-GB" sz="3200" dirty="0">
                <a:solidFill>
                  <a:schemeClr val="tx1"/>
                </a:solidFill>
              </a:rPr>
              <a:t>   databases  </a:t>
            </a:r>
          </a:p>
          <a:p>
            <a:pPr>
              <a:buFont typeface="Wingdings" panose="05000000000000000000" pitchFamily="2" charset="2"/>
              <a:buChar char="q"/>
            </a:pPr>
            <a:r>
              <a:rPr lang="en-GB" sz="3200" dirty="0">
                <a:solidFill>
                  <a:schemeClr val="tx1"/>
                </a:solidFill>
              </a:rPr>
              <a:t>How to cite forward and backwards from key articles  </a:t>
            </a:r>
          </a:p>
          <a:p>
            <a:pPr>
              <a:buFont typeface="Wingdings" panose="05000000000000000000" pitchFamily="2" charset="2"/>
              <a:buChar char="q"/>
            </a:pPr>
            <a:r>
              <a:rPr lang="en-GB" sz="3200" dirty="0">
                <a:solidFill>
                  <a:schemeClr val="tx1"/>
                </a:solidFill>
              </a:rPr>
              <a:t>How to generate a list of topic‐specific search terms </a:t>
            </a:r>
          </a:p>
          <a:p>
            <a:pPr marL="0" indent="0">
              <a:buNone/>
            </a:pPr>
            <a:r>
              <a:rPr lang="en-GB" sz="3200" dirty="0">
                <a:solidFill>
                  <a:schemeClr val="tx1"/>
                </a:solidFill>
              </a:rPr>
              <a:t>   (and variations of these)</a:t>
            </a:r>
            <a:r>
              <a:rPr lang="en-GB" dirty="0">
                <a:solidFill>
                  <a:schemeClr val="tx1"/>
                </a:solidFill>
              </a:rPr>
              <a:t>  </a:t>
            </a:r>
          </a:p>
        </p:txBody>
      </p:sp>
    </p:spTree>
    <p:extLst>
      <p:ext uri="{BB962C8B-B14F-4D97-AF65-F5344CB8AC3E}">
        <p14:creationId xmlns:p14="http://schemas.microsoft.com/office/powerpoint/2010/main" val="35995057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EE85A3-88C9-45A8-91D4-A189F1FCEEA7}"/>
              </a:ext>
            </a:extLst>
          </p:cNvPr>
          <p:cNvPicPr>
            <a:picLocks noChangeAspect="1"/>
          </p:cNvPicPr>
          <p:nvPr/>
        </p:nvPicPr>
        <p:blipFill>
          <a:blip r:embed="rId2"/>
          <a:stretch>
            <a:fillRect/>
          </a:stretch>
        </p:blipFill>
        <p:spPr>
          <a:xfrm>
            <a:off x="7064692" y="1190881"/>
            <a:ext cx="4159568" cy="4159568"/>
          </a:xfrm>
          <a:prstGeom prst="rect">
            <a:avLst/>
          </a:prstGeom>
        </p:spPr>
      </p:pic>
      <p:sp>
        <p:nvSpPr>
          <p:cNvPr id="2" name="Title 1">
            <a:extLst>
              <a:ext uri="{FF2B5EF4-FFF2-40B4-BE49-F238E27FC236}">
                <a16:creationId xmlns:a16="http://schemas.microsoft.com/office/drawing/2014/main" id="{C2C403AE-C93D-42E2-92F1-2FBA10A03B99}"/>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GB">
                <a:solidFill>
                  <a:srgbClr val="262626"/>
                </a:solidFill>
              </a:rPr>
              <a:t>Applying for ethical approval</a:t>
            </a:r>
          </a:p>
        </p:txBody>
      </p:sp>
      <p:sp>
        <p:nvSpPr>
          <p:cNvPr id="3" name="Content Placeholder 2">
            <a:extLst>
              <a:ext uri="{FF2B5EF4-FFF2-40B4-BE49-F238E27FC236}">
                <a16:creationId xmlns:a16="http://schemas.microsoft.com/office/drawing/2014/main" id="{C5CC6EDC-4D80-4338-B4FF-39DCE249769A}"/>
              </a:ext>
            </a:extLst>
          </p:cNvPr>
          <p:cNvSpPr>
            <a:spLocks noGrp="1"/>
          </p:cNvSpPr>
          <p:nvPr>
            <p:ph idx="1"/>
          </p:nvPr>
        </p:nvSpPr>
        <p:spPr>
          <a:xfrm>
            <a:off x="804672" y="2858703"/>
            <a:ext cx="4475892" cy="3042547"/>
          </a:xfrm>
        </p:spPr>
        <p:txBody>
          <a:bodyPr>
            <a:normAutofit/>
          </a:bodyPr>
          <a:lstStyle/>
          <a:p>
            <a:endParaRPr lang="en-GB" dirty="0">
              <a:solidFill>
                <a:srgbClr val="FFFFFF"/>
              </a:solidFill>
            </a:endParaRPr>
          </a:p>
          <a:p>
            <a:endParaRPr lang="en-GB" dirty="0">
              <a:solidFill>
                <a:srgbClr val="FFFFFF"/>
              </a:solidFill>
            </a:endParaRPr>
          </a:p>
          <a:p>
            <a:r>
              <a:rPr lang="en-GB" sz="3200" dirty="0">
                <a:solidFill>
                  <a:schemeClr val="tx1"/>
                </a:solidFill>
              </a:rPr>
              <a:t>Completing An Ethics Form</a:t>
            </a:r>
          </a:p>
        </p:txBody>
      </p:sp>
    </p:spTree>
    <p:extLst>
      <p:ext uri="{BB962C8B-B14F-4D97-AF65-F5344CB8AC3E}">
        <p14:creationId xmlns:p14="http://schemas.microsoft.com/office/powerpoint/2010/main" val="9927378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l="11000" r="-2" b="-2"/>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Title 1">
            <a:extLst>
              <a:ext uri="{FF2B5EF4-FFF2-40B4-BE49-F238E27FC236}">
                <a16:creationId xmlns:a16="http://schemas.microsoft.com/office/drawing/2014/main" id="{A5C52AE6-C482-4D0C-82DE-B10BDB908048}"/>
              </a:ext>
            </a:extLst>
          </p:cNvPr>
          <p:cNvSpPr>
            <a:spLocks noGrp="1"/>
          </p:cNvSpPr>
          <p:nvPr>
            <p:ph type="title"/>
          </p:nvPr>
        </p:nvSpPr>
        <p:spPr/>
        <p:txBody>
          <a:bodyPr/>
          <a:lstStyle/>
          <a:p>
            <a:pPr>
              <a:defRPr/>
            </a:pPr>
            <a:r>
              <a:rPr lang="en-GB" altLang="en-US">
                <a:solidFill>
                  <a:schemeClr val="tx1"/>
                </a:solidFill>
              </a:rPr>
              <a:t>SKILLS AUDIT What did we learn?</a:t>
            </a:r>
          </a:p>
        </p:txBody>
      </p:sp>
      <p:sp>
        <p:nvSpPr>
          <p:cNvPr id="20484" name="Content Placeholder 2"/>
          <p:cNvSpPr>
            <a:spLocks noGrp="1"/>
          </p:cNvSpPr>
          <p:nvPr>
            <p:ph idx="1"/>
          </p:nvPr>
        </p:nvSpPr>
        <p:spPr/>
        <p:txBody>
          <a:bodyPr/>
          <a:lstStyle/>
          <a:p>
            <a:endParaRPr lang="en-GB" altLang="en-US" dirty="0">
              <a:solidFill>
                <a:schemeClr val="tx1"/>
              </a:solidFill>
            </a:endParaRPr>
          </a:p>
          <a:p>
            <a:pPr>
              <a:buFont typeface="Wingdings" panose="05000000000000000000" pitchFamily="2" charset="2"/>
              <a:buChar char="q"/>
            </a:pPr>
            <a:endParaRPr lang="en-GB" altLang="en-US" dirty="0">
              <a:solidFill>
                <a:schemeClr val="tx1"/>
              </a:solidFill>
            </a:endParaRPr>
          </a:p>
          <a:p>
            <a:pPr>
              <a:buFont typeface="Wingdings" panose="05000000000000000000" pitchFamily="2" charset="2"/>
              <a:buChar char="q"/>
            </a:pPr>
            <a:endParaRPr lang="en-GB" altLang="en-US" dirty="0">
              <a:solidFill>
                <a:schemeClr val="tx1"/>
              </a:solidFill>
            </a:endParaRPr>
          </a:p>
          <a:p>
            <a:pPr>
              <a:buFont typeface="Wingdings" panose="05000000000000000000" pitchFamily="2" charset="2"/>
              <a:buChar char="q"/>
            </a:pPr>
            <a:r>
              <a:rPr lang="en-GB" altLang="en-US" dirty="0">
                <a:solidFill>
                  <a:schemeClr val="tx1"/>
                </a:solidFill>
              </a:rPr>
              <a:t>THE LEARNING, THE LEARNING….</a:t>
            </a:r>
          </a:p>
          <a:p>
            <a:pPr marL="0" indent="0">
              <a:buNone/>
            </a:pPr>
            <a:r>
              <a:rPr lang="en-GB" altLang="en-US" b="1" dirty="0">
                <a:solidFill>
                  <a:schemeClr val="tx1"/>
                </a:solidFill>
              </a:rPr>
              <a:t>THE REFLECTION</a:t>
            </a:r>
          </a:p>
        </p:txBody>
      </p:sp>
    </p:spTree>
    <p:extLst>
      <p:ext uri="{BB962C8B-B14F-4D97-AF65-F5344CB8AC3E}">
        <p14:creationId xmlns:p14="http://schemas.microsoft.com/office/powerpoint/2010/main" val="12958975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8000" y="69850"/>
            <a:ext cx="5181600" cy="271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1A450AB5-40C8-4306-9DF0-C511D3D54ED6}"/>
              </a:ext>
            </a:extLst>
          </p:cNvPr>
          <p:cNvSpPr>
            <a:spLocks noGrp="1"/>
          </p:cNvSpPr>
          <p:nvPr>
            <p:ph type="title"/>
          </p:nvPr>
        </p:nvSpPr>
        <p:spPr>
          <a:xfrm>
            <a:off x="7418388" y="635001"/>
            <a:ext cx="2768600" cy="1450975"/>
          </a:xfrm>
        </p:spPr>
        <p:txBody>
          <a:bodyPr>
            <a:normAutofit fontScale="90000"/>
          </a:bodyPr>
          <a:lstStyle/>
          <a:p>
            <a:pPr>
              <a:defRPr/>
            </a:pPr>
            <a:r>
              <a:rPr lang="en-GB" b="1" u="sng" dirty="0"/>
              <a:t>Exercise</a:t>
            </a:r>
            <a:r>
              <a:rPr lang="en-GB" dirty="0"/>
              <a:t>: Groupwork</a:t>
            </a:r>
          </a:p>
        </p:txBody>
      </p:sp>
      <p:sp>
        <p:nvSpPr>
          <p:cNvPr id="22532" name="Content Placeholder 2">
            <a:extLst>
              <a:ext uri="{FF2B5EF4-FFF2-40B4-BE49-F238E27FC236}">
                <a16:creationId xmlns:a16="http://schemas.microsoft.com/office/drawing/2014/main" id="{C1048F9B-737C-44CD-8FA9-A76D5E5A34C1}"/>
              </a:ext>
            </a:extLst>
          </p:cNvPr>
          <p:cNvSpPr>
            <a:spLocks noGrp="1"/>
          </p:cNvSpPr>
          <p:nvPr>
            <p:ph idx="1"/>
          </p:nvPr>
        </p:nvSpPr>
        <p:spPr>
          <a:xfrm>
            <a:off x="7418388" y="2198688"/>
            <a:ext cx="2768600" cy="3670300"/>
          </a:xfrm>
        </p:spPr>
        <p:txBody>
          <a:bodyPr/>
          <a:lstStyle/>
          <a:p>
            <a:pPr>
              <a:buFont typeface="Wingdings" panose="05000000000000000000" pitchFamily="2" charset="2"/>
              <a:buChar char="q"/>
              <a:defRPr/>
            </a:pPr>
            <a:r>
              <a:rPr lang="en-GB" altLang="en-US" dirty="0"/>
              <a:t> </a:t>
            </a:r>
          </a:p>
          <a:p>
            <a:pPr marL="0" indent="0">
              <a:buNone/>
              <a:defRPr/>
            </a:pPr>
            <a:endParaRPr lang="en-GB" altLang="en-US" dirty="0"/>
          </a:p>
          <a:p>
            <a:pPr>
              <a:buFont typeface="Calibri" panose="020F0502020204030204" pitchFamily="34" charset="0"/>
              <a:buNone/>
              <a:defRPr/>
            </a:pPr>
            <a:endParaRPr lang="en-GB" altLang="en-US" dirty="0"/>
          </a:p>
        </p:txBody>
      </p:sp>
      <p:pic>
        <p:nvPicPr>
          <p:cNvPr id="23557" name="Picture 3" descr="A picture containing clipart&#10;&#10;Description automatically gener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8000" y="2781300"/>
            <a:ext cx="4318000" cy="308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5" descr="A picture containing clipart&#10;&#10;Description automatically generate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24600" y="2944814"/>
            <a:ext cx="4292600"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91990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5B6C-C4AD-449B-AF9F-19176C480B7B}"/>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Any questions or suggestions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955002054"/>
              </p:ext>
            </p:extLst>
          </p:nvPr>
        </p:nvGraphicFramePr>
        <p:xfrm>
          <a:off x="965200" y="2649927"/>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95229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233A-4A83-4174-9BCB-5702C93B4250}"/>
              </a:ext>
            </a:extLst>
          </p:cNvPr>
          <p:cNvSpPr>
            <a:spLocks noGrp="1"/>
          </p:cNvSpPr>
          <p:nvPr>
            <p:ph type="title"/>
          </p:nvPr>
        </p:nvSpPr>
        <p:spPr/>
        <p:txBody>
          <a:bodyPr/>
          <a:lstStyle/>
          <a:p>
            <a:r>
              <a:rPr lang="en-GB" dirty="0"/>
              <a:t>Questions and comments: </a:t>
            </a:r>
          </a:p>
        </p:txBody>
      </p:sp>
      <p:sp>
        <p:nvSpPr>
          <p:cNvPr id="7" name="Content Placeholder 6">
            <a:extLst>
              <a:ext uri="{FF2B5EF4-FFF2-40B4-BE49-F238E27FC236}">
                <a16:creationId xmlns:a16="http://schemas.microsoft.com/office/drawing/2014/main" id="{9C9BD925-22C1-4C5A-912C-518660D1DF83}"/>
              </a:ext>
            </a:extLst>
          </p:cNvPr>
          <p:cNvSpPr>
            <a:spLocks noGrp="1"/>
          </p:cNvSpPr>
          <p:nvPr>
            <p:ph idx="1"/>
          </p:nvPr>
        </p:nvSpPr>
        <p:spPr/>
        <p:txBody>
          <a:bodyPr/>
          <a:lstStyle/>
          <a:p>
            <a:endParaRPr lang="en-GB" dirty="0"/>
          </a:p>
          <a:p>
            <a:endParaRPr lang="en-GB" dirty="0"/>
          </a:p>
          <a:p>
            <a:endParaRPr lang="en-GB" dirty="0"/>
          </a:p>
          <a:p>
            <a:r>
              <a:rPr lang="en-GB" sz="4000" dirty="0"/>
              <a:t>Feedback and feeding-forward</a:t>
            </a:r>
          </a:p>
        </p:txBody>
      </p:sp>
    </p:spTree>
    <p:extLst>
      <p:ext uri="{BB962C8B-B14F-4D97-AF65-F5344CB8AC3E}">
        <p14:creationId xmlns:p14="http://schemas.microsoft.com/office/powerpoint/2010/main" val="22069987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B3B5-BD89-4CAC-9BA3-A3D9521BD9FC}"/>
              </a:ext>
            </a:extLst>
          </p:cNvPr>
          <p:cNvSpPr>
            <a:spLocks noGrp="1"/>
          </p:cNvSpPr>
          <p:nvPr>
            <p:ph type="title"/>
          </p:nvPr>
        </p:nvSpPr>
        <p:spPr/>
        <p:txBody>
          <a:bodyPr/>
          <a:lstStyle/>
          <a:p>
            <a:r>
              <a:rPr lang="en-GB" dirty="0"/>
              <a:t>THIS WORKSHOP has </a:t>
            </a:r>
            <a:r>
              <a:rPr lang="en-GB"/>
              <a:t>enableD </a:t>
            </a:r>
            <a:r>
              <a:rPr lang="en-GB" dirty="0"/>
              <a:t>you to:</a:t>
            </a:r>
          </a:p>
        </p:txBody>
      </p:sp>
      <p:sp>
        <p:nvSpPr>
          <p:cNvPr id="3" name="Content Placeholder 2">
            <a:extLst>
              <a:ext uri="{FF2B5EF4-FFF2-40B4-BE49-F238E27FC236}">
                <a16:creationId xmlns:a16="http://schemas.microsoft.com/office/drawing/2014/main" id="{19573260-5606-4C4E-9633-F93E002C3156}"/>
              </a:ext>
            </a:extLst>
          </p:cNvPr>
          <p:cNvSpPr>
            <a:spLocks noGrp="1"/>
          </p:cNvSpPr>
          <p:nvPr>
            <p:ph sz="half" idx="1"/>
          </p:nvPr>
        </p:nvSpPr>
        <p:spPr>
          <a:xfrm>
            <a:off x="1581912" y="2638043"/>
            <a:ext cx="4271771" cy="3832029"/>
          </a:xfrm>
        </p:spPr>
        <p:txBody>
          <a:bodyPr>
            <a:normAutofit/>
          </a:bodyPr>
          <a:lstStyle/>
          <a:p>
            <a:r>
              <a:rPr lang="en-GB" sz="2800" dirty="0"/>
              <a:t>Understand what is expected from you for the module</a:t>
            </a:r>
          </a:p>
          <a:p>
            <a:r>
              <a:rPr lang="en-GB" sz="2800" dirty="0"/>
              <a:t>Have considered the ethical issues in relation to your research</a:t>
            </a:r>
          </a:p>
          <a:p>
            <a:r>
              <a:rPr lang="en-GB" sz="2800" dirty="0"/>
              <a:t>Be able to get started on writing </a:t>
            </a:r>
          </a:p>
        </p:txBody>
      </p:sp>
      <p:pic>
        <p:nvPicPr>
          <p:cNvPr id="6" name="Content Placeholder 5" descr="A screenshot of a cell phone&#10;&#10;Description generated with high confidence">
            <a:extLst>
              <a:ext uri="{FF2B5EF4-FFF2-40B4-BE49-F238E27FC236}">
                <a16:creationId xmlns:a16="http://schemas.microsoft.com/office/drawing/2014/main" id="{FBDACF7B-3E54-496F-9ED8-0A0545FB50E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50075" y="3013075"/>
            <a:ext cx="3048000" cy="2352675"/>
          </a:xfrm>
        </p:spPr>
      </p:pic>
    </p:spTree>
    <p:extLst>
      <p:ext uri="{BB962C8B-B14F-4D97-AF65-F5344CB8AC3E}">
        <p14:creationId xmlns:p14="http://schemas.microsoft.com/office/powerpoint/2010/main" val="12661619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Have The aims of this lesson been met?????????????</a:t>
            </a:r>
          </a:p>
        </p:txBody>
      </p:sp>
      <p:sp>
        <p:nvSpPr>
          <p:cNvPr id="3" name="Content Placeholder 2"/>
          <p:cNvSpPr>
            <a:spLocks noGrp="1"/>
          </p:cNvSpPr>
          <p:nvPr>
            <p:ph idx="1"/>
          </p:nvPr>
        </p:nvSpPr>
        <p:spPr/>
        <p:txBody>
          <a:bodyPr>
            <a:normAutofit fontScale="85000" lnSpcReduction="10000"/>
          </a:bodyPr>
          <a:lstStyle/>
          <a:p>
            <a:pPr marL="0" indent="0">
              <a:buNone/>
            </a:pPr>
            <a:endParaRPr lang="en-GB" dirty="0"/>
          </a:p>
          <a:p>
            <a:r>
              <a:rPr lang="en-GB" sz="2800" dirty="0"/>
              <a:t>Introduce you to the Module</a:t>
            </a:r>
          </a:p>
          <a:p>
            <a:endParaRPr lang="en-GB" sz="2800" dirty="0"/>
          </a:p>
          <a:p>
            <a:r>
              <a:rPr lang="en-GB" sz="2800" dirty="0"/>
              <a:t>Ensure that you are clear about Module content, context and assignments</a:t>
            </a:r>
          </a:p>
          <a:p>
            <a:endParaRPr lang="en-GB" sz="2800" dirty="0"/>
          </a:p>
          <a:p>
            <a:r>
              <a:rPr lang="en-GB" sz="2800" dirty="0"/>
              <a:t>Enable you to begin work immediately on your research</a:t>
            </a:r>
          </a:p>
        </p:txBody>
      </p:sp>
    </p:spTree>
    <p:extLst>
      <p:ext uri="{BB962C8B-B14F-4D97-AF65-F5344CB8AC3E}">
        <p14:creationId xmlns:p14="http://schemas.microsoft.com/office/powerpoint/2010/main" val="33735598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FEEDING FORWARD…. Directed learning … </a:t>
            </a:r>
          </a:p>
        </p:txBody>
      </p:sp>
      <p:sp>
        <p:nvSpPr>
          <p:cNvPr id="3" name="Content Placeholder 2"/>
          <p:cNvSpPr>
            <a:spLocks noGrp="1"/>
          </p:cNvSpPr>
          <p:nvPr>
            <p:ph idx="1"/>
          </p:nvPr>
        </p:nvSpPr>
        <p:spPr/>
        <p:txBody>
          <a:bodyPr>
            <a:normAutofit fontScale="92500" lnSpcReduction="10000"/>
          </a:bodyPr>
          <a:lstStyle/>
          <a:p>
            <a:endParaRPr lang="en-GB" dirty="0"/>
          </a:p>
          <a:p>
            <a:r>
              <a:rPr lang="en-GB" sz="3600" dirty="0"/>
              <a:t>The ‘Kipling’ questions:  What, Why, When, Where and How????????????????????????</a:t>
            </a:r>
          </a:p>
          <a:p>
            <a:r>
              <a:rPr lang="en-GB" sz="3600" dirty="0"/>
              <a:t>Outline Research Proposal</a:t>
            </a:r>
          </a:p>
          <a:p>
            <a:r>
              <a:rPr lang="en-GB" sz="3600" dirty="0"/>
              <a:t>Any ethical issues your research proposal may invoke</a:t>
            </a:r>
          </a:p>
        </p:txBody>
      </p:sp>
    </p:spTree>
    <p:extLst>
      <p:ext uri="{BB962C8B-B14F-4D97-AF65-F5344CB8AC3E}">
        <p14:creationId xmlns:p14="http://schemas.microsoft.com/office/powerpoint/2010/main" val="33013268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51BB2-F3CC-42A8-BABD-9372F638A251}"/>
              </a:ext>
            </a:extLst>
          </p:cNvPr>
          <p:cNvSpPr>
            <a:spLocks noGrp="1"/>
          </p:cNvSpPr>
          <p:nvPr>
            <p:ph type="title"/>
          </p:nvPr>
        </p:nvSpPr>
        <p:spPr>
          <a:xfrm>
            <a:off x="2231135" y="964692"/>
            <a:ext cx="8348195" cy="1188720"/>
          </a:xfrm>
        </p:spPr>
        <p:txBody>
          <a:bodyPr/>
          <a:lstStyle/>
          <a:p>
            <a:pPr eaLnBrk="1" hangingPunct="1">
              <a:defRPr/>
            </a:pPr>
            <a:r>
              <a:rPr lang="en-GB" dirty="0"/>
              <a:t>CLOSING ROUND….</a:t>
            </a:r>
          </a:p>
        </p:txBody>
      </p:sp>
      <p:pic>
        <p:nvPicPr>
          <p:cNvPr id="35843" name="Content Placeholder 4" descr="A group of people sitting at a table&#10;&#10;Description generated with very high confidenc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77934" y="2370277"/>
            <a:ext cx="8490065" cy="4329781"/>
          </a:xfrm>
        </p:spPr>
      </p:pic>
    </p:spTree>
    <p:extLst>
      <p:ext uri="{BB962C8B-B14F-4D97-AF65-F5344CB8AC3E}">
        <p14:creationId xmlns:p14="http://schemas.microsoft.com/office/powerpoint/2010/main" val="158203037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1048</Words>
  <Application>Microsoft Office PowerPoint</Application>
  <PresentationFormat>Widescreen</PresentationFormat>
  <Paragraphs>177</Paragraphs>
  <Slides>39</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 BLANCA</vt:lpstr>
      <vt:lpstr>Arial</vt:lpstr>
      <vt:lpstr>Calibri</vt:lpstr>
      <vt:lpstr>Gill Sans MT</vt:lpstr>
      <vt:lpstr>Segoe UI</vt:lpstr>
      <vt:lpstr>Times New Roman</vt:lpstr>
      <vt:lpstr>Wingdings</vt:lpstr>
      <vt:lpstr>Parcel</vt:lpstr>
      <vt:lpstr> COUNSELLING MAJOR PROJECT workshop</vt:lpstr>
      <vt:lpstr>The aim of this lesson is to….</vt:lpstr>
      <vt:lpstr>Welcome to the MAJOR project module….</vt:lpstr>
      <vt:lpstr>An exiting opportunity!!!</vt:lpstr>
      <vt:lpstr>Remember why you wanted to do this degree…..</vt:lpstr>
      <vt:lpstr>A Literature review … … …</vt:lpstr>
      <vt:lpstr> research profile</vt:lpstr>
      <vt:lpstr>How do we feel about this MAJOR project?</vt:lpstr>
      <vt:lpstr>PowerPoint Presentation</vt:lpstr>
      <vt:lpstr>This is how we aim for you to feel at the end of this project</vt:lpstr>
      <vt:lpstr>Questions from Asynchronous work on Moodle</vt:lpstr>
      <vt:lpstr>Asynchronous learning : discussion</vt:lpstr>
      <vt:lpstr>Outline of lesson plan</vt:lpstr>
      <vt:lpstr>The AssignmentS…..</vt:lpstr>
      <vt:lpstr>The AssignmentS…..</vt:lpstr>
      <vt:lpstr>Submission information, ASSIGNMENT 1…</vt:lpstr>
      <vt:lpstr>Submission information, ASSIGNMENT TWO…</vt:lpstr>
      <vt:lpstr>Modus operandi……</vt:lpstr>
      <vt:lpstr>ModuS operandi…….</vt:lpstr>
      <vt:lpstr>Modus operandi…….</vt:lpstr>
      <vt:lpstr>Modus operandi…..</vt:lpstr>
      <vt:lpstr>Why a research project…</vt:lpstr>
      <vt:lpstr>What subject in the discipline of counselling interests me the most and why?</vt:lpstr>
      <vt:lpstr>Why are literature reviews important?</vt:lpstr>
      <vt:lpstr>A literature review?</vt:lpstr>
      <vt:lpstr>A literature review is…..</vt:lpstr>
      <vt:lpstr>Learning from this module….</vt:lpstr>
      <vt:lpstr>Supervisor support</vt:lpstr>
      <vt:lpstr>WORKSHOPS………</vt:lpstr>
      <vt:lpstr>Library session : 10th NOVEMBER 2020  </vt:lpstr>
      <vt:lpstr>Applying for ethical approval</vt:lpstr>
      <vt:lpstr>SKILLS AUDIT What did we learn?</vt:lpstr>
      <vt:lpstr>Exercise: Groupwork</vt:lpstr>
      <vt:lpstr>Any questions or suggestions</vt:lpstr>
      <vt:lpstr>Questions and comments: </vt:lpstr>
      <vt:lpstr>THIS WORKSHOP has enableD you to:</vt:lpstr>
      <vt:lpstr>Have The aims of this lesson been met?????????????</vt:lpstr>
      <vt:lpstr>FEEDING FORWARD…. Directed learning … </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COUNSELLING MAJOR PROJECT workshop</dc:title>
  <dc:creator>Beverly Cole</dc:creator>
  <cp:lastModifiedBy>Beverly Cole</cp:lastModifiedBy>
  <cp:revision>6</cp:revision>
  <dcterms:created xsi:type="dcterms:W3CDTF">2020-10-01T21:10:20Z</dcterms:created>
  <dcterms:modified xsi:type="dcterms:W3CDTF">2020-10-07T16:47:44Z</dcterms:modified>
</cp:coreProperties>
</file>