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22"/>
  </p:notesMasterIdLst>
  <p:sldIdLst>
    <p:sldId id="256" r:id="rId2"/>
    <p:sldId id="257" r:id="rId3"/>
    <p:sldId id="268" r:id="rId4"/>
    <p:sldId id="269" r:id="rId5"/>
    <p:sldId id="258" r:id="rId6"/>
    <p:sldId id="259" r:id="rId7"/>
    <p:sldId id="260" r:id="rId8"/>
    <p:sldId id="274" r:id="rId9"/>
    <p:sldId id="261" r:id="rId10"/>
    <p:sldId id="262" r:id="rId11"/>
    <p:sldId id="263" r:id="rId12"/>
    <p:sldId id="265" r:id="rId13"/>
    <p:sldId id="266" r:id="rId14"/>
    <p:sldId id="267" r:id="rId15"/>
    <p:sldId id="270" r:id="rId16"/>
    <p:sldId id="271" r:id="rId17"/>
    <p:sldId id="272" r:id="rId18"/>
    <p:sldId id="273" r:id="rId19"/>
    <p:sldId id="275" r:id="rId20"/>
    <p:sldId id="276" r:id="rId2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7712"/>
    <p:restoredTop sz="94351"/>
  </p:normalViewPr>
  <p:slideViewPr>
    <p:cSldViewPr snapToGrid="0" snapToObjects="1">
      <p:cViewPr varScale="1">
        <p:scale>
          <a:sx n="76" d="100"/>
          <a:sy n="76" d="100"/>
        </p:scale>
        <p:origin x="1056" y="18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ableStyles" Target="tableStyle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A5B020A-1118-A647-8B77-1CD8E5F4F87B}" type="datetimeFigureOut">
              <a:rPr lang="en-US" smtClean="0"/>
              <a:t>10/29/21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DF8D767-8F61-8A4F-A70C-498296DC2DA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3589677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sciencedirect.com/science/journal/16583612" TargetMode="External"/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Relationship Id="rId4" Type="http://schemas.openxmlformats.org/officeDocument/2006/relationships/hyperlink" Target="https://www.sciencedirect.com/science/journal/16583612/15/5" TargetMode="Externa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How the issues evidence themselves. Attendance is low and avoidance is high.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DF8D767-8F61-8A4F-A70C-498296DC2DA2}" type="slidenum">
              <a:rPr lang="en-US" smtClean="0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0378304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Mitigation in place.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DF8D767-8F61-8A4F-A70C-498296DC2DA2}" type="slidenum">
              <a:rPr lang="en-US" smtClean="0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30966644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https://</a:t>
            </a:r>
            <a:r>
              <a:rPr lang="en-US" dirty="0" err="1"/>
              <a:t>www.nhs.uk</a:t>
            </a:r>
            <a:r>
              <a:rPr lang="en-US" dirty="0"/>
              <a:t>/mental-health/conditions/post-traumatic-stress-disorder-</a:t>
            </a:r>
            <a:r>
              <a:rPr lang="en-US" dirty="0" err="1"/>
              <a:t>ptsd</a:t>
            </a:r>
            <a:r>
              <a:rPr lang="en-US" dirty="0"/>
              <a:t>/treatment/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DF8D767-8F61-8A4F-A70C-498296DC2DA2}" type="slidenum">
              <a:rPr lang="en-US" smtClean="0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1337087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Mutz, M. &amp; Müller, J. (2016) Mental health benefits of outdoor adventures: results from two pilot studies. </a:t>
            </a:r>
            <a:r>
              <a:rPr lang="en-GB" sz="1200" b="0" i="1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Journal of adolescence (London, England.)</a:t>
            </a:r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. [Online] 49 (June), 105–114.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DF8D767-8F61-8A4F-A70C-498296DC2DA2}" type="slidenum">
              <a:rPr lang="en-US" smtClean="0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36270004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Mutz, M. &amp; Müller, J. (2016) Mental health benefits of outdoor adventures: results from two pilot studies. </a:t>
            </a:r>
            <a:r>
              <a:rPr lang="en-GB" sz="1200" b="0" i="1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Journal of adolescence (London, England.)</a:t>
            </a:r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. [Online] 49 (June), 105–114.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DF8D767-8F61-8A4F-A70C-498296DC2DA2}" type="slidenum">
              <a:rPr lang="en-US" smtClean="0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92338478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KSA – the Kingdom of Saudi Arabia.</a:t>
            </a:r>
          </a:p>
          <a:p>
            <a:r>
              <a:rPr lang="en-GB" u="sng" dirty="0">
                <a:hlinkClick r:id="rId3" tooltip="Go to Journal of Taibah University Medical Sciences on ScienceDirect"/>
              </a:rPr>
              <a:t>Journal of Taibah University Medical Sciences</a:t>
            </a:r>
            <a:endParaRPr lang="en-GB" dirty="0"/>
          </a:p>
          <a:p>
            <a:r>
              <a:rPr lang="en-GB" dirty="0">
                <a:hlinkClick r:id="rId4" tooltip="Go to table of contents for this volume/issue"/>
              </a:rPr>
              <a:t>Volume 15, Issue 5</a:t>
            </a:r>
            <a:r>
              <a:rPr lang="en-GB" dirty="0"/>
              <a:t>, October 2020, Pages 398-403</a:t>
            </a:r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DF8D767-8F61-8A4F-A70C-498296DC2DA2}" type="slidenum">
              <a:rPr lang="en-US" smtClean="0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43957773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err="1"/>
              <a:t>Kostić</a:t>
            </a:r>
            <a:r>
              <a:rPr lang="en-US" dirty="0"/>
              <a:t>, J. et al. (2021) Perceived stress among university students in south-east Serbia during the COVID-19 outbreak. Annals of general psychiatry. [Online] 20 (1), 25–25.</a:t>
            </a:r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DF8D767-8F61-8A4F-A70C-498296DC2DA2}" type="slidenum">
              <a:rPr lang="en-US" smtClean="0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69485897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err="1"/>
              <a:t>Kostić</a:t>
            </a:r>
            <a:r>
              <a:rPr lang="en-US" dirty="0"/>
              <a:t>, J. et al. (2021) Perceived stress among university students in south-east Serbia during the COVID-19 outbreak. Annals of general psychiatry. [Online] 20 (1), 25–25.</a:t>
            </a:r>
          </a:p>
          <a:p>
            <a:endParaRPr lang="en-US" dirty="0"/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DF8D767-8F61-8A4F-A70C-498296DC2DA2}" type="slidenum">
              <a:rPr lang="en-US" smtClean="0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89451096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err="1"/>
              <a:t>Billinghurst</a:t>
            </a:r>
            <a:r>
              <a:rPr lang="en-US" dirty="0"/>
              <a:t>, H., Hind, C., Smith, P. eds (2020) ‘</a:t>
            </a:r>
            <a:r>
              <a:rPr lang="en-US" i="1" dirty="0"/>
              <a:t>Walking bodies: Papers, Provocations, Actions.’ </a:t>
            </a:r>
            <a:r>
              <a:rPr lang="en-US" dirty="0"/>
              <a:t>Triarchy Press; Axminister.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DF8D767-8F61-8A4F-A70C-498296DC2DA2}" type="slidenum">
              <a:rPr lang="en-US" smtClean="0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9160716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800360F-A393-DC44-9C74-3DEFADC49ED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C8B33B4-1506-7242-B493-E4A7F5D8A07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5B14B52-F8FE-4747-9218-EE44A022AA9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A22F07-5E4B-3F44-989B-D798A4BF45D8}" type="datetimeFigureOut">
              <a:rPr lang="en-US" smtClean="0"/>
              <a:t>10/29/21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2200D76-3368-E846-9411-BEEADE8A5F0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50BA24C-2A29-BB46-8824-14F25C699C3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FAE0E4-131B-3845-90E0-C31ECE4A333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012295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928C9E1-8E76-B448-8B3D-6937530C73B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D4BAF1C-2720-8C47-B413-CD3FC7DBC93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57A57E5-B2F6-684A-9E7D-A290E22E59D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A22F07-5E4B-3F44-989B-D798A4BF45D8}" type="datetimeFigureOut">
              <a:rPr lang="en-US" smtClean="0"/>
              <a:t>10/29/21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F45B751-B701-964E-8AC9-3A45840B61D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1C7C7D0-E63D-A44A-AA25-AD025B529FF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FAE0E4-131B-3845-90E0-C31ECE4A333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2773517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94D9C0C-1624-AA4B-8654-EFEF6CA025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D86F80A-C3B7-BF43-A267-1FAEE259681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C5CED99-5EBB-7948-80DE-ECE151B13AB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A22F07-5E4B-3F44-989B-D798A4BF45D8}" type="datetimeFigureOut">
              <a:rPr lang="en-US" smtClean="0"/>
              <a:t>10/29/21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39A6676-9151-FC4F-ABD7-378EAFCEE86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F0C1B67-D1D1-EC4A-A5E8-2FD04B936F7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FAE0E4-131B-3845-90E0-C31ECE4A333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5665323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A7CC8F2-E4DB-7D43-81A9-1DD4F91DC00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CADCA12-540E-5B4F-BB9F-48B677E6D9C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7A38742-6151-E748-9246-DC43738F4B5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F03B8AA-F511-8E48-8AD7-A0ED8846061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A22F07-5E4B-3F44-989B-D798A4BF45D8}" type="datetimeFigureOut">
              <a:rPr lang="en-US" smtClean="0"/>
              <a:t>10/29/21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7B57966-DA5E-3D48-9785-D4F5EF69095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41319FE-A51D-7245-A655-44AB28AC765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FAE0E4-131B-3845-90E0-C31ECE4A333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2751252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7CC233C-FCD3-5940-8F8A-351FF0C3D1B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C92D9A7-ADB9-2C4F-A8B8-4CAA3482671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4509A44-2777-0245-8FAA-DD8FE5373F8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604C7857-7AC2-3849-A12E-A33C905C3E7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E8CDDBC-7F15-B649-BF64-1C013A99898F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D3D5695A-B341-F24B-A7F8-7916246743D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A22F07-5E4B-3F44-989B-D798A4BF45D8}" type="datetimeFigureOut">
              <a:rPr lang="en-US" smtClean="0"/>
              <a:t>10/29/21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8D33B74B-8F9E-B640-848D-92BEE30EB56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017189F7-CBD6-3643-ABDE-22A96EC58DB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FAE0E4-131B-3845-90E0-C31ECE4A333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5540648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802053C-E80D-1E4C-953D-0517B0994A7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4891B6B-5D07-7441-AC34-5714841D3D4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A22F07-5E4B-3F44-989B-D798A4BF45D8}" type="datetimeFigureOut">
              <a:rPr lang="en-US" smtClean="0"/>
              <a:t>10/29/21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4189C8F4-9B06-2348-B2AD-32313E6E3A4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9B124A8-5279-2B4F-A139-4650E895A23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FAE0E4-131B-3845-90E0-C31ECE4A333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4932045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D3110243-F5F4-3B42-ADDE-85FA3B91161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A22F07-5E4B-3F44-989B-D798A4BF45D8}" type="datetimeFigureOut">
              <a:rPr lang="en-US" smtClean="0"/>
              <a:t>10/29/21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453989B8-875D-8849-BAA8-37B828F9063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588B2A4-1492-AF48-A399-7144C0C12D5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FAE0E4-131B-3845-90E0-C31ECE4A333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1862952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E74465-6F14-1B4F-8E3D-1CFAE79A696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EA0E8E1-6468-224C-A087-9FEC3D897D7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64EB85C-06B2-6844-B185-A123D4F412B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8386DBA-67A4-984C-965F-73855F7F6B4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A22F07-5E4B-3F44-989B-D798A4BF45D8}" type="datetimeFigureOut">
              <a:rPr lang="en-US" smtClean="0"/>
              <a:t>10/29/21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2BE85FF-BC8A-CB4F-80DF-1FBC121B867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7147100-5AD3-1046-A579-8248518D8F6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FAE0E4-131B-3845-90E0-C31ECE4A333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719980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A982EAE-BD5A-CF49-A4DB-944CE84AA1E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729A01A6-6507-C048-8266-79A81C264521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A634E1C-A2F3-D94C-BE27-E6C25BE09CF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10CA123-0E2C-E648-8941-0E8A9591BB7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A22F07-5E4B-3F44-989B-D798A4BF45D8}" type="datetimeFigureOut">
              <a:rPr lang="en-US" smtClean="0"/>
              <a:t>10/29/21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EF35011-11FF-AD4D-87D6-8D6B8992C97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A17AAF9-6698-C644-ADF2-94A6AB7E762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FAE0E4-131B-3845-90E0-C31ECE4A333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6120282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0FD5BEF-1C0A-3C47-A6A3-1CF13B05F78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53DE1712-6743-F04B-B356-3FB0BFF1BF0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04F9E1D-280A-C348-B31D-BC4182E195D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A22F07-5E4B-3F44-989B-D798A4BF45D8}" type="datetimeFigureOut">
              <a:rPr lang="en-US" smtClean="0"/>
              <a:t>10/29/21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4712352-A261-2D4B-BF85-B733B8806A9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5021DBD-CAE4-9F4E-BE92-7D2FC6E8DB3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FAE0E4-131B-3845-90E0-C31ECE4A333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657498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D3D85EA8-78B4-AF43-AF0E-25C6DD7039E7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ADBA0261-3B9A-CD45-A0ED-AB176B4D931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066403A-789E-3A46-A6C3-3A4834D0962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A22F07-5E4B-3F44-989B-D798A4BF45D8}" type="datetimeFigureOut">
              <a:rPr lang="en-US" smtClean="0"/>
              <a:t>10/29/21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1CFFE1E-89D8-5446-A2E5-04FE6BC28E9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F987F72-3FCD-BD40-8624-584059BBF8A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FAE0E4-131B-3845-90E0-C31ECE4A333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9602229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1C60F315-A986-1149-B774-6374A338F10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D618275-32D8-334C-808C-67F541A1984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2DD5C30-B6B8-984A-8232-96D185089E7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BA22F07-5E4B-3F44-989B-D798A4BF45D8}" type="datetimeFigureOut">
              <a:rPr lang="en-US" smtClean="0"/>
              <a:t>10/29/21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6C741F1-A87F-3045-B2A6-5917C4DBC74F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2A8364D-278A-3748-819F-C6DF7BDA07E5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2FAE0E4-131B-3845-90E0-C31ECE4A333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3216621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mind.org.uk/information-support/types-of-mental-health-problems/post-traumatic-stress-disorder-ptsd-and-complex-ptsd/about-ptsd/" TargetMode="External"/><Relationship Id="rId2" Type="http://schemas.openxmlformats.org/officeDocument/2006/relationships/hyperlink" Target="https://www.nhs.uk/mental-health/conditions/post-traumatic-stress-disorder-ptsd/overview/" TargetMode="Externa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2999998-8DA3-CD44-A28B-6351E07CE14D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dirty="0"/>
              <a:t>Participatory Performance Project 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F3507F6-4A61-984A-885C-32C81B5E726E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US" dirty="0"/>
              <a:t>That ‘pre-reading-week’ feeling</a:t>
            </a:r>
          </a:p>
        </p:txBody>
      </p:sp>
    </p:spTree>
    <p:extLst>
      <p:ext uri="{BB962C8B-B14F-4D97-AF65-F5344CB8AC3E}">
        <p14:creationId xmlns:p14="http://schemas.microsoft.com/office/powerpoint/2010/main" val="389714259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999BFBC-111B-A34D-9983-23AF944513B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Participant Partner: QE High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C0ABE02-90D0-934E-9F3C-6F533E0D5AC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Notes from introduction:</a:t>
            </a:r>
          </a:p>
          <a:p>
            <a:r>
              <a:rPr lang="en-US" dirty="0"/>
              <a:t>Year 12+13 pupils currently suffer with a number of anxieties including:</a:t>
            </a:r>
          </a:p>
          <a:p>
            <a:r>
              <a:rPr lang="en-US" dirty="0"/>
              <a:t>low self esteem</a:t>
            </a:r>
          </a:p>
          <a:p>
            <a:r>
              <a:rPr lang="en-US" dirty="0"/>
              <a:t>Imposter syndrome</a:t>
            </a:r>
          </a:p>
          <a:p>
            <a:r>
              <a:rPr lang="en-US" dirty="0"/>
              <a:t>Identity concerns</a:t>
            </a:r>
          </a:p>
          <a:p>
            <a:r>
              <a:rPr lang="en-US" dirty="0"/>
              <a:t>Inoculation stress/pressure</a:t>
            </a:r>
          </a:p>
        </p:txBody>
      </p:sp>
    </p:spTree>
    <p:extLst>
      <p:ext uri="{BB962C8B-B14F-4D97-AF65-F5344CB8AC3E}">
        <p14:creationId xmlns:p14="http://schemas.microsoft.com/office/powerpoint/2010/main" val="129338484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999BFBC-111B-A34D-9983-23AF944513B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Participant Partner: QE High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C0ABE02-90D0-934E-9F3C-6F533E0D5AC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Notes from introduction:</a:t>
            </a:r>
          </a:p>
          <a:p>
            <a:r>
              <a:rPr lang="en-US" dirty="0"/>
              <a:t>Year 12+13 pupils currently suffer with a number of anxieties including:</a:t>
            </a:r>
          </a:p>
          <a:p>
            <a:r>
              <a:rPr lang="en-US" dirty="0"/>
              <a:t>low self esteem – reduced academic experience</a:t>
            </a:r>
          </a:p>
          <a:p>
            <a:r>
              <a:rPr lang="en-US" dirty="0"/>
              <a:t>Imposter syndrome – unsure if they are able to pass</a:t>
            </a:r>
          </a:p>
          <a:p>
            <a:r>
              <a:rPr lang="en-US" dirty="0"/>
              <a:t>Identity concerns – social media and personal identity questions</a:t>
            </a:r>
          </a:p>
          <a:p>
            <a:r>
              <a:rPr lang="en-US" dirty="0"/>
              <a:t>Inoculation stress/pressure – several influencing factors</a:t>
            </a:r>
          </a:p>
        </p:txBody>
      </p:sp>
    </p:spTree>
    <p:extLst>
      <p:ext uri="{BB962C8B-B14F-4D97-AF65-F5344CB8AC3E}">
        <p14:creationId xmlns:p14="http://schemas.microsoft.com/office/powerpoint/2010/main" val="217508935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999BFBC-111B-A34D-9983-23AF944513B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Participant Partner: QE High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C0ABE02-90D0-934E-9F3C-6F533E0D5AC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Notes from introduction:</a:t>
            </a:r>
          </a:p>
          <a:p>
            <a:r>
              <a:rPr lang="en-US" dirty="0"/>
              <a:t>Year 12+13 pupils currently suffer with a number of anxieties including:</a:t>
            </a:r>
          </a:p>
          <a:p>
            <a:r>
              <a:rPr lang="en-US" dirty="0"/>
              <a:t>low self esteem – mock exams in December</a:t>
            </a:r>
          </a:p>
          <a:p>
            <a:r>
              <a:rPr lang="en-US" dirty="0"/>
              <a:t>Imposter syndrome – support is in place</a:t>
            </a:r>
          </a:p>
          <a:p>
            <a:r>
              <a:rPr lang="en-US" dirty="0"/>
              <a:t>Identity concerns – media literacy may support positive readings</a:t>
            </a:r>
          </a:p>
          <a:p>
            <a:r>
              <a:rPr lang="en-US" dirty="0"/>
              <a:t>Inoculation stress/pressure – social and personal influences</a:t>
            </a:r>
          </a:p>
        </p:txBody>
      </p:sp>
    </p:spTree>
    <p:extLst>
      <p:ext uri="{BB962C8B-B14F-4D97-AF65-F5344CB8AC3E}">
        <p14:creationId xmlns:p14="http://schemas.microsoft.com/office/powerpoint/2010/main" val="381783491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C5ACCB5-F151-8741-BE26-DEA7DFB4CC3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Participant Partner: QE High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499EAC2-7BA3-F943-93A9-7E9829CDDE4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Important information:</a:t>
            </a:r>
          </a:p>
          <a:p>
            <a:endParaRPr lang="en-US" dirty="0"/>
          </a:p>
          <a:p>
            <a:r>
              <a:rPr lang="en-US" dirty="0"/>
              <a:t>Large variety in socio-economic background evidenced with a high percentage of free school meals (22%).</a:t>
            </a:r>
          </a:p>
          <a:p>
            <a:endParaRPr lang="en-US" dirty="0"/>
          </a:p>
          <a:p>
            <a:r>
              <a:rPr lang="en-US" dirty="0"/>
              <a:t>Highly diverse pupil body - socio-economic, religious, sexuality, race, personal identity.</a:t>
            </a:r>
          </a:p>
          <a:p>
            <a:endParaRPr lang="en-US" dirty="0"/>
          </a:p>
          <a:p>
            <a:r>
              <a:rPr lang="en-US" dirty="0"/>
              <a:t>Socially under-developed (no parties, no goodbyes, low resilience)</a:t>
            </a:r>
          </a:p>
        </p:txBody>
      </p:sp>
    </p:spTree>
    <p:extLst>
      <p:ext uri="{BB962C8B-B14F-4D97-AF65-F5344CB8AC3E}">
        <p14:creationId xmlns:p14="http://schemas.microsoft.com/office/powerpoint/2010/main" val="412997829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703B454-26CA-FE45-BE48-7AB929AA845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Participant Partner: QE High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F890A36-FFDD-EB40-AADF-E89A9BCCB67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US" dirty="0"/>
              <a:t>Main concerns:</a:t>
            </a:r>
          </a:p>
          <a:p>
            <a:endParaRPr lang="en-US" dirty="0"/>
          </a:p>
          <a:p>
            <a:r>
              <a:rPr lang="en-US" dirty="0"/>
              <a:t>Mental health</a:t>
            </a:r>
          </a:p>
          <a:p>
            <a:r>
              <a:rPr lang="en-US" dirty="0"/>
              <a:t>Coping mechanisms</a:t>
            </a:r>
          </a:p>
          <a:p>
            <a:r>
              <a:rPr lang="en-US" dirty="0"/>
              <a:t>Basic academic management </a:t>
            </a:r>
          </a:p>
          <a:p>
            <a:endParaRPr lang="en-US" dirty="0"/>
          </a:p>
          <a:p>
            <a:r>
              <a:rPr lang="en-US" dirty="0"/>
              <a:t>PTSD – post-traumatic stress disorder</a:t>
            </a:r>
          </a:p>
          <a:p>
            <a:r>
              <a:rPr lang="en-US" sz="2000" dirty="0">
                <a:hlinkClick r:id="rId2"/>
              </a:rPr>
              <a:t>https://www.nhs.uk/mental-health/conditions/post-traumatic-stress-disorder-ptsd/overview/</a:t>
            </a:r>
            <a:r>
              <a:rPr lang="en-US" sz="2000" dirty="0"/>
              <a:t> </a:t>
            </a:r>
          </a:p>
          <a:p>
            <a:r>
              <a:rPr lang="en-US" sz="2000" dirty="0">
                <a:hlinkClick r:id="rId3"/>
              </a:rPr>
              <a:t>https://www.mind.org.uk/information-support/types-of-mental-health-problems/post-traumatic-stress-disorder-ptsd-and-complex-ptsd/about-ptsd/</a:t>
            </a:r>
            <a:r>
              <a:rPr lang="en-US" sz="2000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19161785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D6FD66D-0FA0-8345-AAD8-1D1254E3B95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PTSD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D152903-56BF-4448-BBC8-4CA1466E7B2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/>
              <a:t>Non-medical approach to the following:</a:t>
            </a:r>
          </a:p>
          <a:p>
            <a:endParaRPr lang="en-GB" dirty="0"/>
          </a:p>
          <a:p>
            <a:r>
              <a:rPr lang="en-GB" dirty="0"/>
              <a:t>‘may experience feelings of isolation, irritability and guilt.’</a:t>
            </a:r>
          </a:p>
          <a:p>
            <a:endParaRPr lang="en-GB" dirty="0"/>
          </a:p>
          <a:p>
            <a:r>
              <a:rPr lang="en-GB" dirty="0"/>
              <a:t>‘PTSD can be successfully treated, even when it develops many years after a traumatic event.’</a:t>
            </a:r>
          </a:p>
          <a:p>
            <a:endParaRPr lang="en-GB" dirty="0"/>
          </a:p>
          <a:p>
            <a:r>
              <a:rPr lang="en-GB" dirty="0"/>
              <a:t>‘Cognitive Behavioural Therapy – (CBT) is a type of therapy that aims to help you manage problems by changing how you think and act.’ </a:t>
            </a:r>
          </a:p>
          <a:p>
            <a:r>
              <a:rPr lang="en-GB" dirty="0"/>
              <a:t>Specific therapy but ecotherapy is complimentary. 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0777554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4606ACE-5063-5D42-ADE3-5A518112FE5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Social media presence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1A87CE8-332F-AE47-9D29-02EE7F229EB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Do we need a social media presence?</a:t>
            </a:r>
          </a:p>
          <a:p>
            <a:endParaRPr lang="en-US" dirty="0"/>
          </a:p>
          <a:p>
            <a:r>
              <a:rPr lang="en-US" dirty="0" err="1"/>
              <a:t>UWTSDoutsidein</a:t>
            </a:r>
            <a:r>
              <a:rPr lang="en-US" dirty="0"/>
              <a:t> / </a:t>
            </a:r>
            <a:r>
              <a:rPr lang="en-US" dirty="0" err="1"/>
              <a:t>UWTSDinsideout</a:t>
            </a:r>
            <a:r>
              <a:rPr lang="en-US" dirty="0"/>
              <a:t> are available on Instagram</a:t>
            </a:r>
          </a:p>
          <a:p>
            <a:endParaRPr lang="en-US" dirty="0"/>
          </a:p>
          <a:p>
            <a:r>
              <a:rPr lang="en-US" dirty="0"/>
              <a:t>Is that the best platform?</a:t>
            </a:r>
          </a:p>
          <a:p>
            <a:endParaRPr lang="en-US" dirty="0"/>
          </a:p>
          <a:p>
            <a:r>
              <a:rPr lang="en-US" dirty="0"/>
              <a:t>What would we upload? Publish? Share?</a:t>
            </a:r>
          </a:p>
        </p:txBody>
      </p:sp>
    </p:spTree>
    <p:extLst>
      <p:ext uri="{BB962C8B-B14F-4D97-AF65-F5344CB8AC3E}">
        <p14:creationId xmlns:p14="http://schemas.microsoft.com/office/powerpoint/2010/main" val="285508709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1E2070E-1BB7-974E-A546-30E7E53544E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Mental health benefits of outdoor adventures: Results from two pilot studies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342FD1C-BEF7-1F47-8BCE-E01B44B6800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‘It can be concluded from the findings that experiences from outdoor excursions foster those psychological factors which are associated with resilience, well-being and good health.’ </a:t>
            </a:r>
            <a:r>
              <a:rPr lang="en-GB" sz="2000" dirty="0"/>
              <a:t>(Mutz &amp; Muller, 2016:111)</a:t>
            </a:r>
          </a:p>
          <a:p>
            <a:r>
              <a:rPr lang="en-GB" dirty="0"/>
              <a:t>‘Being in a novel environment, under simple conditions, far away from distractions of modern life and in a slowed down mode which deeply contrasts present “high speed society” (cf. Rosa, 2003) has obviously almost automatically a positive effect on attentiveness, self-awareness and, at the same time, seems to reduce considerably a person's feeling of being under the pressure of, for instance, time, deadlines, and social demands.’ (ibid)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9209542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2F1C2D8-CF6F-184F-BE4E-9230E6F4741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Mental health benefits of outdoor adventures: Results from two pilot studies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42461A5-CADF-3049-9DF0-0D788B75D33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‘Secondly, the effects found in evaluations of outdoor excursions may always be due to particularities of the single excursion, at least to a certain degree.’ </a:t>
            </a:r>
            <a:r>
              <a:rPr lang="en-GB" sz="2200" dirty="0"/>
              <a:t>(Mutz &amp; Muller, 2016:111)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dirty="0"/>
              <a:t>Positive contributing factors:</a:t>
            </a:r>
          </a:p>
          <a:p>
            <a:r>
              <a:rPr lang="en-GB" dirty="0"/>
              <a:t>Delivering on expectation – or ‘activities intended were realised’ </a:t>
            </a:r>
          </a:p>
          <a:p>
            <a:r>
              <a:rPr lang="en-GB" dirty="0"/>
              <a:t>Supportive atmosphere throughout + good weather (luck!) </a:t>
            </a:r>
          </a:p>
          <a:p>
            <a:r>
              <a:rPr lang="en-GB" dirty="0"/>
              <a:t>Appropriate ‘dosage of challenge and difficulty’ (ibid)</a:t>
            </a:r>
          </a:p>
          <a:p>
            <a:r>
              <a:rPr lang="en-GB" dirty="0"/>
              <a:t>Skills outcome? For us - Arts focus.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8600994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169E105-6C38-BA4A-8DF7-1C3A25CDB8C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Taibah University study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DE937D5-F965-4345-9CA6-820172A104F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Paper: ‘Perceived stress among students in virtual classrooms during the COVID-19 outbreak in KSA’</a:t>
            </a:r>
          </a:p>
          <a:p>
            <a:endParaRPr lang="en-GB" dirty="0"/>
          </a:p>
          <a:p>
            <a:r>
              <a:rPr lang="en-GB" dirty="0"/>
              <a:t>‘The integration of online counselling and stress management programs would help mitigate the stress of students during distance learning.’ (</a:t>
            </a:r>
            <a:r>
              <a:rPr lang="en-GB" dirty="0" err="1"/>
              <a:t>Deemah</a:t>
            </a:r>
            <a:r>
              <a:rPr lang="en-GB" dirty="0"/>
              <a:t> et al, 2020:398)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523513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6F49642-6A72-6E48-9381-FF308CFF948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Perceived stress among university students in south-east Serbia during the COVID-19 outbreak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A0B93AC-AB69-D24C-B67D-E6C7004483B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endParaRPr lang="en-GB" dirty="0"/>
          </a:p>
          <a:p>
            <a:r>
              <a:rPr lang="en-GB" dirty="0"/>
              <a:t>Results: </a:t>
            </a:r>
          </a:p>
          <a:p>
            <a:r>
              <a:rPr lang="en-GB" dirty="0"/>
              <a:t>Study </a:t>
            </a:r>
            <a:r>
              <a:rPr lang="en-GB" dirty="0" err="1"/>
              <a:t>fndings</a:t>
            </a:r>
            <a:r>
              <a:rPr lang="en-GB" dirty="0"/>
              <a:t> suggest that the mean perceived stress score was placed to 20.43 (±7.67). Our model showed that female gender, higher scores on anxiety/insomnia and depression subscale as well as the coping strategy avoidance predicted higher perceived stress, while higher scores on social dysfunction were related to the reduced perceived stress scores. </a:t>
            </a:r>
          </a:p>
        </p:txBody>
      </p:sp>
    </p:spTree>
    <p:extLst>
      <p:ext uri="{BB962C8B-B14F-4D97-AF65-F5344CB8AC3E}">
        <p14:creationId xmlns:p14="http://schemas.microsoft.com/office/powerpoint/2010/main" val="2296744056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23DBD8C-8F8B-A249-9156-8CAF5207EEF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Perceived stress among university students in south-east Serbia during the COVID-19 outbreak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44179BC-1311-7747-BA82-958A8C2E34D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en-GB" dirty="0"/>
          </a:p>
          <a:p>
            <a:r>
              <a:rPr lang="en-GB" dirty="0"/>
              <a:t>Conclusion: </a:t>
            </a:r>
          </a:p>
          <a:p>
            <a:r>
              <a:rPr lang="en-GB" dirty="0"/>
              <a:t>Notwithstanding the study limitation, </a:t>
            </a:r>
            <a:r>
              <a:rPr lang="en-GB" dirty="0" err="1"/>
              <a:t>fndings</a:t>
            </a:r>
            <a:r>
              <a:rPr lang="en-GB" dirty="0"/>
              <a:t> provided authentic data of stress reactions of the students in south-east Serbia during the COVID-19 outbreak. The </a:t>
            </a:r>
            <a:r>
              <a:rPr lang="en-GB" dirty="0" err="1"/>
              <a:t>fndings</a:t>
            </a:r>
            <a:r>
              <a:rPr lang="en-GB" dirty="0"/>
              <a:t> </a:t>
            </a:r>
            <a:r>
              <a:rPr lang="en-GB" dirty="0" err="1"/>
              <a:t>confrm</a:t>
            </a:r>
            <a:r>
              <a:rPr lang="en-GB" dirty="0"/>
              <a:t> the need to examine students’ experiences in emergencies and crises, as well as to make a plan for online stress management programs that would help alleviate stress during a global pandemic</a:t>
            </a:r>
            <a:endParaRPr lang="en-US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77844338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32BFF35-3CB2-4C4C-BDD4-EC5443EDFAD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Well-being of Future Generations Act: Wales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7B27E78-F27C-9E40-BB4E-EABB31BAAA2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Resilient Wales </a:t>
            </a:r>
          </a:p>
          <a:p>
            <a:r>
              <a:rPr lang="en-GB" dirty="0"/>
              <a:t>A nation which maintains and enhances a biodiverse natural environment with healthy functioning ecosystems that support social, economic and ecological resilience and the capacity to adapt to change (for example climate change).</a:t>
            </a:r>
            <a:endParaRPr lang="en-US" dirty="0"/>
          </a:p>
          <a:p>
            <a:r>
              <a:rPr lang="en-US" dirty="0"/>
              <a:t>Healthier Wales</a:t>
            </a:r>
          </a:p>
          <a:p>
            <a:r>
              <a:rPr lang="en-GB" dirty="0"/>
              <a:t>A society in which people’s physical and mental well-being is maximised and in which choices and behaviours that benefit future health are understood. 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12355246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5543878-8C60-9146-9F3E-2AC844826E5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Next steps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DF1757F-8B74-144F-B73B-255E949B33D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School visit – I propose Friday 5th of November</a:t>
            </a:r>
          </a:p>
          <a:p>
            <a:r>
              <a:rPr lang="en-US" dirty="0"/>
              <a:t>Why?</a:t>
            </a:r>
          </a:p>
          <a:p>
            <a:r>
              <a:rPr lang="en-US" dirty="0"/>
              <a:t>So you have had an opportunity to engage with the Reading Week work and begin to form constructive workshop plans</a:t>
            </a:r>
          </a:p>
          <a:p>
            <a:endParaRPr lang="en-US" dirty="0"/>
          </a:p>
          <a:p>
            <a:r>
              <a:rPr lang="en-US" dirty="0"/>
              <a:t>Workshop planning</a:t>
            </a:r>
          </a:p>
          <a:p>
            <a:r>
              <a:rPr lang="en-US" dirty="0"/>
              <a:t>The goal of the workshop should be to…</a:t>
            </a:r>
          </a:p>
          <a:p>
            <a:r>
              <a:rPr lang="en-US" dirty="0"/>
              <a:t>What is your input from DHW about working with young people?</a:t>
            </a:r>
          </a:p>
        </p:txBody>
      </p:sp>
    </p:spTree>
    <p:extLst>
      <p:ext uri="{BB962C8B-B14F-4D97-AF65-F5344CB8AC3E}">
        <p14:creationId xmlns:p14="http://schemas.microsoft.com/office/powerpoint/2010/main" val="1326255328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B7DBBAB-BB32-1143-9A4E-C713BADD283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Next steps: Workshop aims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9E177CE-C58B-C945-A670-9C24D348FFD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The goal is to…</a:t>
            </a:r>
          </a:p>
          <a:p>
            <a:r>
              <a:rPr lang="en-US" dirty="0"/>
              <a:t>reduce perceptions of anxiety and encourage engagement in school;</a:t>
            </a:r>
          </a:p>
          <a:p>
            <a:r>
              <a:rPr lang="en-US" dirty="0"/>
              <a:t>Encourage the possibility of control over negative situations by providing an alternative to technological dependence – going outside;</a:t>
            </a:r>
          </a:p>
          <a:p>
            <a:r>
              <a:rPr lang="en-US" dirty="0"/>
              <a:t>Providing the idea of the right to have space to disconnect</a:t>
            </a:r>
          </a:p>
          <a:p>
            <a:r>
              <a:rPr lang="en-US" dirty="0"/>
              <a:t>To provide a positive space for expression, exploration and interaction. </a:t>
            </a:r>
          </a:p>
          <a:p>
            <a:endParaRPr lang="en-US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33702822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DAB5BE2-3198-C448-A4D3-A14123357B3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Goals and aims?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FF7AE4E-491A-A54B-B973-E3F4143C19E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‘How might it encourage us to notice the world around us and gently foster a sense of environmental awareness and ethical responsibility?’ (Hunter, 2020:32 in </a:t>
            </a:r>
            <a:r>
              <a:rPr lang="en-US" dirty="0" err="1"/>
              <a:t>Billinghurst</a:t>
            </a:r>
            <a:r>
              <a:rPr lang="en-US" dirty="0"/>
              <a:t> et al, 2020)</a:t>
            </a:r>
          </a:p>
          <a:p>
            <a:endParaRPr lang="en-US" dirty="0"/>
          </a:p>
          <a:p>
            <a:r>
              <a:rPr lang="en-US" dirty="0"/>
              <a:t>‘Through these ephemeral moments of exchange we emerge with new-found knowledge and perhaps appreciation of often overlooked or ignored environmental features. We come to knowledge of other bodies, human and more-than human through their vibrant materiality that moves us, moves with us and shapes our perception of the world.’ (ibid)</a:t>
            </a:r>
          </a:p>
        </p:txBody>
      </p:sp>
    </p:spTree>
    <p:extLst>
      <p:ext uri="{BB962C8B-B14F-4D97-AF65-F5344CB8AC3E}">
        <p14:creationId xmlns:p14="http://schemas.microsoft.com/office/powerpoint/2010/main" val="2939568847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15CEA16-6C97-9E48-B30A-162F35253BF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Extra reading week task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5CC11E3-792D-194E-843A-B9CDF51B3C9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Go to the park</a:t>
            </a:r>
          </a:p>
          <a:p>
            <a:endParaRPr lang="en-US" dirty="0"/>
          </a:p>
          <a:p>
            <a:r>
              <a:rPr lang="en-US" dirty="0"/>
              <a:t>Carmarthen park is a well maintained green space with a variety of points of interest that suit ecotherapy.</a:t>
            </a:r>
          </a:p>
          <a:p>
            <a:r>
              <a:rPr lang="en-US" dirty="0"/>
              <a:t>Mature trees, sports arena, large standing stones, …toilets, smaller trees and open green space.</a:t>
            </a:r>
          </a:p>
          <a:p>
            <a:r>
              <a:rPr lang="en-US" dirty="0" err="1"/>
              <a:t>Familiarise</a:t>
            </a:r>
            <a:r>
              <a:rPr lang="en-US" dirty="0"/>
              <a:t> yourselves with the space and consider potential uses for independent workshop activity.</a:t>
            </a:r>
          </a:p>
          <a:p>
            <a:r>
              <a:rPr lang="en-US" dirty="0"/>
              <a:t>Take pictures, record sounds, take video – all within legal guidelines.</a:t>
            </a:r>
          </a:p>
        </p:txBody>
      </p:sp>
    </p:spTree>
    <p:extLst>
      <p:ext uri="{BB962C8B-B14F-4D97-AF65-F5344CB8AC3E}">
        <p14:creationId xmlns:p14="http://schemas.microsoft.com/office/powerpoint/2010/main" val="4274040705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B8CD4F7-31BE-FB48-BA3A-18D6B1D769F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Let’s go to the beach…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2C4462D-682A-574C-86FD-895405683D3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US" dirty="0"/>
              <a:t>Target: </a:t>
            </a:r>
            <a:r>
              <a:rPr lang="en-US" dirty="0" err="1"/>
              <a:t>Llansteffan</a:t>
            </a:r>
            <a:endParaRPr lang="en-US" dirty="0"/>
          </a:p>
          <a:p>
            <a:endParaRPr lang="en-US" dirty="0"/>
          </a:p>
          <a:p>
            <a:r>
              <a:rPr lang="en-US" dirty="0"/>
              <a:t>Beach/ woods/ castle – yes – I’m going to desert you in another castle</a:t>
            </a:r>
          </a:p>
          <a:p>
            <a:endParaRPr lang="en-US" dirty="0"/>
          </a:p>
          <a:p>
            <a:r>
              <a:rPr lang="en-US" dirty="0"/>
              <a:t>Beach activity</a:t>
            </a:r>
          </a:p>
          <a:p>
            <a:endParaRPr lang="en-US" dirty="0"/>
          </a:p>
          <a:p>
            <a:r>
              <a:rPr lang="en-US" dirty="0"/>
              <a:t>Partner work </a:t>
            </a:r>
          </a:p>
          <a:p>
            <a:endParaRPr lang="en-US" dirty="0"/>
          </a:p>
          <a:p>
            <a:r>
              <a:rPr lang="en-US" dirty="0"/>
              <a:t>Story telling – it’s nearly Halloween so go ghostly. </a:t>
            </a:r>
          </a:p>
        </p:txBody>
      </p:sp>
    </p:spTree>
    <p:extLst>
      <p:ext uri="{BB962C8B-B14F-4D97-AF65-F5344CB8AC3E}">
        <p14:creationId xmlns:p14="http://schemas.microsoft.com/office/powerpoint/2010/main" val="2242111939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48BD7C2-93D7-4940-8207-B4E9DBCC573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Do consider…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54B591B-F059-304C-B536-FE7D7B2A622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Do we need to collect any natural artefacts to take into the spaces with us?</a:t>
            </a:r>
          </a:p>
          <a:p>
            <a:endParaRPr lang="en-US" dirty="0"/>
          </a:p>
          <a:p>
            <a:r>
              <a:rPr lang="en-US" dirty="0"/>
              <a:t>Beach flotsam, autumnal leaves, rain-sticks</a:t>
            </a:r>
          </a:p>
          <a:p>
            <a:endParaRPr lang="en-US" dirty="0"/>
          </a:p>
          <a:p>
            <a:r>
              <a:rPr lang="en-US" dirty="0"/>
              <a:t>How can we prepare for winter and be effortless in </a:t>
            </a:r>
            <a:r>
              <a:rPr lang="en-US"/>
              <a:t>our inside work? 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60409082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273</TotalTime>
  <Words>1474</Words>
  <Application>Microsoft Macintosh PowerPoint</Application>
  <PresentationFormat>Widescreen</PresentationFormat>
  <Paragraphs>147</Paragraphs>
  <Slides>20</Slides>
  <Notes>9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4" baseType="lpstr">
      <vt:lpstr>Arial</vt:lpstr>
      <vt:lpstr>Calibri</vt:lpstr>
      <vt:lpstr>Calibri Light</vt:lpstr>
      <vt:lpstr>Office Theme</vt:lpstr>
      <vt:lpstr>Participatory Performance Project </vt:lpstr>
      <vt:lpstr>Participant Partner: QE High</vt:lpstr>
      <vt:lpstr>Participant Partner: QE High</vt:lpstr>
      <vt:lpstr>Participant Partner: QE High</vt:lpstr>
      <vt:lpstr>Participant Partner: QE High</vt:lpstr>
      <vt:lpstr>Participant Partner: QE High</vt:lpstr>
      <vt:lpstr>PTSD</vt:lpstr>
      <vt:lpstr>Social media presence</vt:lpstr>
      <vt:lpstr>Mental health benefits of outdoor adventures: Results from two pilot studies</vt:lpstr>
      <vt:lpstr>Mental health benefits of outdoor adventures: Results from two pilot studies</vt:lpstr>
      <vt:lpstr>Taibah University study</vt:lpstr>
      <vt:lpstr>Perceived stress among university students in south-east Serbia during the COVID-19 outbreak</vt:lpstr>
      <vt:lpstr>Perceived stress among university students in south-east Serbia during the COVID-19 outbreak</vt:lpstr>
      <vt:lpstr>Well-being of Future Generations Act: Wales</vt:lpstr>
      <vt:lpstr>Next steps</vt:lpstr>
      <vt:lpstr>Next steps: Workshop aims</vt:lpstr>
      <vt:lpstr>Goals and aims?</vt:lpstr>
      <vt:lpstr>Extra reading week task</vt:lpstr>
      <vt:lpstr>Let’s go to the beach…</vt:lpstr>
      <vt:lpstr>Do consider…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Jonathan Pugh</dc:creator>
  <cp:lastModifiedBy>Jonathan Pugh</cp:lastModifiedBy>
  <cp:revision>13</cp:revision>
  <dcterms:created xsi:type="dcterms:W3CDTF">2021-10-29T10:06:20Z</dcterms:created>
  <dcterms:modified xsi:type="dcterms:W3CDTF">2021-10-29T15:06:23Z</dcterms:modified>
</cp:coreProperties>
</file>