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7" r:id="rId11"/>
    <p:sldId id="268"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1/8/2018</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1/8/2018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1/8/2018</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1/8/2018</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1/8/2018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1/8/2018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1/8/2018</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1/8/2018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1/8/2018</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www.gov.uk/"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globalnews.ca/tag/sexual-orientation" TargetMode="External"/><Relationship Id="rId2" Type="http://schemas.openxmlformats.org/officeDocument/2006/relationships/hyperlink" Target="http://www.equalityandhumanrightscommision.co.uk/" TargetMode="External"/><Relationship Id="rId1" Type="http://schemas.openxmlformats.org/officeDocument/2006/relationships/slideLayout" Target="../slideLayouts/slideLayout7.xml"/><Relationship Id="rId5" Type="http://schemas.openxmlformats.org/officeDocument/2006/relationships/hyperlink" Target="http://www.youtube.co.uk/" TargetMode="External"/><Relationship Id="rId4" Type="http://schemas.openxmlformats.org/officeDocument/2006/relationships/hyperlink" Target="http://www.targetjob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8B77-DA1D-40AE-B978-801110A19CBE}"/>
              </a:ext>
            </a:extLst>
          </p:cNvPr>
          <p:cNvSpPr>
            <a:spLocks noGrp="1"/>
          </p:cNvSpPr>
          <p:nvPr>
            <p:ph type="ctrTitle"/>
          </p:nvPr>
        </p:nvSpPr>
        <p:spPr/>
        <p:txBody>
          <a:bodyPr/>
          <a:lstStyle/>
          <a:p>
            <a:r>
              <a:rPr lang="en-GB" dirty="0"/>
              <a:t>SUSAN BARNETT</a:t>
            </a:r>
            <a:br>
              <a:rPr lang="en-GB" dirty="0"/>
            </a:br>
            <a:r>
              <a:rPr lang="en-GB" dirty="0"/>
              <a:t>1502197</a:t>
            </a:r>
            <a:br>
              <a:rPr lang="en-GB" dirty="0"/>
            </a:br>
            <a:r>
              <a:rPr lang="en-GB" dirty="0"/>
              <a:t>SJSI5018</a:t>
            </a:r>
            <a:br>
              <a:rPr lang="en-GB" dirty="0"/>
            </a:br>
            <a:r>
              <a:rPr lang="en-GB" dirty="0"/>
              <a:t>ASSIGNMENT 2</a:t>
            </a:r>
          </a:p>
        </p:txBody>
      </p:sp>
      <p:sp>
        <p:nvSpPr>
          <p:cNvPr id="3" name="Subtitle 2">
            <a:extLst>
              <a:ext uri="{FF2B5EF4-FFF2-40B4-BE49-F238E27FC236}">
                <a16:creationId xmlns:a16="http://schemas.microsoft.com/office/drawing/2014/main" id="{EAF9A81D-5B79-43ED-98C7-74F85534D808}"/>
              </a:ext>
            </a:extLst>
          </p:cNvPr>
          <p:cNvSpPr>
            <a:spLocks noGrp="1"/>
          </p:cNvSpPr>
          <p:nvPr>
            <p:ph type="subTitle" idx="1"/>
          </p:nvPr>
        </p:nvSpPr>
        <p:spPr>
          <a:xfrm>
            <a:off x="1393494" y="5068928"/>
            <a:ext cx="8825658" cy="861420"/>
          </a:xfrm>
        </p:spPr>
        <p:txBody>
          <a:bodyPr>
            <a:normAutofit/>
          </a:bodyPr>
          <a:lstStyle/>
          <a:p>
            <a:r>
              <a:rPr lang="en-GB" sz="4000" dirty="0"/>
              <a:t>SEXUAL ORIENTATION</a:t>
            </a:r>
          </a:p>
        </p:txBody>
      </p:sp>
    </p:spTree>
    <p:extLst>
      <p:ext uri="{BB962C8B-B14F-4D97-AF65-F5344CB8AC3E}">
        <p14:creationId xmlns:p14="http://schemas.microsoft.com/office/powerpoint/2010/main" val="4063549018"/>
      </p:ext>
    </p:extLst>
  </p:cSld>
  <p:clrMapOvr>
    <a:masterClrMapping/>
  </p:clrMapOvr>
  <mc:AlternateContent xmlns:mc="http://schemas.openxmlformats.org/markup-compatibility/2006" xmlns:p14="http://schemas.microsoft.com/office/powerpoint/2010/main">
    <mc:Choice Requires="p14">
      <p:transition spd="slow" p14:dur="2000" advTm="18621"/>
    </mc:Choice>
    <mc:Fallback xmlns="">
      <p:transition spd="slow" advTm="1862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playback">
            <a:hlinkClick r:id="" action="ppaction://media"/>
            <a:extLst>
              <a:ext uri="{FF2B5EF4-FFF2-40B4-BE49-F238E27FC236}">
                <a16:creationId xmlns:a16="http://schemas.microsoft.com/office/drawing/2014/main" id="{D8C99499-099D-4861-AAD0-AEBF26B2CB8D}"/>
              </a:ext>
            </a:extLst>
          </p:cNvPr>
          <p:cNvPicPr>
            <a:picLocks noChangeAspect="1"/>
          </p:cNvPicPr>
          <p:nvPr>
            <a:videoFile r:link="rId1"/>
            <p:extLst>
              <p:ext uri="{DAA4B4D4-6D71-4841-9C94-3DE7FCFB9230}">
                <p14:media xmlns:p14="http://schemas.microsoft.com/office/powerpoint/2010/main" r:embed="rId2">
                  <p14:trim st="152000" end="122514.3333"/>
                </p14:media>
              </p:ext>
            </p:extLst>
          </p:nvPr>
        </p:nvPicPr>
        <p:blipFill>
          <a:blip r:embed="rId4"/>
          <a:stretch>
            <a:fillRect/>
          </a:stretch>
        </p:blipFill>
        <p:spPr>
          <a:xfrm>
            <a:off x="489097" y="629979"/>
            <a:ext cx="8591107" cy="4832498"/>
          </a:xfrm>
          <a:prstGeom prst="rect">
            <a:avLst/>
          </a:prstGeom>
        </p:spPr>
      </p:pic>
      <p:sp>
        <p:nvSpPr>
          <p:cNvPr id="5" name="Rectangle 4">
            <a:extLst>
              <a:ext uri="{FF2B5EF4-FFF2-40B4-BE49-F238E27FC236}">
                <a16:creationId xmlns:a16="http://schemas.microsoft.com/office/drawing/2014/main" id="{7ADB9322-8BB3-442A-BD36-D707E56260E4}"/>
              </a:ext>
            </a:extLst>
          </p:cNvPr>
          <p:cNvSpPr/>
          <p:nvPr/>
        </p:nvSpPr>
        <p:spPr>
          <a:xfrm>
            <a:off x="489096" y="5859943"/>
            <a:ext cx="6388781" cy="369332"/>
          </a:xfrm>
          <a:prstGeom prst="rect">
            <a:avLst/>
          </a:prstGeom>
        </p:spPr>
        <p:txBody>
          <a:bodyPr wrap="square">
            <a:spAutoFit/>
          </a:bodyPr>
          <a:lstStyle/>
          <a:p>
            <a:r>
              <a:rPr lang="en-GB" dirty="0"/>
              <a:t>https://www.youtube.com/watch?v=wV1FrqwZyKw</a:t>
            </a:r>
          </a:p>
        </p:txBody>
      </p:sp>
    </p:spTree>
    <p:extLst>
      <p:ext uri="{BB962C8B-B14F-4D97-AF65-F5344CB8AC3E}">
        <p14:creationId xmlns:p14="http://schemas.microsoft.com/office/powerpoint/2010/main" val="1674303116"/>
      </p:ext>
    </p:extLst>
  </p:cSld>
  <p:clrMapOvr>
    <a:masterClrMapping/>
  </p:clrMapOvr>
  <mc:AlternateContent xmlns:mc="http://schemas.openxmlformats.org/markup-compatibility/2006" xmlns:p14="http://schemas.microsoft.com/office/powerpoint/2010/main">
    <mc:Choice Requires="p14">
      <p:transition spd="slow" p14:dur="2000" advTm="182455"/>
    </mc:Choice>
    <mc:Fallback xmlns="">
      <p:transition spd="slow" advTm="182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3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extLst>
    <p:ext uri="{E180D4A7-C9FB-4DFB-919C-405C955672EB}">
      <p14:showEvtLst xmlns:p14="http://schemas.microsoft.com/office/powerpoint/2010/main">
        <p14:playEvt time="60" objId="4"/>
        <p14:stopEvt time="165684" objId="4"/>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CE2CC39-8BEC-47FE-8CA0-A33919AF80CE}"/>
              </a:ext>
            </a:extLst>
          </p:cNvPr>
          <p:cNvSpPr txBox="1"/>
          <p:nvPr/>
        </p:nvSpPr>
        <p:spPr>
          <a:xfrm>
            <a:off x="490330" y="649357"/>
            <a:ext cx="11383618" cy="5909310"/>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INTRODUCTION.</a:t>
            </a:r>
          </a:p>
          <a:p>
            <a:pPr>
              <a:lnSpc>
                <a:spcPct val="150000"/>
              </a:lnSpc>
            </a:pPr>
            <a:r>
              <a:rPr lang="en-GB" sz="3200" dirty="0">
                <a:latin typeface="Times New Roman" panose="02020603050405020304" pitchFamily="18" charset="0"/>
                <a:cs typeface="Times New Roman" panose="02020603050405020304" pitchFamily="18" charset="0"/>
              </a:rPr>
              <a:t>The power point will discuss how labelling theory is used in a positive and negative way on sexual orientation.</a:t>
            </a:r>
          </a:p>
          <a:p>
            <a:pPr>
              <a:lnSpc>
                <a:spcPct val="150000"/>
              </a:lnSpc>
            </a:pPr>
            <a:r>
              <a:rPr lang="en-GB" sz="3200" dirty="0">
                <a:latin typeface="Times New Roman" panose="02020603050405020304" pitchFamily="18" charset="0"/>
                <a:cs typeface="Times New Roman" panose="02020603050405020304" pitchFamily="18" charset="0"/>
              </a:rPr>
              <a:t>Who first talked about labelling theory in the 1960’s.</a:t>
            </a:r>
          </a:p>
          <a:p>
            <a:pPr>
              <a:lnSpc>
                <a:spcPct val="150000"/>
              </a:lnSpc>
            </a:pPr>
            <a:r>
              <a:rPr lang="en-GB" sz="3200" dirty="0">
                <a:latin typeface="Times New Roman" panose="02020603050405020304" pitchFamily="18" charset="0"/>
                <a:cs typeface="Times New Roman" panose="02020603050405020304" pitchFamily="18" charset="0"/>
              </a:rPr>
              <a:t>What is meant by sexual orientation, how it is viewed around the world. What other theorist say about sexual orientation.</a:t>
            </a:r>
          </a:p>
          <a:p>
            <a:pPr>
              <a:lnSpc>
                <a:spcPct val="150000"/>
              </a:lnSpc>
            </a:pPr>
            <a:r>
              <a:rPr lang="en-GB" sz="3200" dirty="0">
                <a:latin typeface="Times New Roman" panose="02020603050405020304" pitchFamily="18" charset="0"/>
                <a:cs typeface="Times New Roman" panose="02020603050405020304" pitchFamily="18" charset="0"/>
              </a:rPr>
              <a:t>What law is in place to stop discrimination on sexual orientation. </a:t>
            </a:r>
          </a:p>
          <a:p>
            <a:pPr>
              <a:lnSpc>
                <a:spcPct val="150000"/>
              </a:lnSpc>
            </a:pPr>
            <a:r>
              <a:rPr lang="en-GB" sz="3200" dirty="0">
                <a:latin typeface="Times New Roman" panose="02020603050405020304" pitchFamily="18" charset="0"/>
                <a:cs typeface="Times New Roman" panose="02020603050405020304" pitchFamily="18" charset="0"/>
              </a:rPr>
              <a:t>And my conclusion.</a:t>
            </a:r>
          </a:p>
        </p:txBody>
      </p:sp>
    </p:spTree>
    <p:extLst>
      <p:ext uri="{BB962C8B-B14F-4D97-AF65-F5344CB8AC3E}">
        <p14:creationId xmlns:p14="http://schemas.microsoft.com/office/powerpoint/2010/main" val="2160327192"/>
      </p:ext>
    </p:extLst>
  </p:cSld>
  <p:clrMapOvr>
    <a:masterClrMapping/>
  </p:clrMapOvr>
  <mc:AlternateContent xmlns:mc="http://schemas.openxmlformats.org/markup-compatibility/2006" xmlns:p14="http://schemas.microsoft.com/office/powerpoint/2010/main">
    <mc:Choice Requires="p14">
      <p:transition spd="slow" p14:dur="2000" advTm="29018"/>
    </mc:Choice>
    <mc:Fallback xmlns="">
      <p:transition spd="slow" advTm="29018"/>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439334-45CD-40AB-82E2-1A38EA7AB830}"/>
              </a:ext>
            </a:extLst>
          </p:cNvPr>
          <p:cNvSpPr txBox="1"/>
          <p:nvPr/>
        </p:nvSpPr>
        <p:spPr>
          <a:xfrm>
            <a:off x="583096" y="556591"/>
            <a:ext cx="11092069" cy="4524315"/>
          </a:xfrm>
          <a:prstGeom prst="rect">
            <a:avLst/>
          </a:prstGeom>
          <a:noFill/>
        </p:spPr>
        <p:txBody>
          <a:bodyPr wrap="square" rtlCol="0">
            <a:spAutoFit/>
          </a:bodyPr>
          <a:lstStyle/>
          <a:p>
            <a:pPr>
              <a:lnSpc>
                <a:spcPct val="150000"/>
              </a:lnSpc>
            </a:pPr>
            <a:r>
              <a:rPr lang="en-GB" sz="3200" dirty="0">
                <a:latin typeface="Times New Roman" panose="02020603050405020304" pitchFamily="18" charset="0"/>
                <a:cs typeface="Times New Roman" panose="02020603050405020304" pitchFamily="18" charset="0"/>
              </a:rPr>
              <a:t>Howard Beck was the man who created labelling theory in 1963.</a:t>
            </a:r>
          </a:p>
          <a:p>
            <a:pPr>
              <a:lnSpc>
                <a:spcPct val="150000"/>
              </a:lnSpc>
            </a:pPr>
            <a:r>
              <a:rPr lang="en-GB" sz="3200" dirty="0">
                <a:latin typeface="Times New Roman" panose="02020603050405020304" pitchFamily="18" charset="0"/>
                <a:cs typeface="Times New Roman" panose="02020603050405020304" pitchFamily="18" charset="0"/>
              </a:rPr>
              <a:t>The view is that if a person is labelled a criminal they will become a criminal. That person accepts that label as there personal identity.</a:t>
            </a:r>
          </a:p>
          <a:p>
            <a:pPr>
              <a:lnSpc>
                <a:spcPct val="150000"/>
              </a:lnSpc>
            </a:pPr>
            <a:r>
              <a:rPr lang="en-GB" sz="3200" dirty="0">
                <a:latin typeface="Times New Roman" panose="02020603050405020304" pitchFamily="18" charset="0"/>
                <a:cs typeface="Times New Roman" panose="02020603050405020304" pitchFamily="18" charset="0"/>
              </a:rPr>
              <a:t>Labelling theory is how individuals behave and there self- identity.</a:t>
            </a:r>
          </a:p>
          <a:p>
            <a:pPr>
              <a:lnSpc>
                <a:spcPct val="150000"/>
              </a:lnSpc>
            </a:pPr>
            <a:r>
              <a:rPr lang="en-GB" sz="3200" dirty="0">
                <a:latin typeface="Times New Roman" panose="02020603050405020304" pitchFamily="18" charset="0"/>
                <a:cs typeface="Times New Roman" panose="02020603050405020304" pitchFamily="18" charset="0"/>
              </a:rPr>
              <a:t>(Howard Beck 1960)</a:t>
            </a:r>
          </a:p>
        </p:txBody>
      </p:sp>
    </p:spTree>
    <p:extLst>
      <p:ext uri="{BB962C8B-B14F-4D97-AF65-F5344CB8AC3E}">
        <p14:creationId xmlns:p14="http://schemas.microsoft.com/office/powerpoint/2010/main" val="2548251457"/>
      </p:ext>
    </p:extLst>
  </p:cSld>
  <p:clrMapOvr>
    <a:masterClrMapping/>
  </p:clrMapOvr>
  <mc:AlternateContent xmlns:mc="http://schemas.openxmlformats.org/markup-compatibility/2006" xmlns:p14="http://schemas.microsoft.com/office/powerpoint/2010/main">
    <mc:Choice Requires="p14">
      <p:transition spd="slow" p14:dur="2000" advTm="23606"/>
    </mc:Choice>
    <mc:Fallback xmlns="">
      <p:transition spd="slow" advTm="2360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2569BE-7875-4633-BC2F-C3CAE00AD757}"/>
              </a:ext>
            </a:extLst>
          </p:cNvPr>
          <p:cNvSpPr txBox="1"/>
          <p:nvPr/>
        </p:nvSpPr>
        <p:spPr>
          <a:xfrm>
            <a:off x="636104" y="622852"/>
            <a:ext cx="11145079" cy="4524315"/>
          </a:xfrm>
          <a:prstGeom prst="rect">
            <a:avLst/>
          </a:prstGeom>
          <a:noFill/>
        </p:spPr>
        <p:txBody>
          <a:bodyPr wrap="square" rtlCol="0">
            <a:spAutoFit/>
          </a:bodyPr>
          <a:lstStyle/>
          <a:p>
            <a:pPr>
              <a:lnSpc>
                <a:spcPct val="150000"/>
              </a:lnSpc>
            </a:pPr>
            <a:r>
              <a:rPr lang="en-GB" sz="3200" dirty="0">
                <a:latin typeface="Times New Roman" panose="02020603050405020304" pitchFamily="18" charset="0"/>
                <a:cs typeface="Times New Roman" panose="02020603050405020304" pitchFamily="18" charset="0"/>
              </a:rPr>
              <a:t>Sexual Orientation is a combination of two things sexual attraction or romantic. Usually to a person of the opposite sex or gender, the same sex or gender, or to both sexes or more than one gender.</a:t>
            </a:r>
          </a:p>
          <a:p>
            <a:pPr>
              <a:lnSpc>
                <a:spcPct val="150000"/>
              </a:lnSpc>
            </a:pPr>
            <a:r>
              <a:rPr lang="en-GB" sz="3200" dirty="0">
                <a:latin typeface="Times New Roman" panose="02020603050405020304" pitchFamily="18" charset="0"/>
                <a:cs typeface="Times New Roman" panose="02020603050405020304" pitchFamily="18" charset="0"/>
              </a:rPr>
              <a:t>The above comes under heterosexuality, homosexuality, or bisexuality. However there is a 4</a:t>
            </a:r>
            <a:r>
              <a:rPr lang="en-GB" sz="3200" baseline="30000" dirty="0">
                <a:latin typeface="Times New Roman" panose="02020603050405020304" pitchFamily="18" charset="0"/>
                <a:cs typeface="Times New Roman" panose="02020603050405020304" pitchFamily="18" charset="0"/>
              </a:rPr>
              <a:t>th</a:t>
            </a:r>
            <a:r>
              <a:rPr lang="en-GB" sz="3200" dirty="0">
                <a:latin typeface="Times New Roman" panose="02020603050405020304" pitchFamily="18" charset="0"/>
                <a:cs typeface="Times New Roman" panose="02020603050405020304" pitchFamily="18" charset="0"/>
              </a:rPr>
              <a:t> one asexuality which is known as lack of sexual attraction to others. </a:t>
            </a:r>
          </a:p>
        </p:txBody>
      </p:sp>
    </p:spTree>
    <p:extLst>
      <p:ext uri="{BB962C8B-B14F-4D97-AF65-F5344CB8AC3E}">
        <p14:creationId xmlns:p14="http://schemas.microsoft.com/office/powerpoint/2010/main" val="3194734074"/>
      </p:ext>
    </p:extLst>
  </p:cSld>
  <p:clrMapOvr>
    <a:masterClrMapping/>
  </p:clrMapOvr>
  <mc:AlternateContent xmlns:mc="http://schemas.openxmlformats.org/markup-compatibility/2006" xmlns:p14="http://schemas.microsoft.com/office/powerpoint/2010/main">
    <mc:Choice Requires="p14">
      <p:transition spd="slow" p14:dur="2000" advTm="27101"/>
    </mc:Choice>
    <mc:Fallback xmlns="">
      <p:transition spd="slow" advTm="2710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A82B59-12DF-42EF-9289-B2A406AC0817}"/>
              </a:ext>
            </a:extLst>
          </p:cNvPr>
          <p:cNvSpPr txBox="1"/>
          <p:nvPr/>
        </p:nvSpPr>
        <p:spPr>
          <a:xfrm>
            <a:off x="477078" y="543339"/>
            <a:ext cx="11251096" cy="6001643"/>
          </a:xfrm>
          <a:prstGeom prst="rect">
            <a:avLst/>
          </a:prstGeom>
          <a:noFill/>
        </p:spPr>
        <p:txBody>
          <a:bodyPr wrap="square" rtlCol="0">
            <a:spAutoFit/>
          </a:bodyPr>
          <a:lstStyle/>
          <a:p>
            <a:pPr>
              <a:lnSpc>
                <a:spcPct val="150000"/>
              </a:lnSpc>
            </a:pPr>
            <a:r>
              <a:rPr lang="en-GB" sz="3200" dirty="0">
                <a:latin typeface="Times New Roman" panose="02020603050405020304" pitchFamily="18" charset="0"/>
                <a:cs typeface="Times New Roman" panose="02020603050405020304" pitchFamily="18" charset="0"/>
              </a:rPr>
              <a:t>Sexual Orientation also affects people in applying for a job. Do you tell the employer at your interview what your sexual orientation is?</a:t>
            </a:r>
          </a:p>
          <a:p>
            <a:pPr>
              <a:lnSpc>
                <a:spcPct val="150000"/>
              </a:lnSpc>
            </a:pPr>
            <a:r>
              <a:rPr lang="en-GB" sz="3200" dirty="0">
                <a:latin typeface="Times New Roman" panose="02020603050405020304" pitchFamily="18" charset="0"/>
                <a:cs typeface="Times New Roman" panose="02020603050405020304" pitchFamily="18" charset="0"/>
              </a:rPr>
              <a:t>Now in our more modern day society employers are more open about whom they employ as they see the benefit of having a diverse workforce. It has become good business practice. They can get the best out of there employees if all of there staff are happy to be themselves, this includes being open about who they are.</a:t>
            </a:r>
          </a:p>
          <a:p>
            <a:pPr>
              <a:lnSpc>
                <a:spcPct val="150000"/>
              </a:lnSpc>
            </a:pPr>
            <a:r>
              <a:rPr lang="en-GB" sz="3200" dirty="0">
                <a:latin typeface="Times New Roman" panose="02020603050405020304" pitchFamily="18" charset="0"/>
                <a:cs typeface="Times New Roman" panose="02020603050405020304" pitchFamily="18" charset="0"/>
              </a:rPr>
              <a:t>(Target Jobs 2016)</a:t>
            </a:r>
          </a:p>
        </p:txBody>
      </p:sp>
    </p:spTree>
    <p:extLst>
      <p:ext uri="{BB962C8B-B14F-4D97-AF65-F5344CB8AC3E}">
        <p14:creationId xmlns:p14="http://schemas.microsoft.com/office/powerpoint/2010/main" val="458954602"/>
      </p:ext>
    </p:extLst>
  </p:cSld>
  <p:clrMapOvr>
    <a:masterClrMapping/>
  </p:clrMapOvr>
  <mc:AlternateContent xmlns:mc="http://schemas.openxmlformats.org/markup-compatibility/2006" xmlns:p14="http://schemas.microsoft.com/office/powerpoint/2010/main">
    <mc:Choice Requires="p14">
      <p:transition spd="slow" p14:dur="2000" advTm="33646"/>
    </mc:Choice>
    <mc:Fallback xmlns="">
      <p:transition spd="slow" advTm="3364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ED91EC3-FA45-4336-ACF1-84EF6A8A2247}"/>
              </a:ext>
            </a:extLst>
          </p:cNvPr>
          <p:cNvSpPr txBox="1"/>
          <p:nvPr/>
        </p:nvSpPr>
        <p:spPr>
          <a:xfrm>
            <a:off x="304799" y="583096"/>
            <a:ext cx="11688417" cy="6001643"/>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In England, Scotland and Wales they have The Equality Act 2010.</a:t>
            </a:r>
          </a:p>
          <a:p>
            <a:pPr>
              <a:lnSpc>
                <a:spcPct val="150000"/>
              </a:lnSpc>
            </a:pPr>
            <a:r>
              <a:rPr lang="en-GB" sz="2800" dirty="0">
                <a:latin typeface="Times New Roman" panose="02020603050405020304" pitchFamily="18" charset="0"/>
                <a:cs typeface="Times New Roman" panose="02020603050405020304" pitchFamily="18" charset="0"/>
              </a:rPr>
              <a:t>It points out that you must not discriminate against because:</a:t>
            </a:r>
          </a:p>
          <a:p>
            <a:pPr>
              <a:lnSpc>
                <a:spcPct val="150000"/>
              </a:lnSpc>
            </a:pPr>
            <a:r>
              <a:rPr lang="en-GB" sz="2800" dirty="0">
                <a:latin typeface="Times New Roman" panose="02020603050405020304" pitchFamily="18" charset="0"/>
                <a:cs typeface="Times New Roman" panose="02020603050405020304" pitchFamily="18" charset="0"/>
              </a:rPr>
              <a:t>You are heterosexual, gay, lesbian or bisexual.</a:t>
            </a:r>
          </a:p>
          <a:p>
            <a:pPr>
              <a:lnSpc>
                <a:spcPct val="150000"/>
              </a:lnSpc>
            </a:pPr>
            <a:r>
              <a:rPr lang="en-GB" sz="2800" dirty="0">
                <a:latin typeface="Times New Roman" panose="02020603050405020304" pitchFamily="18" charset="0"/>
                <a:cs typeface="Times New Roman" panose="02020603050405020304" pitchFamily="18" charset="0"/>
              </a:rPr>
              <a:t>Someone thinks you have a particular sexual orientation.</a:t>
            </a:r>
          </a:p>
          <a:p>
            <a:pPr>
              <a:lnSpc>
                <a:spcPct val="150000"/>
              </a:lnSpc>
            </a:pPr>
            <a:r>
              <a:rPr lang="en-GB" sz="2800" dirty="0">
                <a:latin typeface="Times New Roman" panose="02020603050405020304" pitchFamily="18" charset="0"/>
                <a:cs typeface="Times New Roman" panose="02020603050405020304" pitchFamily="18" charset="0"/>
              </a:rPr>
              <a:t>You are connected to someone who has a particular sexual orientation.</a:t>
            </a:r>
          </a:p>
          <a:p>
            <a:pPr>
              <a:lnSpc>
                <a:spcPct val="150000"/>
              </a:lnSpc>
            </a:pPr>
            <a:r>
              <a:rPr lang="en-GB" sz="2800" dirty="0">
                <a:latin typeface="Times New Roman" panose="02020603050405020304" pitchFamily="18" charset="0"/>
                <a:cs typeface="Times New Roman" panose="02020603050405020304" pitchFamily="18" charset="0"/>
              </a:rPr>
              <a:t>In the Equality Act sexual orientation includes how you choose to express your sexual orientation, such as your appearance or place you visit.</a:t>
            </a:r>
          </a:p>
          <a:p>
            <a:pPr>
              <a:lnSpc>
                <a:spcPct val="150000"/>
              </a:lnSpc>
            </a:pPr>
            <a:r>
              <a:rPr lang="en-GB" sz="2800" dirty="0">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hlinkClick r:id="rId2"/>
              </a:rPr>
              <a:t>www.gov.uk</a:t>
            </a:r>
            <a:r>
              <a:rPr lang="en-GB" sz="2800" dirty="0">
                <a:latin typeface="Times New Roman" panose="02020603050405020304" pitchFamily="18" charset="0"/>
                <a:cs typeface="Times New Roman" panose="02020603050405020304" pitchFamily="18" charset="0"/>
              </a:rPr>
              <a:t>)</a:t>
            </a:r>
          </a:p>
          <a:p>
            <a:pPr>
              <a:lnSpc>
                <a:spcPct val="150000"/>
              </a:lnSpc>
            </a:pPr>
            <a:endParaRPr lang="en-GB"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16894523"/>
      </p:ext>
    </p:extLst>
  </p:cSld>
  <p:clrMapOvr>
    <a:masterClrMapping/>
  </p:clrMapOvr>
  <mc:AlternateContent xmlns:mc="http://schemas.openxmlformats.org/markup-compatibility/2006" xmlns:p14="http://schemas.microsoft.com/office/powerpoint/2010/main">
    <mc:Choice Requires="p14">
      <p:transition spd="slow" p14:dur="2000" advTm="33566"/>
    </mc:Choice>
    <mc:Fallback xmlns="">
      <p:transition spd="slow" advTm="3356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CE15CD-7D6A-414E-8753-5A5F305BE376}"/>
              </a:ext>
            </a:extLst>
          </p:cNvPr>
          <p:cNvSpPr txBox="1"/>
          <p:nvPr/>
        </p:nvSpPr>
        <p:spPr>
          <a:xfrm>
            <a:off x="477078" y="583096"/>
            <a:ext cx="11383618" cy="5909310"/>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There are 4 types of sexual discrimination.</a:t>
            </a:r>
          </a:p>
          <a:p>
            <a:pPr>
              <a:lnSpc>
                <a:spcPct val="150000"/>
              </a:lnSpc>
            </a:pPr>
            <a:endParaRPr lang="en-GB" sz="2800" dirty="0">
              <a:latin typeface="Times New Roman" panose="02020603050405020304" pitchFamily="18" charset="0"/>
              <a:cs typeface="Times New Roman" panose="02020603050405020304" pitchFamily="18" charset="0"/>
            </a:endParaRPr>
          </a:p>
          <a:p>
            <a:pPr>
              <a:lnSpc>
                <a:spcPct val="150000"/>
              </a:lnSpc>
            </a:pPr>
            <a:r>
              <a:rPr lang="en-GB" sz="2800" dirty="0">
                <a:latin typeface="Times New Roman" panose="02020603050405020304" pitchFamily="18" charset="0"/>
                <a:cs typeface="Times New Roman" panose="02020603050405020304" pitchFamily="18" charset="0"/>
              </a:rPr>
              <a:t>Direct discrimination.</a:t>
            </a:r>
          </a:p>
          <a:p>
            <a:pPr>
              <a:lnSpc>
                <a:spcPct val="150000"/>
              </a:lnSpc>
            </a:pPr>
            <a:endParaRPr lang="en-GB" sz="2800" dirty="0">
              <a:latin typeface="Times New Roman" panose="02020603050405020304" pitchFamily="18" charset="0"/>
              <a:cs typeface="Times New Roman" panose="02020603050405020304" pitchFamily="18" charset="0"/>
            </a:endParaRPr>
          </a:p>
          <a:p>
            <a:pPr>
              <a:lnSpc>
                <a:spcPct val="150000"/>
              </a:lnSpc>
            </a:pPr>
            <a:r>
              <a:rPr lang="en-GB" sz="2800" dirty="0">
                <a:latin typeface="Times New Roman" panose="02020603050405020304" pitchFamily="18" charset="0"/>
                <a:cs typeface="Times New Roman" panose="02020603050405020304" pitchFamily="18" charset="0"/>
              </a:rPr>
              <a:t>Indirect Discrimination.</a:t>
            </a:r>
          </a:p>
          <a:p>
            <a:pPr>
              <a:lnSpc>
                <a:spcPct val="150000"/>
              </a:lnSpc>
            </a:pPr>
            <a:endParaRPr lang="en-GB" sz="2800" dirty="0">
              <a:latin typeface="Times New Roman" panose="02020603050405020304" pitchFamily="18" charset="0"/>
              <a:cs typeface="Times New Roman" panose="02020603050405020304" pitchFamily="18" charset="0"/>
            </a:endParaRPr>
          </a:p>
          <a:p>
            <a:pPr>
              <a:lnSpc>
                <a:spcPct val="150000"/>
              </a:lnSpc>
            </a:pPr>
            <a:r>
              <a:rPr lang="en-GB" sz="2800" dirty="0">
                <a:latin typeface="Times New Roman" panose="02020603050405020304" pitchFamily="18" charset="0"/>
                <a:cs typeface="Times New Roman" panose="02020603050405020304" pitchFamily="18" charset="0"/>
              </a:rPr>
              <a:t>Harassment.</a:t>
            </a:r>
          </a:p>
          <a:p>
            <a:pPr>
              <a:lnSpc>
                <a:spcPct val="150000"/>
              </a:lnSpc>
            </a:pPr>
            <a:endParaRPr lang="en-GB" sz="2800" dirty="0">
              <a:latin typeface="Times New Roman" panose="02020603050405020304" pitchFamily="18" charset="0"/>
              <a:cs typeface="Times New Roman" panose="02020603050405020304" pitchFamily="18" charset="0"/>
            </a:endParaRPr>
          </a:p>
          <a:p>
            <a:pPr>
              <a:lnSpc>
                <a:spcPct val="150000"/>
              </a:lnSpc>
            </a:pPr>
            <a:r>
              <a:rPr lang="en-GB" sz="2800" dirty="0">
                <a:latin typeface="Times New Roman" panose="02020603050405020304" pitchFamily="18" charset="0"/>
                <a:cs typeface="Times New Roman" panose="02020603050405020304" pitchFamily="18" charset="0"/>
              </a:rPr>
              <a:t>Victimisation.</a:t>
            </a:r>
          </a:p>
        </p:txBody>
      </p:sp>
    </p:spTree>
    <p:extLst>
      <p:ext uri="{BB962C8B-B14F-4D97-AF65-F5344CB8AC3E}">
        <p14:creationId xmlns:p14="http://schemas.microsoft.com/office/powerpoint/2010/main" val="2081971419"/>
      </p:ext>
    </p:extLst>
  </p:cSld>
  <p:clrMapOvr>
    <a:masterClrMapping/>
  </p:clrMapOvr>
  <mc:AlternateContent xmlns:mc="http://schemas.openxmlformats.org/markup-compatibility/2006" xmlns:p14="http://schemas.microsoft.com/office/powerpoint/2010/main">
    <mc:Choice Requires="p14">
      <p:transition spd="slow" p14:dur="2000" advTm="60268"/>
    </mc:Choice>
    <mc:Fallback xmlns="">
      <p:transition spd="slow" advTm="6026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6E0615-524F-4A1B-A269-80A5E5BA87F4}"/>
              </a:ext>
            </a:extLst>
          </p:cNvPr>
          <p:cNvSpPr txBox="1"/>
          <p:nvPr/>
        </p:nvSpPr>
        <p:spPr>
          <a:xfrm>
            <a:off x="424070" y="477078"/>
            <a:ext cx="11516139" cy="5262979"/>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Global News.</a:t>
            </a:r>
          </a:p>
          <a:p>
            <a:pPr>
              <a:lnSpc>
                <a:spcPct val="150000"/>
              </a:lnSpc>
            </a:pPr>
            <a:r>
              <a:rPr lang="en-GB" sz="2800" dirty="0">
                <a:latin typeface="Times New Roman" panose="02020603050405020304" pitchFamily="18" charset="0"/>
                <a:cs typeface="Times New Roman" panose="02020603050405020304" pitchFamily="18" charset="0"/>
              </a:rPr>
              <a:t>Around the world in the news there are things happening in education, work organisations, and other groups to change the laws and peoples opinions on Sexual Orientation. To turn the negatives into positives.</a:t>
            </a:r>
          </a:p>
          <a:p>
            <a:pPr>
              <a:lnSpc>
                <a:spcPct val="150000"/>
              </a:lnSpc>
            </a:pPr>
            <a:endParaRPr lang="en-GB" sz="2800" dirty="0">
              <a:latin typeface="Times New Roman" panose="02020603050405020304" pitchFamily="18" charset="0"/>
              <a:cs typeface="Times New Roman" panose="02020603050405020304" pitchFamily="18" charset="0"/>
            </a:endParaRPr>
          </a:p>
          <a:p>
            <a:pPr>
              <a:lnSpc>
                <a:spcPct val="150000"/>
              </a:lnSpc>
            </a:pPr>
            <a:r>
              <a:rPr lang="en-GB" sz="2800" dirty="0">
                <a:latin typeface="Times New Roman" panose="02020603050405020304" pitchFamily="18" charset="0"/>
                <a:cs typeface="Times New Roman" panose="02020603050405020304" pitchFamily="18" charset="0"/>
              </a:rPr>
              <a:t>One place is Vancouver where all schools will soon have to include specific protection for lesbians, gays and transgender students in their anti-bullying policies. (Laura Kane 2016)</a:t>
            </a:r>
          </a:p>
        </p:txBody>
      </p:sp>
    </p:spTree>
    <p:extLst>
      <p:ext uri="{BB962C8B-B14F-4D97-AF65-F5344CB8AC3E}">
        <p14:creationId xmlns:p14="http://schemas.microsoft.com/office/powerpoint/2010/main" val="1057305123"/>
      </p:ext>
    </p:extLst>
  </p:cSld>
  <p:clrMapOvr>
    <a:masterClrMapping/>
  </p:clrMapOvr>
  <mc:AlternateContent xmlns:mc="http://schemas.openxmlformats.org/markup-compatibility/2006" xmlns:p14="http://schemas.microsoft.com/office/powerpoint/2010/main">
    <mc:Choice Requires="p14">
      <p:transition spd="slow" p14:dur="2000" advTm="29161"/>
    </mc:Choice>
    <mc:Fallback xmlns="">
      <p:transition spd="slow" advTm="29161"/>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69C08E-61FD-4BBB-A4DC-E3E8AB517442}"/>
              </a:ext>
            </a:extLst>
          </p:cNvPr>
          <p:cNvSpPr txBox="1"/>
          <p:nvPr/>
        </p:nvSpPr>
        <p:spPr>
          <a:xfrm>
            <a:off x="649357" y="728870"/>
            <a:ext cx="11118573" cy="3970318"/>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Foucault discussed about sexual orientation that society had a negative attitude towards sex. That sexuality was opposed, silenced and as far as possible eliminated. </a:t>
            </a:r>
          </a:p>
          <a:p>
            <a:pPr>
              <a:lnSpc>
                <a:spcPct val="150000"/>
              </a:lnSpc>
            </a:pPr>
            <a:r>
              <a:rPr lang="en-GB" sz="2800" dirty="0">
                <a:latin typeface="Times New Roman" panose="02020603050405020304" pitchFamily="18" charset="0"/>
                <a:cs typeface="Times New Roman" panose="02020603050405020304" pitchFamily="18" charset="0"/>
              </a:rPr>
              <a:t>Foucault himself made it clear that him accepting a job in Sweden was in the hope that he himself would find a more open sexual climate. As he was a homosexual. (Foucault 1978)</a:t>
            </a:r>
          </a:p>
        </p:txBody>
      </p:sp>
    </p:spTree>
    <p:extLst>
      <p:ext uri="{BB962C8B-B14F-4D97-AF65-F5344CB8AC3E}">
        <p14:creationId xmlns:p14="http://schemas.microsoft.com/office/powerpoint/2010/main" val="2341363374"/>
      </p:ext>
    </p:extLst>
  </p:cSld>
  <p:clrMapOvr>
    <a:masterClrMapping/>
  </p:clrMapOvr>
  <mc:AlternateContent xmlns:mc="http://schemas.openxmlformats.org/markup-compatibility/2006" xmlns:p14="http://schemas.microsoft.com/office/powerpoint/2010/main">
    <mc:Choice Requires="p14">
      <p:transition spd="slow" p14:dur="2000" advTm="28038"/>
    </mc:Choice>
    <mc:Fallback xmlns="">
      <p:transition spd="slow" advTm="2803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24D936-8005-4613-936C-5A94699794E0}"/>
              </a:ext>
            </a:extLst>
          </p:cNvPr>
          <p:cNvSpPr txBox="1"/>
          <p:nvPr/>
        </p:nvSpPr>
        <p:spPr>
          <a:xfrm>
            <a:off x="437322" y="410817"/>
            <a:ext cx="11555895" cy="2677656"/>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Plummer referred to “ The homosexuality taboo” where the hostility is seen as a widespread social taboo rather than the individuals phobia. </a:t>
            </a:r>
          </a:p>
          <a:p>
            <a:pPr>
              <a:lnSpc>
                <a:spcPct val="150000"/>
              </a:lnSpc>
            </a:pPr>
            <a:r>
              <a:rPr lang="en-GB" sz="2800" dirty="0">
                <a:latin typeface="Times New Roman" panose="02020603050405020304" pitchFamily="18" charset="0"/>
                <a:cs typeface="Times New Roman" panose="02020603050405020304" pitchFamily="18" charset="0"/>
              </a:rPr>
              <a:t>Few societies have accepted homosexuality as the major or dominant form of sexual experience. ( Kenneth Plummer 1975)</a:t>
            </a:r>
          </a:p>
        </p:txBody>
      </p:sp>
    </p:spTree>
    <p:extLst>
      <p:ext uri="{BB962C8B-B14F-4D97-AF65-F5344CB8AC3E}">
        <p14:creationId xmlns:p14="http://schemas.microsoft.com/office/powerpoint/2010/main" val="3233983639"/>
      </p:ext>
    </p:extLst>
  </p:cSld>
  <p:clrMapOvr>
    <a:masterClrMapping/>
  </p:clrMapOvr>
  <mc:AlternateContent xmlns:mc="http://schemas.openxmlformats.org/markup-compatibility/2006" xmlns:p14="http://schemas.microsoft.com/office/powerpoint/2010/main">
    <mc:Choice Requires="p14">
      <p:transition spd="slow" p14:dur="2000" advTm="20030"/>
    </mc:Choice>
    <mc:Fallback xmlns="">
      <p:transition spd="slow" advTm="2003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FC2BAF-9948-49E6-AA1C-AB9FE34A6E9E}"/>
              </a:ext>
            </a:extLst>
          </p:cNvPr>
          <p:cNvSpPr txBox="1"/>
          <p:nvPr/>
        </p:nvSpPr>
        <p:spPr>
          <a:xfrm>
            <a:off x="344557" y="437322"/>
            <a:ext cx="11608904" cy="6555641"/>
          </a:xfrm>
          <a:prstGeom prst="rect">
            <a:avLst/>
          </a:prstGeom>
          <a:noFill/>
        </p:spPr>
        <p:txBody>
          <a:bodyPr wrap="square" rtlCol="0">
            <a:spAutoFit/>
          </a:bodyPr>
          <a:lstStyle/>
          <a:p>
            <a:pPr>
              <a:lnSpc>
                <a:spcPct val="150000"/>
              </a:lnSpc>
            </a:pPr>
            <a:r>
              <a:rPr lang="en-GB" sz="2800" dirty="0">
                <a:latin typeface="Times New Roman" panose="02020603050405020304" pitchFamily="18" charset="0"/>
                <a:cs typeface="Times New Roman" panose="02020603050405020304" pitchFamily="18" charset="0"/>
              </a:rPr>
              <a:t>CONCLUSION.</a:t>
            </a:r>
          </a:p>
          <a:p>
            <a:pPr>
              <a:lnSpc>
                <a:spcPct val="150000"/>
              </a:lnSpc>
            </a:pPr>
            <a:r>
              <a:rPr lang="en-GB" sz="2800" dirty="0">
                <a:latin typeface="Times New Roman" panose="02020603050405020304" pitchFamily="18" charset="0"/>
                <a:cs typeface="Times New Roman" panose="02020603050405020304" pitchFamily="18" charset="0"/>
              </a:rPr>
              <a:t>It does not matter what sexual orientation you are or if you label yourself or not. </a:t>
            </a:r>
          </a:p>
          <a:p>
            <a:pPr>
              <a:lnSpc>
                <a:spcPct val="150000"/>
              </a:lnSpc>
            </a:pPr>
            <a:r>
              <a:rPr lang="en-GB" sz="2800" dirty="0">
                <a:latin typeface="Times New Roman" panose="02020603050405020304" pitchFamily="18" charset="0"/>
                <a:cs typeface="Times New Roman" panose="02020603050405020304" pitchFamily="18" charset="0"/>
              </a:rPr>
              <a:t>You should be free to form whatever consensual relationship you want weather it be with the same sex, opposite sex, or any other individual you want to be with. No matter what your orientation is in your private life or work life no one has the right to judge, bully or make you feel an outcast. In todays world we are beginning to become more open and accept a persons sexual orientation. The laws are put in place for a reason to protect us, it is such as shame that some people do not adhere to it. We as a society still have a long way to go to accept people for who they are no matter what there sexual orientation.</a:t>
            </a:r>
          </a:p>
        </p:txBody>
      </p:sp>
    </p:spTree>
    <p:extLst>
      <p:ext uri="{BB962C8B-B14F-4D97-AF65-F5344CB8AC3E}">
        <p14:creationId xmlns:p14="http://schemas.microsoft.com/office/powerpoint/2010/main" val="1837786540"/>
      </p:ext>
    </p:extLst>
  </p:cSld>
  <p:clrMapOvr>
    <a:masterClrMapping/>
  </p:clrMapOvr>
  <mc:AlternateContent xmlns:mc="http://schemas.openxmlformats.org/markup-compatibility/2006" xmlns:p14="http://schemas.microsoft.com/office/powerpoint/2010/main">
    <mc:Choice Requires="p14">
      <p:transition spd="slow" p14:dur="2000" advTm="59751"/>
    </mc:Choice>
    <mc:Fallback xmlns="">
      <p:transition spd="slow" advTm="5975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05E17B-68E6-42D3-B942-7F0E69F09C25}"/>
              </a:ext>
            </a:extLst>
          </p:cNvPr>
          <p:cNvSpPr txBox="1"/>
          <p:nvPr/>
        </p:nvSpPr>
        <p:spPr>
          <a:xfrm>
            <a:off x="265043" y="384313"/>
            <a:ext cx="11754679" cy="5078313"/>
          </a:xfrm>
          <a:prstGeom prst="rect">
            <a:avLst/>
          </a:prstGeom>
          <a:noFill/>
        </p:spPr>
        <p:txBody>
          <a:bodyPr wrap="square" rtlCol="0">
            <a:spAutoFit/>
          </a:bodyPr>
          <a:lstStyle/>
          <a:p>
            <a:pPr>
              <a:lnSpc>
                <a:spcPct val="150000"/>
              </a:lnSpc>
            </a:pPr>
            <a:r>
              <a:rPr lang="en-GB" dirty="0">
                <a:latin typeface="Times New Roman" panose="02020603050405020304" pitchFamily="18" charset="0"/>
                <a:cs typeface="Times New Roman" panose="02020603050405020304" pitchFamily="18" charset="0"/>
              </a:rPr>
              <a:t>REFERENCES</a:t>
            </a:r>
          </a:p>
          <a:p>
            <a:pPr>
              <a:lnSpc>
                <a:spcPct val="150000"/>
              </a:lnSpc>
            </a:pPr>
            <a:r>
              <a:rPr lang="en-GB" dirty="0">
                <a:latin typeface="Times New Roman" panose="02020603050405020304" pitchFamily="18" charset="0"/>
                <a:cs typeface="Times New Roman" panose="02020603050405020304" pitchFamily="18" charset="0"/>
              </a:rPr>
              <a:t>Equality and Human Rights Commission (2016) Sexual orientation Discrimination.</a:t>
            </a:r>
          </a:p>
          <a:p>
            <a:pPr>
              <a:lnSpc>
                <a:spcPct val="150000"/>
              </a:lnSpc>
            </a:pPr>
            <a:r>
              <a:rPr lang="en-GB" dirty="0">
                <a:latin typeface="Times New Roman" panose="02020603050405020304" pitchFamily="18" charset="0"/>
                <a:cs typeface="Times New Roman" panose="02020603050405020304" pitchFamily="18" charset="0"/>
                <a:hlinkClick r:id="rId2"/>
              </a:rPr>
              <a:t>http://www.equalityandhumanrightscommision.co.uk</a:t>
            </a:r>
            <a:r>
              <a:rPr lang="en-GB" dirty="0">
                <a:latin typeface="Times New Roman" panose="02020603050405020304" pitchFamily="18" charset="0"/>
                <a:cs typeface="Times New Roman" panose="02020603050405020304" pitchFamily="18" charset="0"/>
              </a:rPr>
              <a:t> (Accessed: 29 December 2017).</a:t>
            </a:r>
          </a:p>
          <a:p>
            <a:pPr>
              <a:lnSpc>
                <a:spcPct val="150000"/>
              </a:lnSpc>
            </a:pPr>
            <a:r>
              <a:rPr lang="en-GB" dirty="0">
                <a:latin typeface="Times New Roman" panose="02020603050405020304" pitchFamily="18" charset="0"/>
                <a:cs typeface="Times New Roman" panose="02020603050405020304" pitchFamily="18" charset="0"/>
              </a:rPr>
              <a:t>Global News.</a:t>
            </a:r>
          </a:p>
          <a:p>
            <a:pPr>
              <a:lnSpc>
                <a:spcPct val="150000"/>
              </a:lnSpc>
            </a:pPr>
            <a:r>
              <a:rPr lang="en-GB" dirty="0">
                <a:latin typeface="Times New Roman" panose="02020603050405020304" pitchFamily="18" charset="0"/>
                <a:cs typeface="Times New Roman" panose="02020603050405020304" pitchFamily="18" charset="0"/>
                <a:hlinkClick r:id="rId3"/>
              </a:rPr>
              <a:t>http://globalnews.ca/tag/sexual-orientation</a:t>
            </a:r>
            <a:r>
              <a:rPr lang="en-GB" dirty="0">
                <a:latin typeface="Times New Roman" panose="02020603050405020304" pitchFamily="18" charset="0"/>
                <a:cs typeface="Times New Roman" panose="02020603050405020304" pitchFamily="18" charset="0"/>
              </a:rPr>
              <a:t> (Accessed: 29 December 2017</a:t>
            </a:r>
          </a:p>
          <a:p>
            <a:pPr>
              <a:lnSpc>
                <a:spcPct val="150000"/>
              </a:lnSpc>
            </a:pPr>
            <a:r>
              <a:rPr lang="en-GB" dirty="0">
                <a:latin typeface="Times New Roman" panose="02020603050405020304" pitchFamily="18" charset="0"/>
                <a:cs typeface="Times New Roman" panose="02020603050405020304" pitchFamily="18" charset="0"/>
              </a:rPr>
              <a:t>Gutting, G. (2005) Foucault A very short introduction. New York: Oxford University Press Inc.</a:t>
            </a:r>
          </a:p>
          <a:p>
            <a:pPr>
              <a:lnSpc>
                <a:spcPct val="150000"/>
              </a:lnSpc>
            </a:pPr>
            <a:r>
              <a:rPr lang="en-GB" dirty="0">
                <a:latin typeface="Times New Roman" panose="02020603050405020304" pitchFamily="18" charset="0"/>
                <a:cs typeface="Times New Roman" panose="02020603050405020304" pitchFamily="18" charset="0"/>
              </a:rPr>
              <a:t>Plummer, K. (1981) Some research problems in labelling perspectives of homosexuality. London: Hutchinson.</a:t>
            </a:r>
          </a:p>
          <a:p>
            <a:pPr>
              <a:lnSpc>
                <a:spcPct val="150000"/>
              </a:lnSpc>
            </a:pPr>
            <a:r>
              <a:rPr lang="en-GB" dirty="0">
                <a:latin typeface="Times New Roman" panose="02020603050405020304" pitchFamily="18" charset="0"/>
                <a:cs typeface="Times New Roman" panose="02020603050405020304" pitchFamily="18" charset="0"/>
              </a:rPr>
              <a:t>Savory, M. (2016) Sexual Orientation: Diversity Matters. </a:t>
            </a:r>
          </a:p>
          <a:p>
            <a:pPr>
              <a:lnSpc>
                <a:spcPct val="150000"/>
              </a:lnSpc>
            </a:pPr>
            <a:r>
              <a:rPr lang="en-GB" dirty="0">
                <a:latin typeface="Times New Roman" panose="02020603050405020304" pitchFamily="18" charset="0"/>
                <a:cs typeface="Times New Roman" panose="02020603050405020304" pitchFamily="18" charset="0"/>
                <a:hlinkClick r:id="rId4"/>
              </a:rPr>
              <a:t>http://www.targetjobs.co.uk</a:t>
            </a:r>
            <a:r>
              <a:rPr lang="en-GB" dirty="0">
                <a:latin typeface="Times New Roman" panose="02020603050405020304" pitchFamily="18" charset="0"/>
                <a:cs typeface="Times New Roman" panose="02020603050405020304" pitchFamily="18" charset="0"/>
              </a:rPr>
              <a:t> (Accessed: 29 December 2017).</a:t>
            </a:r>
          </a:p>
          <a:p>
            <a:pPr>
              <a:lnSpc>
                <a:spcPct val="150000"/>
              </a:lnSpc>
            </a:pPr>
            <a:r>
              <a:rPr lang="en-GB" dirty="0">
                <a:latin typeface="Times New Roman" panose="02020603050405020304" pitchFamily="18" charset="0"/>
                <a:cs typeface="Times New Roman" panose="02020603050405020304" pitchFamily="18" charset="0"/>
              </a:rPr>
              <a:t>Lady Ga Ga. Born This Way.</a:t>
            </a:r>
          </a:p>
          <a:p>
            <a:pPr>
              <a:lnSpc>
                <a:spcPct val="150000"/>
              </a:lnSpc>
            </a:pPr>
            <a:r>
              <a:rPr lang="en-GB" dirty="0">
                <a:latin typeface="Times New Roman" panose="02020603050405020304" pitchFamily="18" charset="0"/>
                <a:cs typeface="Times New Roman" panose="02020603050405020304" pitchFamily="18" charset="0"/>
                <a:hlinkClick r:id="rId5"/>
              </a:rPr>
              <a:t>http://www.youtube.co.uk</a:t>
            </a:r>
            <a:r>
              <a:rPr lang="en-GB" dirty="0">
                <a:latin typeface="Times New Roman" panose="02020603050405020304" pitchFamily="18" charset="0"/>
                <a:cs typeface="Times New Roman" panose="02020603050405020304" pitchFamily="18" charset="0"/>
              </a:rPr>
              <a:t> (Accessed: 7 January 2018).</a:t>
            </a:r>
          </a:p>
          <a:p>
            <a:pPr>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271086"/>
      </p:ext>
    </p:extLst>
  </p:cSld>
  <p:clrMapOvr>
    <a:masterClrMapping/>
  </p:clrMapOvr>
  <mc:AlternateContent xmlns:mc="http://schemas.openxmlformats.org/markup-compatibility/2006" xmlns:p14="http://schemas.microsoft.com/office/powerpoint/2010/main">
    <mc:Choice Requires="p14">
      <p:transition spd="slow" p14:dur="2000" advTm="4279"/>
    </mc:Choice>
    <mc:Fallback xmlns="">
      <p:transition spd="slow" advTm="4279"/>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199</TotalTime>
  <Words>878</Words>
  <Application>Microsoft Office PowerPoint</Application>
  <PresentationFormat>Widescreen</PresentationFormat>
  <Paragraphs>56</Paragraphs>
  <Slides>13</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Century Gothic</vt:lpstr>
      <vt:lpstr>Times New Roman</vt:lpstr>
      <vt:lpstr>Wingdings 3</vt:lpstr>
      <vt:lpstr>Ion Boardroom</vt:lpstr>
      <vt:lpstr>SUSAN BARNETT 1502197 SJSI5018 ASSIGNMENT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SUSAN BARNETT 1502197 SJSI5018 ASSIGNMENT 2</dc:title>
  <dc:creator>susan shepherd</dc:creator>
  <cp:lastModifiedBy>susan shepherd</cp:lastModifiedBy>
  <cp:revision>22</cp:revision>
  <dcterms:created xsi:type="dcterms:W3CDTF">2018-01-07T19:01:43Z</dcterms:created>
  <dcterms:modified xsi:type="dcterms:W3CDTF">2018-01-08T16:24:48Z</dcterms:modified>
</cp:coreProperties>
</file>