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60" r:id="rId4"/>
    <p:sldId id="268" r:id="rId5"/>
    <p:sldId id="274" r:id="rId6"/>
    <p:sldId id="258" r:id="rId7"/>
    <p:sldId id="277" r:id="rId8"/>
    <p:sldId id="263" r:id="rId9"/>
    <p:sldId id="273" r:id="rId10"/>
    <p:sldId id="278" r:id="rId11"/>
    <p:sldId id="279" r:id="rId12"/>
    <p:sldId id="275" r:id="rId13"/>
    <p:sldId id="266"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4A98B3-D39C-442F-DC84-205FEB642549}" v="61" dt="2023-06-12T11:09:22.270"/>
    <p1510:client id="{3B129A1E-3548-1DC7-8105-70651C041C6D}" v="4261" dt="2023-06-30T01:05:49.710"/>
    <p1510:client id="{776E0BB5-CDBB-5118-1541-0ABD701DDA4B}" v="1" dt="2023-06-30T17:29:38.841"/>
    <p1510:client id="{8175513B-89DB-4AB3-49D2-23AEFE5F4B4D}" v="318" dt="2023-06-24T10:48:31.174"/>
    <p1510:client id="{E0A8A62B-2A8F-48B3-87CD-0AD62A9FBE92}" v="170" dt="2023-05-31T07:29:00.8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650444-A4CA-4049-A23D-576A1869F40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C25F13F-4200-4526-B595-FA3265A1FCE2}">
      <dgm:prSet/>
      <dgm:spPr/>
      <dgm:t>
        <a:bodyPr/>
        <a:lstStyle/>
        <a:p>
          <a:r>
            <a:rPr lang="en-GB" dirty="0"/>
            <a:t>Introduction</a:t>
          </a:r>
          <a:r>
            <a:rPr lang="en-GB" dirty="0">
              <a:latin typeface="Calibri Light" panose="020F0302020204030204"/>
            </a:rPr>
            <a:t>........................................................................................................................................................</a:t>
          </a:r>
          <a:r>
            <a:rPr lang="en-GB" dirty="0"/>
            <a:t> </a:t>
          </a:r>
          <a:r>
            <a:rPr lang="en-GB" dirty="0">
              <a:latin typeface="Calibri Light" panose="020F0302020204030204"/>
            </a:rPr>
            <a:t>Slide3</a:t>
          </a:r>
          <a:endParaRPr lang="en-US" dirty="0"/>
        </a:p>
      </dgm:t>
    </dgm:pt>
    <dgm:pt modelId="{016351E2-72D7-4387-A6A3-360A631293F0}" type="parTrans" cxnId="{238C0552-67C2-428B-86E2-FBA7FFDDD91C}">
      <dgm:prSet/>
      <dgm:spPr/>
      <dgm:t>
        <a:bodyPr/>
        <a:lstStyle/>
        <a:p>
          <a:endParaRPr lang="en-US"/>
        </a:p>
      </dgm:t>
    </dgm:pt>
    <dgm:pt modelId="{ACF4AC63-2804-4479-9C89-A81F6276446E}" type="sibTrans" cxnId="{238C0552-67C2-428B-86E2-FBA7FFDDD91C}">
      <dgm:prSet/>
      <dgm:spPr/>
      <dgm:t>
        <a:bodyPr/>
        <a:lstStyle/>
        <a:p>
          <a:endParaRPr lang="en-US"/>
        </a:p>
      </dgm:t>
    </dgm:pt>
    <dgm:pt modelId="{B2E3249A-DE8B-4073-85F8-8B71A93100CC}">
      <dgm:prSet/>
      <dgm:spPr/>
      <dgm:t>
        <a:bodyPr/>
        <a:lstStyle/>
        <a:p>
          <a:r>
            <a:rPr lang="en-GB" dirty="0"/>
            <a:t>The meaning of employee Motivation</a:t>
          </a:r>
          <a:r>
            <a:rPr lang="en-GB" dirty="0">
              <a:latin typeface="Calibri Light" panose="020F0302020204030204"/>
            </a:rPr>
            <a:t>...........................................................................................................…..Slide4</a:t>
          </a:r>
          <a:endParaRPr lang="en-US" dirty="0"/>
        </a:p>
      </dgm:t>
    </dgm:pt>
    <dgm:pt modelId="{A9DE454C-A62A-42D4-B8AF-1936087BA0AB}" type="parTrans" cxnId="{2B70A19E-DA3E-4DDA-8D19-95EF9D4B9DCD}">
      <dgm:prSet/>
      <dgm:spPr/>
      <dgm:t>
        <a:bodyPr/>
        <a:lstStyle/>
        <a:p>
          <a:endParaRPr lang="en-US"/>
        </a:p>
      </dgm:t>
    </dgm:pt>
    <dgm:pt modelId="{DAF0DA57-86CB-47D5-9435-66A5CA8675B5}" type="sibTrans" cxnId="{2B70A19E-DA3E-4DDA-8D19-95EF9D4B9DCD}">
      <dgm:prSet/>
      <dgm:spPr/>
      <dgm:t>
        <a:bodyPr/>
        <a:lstStyle/>
        <a:p>
          <a:endParaRPr lang="en-US"/>
        </a:p>
      </dgm:t>
    </dgm:pt>
    <dgm:pt modelId="{2FF011FC-3D2D-4B06-A2BE-5D32A1312B19}">
      <dgm:prSet/>
      <dgm:spPr/>
      <dgm:t>
        <a:bodyPr/>
        <a:lstStyle/>
        <a:p>
          <a:r>
            <a:rPr lang="en-GB" dirty="0"/>
            <a:t>The meaning of employee Motivation</a:t>
          </a:r>
          <a:r>
            <a:rPr lang="en-GB" dirty="0">
              <a:latin typeface="Calibri Light" panose="020F0302020204030204"/>
            </a:rPr>
            <a:t>................................................................................................................Slide5</a:t>
          </a:r>
          <a:endParaRPr lang="en-US" dirty="0"/>
        </a:p>
      </dgm:t>
    </dgm:pt>
    <dgm:pt modelId="{B373CE38-40BB-4FAE-A11C-3601417B5C1B}" type="parTrans" cxnId="{69A3858A-EABF-4219-B24C-F9D56F408BAB}">
      <dgm:prSet/>
      <dgm:spPr/>
      <dgm:t>
        <a:bodyPr/>
        <a:lstStyle/>
        <a:p>
          <a:endParaRPr lang="en-US"/>
        </a:p>
      </dgm:t>
    </dgm:pt>
    <dgm:pt modelId="{9ADDF5E3-4BF4-4214-A0A5-0284520F46BE}" type="sibTrans" cxnId="{69A3858A-EABF-4219-B24C-F9D56F408BAB}">
      <dgm:prSet/>
      <dgm:spPr/>
      <dgm:t>
        <a:bodyPr/>
        <a:lstStyle/>
        <a:p>
          <a:endParaRPr lang="en-US"/>
        </a:p>
      </dgm:t>
    </dgm:pt>
    <dgm:pt modelId="{9CC67BAA-F3DD-4979-A95C-4B79B7471370}">
      <dgm:prSet/>
      <dgm:spPr/>
      <dgm:t>
        <a:bodyPr/>
        <a:lstStyle/>
        <a:p>
          <a:r>
            <a:rPr lang="en-GB" dirty="0">
              <a:latin typeface="Calibri Light" panose="020F0302020204030204"/>
            </a:rPr>
            <a:t>Intrinsic</a:t>
          </a:r>
          <a:r>
            <a:rPr lang="en-GB" dirty="0"/>
            <a:t> &amp; </a:t>
          </a:r>
          <a:r>
            <a:rPr lang="en-GB" dirty="0">
              <a:latin typeface="Calibri Light" panose="020F0302020204030204"/>
            </a:rPr>
            <a:t>Extrinsic</a:t>
          </a:r>
          <a:r>
            <a:rPr lang="en-GB" dirty="0"/>
            <a:t> motivation </a:t>
          </a:r>
          <a:r>
            <a:rPr lang="en-GB" dirty="0">
              <a:latin typeface="Calibri Light" panose="020F0302020204030204"/>
            </a:rPr>
            <a:t>...........................................................................................................................Slide6</a:t>
          </a:r>
          <a:endParaRPr lang="en-US" dirty="0"/>
        </a:p>
      </dgm:t>
    </dgm:pt>
    <dgm:pt modelId="{8CE2EC54-8223-4839-99D5-7E16D3AE2227}" type="parTrans" cxnId="{8C66DF36-0029-4D55-9402-B9999A9B59F2}">
      <dgm:prSet/>
      <dgm:spPr/>
      <dgm:t>
        <a:bodyPr/>
        <a:lstStyle/>
        <a:p>
          <a:endParaRPr lang="en-US"/>
        </a:p>
      </dgm:t>
    </dgm:pt>
    <dgm:pt modelId="{12E467CC-8AB5-4B71-AD37-34B18E5A3D0C}" type="sibTrans" cxnId="{8C66DF36-0029-4D55-9402-B9999A9B59F2}">
      <dgm:prSet/>
      <dgm:spPr/>
      <dgm:t>
        <a:bodyPr/>
        <a:lstStyle/>
        <a:p>
          <a:endParaRPr lang="en-US"/>
        </a:p>
      </dgm:t>
    </dgm:pt>
    <dgm:pt modelId="{74CCA3B3-1E54-4DFF-B76B-9EFC004EAD6B}">
      <dgm:prSet/>
      <dgm:spPr/>
      <dgm:t>
        <a:bodyPr/>
        <a:lstStyle/>
        <a:p>
          <a:pPr rtl="0"/>
          <a:r>
            <a:rPr lang="en-GB" dirty="0">
              <a:latin typeface="Calibri Light" panose="020F0302020204030204"/>
            </a:rPr>
            <a:t>Intrinsic </a:t>
          </a:r>
          <a:r>
            <a:rPr lang="en-GB" dirty="0"/>
            <a:t>&amp; </a:t>
          </a:r>
          <a:r>
            <a:rPr lang="en-GB" dirty="0">
              <a:latin typeface="Calibri Light" panose="020F0302020204030204"/>
            </a:rPr>
            <a:t>Extrinsic</a:t>
          </a:r>
          <a:r>
            <a:rPr lang="en-GB" dirty="0"/>
            <a:t> motivation</a:t>
          </a:r>
          <a:r>
            <a:rPr lang="en-GB" dirty="0">
              <a:latin typeface="Calibri Light" panose="020F0302020204030204"/>
            </a:rPr>
            <a:t> table...................................................................................................................Slide7</a:t>
          </a:r>
          <a:endParaRPr lang="en-US" dirty="0"/>
        </a:p>
      </dgm:t>
    </dgm:pt>
    <dgm:pt modelId="{16C4B9B2-E493-4B05-AF19-FF9EB0CAF775}" type="parTrans" cxnId="{6493DF93-1302-4617-9C69-3BFE53522FB2}">
      <dgm:prSet/>
      <dgm:spPr/>
      <dgm:t>
        <a:bodyPr/>
        <a:lstStyle/>
        <a:p>
          <a:endParaRPr lang="en-US"/>
        </a:p>
      </dgm:t>
    </dgm:pt>
    <dgm:pt modelId="{88B6224E-DD71-4357-A843-41C094D92332}" type="sibTrans" cxnId="{6493DF93-1302-4617-9C69-3BFE53522FB2}">
      <dgm:prSet/>
      <dgm:spPr/>
      <dgm:t>
        <a:bodyPr/>
        <a:lstStyle/>
        <a:p>
          <a:endParaRPr lang="en-US"/>
        </a:p>
      </dgm:t>
    </dgm:pt>
    <dgm:pt modelId="{61D5B5F6-077E-413C-8D6C-F026811A26F0}">
      <dgm:prSet/>
      <dgm:spPr/>
      <dgm:t>
        <a:bodyPr/>
        <a:lstStyle/>
        <a:p>
          <a:pPr rtl="0"/>
          <a:r>
            <a:rPr lang="en-GB" dirty="0">
              <a:latin typeface="Calibri Light" panose="020F0302020204030204"/>
            </a:rPr>
            <a:t>Herzberg motivation</a:t>
          </a:r>
          <a:r>
            <a:rPr lang="en-GB" dirty="0"/>
            <a:t> </a:t>
          </a:r>
          <a:r>
            <a:rPr lang="en-GB" dirty="0">
              <a:latin typeface="Calibri Light" panose="020F0302020204030204"/>
            </a:rPr>
            <a:t>Theory.................................................................................................................................Slide8</a:t>
          </a:r>
          <a:endParaRPr lang="en-US" dirty="0"/>
        </a:p>
      </dgm:t>
    </dgm:pt>
    <dgm:pt modelId="{73E178DF-1F66-43E2-A72C-9877BBA6BD8F}" type="parTrans" cxnId="{FD9B20B0-1816-4D49-96AB-2C84CC2A8D9E}">
      <dgm:prSet/>
      <dgm:spPr/>
      <dgm:t>
        <a:bodyPr/>
        <a:lstStyle/>
        <a:p>
          <a:endParaRPr lang="en-US"/>
        </a:p>
      </dgm:t>
    </dgm:pt>
    <dgm:pt modelId="{0C2D8C67-E96C-4305-8803-0733A25343E1}" type="sibTrans" cxnId="{FD9B20B0-1816-4D49-96AB-2C84CC2A8D9E}">
      <dgm:prSet/>
      <dgm:spPr/>
      <dgm:t>
        <a:bodyPr/>
        <a:lstStyle/>
        <a:p>
          <a:endParaRPr lang="en-US"/>
        </a:p>
      </dgm:t>
    </dgm:pt>
    <dgm:pt modelId="{0335724F-E56A-4DBE-9BF1-05C7681C1FB0}">
      <dgm:prSet/>
      <dgm:spPr/>
      <dgm:t>
        <a:bodyPr/>
        <a:lstStyle/>
        <a:p>
          <a:pPr rtl="0"/>
          <a:r>
            <a:rPr lang="en-GB" dirty="0">
              <a:latin typeface="Calibri Light" panose="020F0302020204030204"/>
            </a:rPr>
            <a:t>Maslow motivation</a:t>
          </a:r>
          <a:r>
            <a:rPr lang="en-GB" dirty="0"/>
            <a:t> theory</a:t>
          </a:r>
          <a:r>
            <a:rPr lang="en-GB" dirty="0">
              <a:latin typeface="Calibri Light" panose="020F0302020204030204"/>
            </a:rPr>
            <a:t>...................................................................................................................................Slide9</a:t>
          </a:r>
          <a:endParaRPr lang="en-GB" dirty="0"/>
        </a:p>
      </dgm:t>
    </dgm:pt>
    <dgm:pt modelId="{F437F356-D684-4274-83DA-EF8656A33392}" type="parTrans" cxnId="{3D286DD7-84C8-43A6-A062-A1B978CF4414}">
      <dgm:prSet/>
      <dgm:spPr/>
      <dgm:t>
        <a:bodyPr/>
        <a:lstStyle/>
        <a:p>
          <a:endParaRPr lang="en-US"/>
        </a:p>
      </dgm:t>
    </dgm:pt>
    <dgm:pt modelId="{472CB58E-F8D3-4C6F-8EE8-758EC82C4064}" type="sibTrans" cxnId="{3D286DD7-84C8-43A6-A062-A1B978CF4414}">
      <dgm:prSet/>
      <dgm:spPr/>
      <dgm:t>
        <a:bodyPr/>
        <a:lstStyle/>
        <a:p>
          <a:endParaRPr lang="en-US"/>
        </a:p>
      </dgm:t>
    </dgm:pt>
    <dgm:pt modelId="{CB4FA092-973C-443F-BF96-AC6D2758ADB5}">
      <dgm:prSet/>
      <dgm:spPr/>
      <dgm:t>
        <a:bodyPr/>
        <a:lstStyle/>
        <a:p>
          <a:r>
            <a:rPr lang="en-GB" dirty="0"/>
            <a:t>Conclusion</a:t>
          </a:r>
          <a:r>
            <a:rPr lang="en-GB" dirty="0">
              <a:latin typeface="Calibri Light" panose="020F0302020204030204"/>
            </a:rPr>
            <a:t>...........................................................................................................................................................Slide11</a:t>
          </a:r>
          <a:endParaRPr lang="en-US" dirty="0"/>
        </a:p>
      </dgm:t>
    </dgm:pt>
    <dgm:pt modelId="{ED90A697-C900-490B-9910-7B9C7F2F944D}" type="parTrans" cxnId="{BF2A8728-D214-46C1-8FA8-1098FE6C58C8}">
      <dgm:prSet/>
      <dgm:spPr/>
      <dgm:t>
        <a:bodyPr/>
        <a:lstStyle/>
        <a:p>
          <a:endParaRPr lang="en-US"/>
        </a:p>
      </dgm:t>
    </dgm:pt>
    <dgm:pt modelId="{13D030E3-6372-49DF-B854-07B98D2AB7CB}" type="sibTrans" cxnId="{BF2A8728-D214-46C1-8FA8-1098FE6C58C8}">
      <dgm:prSet/>
      <dgm:spPr/>
      <dgm:t>
        <a:bodyPr/>
        <a:lstStyle/>
        <a:p>
          <a:endParaRPr lang="en-US"/>
        </a:p>
      </dgm:t>
    </dgm:pt>
    <dgm:pt modelId="{3257FB9E-1768-4CDE-9ECC-8C4D1C78C355}">
      <dgm:prSet/>
      <dgm:spPr/>
      <dgm:t>
        <a:bodyPr/>
        <a:lstStyle/>
        <a:p>
          <a:r>
            <a:rPr lang="en-GB" dirty="0">
              <a:latin typeface="Calibri Light" panose="020F0302020204030204"/>
            </a:rPr>
            <a:t>References...........................................................................................................................................................Slide12&amp;13</a:t>
          </a:r>
          <a:endParaRPr lang="en-US" dirty="0"/>
        </a:p>
      </dgm:t>
    </dgm:pt>
    <dgm:pt modelId="{58477120-2E62-418B-AAC4-B2C7B386311A}" type="parTrans" cxnId="{A85AC199-FD55-43F9-A81D-5A6A1DBED1BD}">
      <dgm:prSet/>
      <dgm:spPr/>
      <dgm:t>
        <a:bodyPr/>
        <a:lstStyle/>
        <a:p>
          <a:endParaRPr lang="en-US"/>
        </a:p>
      </dgm:t>
    </dgm:pt>
    <dgm:pt modelId="{A27FC3F3-1155-42C1-AC25-98A8054BBE8F}" type="sibTrans" cxnId="{A85AC199-FD55-43F9-A81D-5A6A1DBED1BD}">
      <dgm:prSet/>
      <dgm:spPr/>
      <dgm:t>
        <a:bodyPr/>
        <a:lstStyle/>
        <a:p>
          <a:endParaRPr lang="en-US"/>
        </a:p>
      </dgm:t>
    </dgm:pt>
    <dgm:pt modelId="{E6ABCBEB-7FD7-4E6A-910E-206949AE8A05}">
      <dgm:prSet phldr="0"/>
      <dgm:spPr/>
      <dgm:t>
        <a:bodyPr/>
        <a:lstStyle/>
        <a:p>
          <a:pPr rtl="0"/>
          <a:r>
            <a:rPr lang="en-GB" dirty="0">
              <a:latin typeface="Calibri Light" panose="020F0302020204030204"/>
            </a:rPr>
            <a:t>Motivation theories.............................................................................................................................................Slide10</a:t>
          </a:r>
        </a:p>
      </dgm:t>
    </dgm:pt>
    <dgm:pt modelId="{A583F1EF-8695-4941-ABE5-D3F8EF4B5DE6}" type="parTrans" cxnId="{AF2CA42D-21BE-4F62-8AEC-CD43084C7301}">
      <dgm:prSet/>
      <dgm:spPr/>
    </dgm:pt>
    <dgm:pt modelId="{432AA673-2142-4BC4-97D1-6C0B814592CF}" type="sibTrans" cxnId="{AF2CA42D-21BE-4F62-8AEC-CD43084C7301}">
      <dgm:prSet/>
      <dgm:spPr/>
    </dgm:pt>
    <dgm:pt modelId="{3CBBB3A5-11E8-4B02-8D44-CDD1421B342C}" type="pres">
      <dgm:prSet presAssocID="{1E650444-A4CA-4049-A23D-576A1869F40A}" presName="linear" presStyleCnt="0">
        <dgm:presLayoutVars>
          <dgm:animLvl val="lvl"/>
          <dgm:resizeHandles val="exact"/>
        </dgm:presLayoutVars>
      </dgm:prSet>
      <dgm:spPr/>
    </dgm:pt>
    <dgm:pt modelId="{B168E7E8-6F9B-4199-BCC4-391F5DFF2498}" type="pres">
      <dgm:prSet presAssocID="{EC25F13F-4200-4526-B595-FA3265A1FCE2}" presName="parentText" presStyleLbl="node1" presStyleIdx="0" presStyleCnt="10">
        <dgm:presLayoutVars>
          <dgm:chMax val="0"/>
          <dgm:bulletEnabled val="1"/>
        </dgm:presLayoutVars>
      </dgm:prSet>
      <dgm:spPr/>
    </dgm:pt>
    <dgm:pt modelId="{BF7A89E3-5055-4633-9693-6EBF8B297054}" type="pres">
      <dgm:prSet presAssocID="{ACF4AC63-2804-4479-9C89-A81F6276446E}" presName="spacer" presStyleCnt="0"/>
      <dgm:spPr/>
    </dgm:pt>
    <dgm:pt modelId="{E10F8C8F-3E70-40C0-AD6E-F2F13F09BB39}" type="pres">
      <dgm:prSet presAssocID="{B2E3249A-DE8B-4073-85F8-8B71A93100CC}" presName="parentText" presStyleLbl="node1" presStyleIdx="1" presStyleCnt="10">
        <dgm:presLayoutVars>
          <dgm:chMax val="0"/>
          <dgm:bulletEnabled val="1"/>
        </dgm:presLayoutVars>
      </dgm:prSet>
      <dgm:spPr/>
    </dgm:pt>
    <dgm:pt modelId="{0A3DF020-D5F4-402B-8C93-4CA63580BF54}" type="pres">
      <dgm:prSet presAssocID="{DAF0DA57-86CB-47D5-9435-66A5CA8675B5}" presName="spacer" presStyleCnt="0"/>
      <dgm:spPr/>
    </dgm:pt>
    <dgm:pt modelId="{4267ED32-8631-410A-8C22-97CEA9D3B2A2}" type="pres">
      <dgm:prSet presAssocID="{2FF011FC-3D2D-4B06-A2BE-5D32A1312B19}" presName="parentText" presStyleLbl="node1" presStyleIdx="2" presStyleCnt="10">
        <dgm:presLayoutVars>
          <dgm:chMax val="0"/>
          <dgm:bulletEnabled val="1"/>
        </dgm:presLayoutVars>
      </dgm:prSet>
      <dgm:spPr/>
    </dgm:pt>
    <dgm:pt modelId="{A0711D86-C20D-408A-B8FF-30079ACB79BC}" type="pres">
      <dgm:prSet presAssocID="{9ADDF5E3-4BF4-4214-A0A5-0284520F46BE}" presName="spacer" presStyleCnt="0"/>
      <dgm:spPr/>
    </dgm:pt>
    <dgm:pt modelId="{3906ACFE-E75F-42FF-A1EB-8515FB59CD74}" type="pres">
      <dgm:prSet presAssocID="{9CC67BAA-F3DD-4979-A95C-4B79B7471370}" presName="parentText" presStyleLbl="node1" presStyleIdx="3" presStyleCnt="10">
        <dgm:presLayoutVars>
          <dgm:chMax val="0"/>
          <dgm:bulletEnabled val="1"/>
        </dgm:presLayoutVars>
      </dgm:prSet>
      <dgm:spPr/>
    </dgm:pt>
    <dgm:pt modelId="{E46D50B4-C001-4D39-BD08-716913A74E10}" type="pres">
      <dgm:prSet presAssocID="{12E467CC-8AB5-4B71-AD37-34B18E5A3D0C}" presName="spacer" presStyleCnt="0"/>
      <dgm:spPr/>
    </dgm:pt>
    <dgm:pt modelId="{4F11F35F-8B83-405C-9DD7-F24489D598F4}" type="pres">
      <dgm:prSet presAssocID="{74CCA3B3-1E54-4DFF-B76B-9EFC004EAD6B}" presName="parentText" presStyleLbl="node1" presStyleIdx="4" presStyleCnt="10">
        <dgm:presLayoutVars>
          <dgm:chMax val="0"/>
          <dgm:bulletEnabled val="1"/>
        </dgm:presLayoutVars>
      </dgm:prSet>
      <dgm:spPr/>
    </dgm:pt>
    <dgm:pt modelId="{59D06D6D-76B7-4DE5-8409-3F9658133E60}" type="pres">
      <dgm:prSet presAssocID="{88B6224E-DD71-4357-A843-41C094D92332}" presName="spacer" presStyleCnt="0"/>
      <dgm:spPr/>
    </dgm:pt>
    <dgm:pt modelId="{5492F731-B958-4446-8F3F-448170BD6160}" type="pres">
      <dgm:prSet presAssocID="{61D5B5F6-077E-413C-8D6C-F026811A26F0}" presName="parentText" presStyleLbl="node1" presStyleIdx="5" presStyleCnt="10">
        <dgm:presLayoutVars>
          <dgm:chMax val="0"/>
          <dgm:bulletEnabled val="1"/>
        </dgm:presLayoutVars>
      </dgm:prSet>
      <dgm:spPr/>
    </dgm:pt>
    <dgm:pt modelId="{96FF47EC-41EB-4F34-B532-FB817B328272}" type="pres">
      <dgm:prSet presAssocID="{0C2D8C67-E96C-4305-8803-0733A25343E1}" presName="spacer" presStyleCnt="0"/>
      <dgm:spPr/>
    </dgm:pt>
    <dgm:pt modelId="{35C25F0D-6F5F-46A3-8CD4-A6D1FFD88955}" type="pres">
      <dgm:prSet presAssocID="{0335724F-E56A-4DBE-9BF1-05C7681C1FB0}" presName="parentText" presStyleLbl="node1" presStyleIdx="6" presStyleCnt="10">
        <dgm:presLayoutVars>
          <dgm:chMax val="0"/>
          <dgm:bulletEnabled val="1"/>
        </dgm:presLayoutVars>
      </dgm:prSet>
      <dgm:spPr/>
    </dgm:pt>
    <dgm:pt modelId="{5C14EB9B-2C4F-440E-ADF4-5B810D306DCD}" type="pres">
      <dgm:prSet presAssocID="{472CB58E-F8D3-4C6F-8EE8-758EC82C4064}" presName="spacer" presStyleCnt="0"/>
      <dgm:spPr/>
    </dgm:pt>
    <dgm:pt modelId="{F7D4C6CB-B8F2-41AE-885F-1AA1F26DCC05}" type="pres">
      <dgm:prSet presAssocID="{E6ABCBEB-7FD7-4E6A-910E-206949AE8A05}" presName="parentText" presStyleLbl="node1" presStyleIdx="7" presStyleCnt="10">
        <dgm:presLayoutVars>
          <dgm:chMax val="0"/>
          <dgm:bulletEnabled val="1"/>
        </dgm:presLayoutVars>
      </dgm:prSet>
      <dgm:spPr/>
    </dgm:pt>
    <dgm:pt modelId="{C285F6F5-D646-4DC6-BC37-FC90A67006AB}" type="pres">
      <dgm:prSet presAssocID="{432AA673-2142-4BC4-97D1-6C0B814592CF}" presName="spacer" presStyleCnt="0"/>
      <dgm:spPr/>
    </dgm:pt>
    <dgm:pt modelId="{0B96E063-795A-41AB-9441-FF09A329FFC0}" type="pres">
      <dgm:prSet presAssocID="{CB4FA092-973C-443F-BF96-AC6D2758ADB5}" presName="parentText" presStyleLbl="node1" presStyleIdx="8" presStyleCnt="10">
        <dgm:presLayoutVars>
          <dgm:chMax val="0"/>
          <dgm:bulletEnabled val="1"/>
        </dgm:presLayoutVars>
      </dgm:prSet>
      <dgm:spPr/>
    </dgm:pt>
    <dgm:pt modelId="{77CB86ED-5DBE-44A3-8A7D-4225F5297519}" type="pres">
      <dgm:prSet presAssocID="{13D030E3-6372-49DF-B854-07B98D2AB7CB}" presName="spacer" presStyleCnt="0"/>
      <dgm:spPr/>
    </dgm:pt>
    <dgm:pt modelId="{E9EC22E9-0F5D-4884-A463-A8C5BC7E14F4}" type="pres">
      <dgm:prSet presAssocID="{3257FB9E-1768-4CDE-9ECC-8C4D1C78C355}" presName="parentText" presStyleLbl="node1" presStyleIdx="9" presStyleCnt="10">
        <dgm:presLayoutVars>
          <dgm:chMax val="0"/>
          <dgm:bulletEnabled val="1"/>
        </dgm:presLayoutVars>
      </dgm:prSet>
      <dgm:spPr/>
    </dgm:pt>
  </dgm:ptLst>
  <dgm:cxnLst>
    <dgm:cxn modelId="{C559641F-BBA6-4558-AB16-366EA837220D}" type="presOf" srcId="{9CC67BAA-F3DD-4979-A95C-4B79B7471370}" destId="{3906ACFE-E75F-42FF-A1EB-8515FB59CD74}" srcOrd="0" destOrd="0" presId="urn:microsoft.com/office/officeart/2005/8/layout/vList2"/>
    <dgm:cxn modelId="{C8209F1F-386A-464F-BFF5-770DBC2B6661}" type="presOf" srcId="{E6ABCBEB-7FD7-4E6A-910E-206949AE8A05}" destId="{F7D4C6CB-B8F2-41AE-885F-1AA1F26DCC05}" srcOrd="0" destOrd="0" presId="urn:microsoft.com/office/officeart/2005/8/layout/vList2"/>
    <dgm:cxn modelId="{BF2A8728-D214-46C1-8FA8-1098FE6C58C8}" srcId="{1E650444-A4CA-4049-A23D-576A1869F40A}" destId="{CB4FA092-973C-443F-BF96-AC6D2758ADB5}" srcOrd="8" destOrd="0" parTransId="{ED90A697-C900-490B-9910-7B9C7F2F944D}" sibTransId="{13D030E3-6372-49DF-B854-07B98D2AB7CB}"/>
    <dgm:cxn modelId="{AF2CA42D-21BE-4F62-8AEC-CD43084C7301}" srcId="{1E650444-A4CA-4049-A23D-576A1869F40A}" destId="{E6ABCBEB-7FD7-4E6A-910E-206949AE8A05}" srcOrd="7" destOrd="0" parTransId="{A583F1EF-8695-4941-ABE5-D3F8EF4B5DE6}" sibTransId="{432AA673-2142-4BC4-97D1-6C0B814592CF}"/>
    <dgm:cxn modelId="{8C66DF36-0029-4D55-9402-B9999A9B59F2}" srcId="{1E650444-A4CA-4049-A23D-576A1869F40A}" destId="{9CC67BAA-F3DD-4979-A95C-4B79B7471370}" srcOrd="3" destOrd="0" parTransId="{8CE2EC54-8223-4839-99D5-7E16D3AE2227}" sibTransId="{12E467CC-8AB5-4B71-AD37-34B18E5A3D0C}"/>
    <dgm:cxn modelId="{F8553C3B-9644-4D1B-B9E0-12C3D1BC3A5B}" type="presOf" srcId="{B2E3249A-DE8B-4073-85F8-8B71A93100CC}" destId="{E10F8C8F-3E70-40C0-AD6E-F2F13F09BB39}" srcOrd="0" destOrd="0" presId="urn:microsoft.com/office/officeart/2005/8/layout/vList2"/>
    <dgm:cxn modelId="{0BF0A964-FEF7-47E1-BBCB-C299F01A583B}" type="presOf" srcId="{2FF011FC-3D2D-4B06-A2BE-5D32A1312B19}" destId="{4267ED32-8631-410A-8C22-97CEA9D3B2A2}" srcOrd="0" destOrd="0" presId="urn:microsoft.com/office/officeart/2005/8/layout/vList2"/>
    <dgm:cxn modelId="{B6C5C650-7012-4EDB-BC39-EB1A9E24C522}" type="presOf" srcId="{0335724F-E56A-4DBE-9BF1-05C7681C1FB0}" destId="{35C25F0D-6F5F-46A3-8CD4-A6D1FFD88955}" srcOrd="0" destOrd="0" presId="urn:microsoft.com/office/officeart/2005/8/layout/vList2"/>
    <dgm:cxn modelId="{238C0552-67C2-428B-86E2-FBA7FFDDD91C}" srcId="{1E650444-A4CA-4049-A23D-576A1869F40A}" destId="{EC25F13F-4200-4526-B595-FA3265A1FCE2}" srcOrd="0" destOrd="0" parTransId="{016351E2-72D7-4387-A6A3-360A631293F0}" sibTransId="{ACF4AC63-2804-4479-9C89-A81F6276446E}"/>
    <dgm:cxn modelId="{9C729476-CC47-469B-AD56-68650F31A188}" type="presOf" srcId="{61D5B5F6-077E-413C-8D6C-F026811A26F0}" destId="{5492F731-B958-4446-8F3F-448170BD6160}" srcOrd="0" destOrd="0" presId="urn:microsoft.com/office/officeart/2005/8/layout/vList2"/>
    <dgm:cxn modelId="{DF36317F-09FD-48D2-B0CC-F4B30C93C1B9}" type="presOf" srcId="{CB4FA092-973C-443F-BF96-AC6D2758ADB5}" destId="{0B96E063-795A-41AB-9441-FF09A329FFC0}" srcOrd="0" destOrd="0" presId="urn:microsoft.com/office/officeart/2005/8/layout/vList2"/>
    <dgm:cxn modelId="{69A3858A-EABF-4219-B24C-F9D56F408BAB}" srcId="{1E650444-A4CA-4049-A23D-576A1869F40A}" destId="{2FF011FC-3D2D-4B06-A2BE-5D32A1312B19}" srcOrd="2" destOrd="0" parTransId="{B373CE38-40BB-4FAE-A11C-3601417B5C1B}" sibTransId="{9ADDF5E3-4BF4-4214-A0A5-0284520F46BE}"/>
    <dgm:cxn modelId="{6493DF93-1302-4617-9C69-3BFE53522FB2}" srcId="{1E650444-A4CA-4049-A23D-576A1869F40A}" destId="{74CCA3B3-1E54-4DFF-B76B-9EFC004EAD6B}" srcOrd="4" destOrd="0" parTransId="{16C4B9B2-E493-4B05-AF19-FF9EB0CAF775}" sibTransId="{88B6224E-DD71-4357-A843-41C094D92332}"/>
    <dgm:cxn modelId="{A85AC199-FD55-43F9-A81D-5A6A1DBED1BD}" srcId="{1E650444-A4CA-4049-A23D-576A1869F40A}" destId="{3257FB9E-1768-4CDE-9ECC-8C4D1C78C355}" srcOrd="9" destOrd="0" parTransId="{58477120-2E62-418B-AAC4-B2C7B386311A}" sibTransId="{A27FC3F3-1155-42C1-AC25-98A8054BBE8F}"/>
    <dgm:cxn modelId="{2B70A19E-DA3E-4DDA-8D19-95EF9D4B9DCD}" srcId="{1E650444-A4CA-4049-A23D-576A1869F40A}" destId="{B2E3249A-DE8B-4073-85F8-8B71A93100CC}" srcOrd="1" destOrd="0" parTransId="{A9DE454C-A62A-42D4-B8AF-1936087BA0AB}" sibTransId="{DAF0DA57-86CB-47D5-9435-66A5CA8675B5}"/>
    <dgm:cxn modelId="{FD9B20B0-1816-4D49-96AB-2C84CC2A8D9E}" srcId="{1E650444-A4CA-4049-A23D-576A1869F40A}" destId="{61D5B5F6-077E-413C-8D6C-F026811A26F0}" srcOrd="5" destOrd="0" parTransId="{73E178DF-1F66-43E2-A72C-9877BBA6BD8F}" sibTransId="{0C2D8C67-E96C-4305-8803-0733A25343E1}"/>
    <dgm:cxn modelId="{65C668B0-7BBC-4C35-8B0A-FF602EFCD910}" type="presOf" srcId="{EC25F13F-4200-4526-B595-FA3265A1FCE2}" destId="{B168E7E8-6F9B-4199-BCC4-391F5DFF2498}" srcOrd="0" destOrd="0" presId="urn:microsoft.com/office/officeart/2005/8/layout/vList2"/>
    <dgm:cxn modelId="{1148AEB4-0845-4E36-AC26-7C0885FB49BF}" type="presOf" srcId="{3257FB9E-1768-4CDE-9ECC-8C4D1C78C355}" destId="{E9EC22E9-0F5D-4884-A463-A8C5BC7E14F4}" srcOrd="0" destOrd="0" presId="urn:microsoft.com/office/officeart/2005/8/layout/vList2"/>
    <dgm:cxn modelId="{A155F5C0-306D-4EBB-9A65-27321DAC26CA}" type="presOf" srcId="{1E650444-A4CA-4049-A23D-576A1869F40A}" destId="{3CBBB3A5-11E8-4B02-8D44-CDD1421B342C}" srcOrd="0" destOrd="0" presId="urn:microsoft.com/office/officeart/2005/8/layout/vList2"/>
    <dgm:cxn modelId="{3D286DD7-84C8-43A6-A062-A1B978CF4414}" srcId="{1E650444-A4CA-4049-A23D-576A1869F40A}" destId="{0335724F-E56A-4DBE-9BF1-05C7681C1FB0}" srcOrd="6" destOrd="0" parTransId="{F437F356-D684-4274-83DA-EF8656A33392}" sibTransId="{472CB58E-F8D3-4C6F-8EE8-758EC82C4064}"/>
    <dgm:cxn modelId="{D16C26FB-CEAD-4CCA-8087-BF1252733FB6}" type="presOf" srcId="{74CCA3B3-1E54-4DFF-B76B-9EFC004EAD6B}" destId="{4F11F35F-8B83-405C-9DD7-F24489D598F4}" srcOrd="0" destOrd="0" presId="urn:microsoft.com/office/officeart/2005/8/layout/vList2"/>
    <dgm:cxn modelId="{EFB1200B-D961-4272-A374-69CC6A2AB895}" type="presParOf" srcId="{3CBBB3A5-11E8-4B02-8D44-CDD1421B342C}" destId="{B168E7E8-6F9B-4199-BCC4-391F5DFF2498}" srcOrd="0" destOrd="0" presId="urn:microsoft.com/office/officeart/2005/8/layout/vList2"/>
    <dgm:cxn modelId="{0BEF05E2-2764-4ACD-9F95-A7E4171AFE4E}" type="presParOf" srcId="{3CBBB3A5-11E8-4B02-8D44-CDD1421B342C}" destId="{BF7A89E3-5055-4633-9693-6EBF8B297054}" srcOrd="1" destOrd="0" presId="urn:microsoft.com/office/officeart/2005/8/layout/vList2"/>
    <dgm:cxn modelId="{23BB2C93-069D-4DE4-8B8F-8410E833D9AF}" type="presParOf" srcId="{3CBBB3A5-11E8-4B02-8D44-CDD1421B342C}" destId="{E10F8C8F-3E70-40C0-AD6E-F2F13F09BB39}" srcOrd="2" destOrd="0" presId="urn:microsoft.com/office/officeart/2005/8/layout/vList2"/>
    <dgm:cxn modelId="{33C9B8D2-2D9A-4DFD-8EE9-5F75A999EF16}" type="presParOf" srcId="{3CBBB3A5-11E8-4B02-8D44-CDD1421B342C}" destId="{0A3DF020-D5F4-402B-8C93-4CA63580BF54}" srcOrd="3" destOrd="0" presId="urn:microsoft.com/office/officeart/2005/8/layout/vList2"/>
    <dgm:cxn modelId="{BE1632BB-F0F1-4A70-9F6D-DC68BDFD7F79}" type="presParOf" srcId="{3CBBB3A5-11E8-4B02-8D44-CDD1421B342C}" destId="{4267ED32-8631-410A-8C22-97CEA9D3B2A2}" srcOrd="4" destOrd="0" presId="urn:microsoft.com/office/officeart/2005/8/layout/vList2"/>
    <dgm:cxn modelId="{BD7519C0-5890-468D-81C5-9FE437277BC4}" type="presParOf" srcId="{3CBBB3A5-11E8-4B02-8D44-CDD1421B342C}" destId="{A0711D86-C20D-408A-B8FF-30079ACB79BC}" srcOrd="5" destOrd="0" presId="urn:microsoft.com/office/officeart/2005/8/layout/vList2"/>
    <dgm:cxn modelId="{8D19D380-75B7-4D12-A020-AA6BE18A0D53}" type="presParOf" srcId="{3CBBB3A5-11E8-4B02-8D44-CDD1421B342C}" destId="{3906ACFE-E75F-42FF-A1EB-8515FB59CD74}" srcOrd="6" destOrd="0" presId="urn:microsoft.com/office/officeart/2005/8/layout/vList2"/>
    <dgm:cxn modelId="{068E079A-EA4F-4182-8099-EABF5361C886}" type="presParOf" srcId="{3CBBB3A5-11E8-4B02-8D44-CDD1421B342C}" destId="{E46D50B4-C001-4D39-BD08-716913A74E10}" srcOrd="7" destOrd="0" presId="urn:microsoft.com/office/officeart/2005/8/layout/vList2"/>
    <dgm:cxn modelId="{4054AE73-B47F-4E15-B3DD-4D5DE4F7284D}" type="presParOf" srcId="{3CBBB3A5-11E8-4B02-8D44-CDD1421B342C}" destId="{4F11F35F-8B83-405C-9DD7-F24489D598F4}" srcOrd="8" destOrd="0" presId="urn:microsoft.com/office/officeart/2005/8/layout/vList2"/>
    <dgm:cxn modelId="{3FC19F7F-5681-4117-BB7C-2C43332F21C5}" type="presParOf" srcId="{3CBBB3A5-11E8-4B02-8D44-CDD1421B342C}" destId="{59D06D6D-76B7-4DE5-8409-3F9658133E60}" srcOrd="9" destOrd="0" presId="urn:microsoft.com/office/officeart/2005/8/layout/vList2"/>
    <dgm:cxn modelId="{C8FF6FD7-A299-4DB9-B431-3F8C86EB0D88}" type="presParOf" srcId="{3CBBB3A5-11E8-4B02-8D44-CDD1421B342C}" destId="{5492F731-B958-4446-8F3F-448170BD6160}" srcOrd="10" destOrd="0" presId="urn:microsoft.com/office/officeart/2005/8/layout/vList2"/>
    <dgm:cxn modelId="{33DAFAD6-62C6-4377-B6FB-64A47BB1A407}" type="presParOf" srcId="{3CBBB3A5-11E8-4B02-8D44-CDD1421B342C}" destId="{96FF47EC-41EB-4F34-B532-FB817B328272}" srcOrd="11" destOrd="0" presId="urn:microsoft.com/office/officeart/2005/8/layout/vList2"/>
    <dgm:cxn modelId="{5B99C911-E052-4032-B280-345D148656AA}" type="presParOf" srcId="{3CBBB3A5-11E8-4B02-8D44-CDD1421B342C}" destId="{35C25F0D-6F5F-46A3-8CD4-A6D1FFD88955}" srcOrd="12" destOrd="0" presId="urn:microsoft.com/office/officeart/2005/8/layout/vList2"/>
    <dgm:cxn modelId="{4E9641E4-A120-4B96-B456-89791EA01DB4}" type="presParOf" srcId="{3CBBB3A5-11E8-4B02-8D44-CDD1421B342C}" destId="{5C14EB9B-2C4F-440E-ADF4-5B810D306DCD}" srcOrd="13" destOrd="0" presId="urn:microsoft.com/office/officeart/2005/8/layout/vList2"/>
    <dgm:cxn modelId="{4050D716-1A56-41CF-B096-F366360E142F}" type="presParOf" srcId="{3CBBB3A5-11E8-4B02-8D44-CDD1421B342C}" destId="{F7D4C6CB-B8F2-41AE-885F-1AA1F26DCC05}" srcOrd="14" destOrd="0" presId="urn:microsoft.com/office/officeart/2005/8/layout/vList2"/>
    <dgm:cxn modelId="{8D59AF68-AC64-458B-86C4-3D0D9332D4B0}" type="presParOf" srcId="{3CBBB3A5-11E8-4B02-8D44-CDD1421B342C}" destId="{C285F6F5-D646-4DC6-BC37-FC90A67006AB}" srcOrd="15" destOrd="0" presId="urn:microsoft.com/office/officeart/2005/8/layout/vList2"/>
    <dgm:cxn modelId="{BDCA974E-8DC2-494C-B1A6-5A87583201D7}" type="presParOf" srcId="{3CBBB3A5-11E8-4B02-8D44-CDD1421B342C}" destId="{0B96E063-795A-41AB-9441-FF09A329FFC0}" srcOrd="16" destOrd="0" presId="urn:microsoft.com/office/officeart/2005/8/layout/vList2"/>
    <dgm:cxn modelId="{50E6C9D6-8D81-47ED-B7A9-4012B68A1496}" type="presParOf" srcId="{3CBBB3A5-11E8-4B02-8D44-CDD1421B342C}" destId="{77CB86ED-5DBE-44A3-8A7D-4225F5297519}" srcOrd="17" destOrd="0" presId="urn:microsoft.com/office/officeart/2005/8/layout/vList2"/>
    <dgm:cxn modelId="{5BD9F653-9EBC-4054-8543-C56D97BDF7A0}" type="presParOf" srcId="{3CBBB3A5-11E8-4B02-8D44-CDD1421B342C}" destId="{E9EC22E9-0F5D-4884-A463-A8C5BC7E14F4}"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68E7E8-6F9B-4199-BCC4-391F5DFF2498}">
      <dsp:nvSpPr>
        <dsp:cNvPr id="0" name=""/>
        <dsp:cNvSpPr/>
      </dsp:nvSpPr>
      <dsp:spPr>
        <a:xfrm>
          <a:off x="0" y="4950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Introduction</a:t>
          </a:r>
          <a:r>
            <a:rPr lang="en-GB" sz="1600" kern="1200" dirty="0">
              <a:latin typeface="Calibri Light" panose="020F0302020204030204"/>
            </a:rPr>
            <a:t>........................................................................................................................................................</a:t>
          </a:r>
          <a:r>
            <a:rPr lang="en-GB" sz="1600" kern="1200" dirty="0"/>
            <a:t> </a:t>
          </a:r>
          <a:r>
            <a:rPr lang="en-GB" sz="1600" kern="1200" dirty="0">
              <a:latin typeface="Calibri Light" panose="020F0302020204030204"/>
            </a:rPr>
            <a:t>Slide3</a:t>
          </a:r>
          <a:endParaRPr lang="en-US" sz="1600" kern="1200" dirty="0"/>
        </a:p>
      </dsp:txBody>
      <dsp:txXfrm>
        <a:off x="18734" y="68243"/>
        <a:ext cx="10478132" cy="346292"/>
      </dsp:txXfrm>
    </dsp:sp>
    <dsp:sp modelId="{E10F8C8F-3E70-40C0-AD6E-F2F13F09BB39}">
      <dsp:nvSpPr>
        <dsp:cNvPr id="0" name=""/>
        <dsp:cNvSpPr/>
      </dsp:nvSpPr>
      <dsp:spPr>
        <a:xfrm>
          <a:off x="0" y="47934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The meaning of employee Motivation</a:t>
          </a:r>
          <a:r>
            <a:rPr lang="en-GB" sz="1600" kern="1200" dirty="0">
              <a:latin typeface="Calibri Light" panose="020F0302020204030204"/>
            </a:rPr>
            <a:t>...........................................................................................................…..Slide4</a:t>
          </a:r>
          <a:endParaRPr lang="en-US" sz="1600" kern="1200" dirty="0"/>
        </a:p>
      </dsp:txBody>
      <dsp:txXfrm>
        <a:off x="18734" y="498083"/>
        <a:ext cx="10478132" cy="346292"/>
      </dsp:txXfrm>
    </dsp:sp>
    <dsp:sp modelId="{4267ED32-8631-410A-8C22-97CEA9D3B2A2}">
      <dsp:nvSpPr>
        <dsp:cNvPr id="0" name=""/>
        <dsp:cNvSpPr/>
      </dsp:nvSpPr>
      <dsp:spPr>
        <a:xfrm>
          <a:off x="0" y="90918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The meaning of employee Motivation</a:t>
          </a:r>
          <a:r>
            <a:rPr lang="en-GB" sz="1600" kern="1200" dirty="0">
              <a:latin typeface="Calibri Light" panose="020F0302020204030204"/>
            </a:rPr>
            <a:t>................................................................................................................Slide5</a:t>
          </a:r>
          <a:endParaRPr lang="en-US" sz="1600" kern="1200" dirty="0"/>
        </a:p>
      </dsp:txBody>
      <dsp:txXfrm>
        <a:off x="18734" y="927923"/>
        <a:ext cx="10478132" cy="346292"/>
      </dsp:txXfrm>
    </dsp:sp>
    <dsp:sp modelId="{3906ACFE-E75F-42FF-A1EB-8515FB59CD74}">
      <dsp:nvSpPr>
        <dsp:cNvPr id="0" name=""/>
        <dsp:cNvSpPr/>
      </dsp:nvSpPr>
      <dsp:spPr>
        <a:xfrm>
          <a:off x="0" y="133902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Calibri Light" panose="020F0302020204030204"/>
            </a:rPr>
            <a:t>Intrinsic</a:t>
          </a:r>
          <a:r>
            <a:rPr lang="en-GB" sz="1600" kern="1200" dirty="0"/>
            <a:t> &amp; </a:t>
          </a:r>
          <a:r>
            <a:rPr lang="en-GB" sz="1600" kern="1200" dirty="0">
              <a:latin typeface="Calibri Light" panose="020F0302020204030204"/>
            </a:rPr>
            <a:t>Extrinsic</a:t>
          </a:r>
          <a:r>
            <a:rPr lang="en-GB" sz="1600" kern="1200" dirty="0"/>
            <a:t> motivation </a:t>
          </a:r>
          <a:r>
            <a:rPr lang="en-GB" sz="1600" kern="1200" dirty="0">
              <a:latin typeface="Calibri Light" panose="020F0302020204030204"/>
            </a:rPr>
            <a:t>...........................................................................................................................Slide6</a:t>
          </a:r>
          <a:endParaRPr lang="en-US" sz="1600" kern="1200" dirty="0"/>
        </a:p>
      </dsp:txBody>
      <dsp:txXfrm>
        <a:off x="18734" y="1357763"/>
        <a:ext cx="10478132" cy="346292"/>
      </dsp:txXfrm>
    </dsp:sp>
    <dsp:sp modelId="{4F11F35F-8B83-405C-9DD7-F24489D598F4}">
      <dsp:nvSpPr>
        <dsp:cNvPr id="0" name=""/>
        <dsp:cNvSpPr/>
      </dsp:nvSpPr>
      <dsp:spPr>
        <a:xfrm>
          <a:off x="0" y="176886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dirty="0">
              <a:latin typeface="Calibri Light" panose="020F0302020204030204"/>
            </a:rPr>
            <a:t>Intrinsic </a:t>
          </a:r>
          <a:r>
            <a:rPr lang="en-GB" sz="1600" kern="1200" dirty="0"/>
            <a:t>&amp; </a:t>
          </a:r>
          <a:r>
            <a:rPr lang="en-GB" sz="1600" kern="1200" dirty="0">
              <a:latin typeface="Calibri Light" panose="020F0302020204030204"/>
            </a:rPr>
            <a:t>Extrinsic</a:t>
          </a:r>
          <a:r>
            <a:rPr lang="en-GB" sz="1600" kern="1200" dirty="0"/>
            <a:t> motivation</a:t>
          </a:r>
          <a:r>
            <a:rPr lang="en-GB" sz="1600" kern="1200" dirty="0">
              <a:latin typeface="Calibri Light" panose="020F0302020204030204"/>
            </a:rPr>
            <a:t> table...................................................................................................................Slide7</a:t>
          </a:r>
          <a:endParaRPr lang="en-US" sz="1600" kern="1200" dirty="0"/>
        </a:p>
      </dsp:txBody>
      <dsp:txXfrm>
        <a:off x="18734" y="1787603"/>
        <a:ext cx="10478132" cy="346292"/>
      </dsp:txXfrm>
    </dsp:sp>
    <dsp:sp modelId="{5492F731-B958-4446-8F3F-448170BD6160}">
      <dsp:nvSpPr>
        <dsp:cNvPr id="0" name=""/>
        <dsp:cNvSpPr/>
      </dsp:nvSpPr>
      <dsp:spPr>
        <a:xfrm>
          <a:off x="0" y="219870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dirty="0">
              <a:latin typeface="Calibri Light" panose="020F0302020204030204"/>
            </a:rPr>
            <a:t>Herzberg motivation</a:t>
          </a:r>
          <a:r>
            <a:rPr lang="en-GB" sz="1600" kern="1200" dirty="0"/>
            <a:t> </a:t>
          </a:r>
          <a:r>
            <a:rPr lang="en-GB" sz="1600" kern="1200" dirty="0">
              <a:latin typeface="Calibri Light" panose="020F0302020204030204"/>
            </a:rPr>
            <a:t>Theory.................................................................................................................................Slide8</a:t>
          </a:r>
          <a:endParaRPr lang="en-US" sz="1600" kern="1200" dirty="0"/>
        </a:p>
      </dsp:txBody>
      <dsp:txXfrm>
        <a:off x="18734" y="2217443"/>
        <a:ext cx="10478132" cy="346292"/>
      </dsp:txXfrm>
    </dsp:sp>
    <dsp:sp modelId="{35C25F0D-6F5F-46A3-8CD4-A6D1FFD88955}">
      <dsp:nvSpPr>
        <dsp:cNvPr id="0" name=""/>
        <dsp:cNvSpPr/>
      </dsp:nvSpPr>
      <dsp:spPr>
        <a:xfrm>
          <a:off x="0" y="262854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dirty="0">
              <a:latin typeface="Calibri Light" panose="020F0302020204030204"/>
            </a:rPr>
            <a:t>Maslow motivation</a:t>
          </a:r>
          <a:r>
            <a:rPr lang="en-GB" sz="1600" kern="1200" dirty="0"/>
            <a:t> theory</a:t>
          </a:r>
          <a:r>
            <a:rPr lang="en-GB" sz="1600" kern="1200" dirty="0">
              <a:latin typeface="Calibri Light" panose="020F0302020204030204"/>
            </a:rPr>
            <a:t>...................................................................................................................................Slide9</a:t>
          </a:r>
          <a:endParaRPr lang="en-GB" sz="1600" kern="1200" dirty="0"/>
        </a:p>
      </dsp:txBody>
      <dsp:txXfrm>
        <a:off x="18734" y="2647283"/>
        <a:ext cx="10478132" cy="346292"/>
      </dsp:txXfrm>
    </dsp:sp>
    <dsp:sp modelId="{F7D4C6CB-B8F2-41AE-885F-1AA1F26DCC05}">
      <dsp:nvSpPr>
        <dsp:cNvPr id="0" name=""/>
        <dsp:cNvSpPr/>
      </dsp:nvSpPr>
      <dsp:spPr>
        <a:xfrm>
          <a:off x="0" y="305838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dirty="0">
              <a:latin typeface="Calibri Light" panose="020F0302020204030204"/>
            </a:rPr>
            <a:t>Motivation theories.............................................................................................................................................Slide10</a:t>
          </a:r>
        </a:p>
      </dsp:txBody>
      <dsp:txXfrm>
        <a:off x="18734" y="3077123"/>
        <a:ext cx="10478132" cy="346292"/>
      </dsp:txXfrm>
    </dsp:sp>
    <dsp:sp modelId="{0B96E063-795A-41AB-9441-FF09A329FFC0}">
      <dsp:nvSpPr>
        <dsp:cNvPr id="0" name=""/>
        <dsp:cNvSpPr/>
      </dsp:nvSpPr>
      <dsp:spPr>
        <a:xfrm>
          <a:off x="0" y="348822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Conclusion</a:t>
          </a:r>
          <a:r>
            <a:rPr lang="en-GB" sz="1600" kern="1200" dirty="0">
              <a:latin typeface="Calibri Light" panose="020F0302020204030204"/>
            </a:rPr>
            <a:t>...........................................................................................................................................................Slide11</a:t>
          </a:r>
          <a:endParaRPr lang="en-US" sz="1600" kern="1200" dirty="0"/>
        </a:p>
      </dsp:txBody>
      <dsp:txXfrm>
        <a:off x="18734" y="3506963"/>
        <a:ext cx="10478132" cy="346292"/>
      </dsp:txXfrm>
    </dsp:sp>
    <dsp:sp modelId="{E9EC22E9-0F5D-4884-A463-A8C5BC7E14F4}">
      <dsp:nvSpPr>
        <dsp:cNvPr id="0" name=""/>
        <dsp:cNvSpPr/>
      </dsp:nvSpPr>
      <dsp:spPr>
        <a:xfrm>
          <a:off x="0" y="3918069"/>
          <a:ext cx="1051560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Calibri Light" panose="020F0302020204030204"/>
            </a:rPr>
            <a:t>References...........................................................................................................................................................Slide12&amp;13</a:t>
          </a:r>
          <a:endParaRPr lang="en-US" sz="1600" kern="1200" dirty="0"/>
        </a:p>
      </dsp:txBody>
      <dsp:txXfrm>
        <a:off x="18734" y="3936803"/>
        <a:ext cx="10478132" cy="34629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30/06/2023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30/06/2023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30/06/2023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30/06/2023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30/06/2023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euschoolequity.org/WebProject/partners.html"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creativecommons.org/licenses/by-nc-sa/3.0/" TargetMode="Externa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idata.over-blog.com/0/48/55/67/dessins-pour-articles/frederick-herzberg.gif" TargetMode="External"/><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hyperlink" Target="https://m.media-amazon.com/images/I/519NfYttWiL.jpg" TargetMode="External"/><Relationship Id="rId4" Type="http://schemas.openxmlformats.org/officeDocument/2006/relationships/hyperlink" Target="https://scholar.google.com/scholar?start=10&amp;q=books+on+motivation+in+the+workplace&amp;hl=en&amp;as_sdt=0,5"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uk.linkedin.com/in/michael-armstrong-4613a668" TargetMode="External"/><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hyperlink" Target="https://www.google.com/url?sa=i&amp;url=https%3A%2F%2Fwww.sketchbubble.com%2Fen%2Fpresentation-intrinsic-and-extrinsic-motivation.html&amp;psig=AOvVaw0ldlgOAQPsqt6EHXCQggJ2&amp;ust=1687800326580000&amp;source=images&amp;cd=vfe&amp;ved=0CBAQjRxqFwoTCOjuiLL43v8CFQAAAAAdAAAAABAx" TargetMode="External"/><Relationship Id="rId4" Type="http://schemas.openxmlformats.org/officeDocument/2006/relationships/hyperlink" Target="https://slideplayer.com/86/14128427/big_thumb.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br>
              <a:rPr lang="en-GB" sz="3200" dirty="0">
                <a:latin typeface="Arial Nova"/>
                <a:cs typeface="Calibri Light"/>
              </a:rPr>
            </a:br>
            <a:br>
              <a:rPr lang="en-GB" sz="3200" dirty="0">
                <a:latin typeface="Arial Nova"/>
                <a:cs typeface="Calibri Light"/>
              </a:rPr>
            </a:br>
            <a:br>
              <a:rPr lang="en-GB" sz="3200" dirty="0">
                <a:latin typeface="Arial Nova"/>
                <a:cs typeface="Calibri Light"/>
              </a:rPr>
            </a:br>
            <a:br>
              <a:rPr lang="en-GB" sz="3200" dirty="0">
                <a:latin typeface="Arial Nova"/>
                <a:cs typeface="Calibri Light"/>
              </a:rPr>
            </a:br>
            <a:r>
              <a:rPr lang="en-GB" sz="3200" dirty="0">
                <a:latin typeface="Arial Nova"/>
                <a:cs typeface="Calibri Light"/>
              </a:rPr>
              <a:t>Developing relationships and workplace achievement</a:t>
            </a:r>
            <a:br>
              <a:rPr lang="en-GB" sz="3200" dirty="0">
                <a:latin typeface="Arial Nova"/>
                <a:cs typeface="Calibri Light"/>
              </a:rPr>
            </a:br>
            <a:r>
              <a:rPr lang="en-GB" sz="3200" dirty="0">
                <a:latin typeface="Arial Nova"/>
                <a:cs typeface="Calibri Light"/>
              </a:rPr>
              <a:t>The meaning of employee motivation</a:t>
            </a:r>
          </a:p>
        </p:txBody>
      </p:sp>
      <p:sp>
        <p:nvSpPr>
          <p:cNvPr id="3" name="Subtitle 2"/>
          <p:cNvSpPr>
            <a:spLocks noGrp="1"/>
          </p:cNvSpPr>
          <p:nvPr>
            <p:ph type="subTitle" idx="1"/>
          </p:nvPr>
        </p:nvSpPr>
        <p:spPr/>
        <p:txBody>
          <a:bodyPr vert="horz" lIns="91440" tIns="45720" rIns="91440" bIns="45720" rtlCol="0" anchor="t">
            <a:normAutofit lnSpcReduction="10000"/>
          </a:bodyPr>
          <a:lstStyle/>
          <a:p>
            <a:r>
              <a:rPr lang="en-GB" dirty="0">
                <a:cs typeface="Calibri"/>
              </a:rPr>
              <a:t>Dr Sujeewa Herath</a:t>
            </a:r>
            <a:endParaRPr lang="en-US" dirty="0"/>
          </a:p>
          <a:p>
            <a:r>
              <a:rPr lang="en-GB" dirty="0">
                <a:cs typeface="Calibri"/>
              </a:rPr>
              <a:t>Charlene Johnson 2131892</a:t>
            </a:r>
            <a:endParaRPr lang="en-GB" dirty="0"/>
          </a:p>
          <a:p>
            <a:r>
              <a:rPr lang="en-GB" dirty="0">
                <a:cs typeface="Calibri"/>
              </a:rPr>
              <a:t>BMSW 5102</a:t>
            </a:r>
          </a:p>
          <a:p>
            <a:r>
              <a:rPr lang="en-GB" dirty="0">
                <a:cs typeface="Calibri"/>
              </a:rPr>
              <a:t>June 2023</a:t>
            </a:r>
          </a:p>
        </p:txBody>
      </p:sp>
      <p:pic>
        <p:nvPicPr>
          <p:cNvPr id="4" name="Picture 4" descr="A picture containing logo, symbol, graphics, graphic design&#10;&#10;Description automatically generated">
            <a:extLst>
              <a:ext uri="{FF2B5EF4-FFF2-40B4-BE49-F238E27FC236}">
                <a16:creationId xmlns:a16="http://schemas.microsoft.com/office/drawing/2014/main" id="{3B20A125-35BC-3DFE-9A3B-38C2BAE63BA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444817" y="227259"/>
            <a:ext cx="6006857" cy="1702085"/>
          </a:xfrm>
          <a:prstGeom prst="rect">
            <a:avLst/>
          </a:prstGeom>
        </p:spPr>
      </p:pic>
      <p:sp>
        <p:nvSpPr>
          <p:cNvPr id="5" name="TextBox 4">
            <a:extLst>
              <a:ext uri="{FF2B5EF4-FFF2-40B4-BE49-F238E27FC236}">
                <a16:creationId xmlns:a16="http://schemas.microsoft.com/office/drawing/2014/main" id="{37558557-C76C-8668-3DE5-7A1898BF20AC}"/>
              </a:ext>
            </a:extLst>
          </p:cNvPr>
          <p:cNvSpPr txBox="1"/>
          <p:nvPr/>
        </p:nvSpPr>
        <p:spPr>
          <a:xfrm>
            <a:off x="4523117" y="1929292"/>
            <a:ext cx="2743200" cy="317500"/>
          </a:xfrm>
          <a:prstGeom prst="rect">
            <a:avLst/>
          </a:prstGeom>
        </p:spPr>
        <p:txBody>
          <a:bodyPr>
            <a:normAutofit fontScale="47500" lnSpcReduction="20000"/>
          </a:bodyPr>
          <a:lstStyle/>
          <a:p>
            <a:r>
              <a:rPr lang="en-US">
                <a:hlinkClick r:id="rId3"/>
              </a:rPr>
              <a:t>This Photo</a:t>
            </a:r>
            <a:r>
              <a:rPr lang="en-US"/>
              <a:t> by Unknown author is licensed under </a:t>
            </a:r>
            <a:r>
              <a:rPr lang="en-US">
                <a:hlinkClick r:id="rId4"/>
              </a:rPr>
              <a:t>CC BY-SA-NC</a:t>
            </a:r>
            <a:r>
              <a:rPr lang="en-US"/>
              <a: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F9BF0-B2EA-C5FD-82A1-CF4DA9A3D3EC}"/>
              </a:ext>
            </a:extLst>
          </p:cNvPr>
          <p:cNvSpPr>
            <a:spLocks noGrp="1"/>
          </p:cNvSpPr>
          <p:nvPr>
            <p:ph type="title"/>
          </p:nvPr>
        </p:nvSpPr>
        <p:spPr>
          <a:xfrm>
            <a:off x="838200" y="365125"/>
            <a:ext cx="10515600" cy="844300"/>
          </a:xfrm>
        </p:spPr>
        <p:txBody>
          <a:bodyPr>
            <a:normAutofit/>
          </a:bodyPr>
          <a:lstStyle/>
          <a:p>
            <a:r>
              <a:rPr lang="en-GB" sz="4000" dirty="0">
                <a:latin typeface="Arial Nova"/>
                <a:cs typeface="Calibri Light"/>
              </a:rPr>
              <a:t>Table of content </a:t>
            </a:r>
            <a:endParaRPr lang="en-GB" sz="4000">
              <a:latin typeface="Arial Nova"/>
            </a:endParaRPr>
          </a:p>
        </p:txBody>
      </p:sp>
      <p:graphicFrame>
        <p:nvGraphicFramePr>
          <p:cNvPr id="37" name="Content Placeholder 2">
            <a:extLst>
              <a:ext uri="{FF2B5EF4-FFF2-40B4-BE49-F238E27FC236}">
                <a16:creationId xmlns:a16="http://schemas.microsoft.com/office/drawing/2014/main" id="{941062C2-F492-F52F-8B88-50BA9127818A}"/>
              </a:ext>
            </a:extLst>
          </p:cNvPr>
          <p:cNvGraphicFramePr>
            <a:graphicFrameLocks noGrp="1"/>
          </p:cNvGraphicFramePr>
          <p:nvPr>
            <p:ph idx="1"/>
            <p:extLst>
              <p:ext uri="{D42A27DB-BD31-4B8C-83A1-F6EECF244321}">
                <p14:modId xmlns:p14="http://schemas.microsoft.com/office/powerpoint/2010/main" val="2507345542"/>
              </p:ext>
            </p:extLst>
          </p:nvPr>
        </p:nvGraphicFramePr>
        <p:xfrm>
          <a:off x="965579" y="180670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85559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26">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5B7068-566F-5303-B6B4-3746C4F2E36D}"/>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4000" dirty="0">
                <a:latin typeface="Arial Nova"/>
              </a:rPr>
              <a:t>Introduction</a:t>
            </a:r>
          </a:p>
        </p:txBody>
      </p:sp>
      <p:sp>
        <p:nvSpPr>
          <p:cNvPr id="3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80A3CB4F-0A76-D86E-B0D0-1C768220E4D5}"/>
              </a:ext>
            </a:extLst>
          </p:cNvPr>
          <p:cNvSpPr>
            <a:spLocks noGrp="1"/>
          </p:cNvSpPr>
          <p:nvPr>
            <p:ph type="body" sz="half" idx="2"/>
          </p:nvPr>
        </p:nvSpPr>
        <p:spPr>
          <a:xfrm>
            <a:off x="640080" y="2872899"/>
            <a:ext cx="4243589" cy="3320668"/>
          </a:xfrm>
        </p:spPr>
        <p:txBody>
          <a:bodyPr vert="horz" lIns="91440" tIns="45720" rIns="91440" bIns="45720" rtlCol="0" anchor="t">
            <a:normAutofit lnSpcReduction="10000"/>
          </a:bodyPr>
          <a:lstStyle/>
          <a:p>
            <a:pPr indent="-228600">
              <a:buFont typeface="Arial" panose="020B0604020202020204" pitchFamily="34" charset="0"/>
              <a:buChar char="•"/>
            </a:pPr>
            <a:r>
              <a:rPr lang="en-US" sz="2200" dirty="0"/>
              <a:t>Motivation plays a critical role in the workplace and any organization; The purpose of this presentation is to provide a clear and better understanding of human resource management, the meaning of employee motivation, the key motivation theories. And a brief discussion of my own experience in motivating employees .</a:t>
            </a:r>
          </a:p>
        </p:txBody>
      </p:sp>
      <p:pic>
        <p:nvPicPr>
          <p:cNvPr id="21" name="Picture 5" descr="Stack of magazines on table">
            <a:extLst>
              <a:ext uri="{FF2B5EF4-FFF2-40B4-BE49-F238E27FC236}">
                <a16:creationId xmlns:a16="http://schemas.microsoft.com/office/drawing/2014/main" id="{CC484C58-60DB-7EC4-53BD-EC415945F0A1}"/>
              </a:ext>
            </a:extLst>
          </p:cNvPr>
          <p:cNvPicPr>
            <a:picLocks noChangeAspect="1"/>
          </p:cNvPicPr>
          <p:nvPr/>
        </p:nvPicPr>
        <p:blipFill rotWithShape="1">
          <a:blip r:embed="rId2"/>
          <a:srcRect l="33048"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690742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a:extLst>
              <a:ext uri="{FF2B5EF4-FFF2-40B4-BE49-F238E27FC236}">
                <a16:creationId xmlns:a16="http://schemas.microsoft.com/office/drawing/2014/main" id="{15010BD9-B81B-CAF8-F160-BE3676725A8E}"/>
              </a:ext>
            </a:extLst>
          </p:cNvPr>
          <p:cNvPicPr>
            <a:picLocks noGrp="1" noChangeAspect="1"/>
          </p:cNvPicPr>
          <p:nvPr>
            <p:ph sz="half" idx="1"/>
          </p:nvPr>
        </p:nvPicPr>
        <p:blipFill rotWithShape="1">
          <a:blip r:embed="rId2"/>
          <a:srcRect t="20164" b="8913"/>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9F500EE-E9D9-3465-C2B1-691830428AB6}"/>
              </a:ext>
            </a:extLst>
          </p:cNvPr>
          <p:cNvSpPr>
            <a:spLocks noGrp="1"/>
          </p:cNvSpPr>
          <p:nvPr>
            <p:ph type="title"/>
          </p:nvPr>
        </p:nvSpPr>
        <p:spPr>
          <a:xfrm>
            <a:off x="838200" y="365125"/>
            <a:ext cx="3822189" cy="1899912"/>
          </a:xfrm>
        </p:spPr>
        <p:txBody>
          <a:bodyPr vert="horz" lIns="91440" tIns="45720" rIns="91440" bIns="45720" rtlCol="0" anchor="ctr">
            <a:normAutofit/>
          </a:bodyPr>
          <a:lstStyle/>
          <a:p>
            <a:r>
              <a:rPr lang="en-US" sz="4000" dirty="0">
                <a:latin typeface="Arial Nova"/>
              </a:rPr>
              <a:t>The meaning of employee motivation</a:t>
            </a:r>
          </a:p>
          <a:p>
            <a:endParaRPr lang="en-US" sz="4000"/>
          </a:p>
        </p:txBody>
      </p:sp>
      <p:sp>
        <p:nvSpPr>
          <p:cNvPr id="4" name="Content Placeholder 3">
            <a:extLst>
              <a:ext uri="{FF2B5EF4-FFF2-40B4-BE49-F238E27FC236}">
                <a16:creationId xmlns:a16="http://schemas.microsoft.com/office/drawing/2014/main" id="{850AB6E5-1A13-F76F-B4C8-8ACB0758F8F0}"/>
              </a:ext>
            </a:extLst>
          </p:cNvPr>
          <p:cNvSpPr>
            <a:spLocks noGrp="1"/>
          </p:cNvSpPr>
          <p:nvPr>
            <p:ph sz="half" idx="2"/>
          </p:nvPr>
        </p:nvSpPr>
        <p:spPr>
          <a:xfrm>
            <a:off x="838200" y="2434201"/>
            <a:ext cx="3822189" cy="3742762"/>
          </a:xfrm>
        </p:spPr>
        <p:txBody>
          <a:bodyPr vert="horz" lIns="91440" tIns="45720" rIns="91440" bIns="45720" rtlCol="0" anchor="t">
            <a:normAutofit/>
          </a:bodyPr>
          <a:lstStyle/>
          <a:p>
            <a:r>
              <a:rPr lang="en-US" sz="2000" dirty="0">
                <a:latin typeface="Arial Nova"/>
              </a:rPr>
              <a:t>Motivation is stimulating staff or individuals to perform in a certain manner, Motivation is concerned with the strength and direction of behavior and the factors that influence people to behave in certain ways (Armstrong, 2012,P182)</a:t>
            </a:r>
          </a:p>
          <a:p>
            <a:endParaRPr lang="en-US" sz="2000" dirty="0">
              <a:latin typeface="Arial Nova"/>
            </a:endParaRPr>
          </a:p>
          <a:p>
            <a:endParaRPr lang="en-US" sz="2000"/>
          </a:p>
        </p:txBody>
      </p:sp>
    </p:spTree>
    <p:extLst>
      <p:ext uri="{BB962C8B-B14F-4D97-AF65-F5344CB8AC3E}">
        <p14:creationId xmlns:p14="http://schemas.microsoft.com/office/powerpoint/2010/main" val="5952109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5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5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5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6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Freeform: Shape 6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6" name="Rectangle 6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A46CAC-D192-E9A3-768C-17A2AE00311D}"/>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4000" kern="1200" dirty="0">
                <a:solidFill>
                  <a:srgbClr val="FFFFFF"/>
                </a:solidFill>
                <a:latin typeface="Arial Nova"/>
              </a:rPr>
              <a:t>The meaning of employee motivation</a:t>
            </a:r>
          </a:p>
          <a:p>
            <a:pPr algn="r"/>
            <a:endParaRPr lang="en-US" sz="2200" kern="1200">
              <a:solidFill>
                <a:srgbClr val="FFFFFF"/>
              </a:solidFill>
              <a:latin typeface="+mj-lt"/>
              <a:ea typeface="+mj-ea"/>
              <a:cs typeface="+mj-cs"/>
            </a:endParaRPr>
          </a:p>
        </p:txBody>
      </p:sp>
      <p:sp>
        <p:nvSpPr>
          <p:cNvPr id="77" name="Content Placeholder 3">
            <a:extLst>
              <a:ext uri="{FF2B5EF4-FFF2-40B4-BE49-F238E27FC236}">
                <a16:creationId xmlns:a16="http://schemas.microsoft.com/office/drawing/2014/main" id="{5BC44245-2646-9514-465F-CFD1B0DAAD55}"/>
              </a:ext>
            </a:extLst>
          </p:cNvPr>
          <p:cNvSpPr>
            <a:spLocks noGrp="1"/>
          </p:cNvSpPr>
          <p:nvPr>
            <p:ph sz="half" idx="2"/>
          </p:nvPr>
        </p:nvSpPr>
        <p:spPr>
          <a:xfrm>
            <a:off x="4581727" y="649480"/>
            <a:ext cx="3025303" cy="5546047"/>
          </a:xfrm>
        </p:spPr>
        <p:txBody>
          <a:bodyPr vert="horz" lIns="91440" tIns="45720" rIns="91440" bIns="45720" rtlCol="0" anchor="ctr">
            <a:normAutofit fontScale="92500" lnSpcReduction="20000"/>
          </a:bodyPr>
          <a:lstStyle/>
          <a:p>
            <a:r>
              <a:rPr lang="en-US" sz="2000" dirty="0">
                <a:latin typeface="Arial Nova"/>
              </a:rPr>
              <a:t>"Motivation is an articulation of the forces which drive an individual to pursue a particular course of action.(Napolitano, 2018,P1.1)</a:t>
            </a:r>
          </a:p>
          <a:p>
            <a:endParaRPr lang="en-US" sz="1600"/>
          </a:p>
          <a:p>
            <a:endParaRPr lang="en-US" sz="1600"/>
          </a:p>
          <a:p>
            <a:endParaRPr lang="en-US" sz="1600"/>
          </a:p>
          <a:p>
            <a:endParaRPr lang="en-US" sz="1600"/>
          </a:p>
          <a:p>
            <a:endParaRPr lang="en-US" sz="1600"/>
          </a:p>
          <a:p>
            <a:endParaRPr lang="en-US" sz="1600"/>
          </a:p>
          <a:p>
            <a:r>
              <a:rPr lang="en-US" sz="2000" dirty="0">
                <a:latin typeface="Arial Nova"/>
              </a:rPr>
              <a:t>Armstong describes motivation in a way that it's based on the strengths and behaviors of staff motivation whereas Napolitano identifies motivation as a combination of dynamic factors</a:t>
            </a:r>
            <a:endParaRPr lang="en-US" sz="2000">
              <a:latin typeface="Arial Nova"/>
              <a:cs typeface="Calibri"/>
            </a:endParaRPr>
          </a:p>
          <a:p>
            <a:endParaRPr lang="en-US" sz="1600"/>
          </a:p>
        </p:txBody>
      </p:sp>
      <p:pic>
        <p:nvPicPr>
          <p:cNvPr id="5" name="Picture 5" descr="Text&#10;&#10;Description automatically generated">
            <a:extLst>
              <a:ext uri="{FF2B5EF4-FFF2-40B4-BE49-F238E27FC236}">
                <a16:creationId xmlns:a16="http://schemas.microsoft.com/office/drawing/2014/main" id="{FB64ABCF-C216-D2A9-8056-8F9A49C9AE12}"/>
              </a:ext>
            </a:extLst>
          </p:cNvPr>
          <p:cNvPicPr>
            <a:picLocks noGrp="1" noChangeAspect="1"/>
          </p:cNvPicPr>
          <p:nvPr>
            <p:ph sz="half" idx="1"/>
          </p:nvPr>
        </p:nvPicPr>
        <p:blipFill>
          <a:blip r:embed="rId2"/>
          <a:stretch>
            <a:fillRect/>
          </a:stretch>
        </p:blipFill>
        <p:spPr>
          <a:xfrm>
            <a:off x="8109502" y="553843"/>
            <a:ext cx="3615776" cy="5762192"/>
          </a:xfrm>
          <a:prstGeom prst="rect">
            <a:avLst/>
          </a:prstGeom>
        </p:spPr>
      </p:pic>
    </p:spTree>
    <p:extLst>
      <p:ext uri="{BB962C8B-B14F-4D97-AF65-F5344CB8AC3E}">
        <p14:creationId xmlns:p14="http://schemas.microsoft.com/office/powerpoint/2010/main" val="2208545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EEC85E-AD57-2AE6-38F6-2195DF198E6F}"/>
              </a:ext>
            </a:extLst>
          </p:cNvPr>
          <p:cNvSpPr>
            <a:spLocks noGrp="1"/>
          </p:cNvSpPr>
          <p:nvPr>
            <p:ph type="title"/>
          </p:nvPr>
        </p:nvSpPr>
        <p:spPr>
          <a:xfrm>
            <a:off x="992206" y="1608667"/>
            <a:ext cx="2823275" cy="4501127"/>
          </a:xfrm>
        </p:spPr>
        <p:txBody>
          <a:bodyPr anchor="t">
            <a:normAutofit/>
          </a:bodyPr>
          <a:lstStyle/>
          <a:p>
            <a:pPr algn="r"/>
            <a:r>
              <a:rPr lang="en-GB" sz="4000" dirty="0">
                <a:solidFill>
                  <a:srgbClr val="FFFFFF"/>
                </a:solidFill>
                <a:latin typeface="Arial Nova"/>
                <a:cs typeface="Calibri Light"/>
              </a:rPr>
              <a:t>Intrinsic &amp; extrinsic motivation</a:t>
            </a:r>
            <a:endParaRPr lang="en-GB" sz="4000" dirty="0">
              <a:solidFill>
                <a:srgbClr val="FFFFFF"/>
              </a:solidFill>
              <a:latin typeface="Arial Nova"/>
            </a:endParaRPr>
          </a:p>
        </p:txBody>
      </p:sp>
      <p:sp>
        <p:nvSpPr>
          <p:cNvPr id="3" name="Content Placeholder 2">
            <a:extLst>
              <a:ext uri="{FF2B5EF4-FFF2-40B4-BE49-F238E27FC236}">
                <a16:creationId xmlns:a16="http://schemas.microsoft.com/office/drawing/2014/main" id="{F91E2B96-31CA-CAED-5F9F-A3F695D460DC}"/>
              </a:ext>
            </a:extLst>
          </p:cNvPr>
          <p:cNvSpPr>
            <a:spLocks noGrp="1"/>
          </p:cNvSpPr>
          <p:nvPr>
            <p:ph sz="half" idx="1"/>
          </p:nvPr>
        </p:nvSpPr>
        <p:spPr>
          <a:xfrm>
            <a:off x="4547698" y="1608667"/>
            <a:ext cx="3421958" cy="4501127"/>
          </a:xfrm>
        </p:spPr>
        <p:txBody>
          <a:bodyPr vert="horz" lIns="91440" tIns="45720" rIns="91440" bIns="45720" rtlCol="0" anchor="t">
            <a:normAutofit lnSpcReduction="10000"/>
          </a:bodyPr>
          <a:lstStyle/>
          <a:p>
            <a:r>
              <a:rPr lang="en-GB" sz="1900" dirty="0">
                <a:latin typeface="Arial Nova"/>
                <a:ea typeface="+mn-lt"/>
                <a:cs typeface="+mn-lt"/>
              </a:rPr>
              <a:t>Intrinsic motivation refers to behaviour that is driven by internal rewards. In other words, the motivation to engage in a behaviour arises from within the individual because it is naturally satisfying to you.(cherry, 2017,P1) </a:t>
            </a:r>
            <a:endParaRPr lang="en-GB" sz="1900">
              <a:latin typeface="Arial Nova"/>
              <a:ea typeface="+mn-lt"/>
              <a:cs typeface="+mn-lt"/>
            </a:endParaRPr>
          </a:p>
          <a:p>
            <a:r>
              <a:rPr lang="en-GB" sz="1900" dirty="0">
                <a:latin typeface="Arial Nova"/>
                <a:ea typeface="+mn-lt"/>
                <a:cs typeface="+mn-lt"/>
              </a:rPr>
              <a:t>for example, if you work for a very large and popular company your intrinsic desire is to perform to the best of your ability and feel a sense of achievement or for Fullment </a:t>
            </a:r>
            <a:endParaRPr lang="en-GB" sz="1900">
              <a:latin typeface="Arial Nova"/>
              <a:cs typeface="Calibri"/>
            </a:endParaRPr>
          </a:p>
        </p:txBody>
      </p:sp>
      <p:sp>
        <p:nvSpPr>
          <p:cNvPr id="4" name="Content Placeholder 3">
            <a:extLst>
              <a:ext uri="{FF2B5EF4-FFF2-40B4-BE49-F238E27FC236}">
                <a16:creationId xmlns:a16="http://schemas.microsoft.com/office/drawing/2014/main" id="{2730FA66-66F3-82F7-D129-9F14D190FF22}"/>
              </a:ext>
            </a:extLst>
          </p:cNvPr>
          <p:cNvSpPr>
            <a:spLocks noGrp="1"/>
          </p:cNvSpPr>
          <p:nvPr>
            <p:ph sz="half" idx="2"/>
          </p:nvPr>
        </p:nvSpPr>
        <p:spPr>
          <a:xfrm>
            <a:off x="8289696" y="1608667"/>
            <a:ext cx="3421957" cy="4501127"/>
          </a:xfrm>
        </p:spPr>
        <p:txBody>
          <a:bodyPr vert="horz" lIns="91440" tIns="45720" rIns="91440" bIns="45720" rtlCol="0" anchor="t">
            <a:normAutofit lnSpcReduction="10000"/>
          </a:bodyPr>
          <a:lstStyle/>
          <a:p>
            <a:r>
              <a:rPr lang="en-GB" sz="1700" dirty="0">
                <a:latin typeface="Arial Nova"/>
                <a:ea typeface="+mn-lt"/>
                <a:cs typeface="+mn-lt"/>
              </a:rPr>
              <a:t>Extrinsic motivation drives by external rewards. All people might want to deserve rewards like fame, money, grades and etc. Competition is also a part of extrinsic motivation because it predicts that competitor’s wish is extrinsic as they compete with each other to achieve more money or fame or marketing recognition.(</a:t>
            </a:r>
            <a:r>
              <a:rPr lang="en-GB" sz="1700" dirty="0">
                <a:latin typeface="Arial Nova"/>
                <a:ea typeface="+mn-lt"/>
                <a:cs typeface="Arial"/>
              </a:rPr>
              <a:t>Filimonov,2017,P9) </a:t>
            </a:r>
            <a:endParaRPr lang="en-GB" sz="1700" dirty="0">
              <a:latin typeface="Arial Nova"/>
              <a:ea typeface="+mn-lt"/>
              <a:cs typeface="Calibri"/>
            </a:endParaRPr>
          </a:p>
          <a:p>
            <a:r>
              <a:rPr lang="en-GB" sz="1700" dirty="0">
                <a:latin typeface="Arial Nova"/>
                <a:ea typeface="+mn-lt"/>
                <a:cs typeface="Arial"/>
              </a:rPr>
              <a:t>for </a:t>
            </a:r>
            <a:r>
              <a:rPr lang="en-GB" sz="1700">
                <a:latin typeface="Arial Nova"/>
                <a:ea typeface="+mn-lt"/>
                <a:cs typeface="Arial"/>
              </a:rPr>
              <a:t>example,</a:t>
            </a:r>
            <a:r>
              <a:rPr lang="en-GB" sz="1700" dirty="0">
                <a:latin typeface="Arial Nova"/>
                <a:ea typeface="+mn-lt"/>
                <a:cs typeface="Arial"/>
              </a:rPr>
              <a:t> a star basketball player only wants to play for the attention the money and the fame playing as a team is not his focus. I will now continue with the advantages and disadvantages.</a:t>
            </a:r>
            <a:endParaRPr lang="en-GB" sz="1700">
              <a:latin typeface="Arial Nova"/>
              <a:cs typeface="Calibri"/>
            </a:endParaRPr>
          </a:p>
        </p:txBody>
      </p:sp>
    </p:spTree>
    <p:extLst>
      <p:ext uri="{BB962C8B-B14F-4D97-AF65-F5344CB8AC3E}">
        <p14:creationId xmlns:p14="http://schemas.microsoft.com/office/powerpoint/2010/main" val="350490461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21">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23">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Diagram&#10;&#10;Description automatically generated">
            <a:extLst>
              <a:ext uri="{FF2B5EF4-FFF2-40B4-BE49-F238E27FC236}">
                <a16:creationId xmlns:a16="http://schemas.microsoft.com/office/drawing/2014/main" id="{291D04CB-4D73-F62A-C8B2-25BDF81FE79E}"/>
              </a:ext>
            </a:extLst>
          </p:cNvPr>
          <p:cNvPicPr>
            <a:picLocks noGrp="1" noChangeAspect="1"/>
          </p:cNvPicPr>
          <p:nvPr>
            <p:ph idx="1"/>
          </p:nvPr>
        </p:nvPicPr>
        <p:blipFill rotWithShape="1">
          <a:blip r:embed="rId2"/>
          <a:srcRect t="1429" r="-1" b="-1"/>
          <a:stretch/>
        </p:blipFill>
        <p:spPr>
          <a:xfrm>
            <a:off x="2570398" y="115029"/>
            <a:ext cx="9621601"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2" name="Title 1">
            <a:extLst>
              <a:ext uri="{FF2B5EF4-FFF2-40B4-BE49-F238E27FC236}">
                <a16:creationId xmlns:a16="http://schemas.microsoft.com/office/drawing/2014/main" id="{721CA0BA-732A-876F-7C25-1DE7F2D38783}"/>
              </a:ext>
            </a:extLst>
          </p:cNvPr>
          <p:cNvSpPr>
            <a:spLocks noGrp="1"/>
          </p:cNvSpPr>
          <p:nvPr>
            <p:ph type="title"/>
          </p:nvPr>
        </p:nvSpPr>
        <p:spPr>
          <a:xfrm>
            <a:off x="558" y="192570"/>
            <a:ext cx="3161940" cy="2640247"/>
          </a:xfrm>
        </p:spPr>
        <p:txBody>
          <a:bodyPr vert="horz" lIns="91440" tIns="45720" rIns="91440" bIns="45720" rtlCol="0" anchor="b">
            <a:normAutofit/>
          </a:bodyPr>
          <a:lstStyle/>
          <a:p>
            <a:r>
              <a:rPr lang="en-US" sz="4000" dirty="0">
                <a:solidFill>
                  <a:schemeClr val="tx1">
                    <a:lumMod val="85000"/>
                    <a:lumOff val="15000"/>
                  </a:schemeClr>
                </a:solidFill>
                <a:latin typeface="Arial Nova"/>
              </a:rPr>
              <a:t>Intrinsic &amp; Extrinsic Motivation</a:t>
            </a:r>
          </a:p>
          <a:p>
            <a:endParaRPr lang="en-US" sz="3600">
              <a:solidFill>
                <a:schemeClr val="tx1">
                  <a:lumMod val="85000"/>
                  <a:lumOff val="15000"/>
                </a:schemeClr>
              </a:solidFill>
            </a:endParaRPr>
          </a:p>
        </p:txBody>
      </p:sp>
    </p:spTree>
    <p:extLst>
      <p:ext uri="{BB962C8B-B14F-4D97-AF65-F5344CB8AC3E}">
        <p14:creationId xmlns:p14="http://schemas.microsoft.com/office/powerpoint/2010/main" val="2580110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BF89C6-17BA-D51B-F6E8-633E60E4A459}"/>
              </a:ext>
            </a:extLst>
          </p:cNvPr>
          <p:cNvSpPr>
            <a:spLocks noGrp="1"/>
          </p:cNvSpPr>
          <p:nvPr>
            <p:ph type="title"/>
          </p:nvPr>
        </p:nvSpPr>
        <p:spPr>
          <a:xfrm>
            <a:off x="1150774" y="502020"/>
            <a:ext cx="5309338" cy="981612"/>
          </a:xfrm>
        </p:spPr>
        <p:txBody>
          <a:bodyPr vert="horz" lIns="91440" tIns="45720" rIns="91440" bIns="45720" rtlCol="0" anchor="b">
            <a:normAutofit fontScale="90000"/>
          </a:bodyPr>
          <a:lstStyle/>
          <a:p>
            <a:r>
              <a:rPr lang="en-US" sz="4000" kern="1200" dirty="0">
                <a:latin typeface="Arial Nova"/>
              </a:rPr>
              <a:t>The key Motivation Theories</a:t>
            </a:r>
          </a:p>
        </p:txBody>
      </p:sp>
      <p:sp>
        <p:nvSpPr>
          <p:cNvPr id="3" name="Content Placeholder 2">
            <a:extLst>
              <a:ext uri="{FF2B5EF4-FFF2-40B4-BE49-F238E27FC236}">
                <a16:creationId xmlns:a16="http://schemas.microsoft.com/office/drawing/2014/main" id="{DD316951-8764-038E-4A09-B7968C4F0EF0}"/>
              </a:ext>
            </a:extLst>
          </p:cNvPr>
          <p:cNvSpPr>
            <a:spLocks noGrp="1"/>
          </p:cNvSpPr>
          <p:nvPr>
            <p:ph sz="half" idx="1"/>
          </p:nvPr>
        </p:nvSpPr>
        <p:spPr>
          <a:xfrm>
            <a:off x="1144923" y="1988951"/>
            <a:ext cx="5315189" cy="4210818"/>
          </a:xfrm>
        </p:spPr>
        <p:txBody>
          <a:bodyPr vert="horz" lIns="91440" tIns="45720" rIns="91440" bIns="45720" rtlCol="0" anchor="t">
            <a:normAutofit fontScale="92500" lnSpcReduction="10000"/>
          </a:bodyPr>
          <a:lstStyle/>
          <a:p>
            <a:pPr marL="0" indent="0">
              <a:buNone/>
            </a:pPr>
            <a:r>
              <a:rPr lang="en-GB" sz="2000" dirty="0">
                <a:latin typeface="Arial Nova"/>
              </a:rPr>
              <a:t>Herzberg study was restated and then changed to the two-factor theory of job satisfaction. The two factors that had an effect on job satisfaction were divided into two sets of categories. </a:t>
            </a:r>
            <a:endParaRPr lang="en-US"/>
          </a:p>
          <a:p>
            <a:pPr marL="0" indent="0">
              <a:buNone/>
            </a:pPr>
            <a:r>
              <a:rPr lang="en-GB" sz="2000" dirty="0">
                <a:latin typeface="Arial Nova"/>
              </a:rPr>
              <a:t>The category was associated with ‘the need for growth or self-actualisation’ and became known as the motivation factors. </a:t>
            </a:r>
            <a:endParaRPr lang="en-GB">
              <a:latin typeface="Calibri" panose="020F0502020204030204"/>
              <a:cs typeface="Calibri" panose="020F0502020204030204"/>
            </a:endParaRPr>
          </a:p>
          <a:p>
            <a:pPr marL="0" indent="0">
              <a:buNone/>
            </a:pPr>
            <a:r>
              <a:rPr lang="en-GB" sz="2000" dirty="0">
                <a:latin typeface="Arial Nova"/>
              </a:rPr>
              <a:t>Motivation factors included achievement, recognition, the work itself, responsibility, advancement and the possibility for growth (Herzberg, 1966; Herzberg, 2003) </a:t>
            </a:r>
            <a:endParaRPr lang="en-GB">
              <a:latin typeface="Calibri" panose="020F0502020204030204"/>
              <a:cs typeface="Calibri" panose="020F0502020204030204"/>
            </a:endParaRPr>
          </a:p>
          <a:p>
            <a:pPr marL="0" indent="0">
              <a:buNone/>
            </a:pPr>
            <a:r>
              <a:rPr lang="en-GB" sz="2000" dirty="0">
                <a:latin typeface="Arial Nova"/>
              </a:rPr>
              <a:t>This is an insightful way to motivate staff which I have also experienced. Herzberg theories would be a great recommendation for any organization</a:t>
            </a:r>
            <a:r>
              <a:rPr lang="en-GB" sz="1800" dirty="0">
                <a:latin typeface="Arial Nova"/>
              </a:rPr>
              <a:t>.</a:t>
            </a:r>
            <a:endParaRPr lang="en-GB">
              <a:cs typeface="Calibri"/>
            </a:endParaRPr>
          </a:p>
          <a:p>
            <a:pPr marL="0" indent="0">
              <a:buNone/>
            </a:pPr>
            <a:endParaRPr lang="en-GB" sz="1800" dirty="0">
              <a:latin typeface="Arial Nova"/>
              <a:ea typeface="Calibri"/>
              <a:cs typeface="Calibri"/>
            </a:endParaRPr>
          </a:p>
        </p:txBody>
      </p:sp>
      <p:sp>
        <p:nvSpPr>
          <p:cNvPr id="20"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5">
            <a:extLst>
              <a:ext uri="{FF2B5EF4-FFF2-40B4-BE49-F238E27FC236}">
                <a16:creationId xmlns:a16="http://schemas.microsoft.com/office/drawing/2014/main" id="{02B1E1CB-0897-DAD1-9AE3-E19EFADE11A4}"/>
              </a:ext>
            </a:extLst>
          </p:cNvPr>
          <p:cNvPicPr>
            <a:picLocks noGrp="1" noChangeAspect="1"/>
          </p:cNvPicPr>
          <p:nvPr>
            <p:ph sz="half" idx="2"/>
          </p:nvPr>
        </p:nvPicPr>
        <p:blipFill>
          <a:blip r:embed="rId2"/>
          <a:stretch>
            <a:fillRect/>
          </a:stretch>
        </p:blipFill>
        <p:spPr>
          <a:xfrm>
            <a:off x="7474429" y="909081"/>
            <a:ext cx="3373606" cy="5071731"/>
          </a:xfrm>
          <a:prstGeom prst="rect">
            <a:avLst/>
          </a:prstGeom>
        </p:spPr>
      </p:pic>
    </p:spTree>
    <p:extLst>
      <p:ext uri="{BB962C8B-B14F-4D97-AF65-F5344CB8AC3E}">
        <p14:creationId xmlns:p14="http://schemas.microsoft.com/office/powerpoint/2010/main" val="456883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1">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AE66FA6-B5E1-A22D-32B3-A48B47165844}"/>
              </a:ext>
            </a:extLst>
          </p:cNvPr>
          <p:cNvSpPr>
            <a:spLocks noGrp="1"/>
          </p:cNvSpPr>
          <p:nvPr>
            <p:ph type="title"/>
          </p:nvPr>
        </p:nvSpPr>
        <p:spPr>
          <a:xfrm>
            <a:off x="838200" y="609600"/>
            <a:ext cx="3739341" cy="1330839"/>
          </a:xfrm>
        </p:spPr>
        <p:txBody>
          <a:bodyPr vert="horz" lIns="91440" tIns="45720" rIns="91440" bIns="45720" rtlCol="0" anchor="ctr">
            <a:normAutofit/>
          </a:bodyPr>
          <a:lstStyle/>
          <a:p>
            <a:r>
              <a:rPr lang="en-US" sz="4000" dirty="0">
                <a:latin typeface="Arial Nova"/>
              </a:rPr>
              <a:t> </a:t>
            </a:r>
            <a:r>
              <a:rPr lang="en-US" sz="4000" kern="1200" dirty="0">
                <a:latin typeface="Arial Nova"/>
              </a:rPr>
              <a:t>motivation</a:t>
            </a:r>
          </a:p>
        </p:txBody>
      </p:sp>
      <p:sp>
        <p:nvSpPr>
          <p:cNvPr id="3" name="Content Placeholder 2">
            <a:extLst>
              <a:ext uri="{FF2B5EF4-FFF2-40B4-BE49-F238E27FC236}">
                <a16:creationId xmlns:a16="http://schemas.microsoft.com/office/drawing/2014/main" id="{4D2EE6A0-2CF8-6490-ADFD-67CD88B2E32E}"/>
              </a:ext>
            </a:extLst>
          </p:cNvPr>
          <p:cNvSpPr>
            <a:spLocks noGrp="1"/>
          </p:cNvSpPr>
          <p:nvPr>
            <p:ph sz="half" idx="1"/>
          </p:nvPr>
        </p:nvSpPr>
        <p:spPr>
          <a:xfrm>
            <a:off x="862366" y="2194102"/>
            <a:ext cx="3427001" cy="3908586"/>
          </a:xfrm>
        </p:spPr>
        <p:txBody>
          <a:bodyPr vert="horz" lIns="91440" tIns="45720" rIns="91440" bIns="45720" rtlCol="0" anchor="t">
            <a:normAutofit fontScale="92500" lnSpcReduction="10000"/>
          </a:bodyPr>
          <a:lstStyle/>
          <a:p>
            <a:r>
              <a:rPr lang="en-US" sz="2000" dirty="0">
                <a:latin typeface="Arial Nova"/>
              </a:rPr>
              <a:t>Motivation is concerned with the factors that influence people to behave in certain ways. </a:t>
            </a:r>
            <a:endParaRPr lang="en-US" sz="2000">
              <a:solidFill>
                <a:srgbClr val="E2EEFF"/>
              </a:solidFill>
              <a:latin typeface="Arial Nova"/>
            </a:endParaRPr>
          </a:p>
          <a:p>
            <a:endParaRPr lang="en-US" sz="2000" dirty="0">
              <a:latin typeface="Arial Nova"/>
            </a:endParaRPr>
          </a:p>
          <a:p>
            <a:r>
              <a:rPr lang="en-US" sz="2000" dirty="0">
                <a:latin typeface="Arial Nova"/>
                <a:ea typeface="+mn-lt"/>
                <a:cs typeface="+mn-lt"/>
              </a:rPr>
              <a:t>The man who is engaged in what are called the higher activities, thinking, inventing, creating, finds that these activities demand, as a prerequisite</a:t>
            </a:r>
            <a:r>
              <a:rPr lang="en-US" sz="2000" dirty="0">
                <a:latin typeface="Arial Nova"/>
                <a:cs typeface="Calibri"/>
              </a:rPr>
              <a:t>.</a:t>
            </a:r>
            <a:r>
              <a:rPr lang="en-US" sz="2000" dirty="0">
                <a:latin typeface="Arial Nova"/>
              </a:rPr>
              <a:t>" (Maslow,1943,P216.) which is something that required as a condition for something else to happen or exit.</a:t>
            </a:r>
            <a:endParaRPr lang="en-US" sz="2000">
              <a:solidFill>
                <a:srgbClr val="E2EEFF"/>
              </a:solidFill>
              <a:latin typeface="Arial Nova"/>
            </a:endParaRPr>
          </a:p>
        </p:txBody>
      </p:sp>
      <p:pic>
        <p:nvPicPr>
          <p:cNvPr id="5" name="Picture 5" descr="A picture containing diagram&#10;&#10;Description automatically generated">
            <a:extLst>
              <a:ext uri="{FF2B5EF4-FFF2-40B4-BE49-F238E27FC236}">
                <a16:creationId xmlns:a16="http://schemas.microsoft.com/office/drawing/2014/main" id="{D05CEE37-3584-B2AB-B7F5-1EEB677092BA}"/>
              </a:ext>
            </a:extLst>
          </p:cNvPr>
          <p:cNvPicPr>
            <a:picLocks noGrp="1" noChangeAspect="1"/>
          </p:cNvPicPr>
          <p:nvPr>
            <p:ph sz="half" idx="2"/>
          </p:nvPr>
        </p:nvPicPr>
        <p:blipFill>
          <a:blip r:embed="rId2"/>
          <a:stretch>
            <a:fillRect/>
          </a:stretch>
        </p:blipFill>
        <p:spPr>
          <a:xfrm>
            <a:off x="5445457" y="1132693"/>
            <a:ext cx="6155141" cy="4616355"/>
          </a:xfrm>
          <a:prstGeom prst="rect">
            <a:avLst/>
          </a:prstGeom>
        </p:spPr>
      </p:pic>
    </p:spTree>
    <p:extLst>
      <p:ext uri="{BB962C8B-B14F-4D97-AF65-F5344CB8AC3E}">
        <p14:creationId xmlns:p14="http://schemas.microsoft.com/office/powerpoint/2010/main" val="24267189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1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1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1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126555C-DE54-9148-B9DA-95624FA3A59B}"/>
              </a:ext>
            </a:extLst>
          </p:cNvPr>
          <p:cNvSpPr>
            <a:spLocks noGrp="1"/>
          </p:cNvSpPr>
          <p:nvPr>
            <p:ph type="title"/>
          </p:nvPr>
        </p:nvSpPr>
        <p:spPr>
          <a:xfrm>
            <a:off x="1371597" y="348865"/>
            <a:ext cx="10044023" cy="877729"/>
          </a:xfrm>
        </p:spPr>
        <p:txBody>
          <a:bodyPr vert="horz" lIns="91440" tIns="45720" rIns="91440" bIns="45720" rtlCol="0" anchor="ctr">
            <a:normAutofit/>
          </a:bodyPr>
          <a:lstStyle/>
          <a:p>
            <a:r>
              <a:rPr lang="en-US" sz="4000" kern="1200">
                <a:solidFill>
                  <a:srgbClr val="FFFFFF"/>
                </a:solidFill>
                <a:latin typeface="+mj-lt"/>
                <a:ea typeface="+mj-ea"/>
                <a:cs typeface="+mj-cs"/>
              </a:rPr>
              <a:t>Motivation Theories</a:t>
            </a:r>
          </a:p>
        </p:txBody>
      </p:sp>
      <p:sp>
        <p:nvSpPr>
          <p:cNvPr id="45" name="Content Placeholder 2">
            <a:extLst>
              <a:ext uri="{FF2B5EF4-FFF2-40B4-BE49-F238E27FC236}">
                <a16:creationId xmlns:a16="http://schemas.microsoft.com/office/drawing/2014/main" id="{DC9E4E33-56E7-8340-6116-E90269786168}"/>
              </a:ext>
            </a:extLst>
          </p:cNvPr>
          <p:cNvSpPr>
            <a:spLocks noGrp="1"/>
          </p:cNvSpPr>
          <p:nvPr>
            <p:ph sz="half" idx="1"/>
          </p:nvPr>
        </p:nvSpPr>
        <p:spPr>
          <a:xfrm>
            <a:off x="1446048" y="2112579"/>
            <a:ext cx="4625982" cy="3884748"/>
          </a:xfrm>
        </p:spPr>
        <p:txBody>
          <a:bodyPr vert="horz" lIns="91440" tIns="45720" rIns="91440" bIns="45720" rtlCol="0" anchor="t">
            <a:noAutofit/>
          </a:bodyPr>
          <a:lstStyle/>
          <a:p>
            <a:pPr marL="203454" indent="-203454" defTabSz="813816">
              <a:spcBef>
                <a:spcPts val="890"/>
              </a:spcBef>
            </a:pPr>
            <a:r>
              <a:rPr lang="en-GB" sz="1602" kern="1200">
                <a:solidFill>
                  <a:schemeClr val="tx1"/>
                </a:solidFill>
                <a:latin typeface="Arial Nova"/>
                <a:ea typeface="+mn-lt"/>
                <a:cs typeface="+mn-lt"/>
              </a:rPr>
              <a:t>Taylor (1911) is based on rewards and punishments are directly related to their performance.</a:t>
            </a:r>
          </a:p>
          <a:p>
            <a:pPr marL="203454" indent="-203454" defTabSz="813816">
              <a:spcBef>
                <a:spcPts val="890"/>
              </a:spcBef>
            </a:pPr>
            <a:r>
              <a:rPr lang="en-GB" sz="1602" kern="1200">
                <a:solidFill>
                  <a:schemeClr val="tx1"/>
                </a:solidFill>
                <a:latin typeface="Arial Nova"/>
                <a:ea typeface="+mn-ea"/>
                <a:cs typeface="Calibri"/>
              </a:rPr>
              <a:t>Hull (1951) Successful actions are repeated when a similar need arises.</a:t>
            </a:r>
          </a:p>
          <a:p>
            <a:pPr marL="203454" indent="-203454" defTabSz="813816">
              <a:spcBef>
                <a:spcPts val="890"/>
              </a:spcBef>
            </a:pPr>
            <a:r>
              <a:rPr lang="en-GB" sz="1602" kern="1200">
                <a:solidFill>
                  <a:schemeClr val="tx1"/>
                </a:solidFill>
                <a:latin typeface="Arial Nova"/>
                <a:ea typeface="+mn-ea"/>
                <a:cs typeface="Calibri"/>
              </a:rPr>
              <a:t>Maslow (1954) people are motivated by their needs this in time transforms into goals.</a:t>
            </a:r>
          </a:p>
          <a:p>
            <a:pPr marL="203454" indent="-203454" defTabSz="813816">
              <a:spcBef>
                <a:spcPts val="890"/>
              </a:spcBef>
            </a:pPr>
            <a:r>
              <a:rPr lang="en-GB" sz="1602" kern="1200">
                <a:solidFill>
                  <a:schemeClr val="tx1"/>
                </a:solidFill>
                <a:latin typeface="Arial Nova"/>
                <a:ea typeface="+mn-ea"/>
                <a:cs typeface="Calibri"/>
              </a:rPr>
              <a:t>Herzberg et al (1957) is based on the intrinsic to the work itself and extrinsic to the job, motivators or hygiene factors such as pay and working conditions.</a:t>
            </a:r>
          </a:p>
          <a:p>
            <a:pPr marL="0" indent="0">
              <a:buNone/>
            </a:pPr>
            <a:endParaRPr lang="en-GB" sz="1800">
              <a:latin typeface="Arial Nova"/>
              <a:cs typeface="Calibri"/>
            </a:endParaRPr>
          </a:p>
        </p:txBody>
      </p:sp>
      <p:sp>
        <p:nvSpPr>
          <p:cNvPr id="9" name="Content Placeholder 8">
            <a:extLst>
              <a:ext uri="{FF2B5EF4-FFF2-40B4-BE49-F238E27FC236}">
                <a16:creationId xmlns:a16="http://schemas.microsoft.com/office/drawing/2014/main" id="{E76E266C-8527-246E-0D5A-F5AAE70D2C07}"/>
              </a:ext>
            </a:extLst>
          </p:cNvPr>
          <p:cNvSpPr>
            <a:spLocks noGrp="1"/>
          </p:cNvSpPr>
          <p:nvPr>
            <p:ph sz="half" idx="2"/>
          </p:nvPr>
        </p:nvSpPr>
        <p:spPr>
          <a:xfrm>
            <a:off x="6143910" y="2420636"/>
            <a:ext cx="4625982" cy="3884748"/>
          </a:xfrm>
        </p:spPr>
        <p:txBody>
          <a:bodyPr/>
          <a:lstStyle/>
          <a:p>
            <a:pPr marL="203454" indent="-203454" defTabSz="813816">
              <a:spcBef>
                <a:spcPts val="890"/>
              </a:spcBef>
            </a:pPr>
            <a:r>
              <a:rPr lang="en-GB" sz="1602" kern="1200">
                <a:solidFill>
                  <a:srgbClr val="000000"/>
                </a:solidFill>
                <a:latin typeface="Arial Nova"/>
                <a:ea typeface="+mn-ea"/>
                <a:cs typeface="Arial"/>
              </a:rPr>
              <a:t>Vroom (1964) and Porter and Lawler (1968) is more about effort that leads to rewards which must be achievable and worthwhile.</a:t>
            </a:r>
            <a:r>
              <a:rPr lang="en-US" sz="1602" kern="1200">
                <a:solidFill>
                  <a:srgbClr val="000000"/>
                </a:solidFill>
                <a:latin typeface="Arial Nova"/>
                <a:ea typeface="+mn-ea"/>
                <a:cs typeface="Arial"/>
              </a:rPr>
              <a:t>​</a:t>
            </a:r>
          </a:p>
          <a:p>
            <a:pPr marL="203454" indent="-203454" defTabSz="813816">
              <a:spcBef>
                <a:spcPts val="890"/>
              </a:spcBef>
            </a:pPr>
            <a:r>
              <a:rPr lang="en-GB" sz="1602" kern="1200">
                <a:solidFill>
                  <a:srgbClr val="000000"/>
                </a:solidFill>
                <a:latin typeface="Arial Nova"/>
                <a:ea typeface="+mn-ea"/>
                <a:cs typeface="Arial"/>
              </a:rPr>
              <a:t>Latham and Locke (1979) theory is based on feedback motivation is improved in a demanding but agreed goals setting.</a:t>
            </a:r>
            <a:r>
              <a:rPr lang="en-US" sz="1602" kern="1200">
                <a:solidFill>
                  <a:srgbClr val="000000"/>
                </a:solidFill>
                <a:latin typeface="Arial Nova"/>
                <a:ea typeface="+mn-ea"/>
                <a:cs typeface="Arial"/>
              </a:rPr>
              <a:t>​</a:t>
            </a:r>
          </a:p>
          <a:p>
            <a:pPr marL="203454" indent="-203454" defTabSz="813816">
              <a:spcBef>
                <a:spcPts val="890"/>
              </a:spcBef>
            </a:pPr>
            <a:r>
              <a:rPr lang="en-GB" sz="1602" kern="1200">
                <a:solidFill>
                  <a:srgbClr val="000000"/>
                </a:solidFill>
                <a:latin typeface="Arial Nova"/>
                <a:ea typeface="+mn-ea"/>
                <a:cs typeface="Arial"/>
              </a:rPr>
              <a:t>Adams (1965) people are motivated when treated fairly, all employees hard working, and efforts should have the reward value. </a:t>
            </a:r>
            <a:endParaRPr lang="en-GB"/>
          </a:p>
        </p:txBody>
      </p:sp>
    </p:spTree>
    <p:extLst>
      <p:ext uri="{BB962C8B-B14F-4D97-AF65-F5344CB8AC3E}">
        <p14:creationId xmlns:p14="http://schemas.microsoft.com/office/powerpoint/2010/main" val="1197610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CC6907-C412-E292-531F-E4E4ABA5C12E}"/>
              </a:ext>
            </a:extLst>
          </p:cNvPr>
          <p:cNvSpPr>
            <a:spLocks noGrp="1"/>
          </p:cNvSpPr>
          <p:nvPr>
            <p:ph type="title"/>
          </p:nvPr>
        </p:nvSpPr>
        <p:spPr>
          <a:xfrm>
            <a:off x="4572001" y="601744"/>
            <a:ext cx="6781800" cy="1338696"/>
          </a:xfrm>
        </p:spPr>
        <p:txBody>
          <a:bodyPr>
            <a:normAutofit/>
          </a:bodyPr>
          <a:lstStyle/>
          <a:p>
            <a:r>
              <a:rPr lang="en-GB">
                <a:latin typeface="Arial Nova"/>
                <a:cs typeface="Calibri Light"/>
              </a:rPr>
              <a:t>Conclusion</a:t>
            </a:r>
            <a:endParaRPr lang="en-GB">
              <a:latin typeface="Arial Nova"/>
            </a:endParaRPr>
          </a:p>
        </p:txBody>
      </p:sp>
      <p:pic>
        <p:nvPicPr>
          <p:cNvPr id="20" name="Picture 4" descr="Working space background">
            <a:extLst>
              <a:ext uri="{FF2B5EF4-FFF2-40B4-BE49-F238E27FC236}">
                <a16:creationId xmlns:a16="http://schemas.microsoft.com/office/drawing/2014/main" id="{CE471C32-48AD-218A-1851-180DF1F5262C}"/>
              </a:ext>
            </a:extLst>
          </p:cNvPr>
          <p:cNvPicPr>
            <a:picLocks noChangeAspect="1"/>
          </p:cNvPicPr>
          <p:nvPr/>
        </p:nvPicPr>
        <p:blipFill rotWithShape="1">
          <a:blip r:embed="rId2"/>
          <a:srcRect l="62702" r="752"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9B4A3C55-7A6D-4FC9-4DF7-FEFFD10305A6}"/>
              </a:ext>
            </a:extLst>
          </p:cNvPr>
          <p:cNvSpPr>
            <a:spLocks noGrp="1"/>
          </p:cNvSpPr>
          <p:nvPr>
            <p:ph idx="1"/>
          </p:nvPr>
        </p:nvSpPr>
        <p:spPr>
          <a:xfrm>
            <a:off x="4572001" y="2201958"/>
            <a:ext cx="6781800" cy="3900730"/>
          </a:xfrm>
        </p:spPr>
        <p:txBody>
          <a:bodyPr vert="horz" lIns="91440" tIns="45720" rIns="91440" bIns="45720" rtlCol="0" anchor="t">
            <a:normAutofit fontScale="92500" lnSpcReduction="10000"/>
          </a:bodyPr>
          <a:lstStyle/>
          <a:p>
            <a:pPr marL="0" indent="0">
              <a:buNone/>
            </a:pPr>
            <a:r>
              <a:rPr lang="en-GB" sz="1800" dirty="0">
                <a:cs typeface="Calibri"/>
              </a:rPr>
              <a:t>"</a:t>
            </a:r>
            <a:r>
              <a:rPr lang="en-GB" sz="1800" dirty="0">
                <a:latin typeface="Arial Nova"/>
                <a:cs typeface="Calibri"/>
              </a:rPr>
              <a:t>The future belongs to those who believe in the beauty of their dreams." This famous motivation quotes is by Eleanor Roosevelt. All organizations, company's, employers and employees need motivation in order to continue, this is critical for any productivity to succeed, the developing of strategic strategies to better understand the working environment which encourages communication, feedback, rewards and individual performance. </a:t>
            </a:r>
            <a:endParaRPr lang="en-GB" sz="1800" dirty="0">
              <a:latin typeface="Arial Nova"/>
              <a:cs typeface="Arial"/>
            </a:endParaRPr>
          </a:p>
          <a:p>
            <a:pPr marL="0" indent="0">
              <a:buNone/>
            </a:pPr>
            <a:r>
              <a:rPr lang="en-GB" sz="1800" dirty="0">
                <a:latin typeface="Arial Nova"/>
                <a:cs typeface="Calibri"/>
              </a:rPr>
              <a:t>This presentation has identified the intrinsic and extrinsic motivation and the key motivational theories by Abraham Maslow and Frederick Herzberg which I recommended as a great motivation theory, Micheal Armstrong book on motivation and </a:t>
            </a:r>
            <a:r>
              <a:rPr lang="en-GB" sz="1800" dirty="0">
                <a:latin typeface="Arial Nova"/>
                <a:cs typeface="Arial"/>
              </a:rPr>
              <a:t>Napolitano Gabriele book on motivation in the workplace, is also mentioned in this presentation. </a:t>
            </a:r>
            <a:endParaRPr lang="en-GB" sz="1800">
              <a:latin typeface="Arial Nova"/>
              <a:cs typeface="Arial"/>
            </a:endParaRPr>
          </a:p>
          <a:p>
            <a:pPr marL="0" indent="0">
              <a:buNone/>
            </a:pPr>
            <a:r>
              <a:rPr lang="en-GB" sz="1800" dirty="0">
                <a:latin typeface="Arial Nova"/>
                <a:cs typeface="Arial"/>
              </a:rPr>
              <a:t>It is essential to note that motivation is a regular and continuous form of action, motivating employee is the piler of every organization and must be adapted to employee's growth within a company.</a:t>
            </a:r>
            <a:endParaRPr lang="en-GB" sz="1800">
              <a:latin typeface="Arial Nova"/>
            </a:endParaRPr>
          </a:p>
        </p:txBody>
      </p:sp>
    </p:spTree>
    <p:extLst>
      <p:ext uri="{BB962C8B-B14F-4D97-AF65-F5344CB8AC3E}">
        <p14:creationId xmlns:p14="http://schemas.microsoft.com/office/powerpoint/2010/main" val="4876080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17">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9">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591A09-D342-E18B-238B-E30FDE6F9DEC}"/>
              </a:ext>
            </a:extLst>
          </p:cNvPr>
          <p:cNvSpPr>
            <a:spLocks noGrp="1"/>
          </p:cNvSpPr>
          <p:nvPr>
            <p:ph type="title"/>
          </p:nvPr>
        </p:nvSpPr>
        <p:spPr>
          <a:xfrm>
            <a:off x="4572001" y="601744"/>
            <a:ext cx="6781800" cy="562319"/>
          </a:xfrm>
        </p:spPr>
        <p:txBody>
          <a:bodyPr>
            <a:normAutofit fontScale="90000"/>
          </a:bodyPr>
          <a:lstStyle/>
          <a:p>
            <a:r>
              <a:rPr lang="en-GB" dirty="0">
                <a:ea typeface="+mj-lt"/>
                <a:cs typeface="+mj-lt"/>
              </a:rPr>
              <a:t>References </a:t>
            </a:r>
            <a:endParaRPr lang="en-US" dirty="0"/>
          </a:p>
        </p:txBody>
      </p:sp>
      <p:pic>
        <p:nvPicPr>
          <p:cNvPr id="13" name="Picture 4" descr="Abstract blurred public library with bookshelves">
            <a:extLst>
              <a:ext uri="{FF2B5EF4-FFF2-40B4-BE49-F238E27FC236}">
                <a16:creationId xmlns:a16="http://schemas.microsoft.com/office/drawing/2014/main" id="{411C499B-A57A-7946-0384-EA444D87FA89}"/>
              </a:ext>
            </a:extLst>
          </p:cNvPr>
          <p:cNvPicPr>
            <a:picLocks noChangeAspect="1"/>
          </p:cNvPicPr>
          <p:nvPr/>
        </p:nvPicPr>
        <p:blipFill rotWithShape="1">
          <a:blip r:embed="rId2"/>
          <a:srcRect l="20611" r="42843" b="-1"/>
          <a:stretch/>
        </p:blipFill>
        <p:spPr>
          <a:xfrm>
            <a:off x="819529" y="-244405"/>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95CCBEB3-24FC-98EB-33F8-ED1BF2B6369A}"/>
              </a:ext>
            </a:extLst>
          </p:cNvPr>
          <p:cNvSpPr>
            <a:spLocks noGrp="1"/>
          </p:cNvSpPr>
          <p:nvPr>
            <p:ph idx="1"/>
          </p:nvPr>
        </p:nvSpPr>
        <p:spPr>
          <a:xfrm>
            <a:off x="4572001" y="2201958"/>
            <a:ext cx="6781800" cy="3900730"/>
          </a:xfrm>
        </p:spPr>
        <p:txBody>
          <a:bodyPr vert="horz" lIns="91440" tIns="45720" rIns="91440" bIns="45720" rtlCol="0" anchor="t">
            <a:noAutofit/>
          </a:bodyPr>
          <a:lstStyle/>
          <a:p>
            <a:r>
              <a:rPr lang="en-GB" sz="1800" dirty="0">
                <a:ea typeface="+mn-lt"/>
                <a:cs typeface="+mn-lt"/>
                <a:hlinkClick r:id="rId3"/>
              </a:rPr>
              <a:t>https://idata.over-blog.com/0/48/55/67/dessins-pour-articles/frederick-herzberg.gif</a:t>
            </a:r>
            <a:endParaRPr lang="en-GB" sz="1800" dirty="0">
              <a:ea typeface="+mn-lt"/>
              <a:cs typeface="+mn-lt"/>
            </a:endParaRPr>
          </a:p>
          <a:p>
            <a:r>
              <a:rPr lang="en-GB" sz="1800" dirty="0">
                <a:latin typeface="Arial"/>
                <a:ea typeface="Calibri"/>
                <a:cs typeface="Arial"/>
              </a:rPr>
              <a:t>Napolitano, G., 2018. </a:t>
            </a:r>
            <a:r>
              <a:rPr lang="en-GB" sz="1800" i="1" dirty="0">
                <a:latin typeface="Arial"/>
                <a:ea typeface="Calibri"/>
                <a:cs typeface="Arial"/>
              </a:rPr>
              <a:t>Motivation in the Workplace: A Procter and Gamble Case Study</a:t>
            </a:r>
            <a:r>
              <a:rPr lang="en-GB" sz="1800" dirty="0">
                <a:latin typeface="Arial"/>
                <a:ea typeface="Calibri"/>
                <a:cs typeface="Arial"/>
              </a:rPr>
              <a:t>. </a:t>
            </a:r>
            <a:r>
              <a:rPr lang="en-GB" sz="1800" err="1">
                <a:latin typeface="Arial"/>
                <a:ea typeface="Calibri"/>
                <a:cs typeface="Arial"/>
              </a:rPr>
              <a:t>Babelcube</a:t>
            </a:r>
            <a:r>
              <a:rPr lang="en-GB" sz="1800" dirty="0">
                <a:latin typeface="Arial"/>
                <a:ea typeface="Calibri"/>
                <a:cs typeface="Arial"/>
              </a:rPr>
              <a:t> Inc..</a:t>
            </a:r>
          </a:p>
          <a:p>
            <a:r>
              <a:rPr lang="en-GB" sz="1800" dirty="0">
                <a:latin typeface="Arial"/>
                <a:ea typeface="Calibri"/>
                <a:cs typeface="Arial"/>
              </a:rPr>
              <a:t>Cherry, K., 2016. What is intrinsic motivation. </a:t>
            </a:r>
            <a:r>
              <a:rPr lang="en-GB" sz="1800" i="1" dirty="0">
                <a:latin typeface="Arial"/>
                <a:ea typeface="Calibri"/>
                <a:cs typeface="Arial"/>
              </a:rPr>
              <a:t>About. com Psychology retrieved from</a:t>
            </a:r>
            <a:r>
              <a:rPr lang="en-GB" sz="1800" dirty="0">
                <a:latin typeface="Arial"/>
                <a:ea typeface="Calibri"/>
                <a:cs typeface="Arial"/>
              </a:rPr>
              <a:t>.</a:t>
            </a:r>
          </a:p>
          <a:p>
            <a:r>
              <a:rPr lang="en-GB" sz="1800" dirty="0">
                <a:latin typeface="Arial"/>
                <a:ea typeface="Calibri"/>
                <a:cs typeface="Arial"/>
              </a:rPr>
              <a:t>Filimonov, D., 2017. Extrinsic motivation and incentives.</a:t>
            </a:r>
            <a:endParaRPr lang="en-US" sz="1800">
              <a:latin typeface="Arial"/>
              <a:ea typeface="Calibri"/>
              <a:cs typeface="Arial"/>
            </a:endParaRPr>
          </a:p>
          <a:p>
            <a:r>
              <a:rPr lang="en-GB" sz="1800" dirty="0">
                <a:ea typeface="+mn-lt"/>
                <a:cs typeface="+mn-lt"/>
              </a:rPr>
              <a:t>Napolitano, G. (2018) </a:t>
            </a:r>
            <a:r>
              <a:rPr lang="en-GB" sz="1800" i="1" dirty="0">
                <a:ea typeface="+mn-lt"/>
                <a:cs typeface="+mn-lt"/>
              </a:rPr>
              <a:t>Motivation In The Workplace: A Procter and Gamble Case Study</a:t>
            </a:r>
            <a:r>
              <a:rPr lang="en-GB" sz="1800" dirty="0">
                <a:ea typeface="+mn-lt"/>
                <a:cs typeface="+mn-lt"/>
              </a:rPr>
              <a:t>, </a:t>
            </a:r>
            <a:r>
              <a:rPr lang="en-GB" sz="1800" i="1" dirty="0">
                <a:ea typeface="+mn-lt"/>
                <a:cs typeface="+mn-lt"/>
                <a:hlinkClick r:id="rId4"/>
              </a:rPr>
              <a:t>https://scholar.google.com/scholar?start=10&amp;q=books+on+motivation+in+the+workplace&amp;hl=en&amp;as_sdt=0,5</a:t>
            </a:r>
            <a:r>
              <a:rPr lang="en-GB" sz="1800" dirty="0">
                <a:ea typeface="+mn-lt"/>
                <a:cs typeface="+mn-lt"/>
              </a:rPr>
              <a:t>. </a:t>
            </a:r>
            <a:r>
              <a:rPr lang="en-GB" sz="1800" err="1">
                <a:ea typeface="+mn-lt"/>
                <a:cs typeface="+mn-lt"/>
              </a:rPr>
              <a:t>Babelcube</a:t>
            </a:r>
            <a:r>
              <a:rPr lang="en-GB" sz="1800" dirty="0">
                <a:ea typeface="+mn-lt"/>
                <a:cs typeface="+mn-lt"/>
              </a:rPr>
              <a:t> Inc. 25th of May 2018. Available at: </a:t>
            </a:r>
            <a:r>
              <a:rPr lang="en-GB" sz="1800" dirty="0">
                <a:ea typeface="+mn-lt"/>
                <a:cs typeface="+mn-lt"/>
                <a:hlinkClick r:id="rId4"/>
              </a:rPr>
              <a:t>https://scholar.google.com/scholar?start=10&amp;q=books+on+motivation+in+the+workplace&amp;hl=en&amp;as_sdt=0,5</a:t>
            </a:r>
            <a:r>
              <a:rPr lang="en-GB" sz="1800" dirty="0">
                <a:ea typeface="+mn-lt"/>
                <a:cs typeface="+mn-lt"/>
              </a:rPr>
              <a:t> (Accessed: 27 June 2023). </a:t>
            </a:r>
            <a:endParaRPr lang="en-GB" sz="1800" dirty="0">
              <a:latin typeface="Calibri"/>
              <a:ea typeface="Calibri"/>
              <a:cs typeface="Calibri"/>
            </a:endParaRPr>
          </a:p>
          <a:p>
            <a:r>
              <a:rPr lang="en-GB" sz="1800" dirty="0">
                <a:ea typeface="+mn-lt"/>
                <a:cs typeface="+mn-lt"/>
                <a:hlinkClick r:id="rId5"/>
              </a:rPr>
              <a:t>https://m.media-amazon.com/images/I/519NfYttWiL.jpg</a:t>
            </a:r>
            <a:endParaRPr lang="en-GB" sz="1800" dirty="0">
              <a:latin typeface="Calibri"/>
              <a:ea typeface="Calibri"/>
              <a:cs typeface="Calibri"/>
            </a:endParaRPr>
          </a:p>
          <a:p>
            <a:endParaRPr lang="en-GB" sz="1800" dirty="0">
              <a:latin typeface="Calibri"/>
              <a:ea typeface="Calibri"/>
              <a:cs typeface="Calibri"/>
            </a:endParaRPr>
          </a:p>
          <a:p>
            <a:endParaRPr lang="en-GB" sz="1800" dirty="0">
              <a:latin typeface="Calibri"/>
              <a:ea typeface="Calibri"/>
              <a:cs typeface="Calibri"/>
            </a:endParaRPr>
          </a:p>
          <a:p>
            <a:endParaRPr lang="en-GB" sz="1400">
              <a:latin typeface="Calibri"/>
              <a:ea typeface="Calibri"/>
              <a:cs typeface="Calibri"/>
            </a:endParaRPr>
          </a:p>
          <a:p>
            <a:endParaRPr lang="en-GB" sz="1400">
              <a:latin typeface="Calibri"/>
              <a:ea typeface="Calibri"/>
              <a:cs typeface="Calibri"/>
            </a:endParaRPr>
          </a:p>
          <a:p>
            <a:endParaRPr lang="en-GB" sz="1400">
              <a:latin typeface="Arial"/>
              <a:ea typeface="Calibri"/>
              <a:cs typeface="Arial"/>
            </a:endParaRPr>
          </a:p>
          <a:p>
            <a:endParaRPr lang="en-GB" sz="1400">
              <a:ea typeface="Calibri"/>
              <a:cs typeface="Calibri"/>
            </a:endParaRPr>
          </a:p>
        </p:txBody>
      </p:sp>
    </p:spTree>
    <p:extLst>
      <p:ext uri="{BB962C8B-B14F-4D97-AF65-F5344CB8AC3E}">
        <p14:creationId xmlns:p14="http://schemas.microsoft.com/office/powerpoint/2010/main" val="1321306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297BE2-D12E-BE22-F2DD-53DE0DBADC17}"/>
              </a:ext>
            </a:extLst>
          </p:cNvPr>
          <p:cNvSpPr>
            <a:spLocks noGrp="1"/>
          </p:cNvSpPr>
          <p:nvPr>
            <p:ph type="title"/>
          </p:nvPr>
        </p:nvSpPr>
        <p:spPr>
          <a:xfrm>
            <a:off x="4572001" y="601744"/>
            <a:ext cx="6781800" cy="792357"/>
          </a:xfrm>
        </p:spPr>
        <p:txBody>
          <a:bodyPr>
            <a:normAutofit/>
          </a:bodyPr>
          <a:lstStyle/>
          <a:p>
            <a:r>
              <a:rPr lang="en-GB">
                <a:latin typeface="Arial Nova"/>
                <a:ea typeface="Calibri Light"/>
                <a:cs typeface="Calibri Light"/>
              </a:rPr>
              <a:t>References </a:t>
            </a:r>
            <a:endParaRPr lang="en-GB">
              <a:latin typeface="Arial Nova"/>
            </a:endParaRPr>
          </a:p>
        </p:txBody>
      </p:sp>
      <p:pic>
        <p:nvPicPr>
          <p:cNvPr id="7" name="Picture 4" descr="Close up of book pages">
            <a:extLst>
              <a:ext uri="{FF2B5EF4-FFF2-40B4-BE49-F238E27FC236}">
                <a16:creationId xmlns:a16="http://schemas.microsoft.com/office/drawing/2014/main" id="{F20BC3BF-2934-4726-DC57-2DC061465C10}"/>
              </a:ext>
            </a:extLst>
          </p:cNvPr>
          <p:cNvPicPr>
            <a:picLocks noChangeAspect="1"/>
          </p:cNvPicPr>
          <p:nvPr/>
        </p:nvPicPr>
        <p:blipFill rotWithShape="1">
          <a:blip r:embed="rId2"/>
          <a:srcRect l="39214" r="19725" b="4"/>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4418A9D6-D0D3-0B48-6090-DA3D34C3A857}"/>
              </a:ext>
            </a:extLst>
          </p:cNvPr>
          <p:cNvSpPr>
            <a:spLocks noGrp="1"/>
          </p:cNvSpPr>
          <p:nvPr>
            <p:ph idx="1"/>
          </p:nvPr>
        </p:nvSpPr>
        <p:spPr>
          <a:xfrm>
            <a:off x="4572001" y="1770637"/>
            <a:ext cx="6781800" cy="3900730"/>
          </a:xfrm>
        </p:spPr>
        <p:txBody>
          <a:bodyPr vert="horz" lIns="91440" tIns="45720" rIns="91440" bIns="45720" rtlCol="0" anchor="t">
            <a:noAutofit/>
          </a:bodyPr>
          <a:lstStyle/>
          <a:p>
            <a:r>
              <a:rPr lang="en-GB" sz="1600" dirty="0">
                <a:latin typeface="Arial Nova"/>
                <a:ea typeface="+mn-lt"/>
                <a:cs typeface="+mn-lt"/>
              </a:rPr>
              <a:t>Armstrong, M. (2009) </a:t>
            </a:r>
            <a:r>
              <a:rPr lang="en-GB" sz="1600" i="1" dirty="0">
                <a:latin typeface="Arial Nova"/>
                <a:ea typeface="+mn-lt"/>
                <a:cs typeface="+mn-lt"/>
              </a:rPr>
              <a:t>Armstrong’s Handbook of Human Resource Management Practice</a:t>
            </a:r>
            <a:r>
              <a:rPr lang="en-GB" sz="1600" dirty="0">
                <a:latin typeface="Arial Nova"/>
                <a:ea typeface="+mn-lt"/>
                <a:cs typeface="+mn-lt"/>
              </a:rPr>
              <a:t>. 12 edition. London etc.: Kogan Page. </a:t>
            </a:r>
            <a:endParaRPr lang="en-GB" sz="1600">
              <a:latin typeface="Arial Nova"/>
              <a:ea typeface="Calibri"/>
              <a:cs typeface="Calibri"/>
            </a:endParaRPr>
          </a:p>
          <a:p>
            <a:r>
              <a:rPr lang="en-GB" sz="1600" dirty="0">
                <a:latin typeface="Arial Nova"/>
                <a:ea typeface="+mn-lt"/>
                <a:cs typeface="+mn-lt"/>
              </a:rPr>
              <a:t>Stoyanov, S 2017, An Analysis of Abraham H. Maslow's a Theory of Human Motivation, </a:t>
            </a:r>
            <a:r>
              <a:rPr lang="en-GB" sz="1600" err="1">
                <a:latin typeface="Arial Nova"/>
                <a:ea typeface="+mn-lt"/>
                <a:cs typeface="+mn-lt"/>
              </a:rPr>
              <a:t>Macat</a:t>
            </a:r>
            <a:r>
              <a:rPr lang="en-GB" sz="1600" dirty="0">
                <a:latin typeface="Arial Nova"/>
                <a:ea typeface="+mn-lt"/>
                <a:cs typeface="+mn-lt"/>
              </a:rPr>
              <a:t> International Limited, Milton. Available from: ProQuest </a:t>
            </a:r>
            <a:r>
              <a:rPr lang="en-GB" sz="1600" err="1">
                <a:latin typeface="Arial Nova"/>
                <a:ea typeface="+mn-lt"/>
                <a:cs typeface="+mn-lt"/>
              </a:rPr>
              <a:t>Ebook</a:t>
            </a:r>
            <a:r>
              <a:rPr lang="en-GB" sz="1600" dirty="0">
                <a:latin typeface="Arial Nova"/>
                <a:ea typeface="+mn-lt"/>
                <a:cs typeface="+mn-lt"/>
              </a:rPr>
              <a:t> Central. [23 June 2023].</a:t>
            </a:r>
            <a:endParaRPr lang="en-GB" sz="1600">
              <a:latin typeface="Arial Nova"/>
              <a:ea typeface="Calibri"/>
              <a:cs typeface="Calibri"/>
            </a:endParaRPr>
          </a:p>
          <a:p>
            <a:r>
              <a:rPr lang="en-GB" sz="1600" dirty="0">
                <a:latin typeface="Arial Nova"/>
                <a:ea typeface="+mn-lt"/>
                <a:cs typeface="+mn-lt"/>
              </a:rPr>
              <a:t>Available at: </a:t>
            </a:r>
            <a:r>
              <a:rPr lang="en-GB" sz="1600" dirty="0">
                <a:latin typeface="Arial Nova"/>
                <a:ea typeface="+mn-lt"/>
                <a:cs typeface="+mn-lt"/>
                <a:hlinkClick r:id="rId3"/>
              </a:rPr>
              <a:t>https://uk.linkedin.com/in/michael-armstrong-4613a668</a:t>
            </a:r>
            <a:r>
              <a:rPr lang="en-GB" sz="1600" dirty="0">
                <a:latin typeface="Arial Nova"/>
                <a:ea typeface="+mn-lt"/>
                <a:cs typeface="+mn-lt"/>
              </a:rPr>
              <a:t> (Accessed: 24 June 2023). </a:t>
            </a:r>
            <a:endParaRPr lang="en-GB" sz="1600">
              <a:latin typeface="Arial Nova"/>
              <a:ea typeface="Calibri"/>
              <a:cs typeface="Calibri"/>
            </a:endParaRPr>
          </a:p>
          <a:p>
            <a:r>
              <a:rPr lang="en-GB" sz="1600" dirty="0">
                <a:ea typeface="+mn-lt"/>
                <a:cs typeface="+mn-lt"/>
              </a:rPr>
              <a:t>Maslow, A.H. (no date) ‘A dynamic theory of human motivation.’, </a:t>
            </a:r>
            <a:r>
              <a:rPr lang="en-GB" sz="1600" i="1" dirty="0">
                <a:ea typeface="+mn-lt"/>
                <a:cs typeface="+mn-lt"/>
              </a:rPr>
              <a:t>Understanding human motivation.</a:t>
            </a:r>
            <a:r>
              <a:rPr lang="en-GB" sz="1600" dirty="0">
                <a:ea typeface="+mn-lt"/>
                <a:cs typeface="+mn-lt"/>
              </a:rPr>
              <a:t>, pp. 26–47. doi:10.1037/11305-004. </a:t>
            </a:r>
            <a:endParaRPr lang="en-GB" sz="1600">
              <a:latin typeface="Arial Nova"/>
              <a:ea typeface="Calibri"/>
              <a:cs typeface="Calibri"/>
            </a:endParaRPr>
          </a:p>
          <a:p>
            <a:r>
              <a:rPr lang="en-GB" sz="1600" dirty="0">
                <a:ea typeface="+mn-lt"/>
                <a:cs typeface="+mn-lt"/>
                <a:hlinkClick r:id="rId4"/>
              </a:rPr>
              <a:t>https://slideplayer.com/86/14128427/big_thumb.jpg</a:t>
            </a:r>
            <a:endParaRPr lang="en-GB" sz="1600" dirty="0">
              <a:latin typeface="Arial Nova"/>
              <a:ea typeface="+mn-lt"/>
              <a:cs typeface="+mn-lt"/>
            </a:endParaRPr>
          </a:p>
          <a:p>
            <a:r>
              <a:rPr lang="en-GB" sz="1600" dirty="0">
                <a:ea typeface="+mn-lt"/>
                <a:cs typeface="+mn-lt"/>
              </a:rPr>
              <a:t>cherry, </a:t>
            </a:r>
            <a:r>
              <a:rPr lang="en-GB" sz="1600" err="1">
                <a:ea typeface="+mn-lt"/>
                <a:cs typeface="+mn-lt"/>
              </a:rPr>
              <a:t>kendra</a:t>
            </a:r>
            <a:r>
              <a:rPr lang="en-GB" sz="1600" dirty="0">
                <a:ea typeface="+mn-lt"/>
                <a:cs typeface="+mn-lt"/>
              </a:rPr>
              <a:t> (2017) ‘Intrinsic motivation’, </a:t>
            </a:r>
            <a:r>
              <a:rPr lang="en-GB" sz="1600" i="1" dirty="0">
                <a:ea typeface="+mn-lt"/>
                <a:cs typeface="+mn-lt"/>
              </a:rPr>
              <a:t>Changing Employee </a:t>
            </a:r>
            <a:r>
              <a:rPr lang="en-GB" sz="1600" i="1" err="1">
                <a:ea typeface="+mn-lt"/>
                <a:cs typeface="+mn-lt"/>
              </a:rPr>
              <a:t>Behavior</a:t>
            </a:r>
            <a:r>
              <a:rPr lang="en-GB" sz="1600" dirty="0">
                <a:ea typeface="+mn-lt"/>
                <a:cs typeface="+mn-lt"/>
              </a:rPr>
              <a:t> [Preprint]. doi:10.1057/9781137449566.0007. </a:t>
            </a:r>
            <a:endParaRPr lang="en-GB" sz="1600" dirty="0">
              <a:latin typeface="Calibri"/>
              <a:ea typeface="Calibri"/>
              <a:cs typeface="Calibri"/>
            </a:endParaRPr>
          </a:p>
          <a:p>
            <a:r>
              <a:rPr lang="en-GB" sz="1600" dirty="0">
                <a:ea typeface="+mn-lt"/>
                <a:cs typeface="+mn-lt"/>
                <a:hlinkClick r:id="rId5"/>
              </a:rPr>
              <a:t>https://www.google.com/url?sa=i&amp;url=https%3A%2F%2Fwww.sketchbubble.com%2Fen%2Fpresentation-intrinsic-and-extrinsic-motivation.html&amp;psig=AOvVaw0ldlgOAQPsqt6EHXCQggJ2&amp;ust=1687800326580000&amp;source=images&amp;cd=vfe&amp;ved=0CBAQjRxqFwoTCOjuiLL43v8CFQAAAAAdAAAAABAx</a:t>
            </a:r>
            <a:endParaRPr lang="en-GB" sz="1600" dirty="0">
              <a:latin typeface="Calibri"/>
              <a:ea typeface="Calibri"/>
              <a:cs typeface="Calibri"/>
            </a:endParaRPr>
          </a:p>
          <a:p>
            <a:endParaRPr lang="en-GB" sz="1600" dirty="0">
              <a:latin typeface="Calibri"/>
              <a:ea typeface="Calibri"/>
              <a:cs typeface="Calibri"/>
            </a:endParaRPr>
          </a:p>
          <a:p>
            <a:endParaRPr lang="en-GB" sz="1300">
              <a:latin typeface="Arial"/>
              <a:ea typeface="Calibri"/>
              <a:cs typeface="Arial"/>
            </a:endParaRPr>
          </a:p>
          <a:p>
            <a:endParaRPr lang="en-GB" sz="1300">
              <a:latin typeface="Calibri"/>
              <a:ea typeface="Calibri"/>
              <a:cs typeface="Calibri"/>
            </a:endParaRPr>
          </a:p>
        </p:txBody>
      </p:sp>
    </p:spTree>
    <p:extLst>
      <p:ext uri="{BB962C8B-B14F-4D97-AF65-F5344CB8AC3E}">
        <p14:creationId xmlns:p14="http://schemas.microsoft.com/office/powerpoint/2010/main" val="5364592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    Developing relationships and workplace achievement The meaning of employee motivation</vt:lpstr>
      <vt:lpstr>Table of content </vt:lpstr>
      <vt:lpstr>Introduction</vt:lpstr>
      <vt:lpstr>The meaning of employee motivation </vt:lpstr>
      <vt:lpstr>The meaning of employee motivation </vt:lpstr>
      <vt:lpstr>Intrinsic &amp; extrinsic motivation</vt:lpstr>
      <vt:lpstr>Intrinsic &amp; Extrinsic Motivation </vt:lpstr>
      <vt:lpstr>The key Motivation Theories</vt:lpstr>
      <vt:lpstr> motivation</vt:lpstr>
      <vt:lpstr>Motivation Theories</vt:lpstr>
      <vt:lpstr>Conclusion</vt:lpstr>
      <vt:lpstr>References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1864</cp:revision>
  <dcterms:created xsi:type="dcterms:W3CDTF">2023-05-31T07:11:22Z</dcterms:created>
  <dcterms:modified xsi:type="dcterms:W3CDTF">2023-06-30T17:36:45Z</dcterms:modified>
</cp:coreProperties>
</file>