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274" r:id="rId3"/>
    <p:sldId id="323" r:id="rId4"/>
    <p:sldId id="322" r:id="rId5"/>
    <p:sldId id="327" r:id="rId6"/>
    <p:sldId id="330" r:id="rId7"/>
    <p:sldId id="331" r:id="rId8"/>
    <p:sldId id="332" r:id="rId9"/>
    <p:sldId id="320" r:id="rId1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21" autoAdjust="0"/>
  </p:normalViewPr>
  <p:slideViewPr>
    <p:cSldViewPr>
      <p:cViewPr varScale="1">
        <p:scale>
          <a:sx n="84" d="100"/>
          <a:sy n="84" d="100"/>
        </p:scale>
        <p:origin x="207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16/11/2020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16/11/2020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16/11/2020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8403186"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8</a:t>
            </a:r>
          </a:p>
          <a:p>
            <a:pPr eaLnBrk="1" hangingPunct="1"/>
            <a:r>
              <a:rPr lang="en-GB" altLang="en-US" dirty="0">
                <a:solidFill>
                  <a:schemeClr val="accent2"/>
                </a:solidFill>
              </a:rPr>
              <a:t>(Lecture 1 of 3)</a:t>
            </a:r>
          </a:p>
          <a:p>
            <a:pPr eaLnBrk="1" hangingPunct="1"/>
            <a:endParaRPr lang="en-GB" altLang="en-US" dirty="0">
              <a:solidFill>
                <a:schemeClr val="accent2"/>
              </a:solidFill>
            </a:endParaRPr>
          </a:p>
          <a:p>
            <a:pPr eaLnBrk="1" hangingPunct="1"/>
            <a:r>
              <a:rPr lang="en-US" altLang="en-US" sz="4800" b="1" dirty="0">
                <a:solidFill>
                  <a:srgbClr val="FFFF00"/>
                </a:solidFill>
                <a:ea typeface="ＭＳ Ｐゴシック" panose="020B0600070205080204" pitchFamily="34" charset="-128"/>
              </a:rPr>
              <a:t>Ethics &amp; Research Integrity</a:t>
            </a:r>
            <a:endParaRPr lang="en-GB" altLang="en-US" sz="4800"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932ACFF-087C-BD4F-817C-FC7111D0DC15}"/>
              </a:ext>
            </a:extLst>
          </p:cNvPr>
          <p:cNvSpPr>
            <a:spLocks noGrp="1"/>
          </p:cNvSpPr>
          <p:nvPr>
            <p:ph type="title"/>
          </p:nvPr>
        </p:nvSpPr>
        <p:spPr>
          <a:xfrm>
            <a:off x="285750" y="404664"/>
            <a:ext cx="8572500" cy="857250"/>
          </a:xfrm>
        </p:spPr>
        <p:txBody>
          <a:bodyPr lIns="91440"/>
          <a:lstStyle/>
          <a:p>
            <a:pPr eaLnBrk="1" hangingPunct="1"/>
            <a:r>
              <a:rPr lang="en-GB" altLang="en-US" sz="3200" b="1" dirty="0">
                <a:solidFill>
                  <a:srgbClr val="011893"/>
                </a:solidFill>
                <a:latin typeface="Comic Sans MS" panose="030F0902030302020204" pitchFamily="66" charset="0"/>
                <a:cs typeface="Arial" panose="020B0604020202020204" pitchFamily="34" charset="0"/>
              </a:rPr>
              <a:t>Learning Outcomes</a:t>
            </a:r>
          </a:p>
        </p:txBody>
      </p:sp>
      <p:sp>
        <p:nvSpPr>
          <p:cNvPr id="15363" name="Content Placeholder 2">
            <a:extLst>
              <a:ext uri="{FF2B5EF4-FFF2-40B4-BE49-F238E27FC236}">
                <a16:creationId xmlns:a16="http://schemas.microsoft.com/office/drawing/2014/main" id="{4775EA5F-FC77-8E40-B291-9021DFA09DA5}"/>
              </a:ext>
            </a:extLst>
          </p:cNvPr>
          <p:cNvSpPr>
            <a:spLocks noGrp="1"/>
          </p:cNvSpPr>
          <p:nvPr>
            <p:ph idx="1"/>
          </p:nvPr>
        </p:nvSpPr>
        <p:spPr>
          <a:xfrm>
            <a:off x="285750" y="1234882"/>
            <a:ext cx="8229600" cy="4176713"/>
          </a:xfrm>
        </p:spPr>
        <p:txBody>
          <a:bodyPr/>
          <a:lstStyle/>
          <a:p>
            <a:pPr lvl="1" eaLnBrk="1" hangingPunct="1"/>
            <a:r>
              <a:rPr lang="en-GB" altLang="en-US" sz="2000" dirty="0">
                <a:latin typeface="Comic Sans MS" panose="030F0902030302020204" pitchFamily="66" charset="0"/>
              </a:rPr>
              <a:t>Understand </a:t>
            </a:r>
            <a:r>
              <a:rPr lang="en-GB" altLang="en-US" sz="2400" dirty="0">
                <a:latin typeface="Comic Sans MS" panose="030F0902030302020204" pitchFamily="66" charset="0"/>
                <a:ea typeface="ＭＳ Ｐゴシック" panose="020B0600070205080204" pitchFamily="34" charset="-128"/>
              </a:rPr>
              <a:t>t</a:t>
            </a:r>
            <a:r>
              <a:rPr lang="en-GB" altLang="en-US" sz="2400" dirty="0">
                <a:ea typeface="ＭＳ Ｐゴシック" panose="020B0600070205080204" pitchFamily="34" charset="-128"/>
              </a:rPr>
              <a:t>he </a:t>
            </a:r>
            <a:r>
              <a:rPr lang="en-GB" altLang="en-US" sz="2400" u="sng" dirty="0">
                <a:ea typeface="ＭＳ Ｐゴシック" panose="020B0600070205080204" pitchFamily="34" charset="-128"/>
              </a:rPr>
              <a:t>rules</a:t>
            </a:r>
            <a:r>
              <a:rPr lang="en-GB" altLang="en-US" sz="2400" dirty="0">
                <a:ea typeface="ＭＳ Ｐゴシック" panose="020B0600070205080204" pitchFamily="34" charset="-128"/>
              </a:rPr>
              <a:t> or </a:t>
            </a:r>
            <a:r>
              <a:rPr lang="en-GB" altLang="en-US" sz="2400" u="sng" dirty="0">
                <a:ea typeface="ＭＳ Ｐゴシック" panose="020B0600070205080204" pitchFamily="34" charset="-128"/>
              </a:rPr>
              <a:t>standards of research</a:t>
            </a:r>
          </a:p>
          <a:p>
            <a:pPr lvl="1" eaLnBrk="1" hangingPunct="1"/>
            <a:r>
              <a:rPr lang="en-GB" altLang="en-US" sz="2400" u="sng" dirty="0">
                <a:ea typeface="ＭＳ Ｐゴシック" panose="020B0600070205080204" pitchFamily="34" charset="-128"/>
              </a:rPr>
              <a:t>Explore </a:t>
            </a:r>
            <a:r>
              <a:rPr lang="en-GB" altLang="en-US" sz="2400" dirty="0">
                <a:ea typeface="ＭＳ Ｐゴシック" panose="020B0600070205080204" pitchFamily="34" charset="-128"/>
              </a:rPr>
              <a:t>the conduct of a person or the members of a profession (right</a:t>
            </a:r>
          </a:p>
          <a:p>
            <a:pPr lvl="1" eaLnBrk="1" hangingPunct="1"/>
            <a:r>
              <a:rPr lang="en-GB" altLang="en-US" sz="2400" dirty="0">
                <a:ea typeface="ＭＳ Ｐゴシック" panose="020B0600070205080204" pitchFamily="34" charset="-128"/>
              </a:rPr>
              <a:t>Identify actions which produce:</a:t>
            </a:r>
          </a:p>
          <a:p>
            <a:pPr lvl="2" eaLnBrk="1" hangingPunct="1"/>
            <a:r>
              <a:rPr lang="en-GB" altLang="en-US" sz="2000" dirty="0">
                <a:ea typeface="ＭＳ Ｐゴシック" panose="020B0600070205080204" pitchFamily="34" charset="-128"/>
              </a:rPr>
              <a:t> positive </a:t>
            </a:r>
            <a:r>
              <a:rPr lang="en-GB" altLang="en-US" sz="2000" u="sng" dirty="0">
                <a:ea typeface="ＭＳ Ｐゴシック" panose="020B0600070205080204" pitchFamily="34" charset="-128"/>
              </a:rPr>
              <a:t>results</a:t>
            </a:r>
            <a:r>
              <a:rPr lang="en-GB" altLang="en-US" sz="2000" dirty="0">
                <a:ea typeface="ＭＳ Ｐゴシック" panose="020B0600070205080204" pitchFamily="34" charset="-128"/>
              </a:rPr>
              <a:t> </a:t>
            </a:r>
          </a:p>
          <a:p>
            <a:pPr marL="914400" lvl="2" indent="0" eaLnBrk="1" hangingPunct="1">
              <a:buNone/>
            </a:pPr>
            <a:r>
              <a:rPr lang="en-GB" altLang="en-US" sz="2000" dirty="0">
                <a:ea typeface="ＭＳ Ｐゴシック" panose="020B0600070205080204" pitchFamily="34" charset="-128"/>
              </a:rPr>
              <a:t>or </a:t>
            </a:r>
          </a:p>
          <a:p>
            <a:pPr lvl="2" eaLnBrk="1" hangingPunct="1"/>
            <a:r>
              <a:rPr lang="en-GB" altLang="en-US" sz="2000" u="sng" dirty="0">
                <a:ea typeface="ＭＳ Ｐゴシック" panose="020B0600070205080204" pitchFamily="34" charset="-128"/>
              </a:rPr>
              <a:t>evidence based facts</a:t>
            </a:r>
            <a:endParaRPr lang="en-GB" altLang="en-US" sz="2000" dirty="0">
              <a:latin typeface="Comic Sans MS" panose="030F0902030302020204" pitchFamily="66" charset="0"/>
            </a:endParaRPr>
          </a:p>
          <a:p>
            <a:pPr lvl="1" eaLnBrk="1" hangingPunct="1"/>
            <a:endParaRPr lang="en-GB" altLang="en-US" sz="2000" dirty="0">
              <a:latin typeface="Comic Sans MS" panose="030F0902030302020204" pitchFamily="66" charset="0"/>
            </a:endParaRPr>
          </a:p>
          <a:p>
            <a:pPr eaLnBrk="1" hangingPunct="1"/>
            <a:endParaRPr lang="en-GB" altLang="en-US" sz="2400" dirty="0"/>
          </a:p>
          <a:p>
            <a:pPr eaLnBrk="1" hangingPunct="1"/>
            <a:endParaRPr lang="en-GB" altLang="en-US" dirty="0"/>
          </a:p>
        </p:txBody>
      </p:sp>
    </p:spTree>
    <p:extLst>
      <p:ext uri="{BB962C8B-B14F-4D97-AF65-F5344CB8AC3E}">
        <p14:creationId xmlns:p14="http://schemas.microsoft.com/office/powerpoint/2010/main" val="4223026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BE5DE459-313C-1543-9710-B4408B131746}"/>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What do we mean by ethics?</a:t>
            </a:r>
          </a:p>
        </p:txBody>
      </p:sp>
      <p:sp>
        <p:nvSpPr>
          <p:cNvPr id="3075" name="Content Placeholder 2">
            <a:extLst>
              <a:ext uri="{FF2B5EF4-FFF2-40B4-BE49-F238E27FC236}">
                <a16:creationId xmlns:a16="http://schemas.microsoft.com/office/drawing/2014/main" id="{AA5C6197-C92A-AC4D-8B6E-6F97D30D87D0}"/>
              </a:ext>
            </a:extLst>
          </p:cNvPr>
          <p:cNvSpPr>
            <a:spLocks noGrp="1"/>
          </p:cNvSpPr>
          <p:nvPr>
            <p:ph idx="1"/>
          </p:nvPr>
        </p:nvSpPr>
        <p:spPr/>
        <p:txBody>
          <a:bodyPr/>
          <a:lstStyle/>
          <a:p>
            <a:r>
              <a:rPr lang="en-GB" altLang="en-US" dirty="0">
                <a:ea typeface="ＭＳ Ｐゴシック" panose="020B0600070205080204" pitchFamily="34" charset="-128"/>
              </a:rPr>
              <a:t>The </a:t>
            </a:r>
            <a:r>
              <a:rPr lang="en-GB" altLang="en-US" u="sng" dirty="0">
                <a:ea typeface="ＭＳ Ｐゴシック" panose="020B0600070205080204" pitchFamily="34" charset="-128"/>
              </a:rPr>
              <a:t>rules</a:t>
            </a:r>
            <a:r>
              <a:rPr lang="en-GB" altLang="en-US" dirty="0">
                <a:ea typeface="ＭＳ Ｐゴシック" panose="020B0600070205080204" pitchFamily="34" charset="-128"/>
              </a:rPr>
              <a:t> or </a:t>
            </a:r>
            <a:r>
              <a:rPr lang="en-GB" altLang="en-US" u="sng" dirty="0">
                <a:ea typeface="ＭＳ Ｐゴシック" panose="020B0600070205080204" pitchFamily="34" charset="-128"/>
              </a:rPr>
              <a:t>standards </a:t>
            </a:r>
            <a:r>
              <a:rPr lang="en-GB" altLang="en-US" dirty="0">
                <a:ea typeface="ＭＳ Ｐゴシック" panose="020B0600070205080204" pitchFamily="34" charset="-128"/>
              </a:rPr>
              <a:t>governing the conduct of a person or the members of a profession (right)</a:t>
            </a:r>
          </a:p>
          <a:p>
            <a:r>
              <a:rPr lang="en-GB" altLang="en-US" dirty="0">
                <a:ea typeface="ＭＳ Ｐゴシック" panose="020B0600070205080204" pitchFamily="34" charset="-128"/>
              </a:rPr>
              <a:t>The actions which produce positive </a:t>
            </a:r>
            <a:r>
              <a:rPr lang="en-GB" altLang="en-US" u="sng" dirty="0">
                <a:ea typeface="ＭＳ Ｐゴシック" panose="020B0600070205080204" pitchFamily="34" charset="-128"/>
              </a:rPr>
              <a:t>consequences</a:t>
            </a:r>
            <a:r>
              <a:rPr lang="en-GB" altLang="en-US" dirty="0">
                <a:ea typeface="ＭＳ Ｐゴシック" panose="020B0600070205080204" pitchFamily="34" charset="-128"/>
              </a:rPr>
              <a:t> or </a:t>
            </a:r>
            <a:r>
              <a:rPr lang="en-GB" altLang="en-US" u="sng" dirty="0">
                <a:ea typeface="ＭＳ Ｐゴシック" panose="020B0600070205080204" pitchFamily="34" charset="-128"/>
              </a:rPr>
              <a:t>outcomes</a:t>
            </a:r>
            <a:r>
              <a:rPr lang="en-GB" altLang="en-US" dirty="0">
                <a:ea typeface="ＭＳ Ｐゴシック" panose="020B0600070205080204" pitchFamily="34" charset="-128"/>
              </a:rPr>
              <a:t> for those involved (good)</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448013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7BCA4280-3C68-C74E-A149-9C9B97FFFC2F}"/>
              </a:ext>
            </a:extLst>
          </p:cNvPr>
          <p:cNvSpPr>
            <a:spLocks noGrp="1"/>
          </p:cNvSpPr>
          <p:nvPr>
            <p:ph type="title"/>
          </p:nvPr>
        </p:nvSpPr>
        <p:spPr>
          <a:xfrm>
            <a:off x="685800" y="404813"/>
            <a:ext cx="7772400" cy="1152525"/>
          </a:xfrm>
        </p:spPr>
        <p:txBody>
          <a:bodyPr/>
          <a:lstStyle/>
          <a:p>
            <a:r>
              <a:rPr lang="en-GB" altLang="en-US" b="1" dirty="0">
                <a:solidFill>
                  <a:srgbClr val="011893"/>
                </a:solidFill>
                <a:ea typeface="ＭＳ Ｐゴシック" panose="020B0600070205080204" pitchFamily="34" charset="-128"/>
              </a:rPr>
              <a:t>Why Research Ethics?</a:t>
            </a:r>
          </a:p>
        </p:txBody>
      </p:sp>
      <p:sp>
        <p:nvSpPr>
          <p:cNvPr id="4099" name="Content Placeholder 2">
            <a:extLst>
              <a:ext uri="{FF2B5EF4-FFF2-40B4-BE49-F238E27FC236}">
                <a16:creationId xmlns:a16="http://schemas.microsoft.com/office/drawing/2014/main" id="{EA59ACB8-9BE8-974D-900B-A93BC813063E}"/>
              </a:ext>
            </a:extLst>
          </p:cNvPr>
          <p:cNvSpPr>
            <a:spLocks noGrp="1"/>
          </p:cNvSpPr>
          <p:nvPr>
            <p:ph idx="1"/>
          </p:nvPr>
        </p:nvSpPr>
        <p:spPr>
          <a:xfrm>
            <a:off x="685800" y="1628775"/>
            <a:ext cx="7772400" cy="4467225"/>
          </a:xfrm>
        </p:spPr>
        <p:txBody>
          <a:bodyPr/>
          <a:lstStyle/>
          <a:p>
            <a:r>
              <a:rPr lang="en-GB" altLang="en-US" b="1">
                <a:ea typeface="ＭＳ Ｐゴシック" panose="020B0600070205080204" pitchFamily="34" charset="-128"/>
              </a:rPr>
              <a:t>System of research governance</a:t>
            </a:r>
            <a:r>
              <a:rPr lang="en-GB" altLang="en-US">
                <a:ea typeface="ＭＳ Ｐゴシック" panose="020B0600070205080204" pitchFamily="34" charset="-128"/>
              </a:rPr>
              <a:t>:</a:t>
            </a:r>
          </a:p>
          <a:p>
            <a:endParaRPr lang="en-GB" altLang="en-US">
              <a:ea typeface="ＭＳ Ｐゴシック" panose="020B0600070205080204" pitchFamily="34" charset="-128"/>
            </a:endParaRPr>
          </a:p>
          <a:p>
            <a:r>
              <a:rPr lang="en-GB" altLang="en-US" sz="2400">
                <a:ea typeface="ＭＳ Ｐゴシック" panose="020B0600070205080204" pitchFamily="34" charset="-128"/>
              </a:rPr>
              <a:t>To enhance the quality and integrity of research;</a:t>
            </a:r>
          </a:p>
          <a:p>
            <a:r>
              <a:rPr lang="en-GB" altLang="en-US" sz="2400">
                <a:ea typeface="ＭＳ Ｐゴシック" panose="020B0600070205080204" pitchFamily="34" charset="-128"/>
              </a:rPr>
              <a:t>To protect the rights and welfare of participants and minimise the risk of physical and mental discomfort, harm and danger from research procedures</a:t>
            </a:r>
            <a:r>
              <a:rPr lang="en-GB" altLang="en-US">
                <a:ea typeface="ＭＳ Ｐゴシック" panose="020B0600070205080204" pitchFamily="34" charset="-128"/>
              </a:rPr>
              <a:t>;</a:t>
            </a:r>
          </a:p>
          <a:p>
            <a:r>
              <a:rPr lang="en-GB" altLang="en-US" sz="2400">
                <a:ea typeface="ＭＳ Ｐゴシック" panose="020B0600070205080204" pitchFamily="34" charset="-128"/>
              </a:rPr>
              <a:t>To protect the welfare of researchers and their right to carry out legitimate investigations;</a:t>
            </a:r>
          </a:p>
        </p:txBody>
      </p:sp>
    </p:spTree>
    <p:extLst>
      <p:ext uri="{BB962C8B-B14F-4D97-AF65-F5344CB8AC3E}">
        <p14:creationId xmlns:p14="http://schemas.microsoft.com/office/powerpoint/2010/main" val="2713335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8B46404E-DDD5-524D-A88C-7F9813106F03}"/>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Why Research Ethics?</a:t>
            </a:r>
            <a:endParaRPr lang="en-GB" altLang="en-US" dirty="0">
              <a:solidFill>
                <a:srgbClr val="011893"/>
              </a:solidFill>
              <a:ea typeface="ＭＳ Ｐゴシック" panose="020B0600070205080204" pitchFamily="34" charset="-128"/>
            </a:endParaRPr>
          </a:p>
        </p:txBody>
      </p:sp>
      <p:sp>
        <p:nvSpPr>
          <p:cNvPr id="5123" name="Content Placeholder 2">
            <a:extLst>
              <a:ext uri="{FF2B5EF4-FFF2-40B4-BE49-F238E27FC236}">
                <a16:creationId xmlns:a16="http://schemas.microsoft.com/office/drawing/2014/main" id="{D17D5115-D7F4-B14E-AB60-ED6A3D732BBE}"/>
              </a:ext>
            </a:extLst>
          </p:cNvPr>
          <p:cNvSpPr>
            <a:spLocks noGrp="1"/>
          </p:cNvSpPr>
          <p:nvPr>
            <p:ph idx="1"/>
          </p:nvPr>
        </p:nvSpPr>
        <p:spPr/>
        <p:txBody>
          <a:bodyPr/>
          <a:lstStyle/>
          <a:p>
            <a:r>
              <a:rPr lang="en-GB" altLang="en-US" sz="2800" dirty="0">
                <a:ea typeface="ＭＳ Ｐゴシック" panose="020B0600070205080204" pitchFamily="34" charset="-128"/>
              </a:rPr>
              <a:t>To minimise the potential for claims of negligence made against the University, its researchers and any collaborating individual or organisation;</a:t>
            </a:r>
          </a:p>
          <a:p>
            <a:r>
              <a:rPr lang="en-GB" altLang="en-US" sz="2800" dirty="0">
                <a:ea typeface="ＭＳ Ｐゴシック" panose="020B0600070205080204" pitchFamily="34" charset="-128"/>
              </a:rPr>
              <a:t>To ensure the reputation of the University for the research it conducts and sponsors.</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716894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D3041D8-4C5F-7849-A6FB-68F8B0468DEC}"/>
              </a:ext>
            </a:extLst>
          </p:cNvPr>
          <p:cNvSpPr>
            <a:spLocks noGrp="1"/>
          </p:cNvSpPr>
          <p:nvPr>
            <p:ph type="title"/>
          </p:nvPr>
        </p:nvSpPr>
        <p:spPr/>
        <p:txBody>
          <a:bodyPr/>
          <a:lstStyle/>
          <a:p>
            <a:pPr eaLnBrk="1" hangingPunct="1"/>
            <a:r>
              <a:rPr lang="en-GB" altLang="en-US" b="1" dirty="0">
                <a:solidFill>
                  <a:srgbClr val="011893"/>
                </a:solidFill>
                <a:ea typeface="ＭＳ Ｐゴシック" panose="020B0600070205080204" pitchFamily="34" charset="-128"/>
              </a:rPr>
              <a:t>Principles of ethical research</a:t>
            </a:r>
          </a:p>
        </p:txBody>
      </p:sp>
      <p:sp>
        <p:nvSpPr>
          <p:cNvPr id="6147" name="Content Placeholder 2">
            <a:extLst>
              <a:ext uri="{FF2B5EF4-FFF2-40B4-BE49-F238E27FC236}">
                <a16:creationId xmlns:a16="http://schemas.microsoft.com/office/drawing/2014/main" id="{09A2E631-ED3E-E34C-9035-D2C1FDDD9E1B}"/>
              </a:ext>
            </a:extLst>
          </p:cNvPr>
          <p:cNvSpPr>
            <a:spLocks noGrp="1"/>
          </p:cNvSpPr>
          <p:nvPr>
            <p:ph idx="1"/>
          </p:nvPr>
        </p:nvSpPr>
        <p:spPr>
          <a:xfrm>
            <a:off x="457200" y="1371600"/>
            <a:ext cx="8435280" cy="4114800"/>
          </a:xfrm>
        </p:spPr>
        <p:txBody>
          <a:bodyPr/>
          <a:lstStyle/>
          <a:p>
            <a:pPr eaLnBrk="1" hangingPunct="1"/>
            <a:r>
              <a:rPr lang="en-GB" altLang="en-US" sz="2400" i="1" dirty="0">
                <a:ea typeface="ＭＳ Ｐゴシック" panose="020B0600070205080204" pitchFamily="34" charset="-128"/>
              </a:rPr>
              <a:t>Beneficence</a:t>
            </a:r>
            <a:r>
              <a:rPr lang="en-GB" altLang="en-US" sz="2400" dirty="0">
                <a:ea typeface="ＭＳ Ｐゴシック" panose="020B0600070205080204" pitchFamily="34" charset="-128"/>
              </a:rPr>
              <a:t> </a:t>
            </a:r>
          </a:p>
          <a:p>
            <a:pPr lvl="1" eaLnBrk="1" hangingPunct="1"/>
            <a:r>
              <a:rPr lang="en-GB" altLang="en-US" sz="2000" dirty="0">
                <a:ea typeface="ＭＳ Ｐゴシック" panose="020B0600070205080204" pitchFamily="34" charset="-128"/>
              </a:rPr>
              <a:t>maximizing good outcomes for science, humanity, and the individual research participants while avoiding or minimizing unnecessary risk, harm, or wrong.</a:t>
            </a:r>
          </a:p>
          <a:p>
            <a:pPr eaLnBrk="1" hangingPunct="1"/>
            <a:r>
              <a:rPr lang="en-GB" altLang="en-US" sz="2400" i="1" dirty="0">
                <a:ea typeface="ＭＳ Ｐゴシック" panose="020B0600070205080204" pitchFamily="34" charset="-128"/>
              </a:rPr>
              <a:t>Respect</a:t>
            </a:r>
            <a:r>
              <a:rPr lang="en-GB" altLang="en-US" sz="2400" dirty="0">
                <a:ea typeface="ＭＳ Ｐゴシック" panose="020B0600070205080204" pitchFamily="34" charset="-128"/>
              </a:rPr>
              <a:t> </a:t>
            </a:r>
          </a:p>
          <a:p>
            <a:pPr lvl="1" eaLnBrk="1" hangingPunct="1"/>
            <a:r>
              <a:rPr lang="en-GB" altLang="en-US" sz="2000" dirty="0">
                <a:ea typeface="ＭＳ Ｐゴシック" panose="020B0600070205080204" pitchFamily="34" charset="-128"/>
              </a:rPr>
              <a:t>protecting the autonomy of persons, with courtesy and respect for individuals as persons, including those who are not autonomous</a:t>
            </a:r>
          </a:p>
          <a:p>
            <a:pPr eaLnBrk="1" hangingPunct="1"/>
            <a:r>
              <a:rPr lang="en-GB" altLang="en-US" sz="2400" i="1" dirty="0">
                <a:ea typeface="ＭＳ Ｐゴシック" panose="020B0600070205080204" pitchFamily="34" charset="-128"/>
              </a:rPr>
              <a:t>Justice</a:t>
            </a:r>
            <a:r>
              <a:rPr lang="en-GB" altLang="en-US" sz="2400" dirty="0">
                <a:ea typeface="ＭＳ Ｐゴシック" panose="020B0600070205080204" pitchFamily="34" charset="-128"/>
              </a:rPr>
              <a:t> </a:t>
            </a:r>
          </a:p>
          <a:p>
            <a:pPr lvl="1" eaLnBrk="1" hangingPunct="1"/>
            <a:r>
              <a:rPr lang="en-GB" altLang="en-US" sz="2000" dirty="0">
                <a:ea typeface="ＭＳ Ｐゴシック" panose="020B0600070205080204" pitchFamily="34" charset="-128"/>
              </a:rPr>
              <a:t>ensuring reasonable, nonexploitative, and carefully considered procedures and their fair administration; fair distribution of costs and benefits among persons and groups </a:t>
            </a:r>
          </a:p>
          <a:p>
            <a:pPr algn="r" eaLnBrk="1" hangingPunct="1"/>
            <a:r>
              <a:rPr lang="en-GB" altLang="en-US" sz="1200" dirty="0">
                <a:ea typeface="ＭＳ Ｐゴシック" panose="020B0600070205080204" pitchFamily="34" charset="-128"/>
              </a:rPr>
              <a:t>(Siebert, 1992, p. 18)</a:t>
            </a:r>
          </a:p>
          <a:p>
            <a:pPr eaLnBrk="1" hangingPunct="1"/>
            <a:endParaRPr lang="en-GB" altLang="en-US" sz="2000" dirty="0">
              <a:ea typeface="ＭＳ Ｐゴシック" panose="020B0600070205080204" pitchFamily="34" charset="-128"/>
            </a:endParaRPr>
          </a:p>
        </p:txBody>
      </p:sp>
    </p:spTree>
    <p:extLst>
      <p:ext uri="{BB962C8B-B14F-4D97-AF65-F5344CB8AC3E}">
        <p14:creationId xmlns:p14="http://schemas.microsoft.com/office/powerpoint/2010/main" val="233594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3C3A003-0A16-F54D-88B2-A089B62E6FCF}"/>
              </a:ext>
            </a:extLst>
          </p:cNvPr>
          <p:cNvSpPr>
            <a:spLocks noGrp="1"/>
          </p:cNvSpPr>
          <p:nvPr>
            <p:ph type="title"/>
          </p:nvPr>
        </p:nvSpPr>
        <p:spPr/>
        <p:txBody>
          <a:bodyPr/>
          <a:lstStyle/>
          <a:p>
            <a:pPr eaLnBrk="1" hangingPunct="1"/>
            <a:r>
              <a:rPr lang="en-GB" altLang="en-US" b="1" dirty="0">
                <a:solidFill>
                  <a:srgbClr val="011893"/>
                </a:solidFill>
                <a:ea typeface="ＭＳ Ｐゴシック" panose="020B0600070205080204" pitchFamily="34" charset="-128"/>
              </a:rPr>
              <a:t>Checklist for ethical research</a:t>
            </a:r>
          </a:p>
        </p:txBody>
      </p:sp>
      <p:sp>
        <p:nvSpPr>
          <p:cNvPr id="7171" name="Content Placeholder 2">
            <a:extLst>
              <a:ext uri="{FF2B5EF4-FFF2-40B4-BE49-F238E27FC236}">
                <a16:creationId xmlns:a16="http://schemas.microsoft.com/office/drawing/2014/main" id="{573A22DF-7303-314E-AA2E-C2550D829380}"/>
              </a:ext>
            </a:extLst>
          </p:cNvPr>
          <p:cNvSpPr>
            <a:spLocks noGrp="1"/>
          </p:cNvSpPr>
          <p:nvPr>
            <p:ph sz="half" idx="1"/>
          </p:nvPr>
        </p:nvSpPr>
        <p:spPr/>
        <p:txBody>
          <a:bodyPr/>
          <a:lstStyle/>
          <a:p>
            <a:pPr eaLnBrk="1" hangingPunct="1"/>
            <a:r>
              <a:rPr lang="en-GB" altLang="en-US">
                <a:ea typeface="ＭＳ Ｐゴシック" panose="020B0600070205080204" pitchFamily="34" charset="-128"/>
              </a:rPr>
              <a:t>Explaining purpose. </a:t>
            </a:r>
          </a:p>
          <a:p>
            <a:pPr eaLnBrk="1" hangingPunct="1"/>
            <a:r>
              <a:rPr lang="en-GB" altLang="en-US">
                <a:ea typeface="ＭＳ Ｐゴシック" panose="020B0600070205080204" pitchFamily="34" charset="-128"/>
              </a:rPr>
              <a:t>Informed consent.</a:t>
            </a:r>
          </a:p>
          <a:p>
            <a:pPr eaLnBrk="1" hangingPunct="1"/>
            <a:r>
              <a:rPr lang="en-GB" altLang="en-US">
                <a:ea typeface="ＭＳ Ｐゴシック" panose="020B0600070205080204" pitchFamily="34" charset="-128"/>
              </a:rPr>
              <a:t>Allow withdrawal.</a:t>
            </a:r>
          </a:p>
          <a:p>
            <a:pPr eaLnBrk="1" hangingPunct="1"/>
            <a:r>
              <a:rPr lang="en-GB" altLang="en-US">
                <a:ea typeface="ＭＳ Ｐゴシック" panose="020B0600070205080204" pitchFamily="34" charset="-128"/>
              </a:rPr>
              <a:t>Promises and reciprocity.  </a:t>
            </a:r>
          </a:p>
          <a:p>
            <a:pPr eaLnBrk="1" hangingPunct="1"/>
            <a:r>
              <a:rPr lang="en-GB" altLang="en-US">
                <a:ea typeface="ＭＳ Ｐゴシック" panose="020B0600070205080204" pitchFamily="34" charset="-128"/>
              </a:rPr>
              <a:t>Risk assessment. </a:t>
            </a:r>
          </a:p>
          <a:p>
            <a:pPr eaLnBrk="1" hangingPunct="1"/>
            <a:r>
              <a:rPr lang="en-GB" altLang="en-US">
                <a:ea typeface="ＭＳ Ｐゴシック" panose="020B0600070205080204" pitchFamily="34" charset="-128"/>
              </a:rPr>
              <a:t>Confidentiality.</a:t>
            </a:r>
          </a:p>
          <a:p>
            <a:pPr eaLnBrk="1" hangingPunct="1"/>
            <a:endParaRPr lang="en-GB" altLang="en-US" sz="3000">
              <a:ea typeface="ＭＳ Ｐゴシック" panose="020B0600070205080204" pitchFamily="34" charset="-128"/>
            </a:endParaRPr>
          </a:p>
        </p:txBody>
      </p:sp>
      <p:sp>
        <p:nvSpPr>
          <p:cNvPr id="7172" name="Content Placeholder 3">
            <a:extLst>
              <a:ext uri="{FF2B5EF4-FFF2-40B4-BE49-F238E27FC236}">
                <a16:creationId xmlns:a16="http://schemas.microsoft.com/office/drawing/2014/main" id="{FE0C5FCF-BC61-D647-9E72-C83172F987A7}"/>
              </a:ext>
            </a:extLst>
          </p:cNvPr>
          <p:cNvSpPr>
            <a:spLocks noGrp="1"/>
          </p:cNvSpPr>
          <p:nvPr>
            <p:ph sz="half" idx="2"/>
          </p:nvPr>
        </p:nvSpPr>
        <p:spPr/>
        <p:txBody>
          <a:bodyPr/>
          <a:lstStyle/>
          <a:p>
            <a:pPr eaLnBrk="1" hangingPunct="1"/>
            <a:r>
              <a:rPr lang="en-GB" altLang="en-US">
                <a:ea typeface="ＭＳ Ｐゴシック" panose="020B0600070205080204" pitchFamily="34" charset="-128"/>
              </a:rPr>
              <a:t>Ethical sampling.  </a:t>
            </a:r>
          </a:p>
          <a:p>
            <a:pPr eaLnBrk="1" hangingPunct="1"/>
            <a:r>
              <a:rPr lang="en-GB" altLang="en-US">
                <a:ea typeface="ＭＳ Ｐゴシック" panose="020B0600070205080204" pitchFamily="34" charset="-128"/>
              </a:rPr>
              <a:t>Data access and ownership.  </a:t>
            </a:r>
          </a:p>
          <a:p>
            <a:pPr eaLnBrk="1" hangingPunct="1"/>
            <a:r>
              <a:rPr lang="en-GB" altLang="en-US">
                <a:ea typeface="ＭＳ Ｐゴシック" panose="020B0600070205080204" pitchFamily="34" charset="-128"/>
              </a:rPr>
              <a:t>Interviewer mental health. </a:t>
            </a:r>
          </a:p>
          <a:p>
            <a:pPr eaLnBrk="1" hangingPunct="1"/>
            <a:r>
              <a:rPr lang="en-GB" altLang="en-US">
                <a:ea typeface="ＭＳ Ｐゴシック" panose="020B0600070205080204" pitchFamily="34" charset="-128"/>
              </a:rPr>
              <a:t>Data collection boundaries.  </a:t>
            </a:r>
          </a:p>
          <a:p>
            <a:pPr eaLnBrk="1" hangingPunct="1"/>
            <a:r>
              <a:rPr lang="en-GB" altLang="en-US">
                <a:ea typeface="ＭＳ Ｐゴシック" panose="020B0600070205080204" pitchFamily="34" charset="-128"/>
              </a:rPr>
              <a:t>Not covert.</a:t>
            </a:r>
          </a:p>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753701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4AD09B3-F229-D545-A844-D1EC1913BCC9}"/>
              </a:ext>
            </a:extLst>
          </p:cNvPr>
          <p:cNvSpPr>
            <a:spLocks noGrp="1"/>
          </p:cNvSpPr>
          <p:nvPr>
            <p:ph type="title"/>
          </p:nvPr>
        </p:nvSpPr>
        <p:spPr/>
        <p:txBody>
          <a:bodyPr/>
          <a:lstStyle/>
          <a:p>
            <a:pPr eaLnBrk="1" hangingPunct="1"/>
            <a:r>
              <a:rPr lang="en-GB" altLang="en-US" b="1" dirty="0">
                <a:solidFill>
                  <a:srgbClr val="011893"/>
                </a:solidFill>
                <a:ea typeface="ＭＳ Ｐゴシック" panose="020B0600070205080204" pitchFamily="34" charset="-128"/>
              </a:rPr>
              <a:t>You &amp; your research Journey</a:t>
            </a:r>
          </a:p>
        </p:txBody>
      </p:sp>
      <p:sp>
        <p:nvSpPr>
          <p:cNvPr id="8195" name="Content Placeholder 2">
            <a:extLst>
              <a:ext uri="{FF2B5EF4-FFF2-40B4-BE49-F238E27FC236}">
                <a16:creationId xmlns:a16="http://schemas.microsoft.com/office/drawing/2014/main" id="{810611E3-DC04-144D-B5A6-970CEEE5945A}"/>
              </a:ext>
            </a:extLst>
          </p:cNvPr>
          <p:cNvSpPr>
            <a:spLocks noGrp="1"/>
          </p:cNvSpPr>
          <p:nvPr>
            <p:ph idx="1"/>
          </p:nvPr>
        </p:nvSpPr>
        <p:spPr>
          <a:xfrm>
            <a:off x="685800" y="2060575"/>
            <a:ext cx="7772400" cy="4035425"/>
          </a:xfrm>
        </p:spPr>
        <p:txBody>
          <a:bodyPr/>
          <a:lstStyle/>
          <a:p>
            <a:pPr eaLnBrk="1" hangingPunct="1"/>
            <a:r>
              <a:rPr lang="en-GB" altLang="en-US" sz="2400" dirty="0">
                <a:ea typeface="ＭＳ Ｐゴシック" panose="020B0600070205080204" pitchFamily="34" charset="-128"/>
              </a:rPr>
              <a:t>As a Research Candidate, you must submit a proposal explaining what you intend to do and how it will be undertaken ethically, and this must be approved, before you begin to do any fieldwork for a student research project. </a:t>
            </a:r>
          </a:p>
        </p:txBody>
      </p:sp>
    </p:spTree>
    <p:extLst>
      <p:ext uri="{BB962C8B-B14F-4D97-AF65-F5344CB8AC3E}">
        <p14:creationId xmlns:p14="http://schemas.microsoft.com/office/powerpoint/2010/main" val="1793197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02227C9-D7F7-1747-A595-C42ECF1B92F9}"/>
              </a:ext>
            </a:extLst>
          </p:cNvPr>
          <p:cNvSpPr>
            <a:spLocks noGrp="1"/>
          </p:cNvSpPr>
          <p:nvPr>
            <p:ph type="title"/>
          </p:nvPr>
        </p:nvSpPr>
        <p:spPr/>
        <p:txBody>
          <a:bodyPr/>
          <a:lstStyle/>
          <a:p>
            <a:r>
              <a:rPr lang="en-GB" altLang="en-US" b="1" dirty="0">
                <a:solidFill>
                  <a:srgbClr val="011893"/>
                </a:solidFill>
                <a:ea typeface="ＭＳ Ｐゴシック" panose="020B0600070205080204" pitchFamily="34" charset="-128"/>
              </a:rPr>
              <a:t>Safeguarding children and vulnerable adults</a:t>
            </a:r>
          </a:p>
        </p:txBody>
      </p:sp>
      <p:sp>
        <p:nvSpPr>
          <p:cNvPr id="9219" name="Content Placeholder 2">
            <a:extLst>
              <a:ext uri="{FF2B5EF4-FFF2-40B4-BE49-F238E27FC236}">
                <a16:creationId xmlns:a16="http://schemas.microsoft.com/office/drawing/2014/main" id="{7B2197B2-7BDC-704F-A246-EB00AD26A99C}"/>
              </a:ext>
            </a:extLst>
          </p:cNvPr>
          <p:cNvSpPr>
            <a:spLocks noGrp="1"/>
          </p:cNvSpPr>
          <p:nvPr>
            <p:ph idx="1"/>
          </p:nvPr>
        </p:nvSpPr>
        <p:spPr>
          <a:xfrm>
            <a:off x="685800" y="2133600"/>
            <a:ext cx="7772400" cy="3962400"/>
          </a:xfrm>
        </p:spPr>
        <p:txBody>
          <a:bodyPr/>
          <a:lstStyle/>
          <a:p>
            <a:r>
              <a:rPr lang="en-GB" altLang="en-US" sz="2400">
                <a:ea typeface="ＭＳ Ｐゴシック" panose="020B0600070205080204" pitchFamily="34" charset="-128"/>
              </a:rPr>
              <a:t>Staff undertaking research work which involves one-to-one or other unsupervised contact with children or vulnerable adults will be required to obtain a Criminal Records Bureau (CRB) check. </a:t>
            </a:r>
          </a:p>
          <a:p>
            <a:r>
              <a:rPr lang="en-GB" altLang="en-US" sz="2400">
                <a:ea typeface="ＭＳ Ｐゴシック" panose="020B0600070205080204" pitchFamily="34" charset="-128"/>
              </a:rPr>
              <a:t>Applications should be submitted for approval as early as possible. All projects must be signed off from an ethics perspective before that part of the work for which approval is being sought begins. </a:t>
            </a:r>
          </a:p>
          <a:p>
            <a:pPr>
              <a:buFontTx/>
              <a:buNone/>
            </a:pPr>
            <a:endParaRPr lang="en-GB" altLang="en-US" sz="2400">
              <a:ea typeface="ＭＳ Ｐゴシック" panose="020B0600070205080204" pitchFamily="34" charset="-128"/>
            </a:endParaRPr>
          </a:p>
        </p:txBody>
      </p:sp>
    </p:spTree>
    <p:extLst>
      <p:ext uri="{BB962C8B-B14F-4D97-AF65-F5344CB8AC3E}">
        <p14:creationId xmlns:p14="http://schemas.microsoft.com/office/powerpoint/2010/main" val="7458758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2239</TotalTime>
  <Words>435</Words>
  <Application>Microsoft Macintosh PowerPoint</Application>
  <PresentationFormat>On-screen Show (4:3)</PresentationFormat>
  <Paragraphs>52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Comic Sans MS</vt:lpstr>
      <vt:lpstr>Myriad Pro</vt:lpstr>
      <vt:lpstr>Verdana</vt:lpstr>
      <vt:lpstr>20140311PresentationUWTSDTemplate</vt:lpstr>
      <vt:lpstr>LCDB7003</vt:lpstr>
      <vt:lpstr>Learning Outcomes</vt:lpstr>
      <vt:lpstr>What do we mean by ethics?</vt:lpstr>
      <vt:lpstr>Why Research Ethics?</vt:lpstr>
      <vt:lpstr>Why Research Ethics?</vt:lpstr>
      <vt:lpstr>Principles of ethical research</vt:lpstr>
      <vt:lpstr>Checklist for ethical research</vt:lpstr>
      <vt:lpstr>You &amp; your research Journey</vt:lpstr>
      <vt:lpstr>Safeguarding children and vulnerable adults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142</cp:revision>
  <cp:lastPrinted>2018-07-09T15:27:01Z</cp:lastPrinted>
  <dcterms:created xsi:type="dcterms:W3CDTF">2002-10-07T19:43:58Z</dcterms:created>
  <dcterms:modified xsi:type="dcterms:W3CDTF">2020-11-16T09:11:51Z</dcterms:modified>
</cp:coreProperties>
</file>