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Neue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C4C6C6"/>
              </a:solidFill>
              <a:prstDash val="solid"/>
              <a:miter lim="400000"/>
            </a:ln>
          </a:top>
          <a:bottom>
            <a:ln w="25400" cap="flat">
              <a:solidFill>
                <a:srgbClr val="C4C6C6"/>
              </a:solidFill>
              <a:prstDash val="solid"/>
              <a:miter lim="400000"/>
            </a:ln>
          </a:bottom>
          <a:insideH>
            <a:ln w="25400" cap="flat">
              <a:solidFill>
                <a:srgbClr val="C4C6C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2F2F2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C4C6C6"/>
              </a:solidFill>
              <a:prstDash val="solid"/>
              <a:miter lim="400000"/>
            </a:ln>
          </a:right>
          <a:top>
            <a:ln w="25400" cap="flat">
              <a:solidFill>
                <a:srgbClr val="C4C6C6"/>
              </a:solidFill>
              <a:prstDash val="solid"/>
              <a:miter lim="400000"/>
            </a:ln>
          </a:top>
          <a:bottom>
            <a:ln w="25400" cap="flat">
              <a:solidFill>
                <a:srgbClr val="C4C6C6"/>
              </a:solidFill>
              <a:prstDash val="solid"/>
              <a:miter lim="400000"/>
            </a:ln>
          </a:bottom>
          <a:insideH>
            <a:ln w="25400" cap="flat">
              <a:solidFill>
                <a:srgbClr val="C4C6C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9E8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satOff val="12166"/>
              <a:lumOff val="-13042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FF8FA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728F"/>
              </a:solidFill>
              <a:prstDash val="solid"/>
              <a:miter lim="400000"/>
            </a:ln>
          </a:top>
          <a:bottom>
            <a:ln w="12700" cap="flat">
              <a:solidFill>
                <a:srgbClr val="4F728F"/>
              </a:solidFill>
              <a:prstDash val="solid"/>
              <a:miter lim="400000"/>
            </a:ln>
          </a:bottom>
          <a:insideH>
            <a:ln w="12700" cap="flat">
              <a:solidFill>
                <a:srgbClr val="4F728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4DADF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38EB0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73D59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2F2F2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3C3C1D"/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insideV>
        </a:tcBdr>
        <a:fill>
          <a:solidFill>
            <a:srgbClr val="CFCDBB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C6C6C6"/>
              </a:solidFill>
              <a:prstDash val="solid"/>
              <a:miter lim="400000"/>
            </a:ln>
          </a:left>
          <a:right>
            <a:ln w="12700" cap="flat">
              <a:solidFill>
                <a:srgbClr val="C6C6C6"/>
              </a:solidFill>
              <a:prstDash val="solid"/>
              <a:miter lim="400000"/>
            </a:ln>
          </a:right>
          <a:top>
            <a:ln w="12700" cap="flat">
              <a:solidFill>
                <a:srgbClr val="656839"/>
              </a:solidFill>
              <a:prstDash val="solid"/>
              <a:miter lim="400000"/>
            </a:ln>
          </a:top>
          <a:bottom>
            <a:ln w="12700" cap="flat">
              <a:solidFill>
                <a:srgbClr val="3C3C1D"/>
              </a:solidFill>
              <a:prstDash val="solid"/>
              <a:miter lim="400000"/>
            </a:ln>
          </a:bottom>
          <a:insideH>
            <a:ln w="12700" cap="flat">
              <a:solidFill>
                <a:srgbClr val="C6C6C6"/>
              </a:solidFill>
              <a:prstDash val="solid"/>
              <a:miter lim="400000"/>
            </a:ln>
          </a:insideH>
          <a:insideV>
            <a:ln w="12700" cap="flat">
              <a:solidFill>
                <a:srgbClr val="C6C6C6"/>
              </a:solidFill>
              <a:prstDash val="solid"/>
              <a:miter lim="400000"/>
            </a:ln>
          </a:insideV>
        </a:tcBdr>
        <a:fill>
          <a:solidFill>
            <a:srgbClr val="E8E9E8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right>
          <a:top>
            <a:ln w="12700" cap="flat">
              <a:solidFill>
                <a:srgbClr val="3C3C1D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AAA485"/>
              </a:solidFill>
              <a:prstDash val="solid"/>
              <a:miter lim="400000"/>
            </a:ln>
          </a:insideH>
          <a:insideV>
            <a:ln w="127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insideV>
        </a:tcBdr>
        <a:fill>
          <a:solidFill>
            <a:srgbClr val="656839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C4C6C6"/>
              </a:solidFill>
              <a:prstDash val="solid"/>
              <a:miter lim="400000"/>
            </a:ln>
          </a:top>
          <a:bottom>
            <a:ln w="25400" cap="flat">
              <a:solidFill>
                <a:srgbClr val="C4C6C6"/>
              </a:solidFill>
              <a:prstDash val="solid"/>
              <a:miter lim="400000"/>
            </a:ln>
          </a:bottom>
          <a:insideH>
            <a:ln w="25400" cap="flat">
              <a:solidFill>
                <a:srgbClr val="C4C6C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1F1F1"/>
          </a:solidFill>
        </a:fill>
      </a:tcStyle>
    </a:wholeTbl>
    <a:band2H>
      <a:tcTxStyle/>
      <a:tcStyle>
        <a:tcBdr/>
        <a:fill>
          <a:solidFill>
            <a:srgbClr val="E4E4E0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515151"/>
              </a:solidFill>
              <a:prstDash val="solid"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12700" cap="flat">
              <a:solidFill>
                <a:srgbClr val="7D7766"/>
              </a:solidFill>
              <a:prstDash val="solid"/>
              <a:miter lim="400000"/>
            </a:ln>
          </a:top>
          <a:bottom>
            <a:ln w="12700" cap="flat">
              <a:solidFill>
                <a:srgbClr val="7D7766"/>
              </a:solidFill>
              <a:prstDash val="solid"/>
              <a:miter lim="400000"/>
            </a:ln>
          </a:bottom>
          <a:insideH>
            <a:ln w="12700" cap="flat">
              <a:solidFill>
                <a:srgbClr val="7D7766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F8B7E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solidFill>
                <a:srgbClr val="515151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1F1F1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15151"/>
              </a:solidFill>
              <a:prstDash val="solid"/>
              <a:miter lim="400000"/>
            </a:ln>
          </a:top>
          <a:bottom>
            <a:ln w="25400" cap="flat">
              <a:solidFill>
                <a:schemeClr val="accent2">
                  <a:hueOff val="-487087"/>
                  <a:satOff val="-2686"/>
                  <a:lumOff val="14808"/>
                </a:schemeClr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E5A4C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747474"/>
              </a:solidFill>
              <a:prstDash val="solid"/>
              <a:miter lim="400000"/>
            </a:ln>
          </a:left>
          <a:right>
            <a:ln w="12700" cap="flat">
              <a:solidFill>
                <a:srgbClr val="747474"/>
              </a:solidFill>
              <a:prstDash val="solid"/>
              <a:miter lim="400000"/>
            </a:ln>
          </a:right>
          <a:top>
            <a:ln w="127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solidFill>
                <a:srgbClr val="747474"/>
              </a:solidFill>
              <a:prstDash val="solid"/>
              <a:miter lim="400000"/>
            </a:ln>
          </a:insideH>
          <a:insideV>
            <a:ln w="12700" cap="flat">
              <a:solidFill>
                <a:srgbClr val="74747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F2F2F2"/>
          </a:solidFill>
        </a:fill>
      </a:tcStyle>
    </a:band2H>
    <a:firstCol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solidFill>
                <a:srgbClr val="747474"/>
              </a:solidFill>
              <a:prstDash val="solid"/>
              <a:miter lim="400000"/>
            </a:ln>
          </a:left>
          <a:right>
            <a:ln w="12700" cap="flat">
              <a:solidFill>
                <a:srgbClr val="747474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/>
          </a:solidFill>
        </a:fill>
      </a:tcStyle>
    </a:lastRow>
    <a:firstRow>
      <a:tcTxStyle b="off" i="off">
        <a:font>
          <a:latin typeface="Helvetica Neue"/>
          <a:ea typeface="Helvetica Neue"/>
          <a:cs typeface="Helvetica Neue"/>
        </a:font>
        <a:srgbClr val="444444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47474"/>
              </a:solidFill>
              <a:prstDash val="solid"/>
              <a:miter lim="400000"/>
            </a:ln>
          </a:top>
          <a:bottom>
            <a:ln w="12700" cap="flat">
              <a:solidFill>
                <a:srgbClr val="74747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777777"/>
      </a:tcTxStyle>
      <a:tcStyle>
        <a:tcBdr>
          <a:left>
            <a:ln w="12700" cap="flat">
              <a:solidFill>
                <a:srgbClr val="C9C9C9"/>
              </a:solidFill>
              <a:prstDash val="solid"/>
              <a:miter lim="400000"/>
            </a:ln>
          </a:left>
          <a:right>
            <a:ln w="12700" cap="flat">
              <a:solidFill>
                <a:srgbClr val="C9C9C9"/>
              </a:solidFill>
              <a:prstDash val="solid"/>
              <a:miter lim="400000"/>
            </a:ln>
          </a:right>
          <a:top>
            <a:ln w="12700" cap="flat">
              <a:solidFill>
                <a:srgbClr val="52525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2525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2525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2D2D2">
              <a:alpha val="30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555555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C9C9C9"/>
              </a:solidFill>
              <a:prstDash val="solid"/>
              <a:miter lim="400000"/>
            </a:ln>
          </a:top>
          <a:bottom>
            <a:ln w="12700" cap="flat">
              <a:solidFill>
                <a:srgbClr val="C9C9C9"/>
              </a:solidFill>
              <a:prstDash val="solid"/>
              <a:miter lim="400000"/>
            </a:ln>
          </a:bottom>
          <a:insideH>
            <a:ln w="12700" cap="flat">
              <a:solidFill>
                <a:srgbClr val="C9C9C9"/>
              </a:solidFill>
              <a:prstDash val="solid"/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555555"/>
      </a:tcTxStyle>
      <a:tcStyle>
        <a:tcBdr>
          <a:left>
            <a:ln w="12700" cap="flat">
              <a:solidFill>
                <a:srgbClr val="C9C9C9"/>
              </a:solidFill>
              <a:prstDash val="solid"/>
              <a:miter lim="400000"/>
            </a:ln>
          </a:left>
          <a:right>
            <a:ln w="12700" cap="flat">
              <a:solidFill>
                <a:srgbClr val="C9C9C9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C9C9C9"/>
              </a:solidFill>
              <a:prstDash val="solid"/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555555"/>
      </a:tcTxStyle>
      <a:tcStyle>
        <a:tcBdr>
          <a:left>
            <a:ln w="12700" cap="flat">
              <a:solidFill>
                <a:srgbClr val="C9C9C9"/>
              </a:solidFill>
              <a:prstDash val="solid"/>
              <a:miter lim="400000"/>
            </a:ln>
          </a:left>
          <a:right>
            <a:ln w="12700" cap="flat">
              <a:solidFill>
                <a:srgbClr val="C9C9C9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C9C9C9"/>
              </a:solidFill>
              <a:prstDash val="solid"/>
              <a:miter lim="400000"/>
            </a:ln>
          </a:insideH>
          <a:insideV>
            <a:ln w="12700" cap="flat">
              <a:solidFill>
                <a:srgbClr val="C9C9C9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63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5" name="Shape 12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8798214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7298" y="2928373"/>
            <a:ext cx="13008713" cy="26009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0143" y="3081053"/>
            <a:ext cx="12236336" cy="2473738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8533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5600" y="5646671"/>
            <a:ext cx="9753600" cy="1862052"/>
          </a:xfrm>
        </p:spPr>
        <p:txBody>
          <a:bodyPr>
            <a:normAutofit/>
          </a:bodyPr>
          <a:lstStyle>
            <a:lvl1pPr marL="0" indent="0" algn="ctr">
              <a:buNone/>
              <a:defRPr sz="2844"/>
            </a:lvl1pPr>
            <a:lvl2pPr marL="650230" indent="0" algn="ctr">
              <a:buNone/>
              <a:defRPr sz="2844"/>
            </a:lvl2pPr>
            <a:lvl3pPr marL="1300460" indent="0" algn="ctr">
              <a:buNone/>
              <a:defRPr sz="2844"/>
            </a:lvl3pPr>
            <a:lvl4pPr marL="1950690" indent="0" algn="ctr">
              <a:buNone/>
              <a:defRPr sz="2844"/>
            </a:lvl4pPr>
            <a:lvl5pPr marL="2600919" indent="0" algn="ctr">
              <a:buNone/>
              <a:defRPr sz="2844"/>
            </a:lvl5pPr>
            <a:lvl6pPr marL="3251149" indent="0" algn="ctr">
              <a:buNone/>
              <a:defRPr sz="2844"/>
            </a:lvl6pPr>
            <a:lvl7pPr marL="3901379" indent="0" algn="ctr">
              <a:buNone/>
              <a:defRPr sz="2844"/>
            </a:lvl7pPr>
            <a:lvl8pPr marL="4551609" indent="0" algn="ctr">
              <a:buNone/>
              <a:defRPr sz="2844"/>
            </a:lvl8pPr>
            <a:lvl9pPr marL="5201839" indent="0" algn="ctr">
              <a:buNone/>
              <a:defRPr sz="2844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7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808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7298" y="2928373"/>
            <a:ext cx="13008713" cy="26009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737" y="3141517"/>
            <a:ext cx="11216640" cy="2384213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8533" b="0" spc="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8737" y="5666703"/>
            <a:ext cx="11216640" cy="1670598"/>
          </a:xfrm>
        </p:spPr>
        <p:txBody>
          <a:bodyPr anchor="t">
            <a:normAutofit/>
          </a:bodyPr>
          <a:lstStyle>
            <a:lvl1pPr marL="0" indent="0" algn="ctr">
              <a:buNone/>
              <a:defRPr sz="2844">
                <a:solidFill>
                  <a:schemeClr val="tx2"/>
                </a:solidFill>
              </a:defRPr>
            </a:lvl1pPr>
            <a:lvl2pPr marL="650230" indent="0">
              <a:buNone/>
              <a:defRPr sz="2560">
                <a:solidFill>
                  <a:schemeClr val="tx1">
                    <a:tint val="75000"/>
                  </a:schemeClr>
                </a:solidFill>
              </a:defRPr>
            </a:lvl2pPr>
            <a:lvl3pPr marL="1300460" indent="0">
              <a:buNone/>
              <a:defRPr sz="2276">
                <a:solidFill>
                  <a:schemeClr val="tx1">
                    <a:tint val="75000"/>
                  </a:schemeClr>
                </a:solidFill>
              </a:defRPr>
            </a:lvl3pPr>
            <a:lvl4pPr marL="1950690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4pPr>
            <a:lvl5pPr marL="260091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5pPr>
            <a:lvl6pPr marL="325114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6pPr>
            <a:lvl7pPr marL="390137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7pPr>
            <a:lvl8pPr marL="455160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8pPr>
            <a:lvl9pPr marL="5201839" indent="0">
              <a:buNone/>
              <a:defRPr sz="19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1410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75356" y="2861056"/>
            <a:ext cx="5201920" cy="5982208"/>
          </a:xfrm>
        </p:spPr>
        <p:txBody>
          <a:bodyPr/>
          <a:lstStyle>
            <a:lvl1pPr>
              <a:defRPr sz="3129"/>
            </a:lvl1pPr>
            <a:lvl2pPr>
              <a:defRPr sz="2844"/>
            </a:lvl2pPr>
            <a:lvl3pPr>
              <a:defRPr sz="2560"/>
            </a:lvl3pPr>
            <a:lvl4pPr>
              <a:defRPr sz="2276"/>
            </a:lvl4pPr>
            <a:lvl5pPr>
              <a:defRPr sz="2276"/>
            </a:lvl5pPr>
            <a:lvl6pPr>
              <a:defRPr sz="2276"/>
            </a:lvl6pPr>
            <a:lvl7pPr>
              <a:defRPr sz="2276"/>
            </a:lvl7pPr>
            <a:lvl8pPr>
              <a:defRPr sz="2276"/>
            </a:lvl8pPr>
            <a:lvl9pPr>
              <a:defRPr sz="22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20" y="2861056"/>
            <a:ext cx="5201920" cy="5982208"/>
          </a:xfrm>
        </p:spPr>
        <p:txBody>
          <a:bodyPr/>
          <a:lstStyle>
            <a:lvl1pPr>
              <a:defRPr sz="3129"/>
            </a:lvl1pPr>
            <a:lvl2pPr>
              <a:defRPr sz="2844"/>
            </a:lvl2pPr>
            <a:lvl3pPr>
              <a:defRPr sz="2560"/>
            </a:lvl3pPr>
            <a:lvl4pPr>
              <a:defRPr sz="2276"/>
            </a:lvl4pPr>
            <a:lvl5pPr>
              <a:defRPr sz="2276"/>
            </a:lvl5pPr>
            <a:lvl6pPr>
              <a:defRPr sz="2276"/>
            </a:lvl6pPr>
            <a:lvl7pPr>
              <a:defRPr sz="2276"/>
            </a:lvl7pPr>
            <a:lvl8pPr>
              <a:defRPr sz="2276"/>
            </a:lvl8pPr>
            <a:lvl9pPr>
              <a:defRPr sz="22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971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5360" y="2721379"/>
            <a:ext cx="5201920" cy="1056845"/>
          </a:xfrm>
        </p:spPr>
        <p:txBody>
          <a:bodyPr anchor="ctr">
            <a:normAutofit/>
          </a:bodyPr>
          <a:lstStyle>
            <a:lvl1pPr marL="0" indent="0">
              <a:buNone/>
              <a:defRPr sz="2844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75360" y="3778227"/>
            <a:ext cx="5201920" cy="5071872"/>
          </a:xfrm>
        </p:spPr>
        <p:txBody>
          <a:bodyPr/>
          <a:lstStyle>
            <a:lvl1pPr>
              <a:defRPr sz="3129"/>
            </a:lvl1pPr>
            <a:lvl2pPr>
              <a:defRPr sz="2844"/>
            </a:lvl2pPr>
            <a:lvl3pPr>
              <a:defRPr sz="2560"/>
            </a:lvl3pPr>
            <a:lvl4pPr>
              <a:defRPr sz="2276"/>
            </a:lvl4pPr>
            <a:lvl5pPr>
              <a:defRPr sz="2276"/>
            </a:lvl5pPr>
            <a:lvl6pPr>
              <a:defRPr sz="2276"/>
            </a:lvl6pPr>
            <a:lvl7pPr>
              <a:defRPr sz="2276"/>
            </a:lvl7pPr>
            <a:lvl8pPr>
              <a:defRPr sz="2276"/>
            </a:lvl8pPr>
            <a:lvl9pPr>
              <a:defRPr sz="22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27275" y="2721379"/>
            <a:ext cx="5201920" cy="1056845"/>
          </a:xfrm>
        </p:spPr>
        <p:txBody>
          <a:bodyPr anchor="ctr">
            <a:normAutofit/>
          </a:bodyPr>
          <a:lstStyle>
            <a:lvl1pPr marL="0" indent="0">
              <a:buNone/>
              <a:defRPr sz="2844" b="1"/>
            </a:lvl1pPr>
            <a:lvl2pPr marL="650230" indent="0">
              <a:buNone/>
              <a:defRPr sz="2844" b="1"/>
            </a:lvl2pPr>
            <a:lvl3pPr marL="1300460" indent="0">
              <a:buNone/>
              <a:defRPr sz="2560" b="1"/>
            </a:lvl3pPr>
            <a:lvl4pPr marL="1950690" indent="0">
              <a:buNone/>
              <a:defRPr sz="2276" b="1"/>
            </a:lvl4pPr>
            <a:lvl5pPr marL="2600919" indent="0">
              <a:buNone/>
              <a:defRPr sz="2276" b="1"/>
            </a:lvl5pPr>
            <a:lvl6pPr marL="3251149" indent="0">
              <a:buNone/>
              <a:defRPr sz="2276" b="1"/>
            </a:lvl6pPr>
            <a:lvl7pPr marL="3901379" indent="0">
              <a:buNone/>
              <a:defRPr sz="2276" b="1"/>
            </a:lvl7pPr>
            <a:lvl8pPr marL="4551609" indent="0">
              <a:buNone/>
              <a:defRPr sz="2276" b="1"/>
            </a:lvl8pPr>
            <a:lvl9pPr marL="5201839" indent="0">
              <a:buNone/>
              <a:defRPr sz="2276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827275" y="3778224"/>
            <a:ext cx="5201920" cy="5071872"/>
          </a:xfrm>
        </p:spPr>
        <p:txBody>
          <a:bodyPr/>
          <a:lstStyle>
            <a:lvl1pPr>
              <a:defRPr sz="3129"/>
            </a:lvl1pPr>
            <a:lvl2pPr>
              <a:defRPr sz="2844"/>
            </a:lvl2pPr>
            <a:lvl3pPr>
              <a:defRPr sz="2560"/>
            </a:lvl3pPr>
            <a:lvl4pPr>
              <a:defRPr sz="2276"/>
            </a:lvl4pPr>
            <a:lvl5pPr>
              <a:defRPr sz="2276"/>
            </a:lvl5pPr>
            <a:lvl6pPr>
              <a:defRPr sz="2276"/>
            </a:lvl6pPr>
            <a:lvl7pPr>
              <a:defRPr sz="2276"/>
            </a:lvl7pPr>
            <a:lvl8pPr>
              <a:defRPr sz="2276"/>
            </a:lvl8pPr>
            <a:lvl9pPr>
              <a:defRPr sz="22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202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021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150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5360" y="3056128"/>
            <a:ext cx="6502400" cy="5462016"/>
          </a:xfrm>
        </p:spPr>
        <p:txBody>
          <a:bodyPr/>
          <a:lstStyle>
            <a:lvl1pPr>
              <a:defRPr sz="3129"/>
            </a:lvl1pPr>
            <a:lvl2pPr>
              <a:defRPr sz="2844"/>
            </a:lvl2pPr>
            <a:lvl3pPr>
              <a:defRPr sz="2560"/>
            </a:lvl3pPr>
            <a:lvl4pPr>
              <a:defRPr sz="2276"/>
            </a:lvl4pPr>
            <a:lvl5pPr>
              <a:defRPr sz="2276"/>
            </a:lvl5pPr>
            <a:lvl6pPr>
              <a:defRPr sz="2276"/>
            </a:lvl6pPr>
            <a:lvl7pPr>
              <a:defRPr sz="2276"/>
            </a:lvl7pPr>
            <a:lvl8pPr>
              <a:defRPr sz="2276"/>
            </a:lvl8pPr>
            <a:lvl9pPr>
              <a:defRPr sz="2276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0541" y="3054205"/>
            <a:ext cx="3641344" cy="488152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2418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454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75360" y="3145236"/>
            <a:ext cx="6762496" cy="5462016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4551">
                <a:solidFill>
                  <a:schemeClr val="tx1">
                    <a:lumMod val="50000"/>
                  </a:schemeClr>
                </a:solidFill>
              </a:defRPr>
            </a:lvl1pPr>
            <a:lvl2pPr marL="650230" indent="0">
              <a:buNone/>
              <a:defRPr sz="3982"/>
            </a:lvl2pPr>
            <a:lvl3pPr marL="1300460" indent="0">
              <a:buNone/>
              <a:defRPr sz="3413"/>
            </a:lvl3pPr>
            <a:lvl4pPr marL="1950690" indent="0">
              <a:buNone/>
              <a:defRPr sz="2844"/>
            </a:lvl4pPr>
            <a:lvl5pPr marL="2600919" indent="0">
              <a:buNone/>
              <a:defRPr sz="2844"/>
            </a:lvl5pPr>
            <a:lvl6pPr marL="3251149" indent="0">
              <a:buNone/>
              <a:defRPr sz="2844"/>
            </a:lvl6pPr>
            <a:lvl7pPr marL="3901379" indent="0">
              <a:buNone/>
              <a:defRPr sz="2844"/>
            </a:lvl7pPr>
            <a:lvl8pPr marL="4551609" indent="0">
              <a:buNone/>
              <a:defRPr sz="2844"/>
            </a:lvl8pPr>
            <a:lvl9pPr marL="5201839" indent="0">
              <a:buNone/>
              <a:defRPr sz="2844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70277" y="3058661"/>
            <a:ext cx="3641344" cy="48768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2418"/>
            </a:lvl1pPr>
            <a:lvl2pPr marL="650230" indent="0">
              <a:buNone/>
              <a:defRPr sz="1707"/>
            </a:lvl2pPr>
            <a:lvl3pPr marL="1300460" indent="0">
              <a:buNone/>
              <a:defRPr sz="1422"/>
            </a:lvl3pPr>
            <a:lvl4pPr marL="1950690" indent="0">
              <a:buNone/>
              <a:defRPr sz="1280"/>
            </a:lvl4pPr>
            <a:lvl5pPr marL="2600919" indent="0">
              <a:buNone/>
              <a:defRPr sz="1280"/>
            </a:lvl5pPr>
            <a:lvl6pPr marL="3251149" indent="0">
              <a:buNone/>
              <a:defRPr sz="1280"/>
            </a:lvl6pPr>
            <a:lvl7pPr marL="3901379" indent="0">
              <a:buNone/>
              <a:defRPr sz="1280"/>
            </a:lvl7pPr>
            <a:lvl8pPr marL="4551609" indent="0">
              <a:buNone/>
              <a:defRPr sz="1280"/>
            </a:lvl8pPr>
            <a:lvl9pPr marL="5201839" indent="0">
              <a:buNone/>
              <a:defRPr sz="128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5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61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620599" y="0"/>
            <a:ext cx="2926080" cy="9753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71333" y="866987"/>
            <a:ext cx="2562539" cy="801962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4080" y="866987"/>
            <a:ext cx="8504843" cy="80196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4081" y="9134728"/>
            <a:ext cx="2926076" cy="519289"/>
          </a:xfrm>
        </p:spPr>
        <p:txBody>
          <a:bodyPr/>
          <a:lstStyle/>
          <a:p>
            <a:fld id="{96DFF08F-DC6B-4601-B491-B0F83F6DD2DA}" type="datetimeFigureOut">
              <a:rPr lang="en-US" dirty="0"/>
              <a:t>9/30/2019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27878" y="9134728"/>
            <a:ext cx="4564981" cy="519289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1253" y="9134728"/>
            <a:ext cx="938409" cy="519289"/>
          </a:xfrm>
        </p:spPr>
        <p:txBody>
          <a:bodyPr/>
          <a:lstStyle/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4932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8680023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15" y="250467"/>
            <a:ext cx="13001549" cy="23408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4249" y="404161"/>
            <a:ext cx="11054080" cy="21457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4249" y="2861056"/>
            <a:ext cx="11054080" cy="5982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69326" y="9134728"/>
            <a:ext cx="3690728" cy="519289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493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60534" y="9134728"/>
            <a:ext cx="5775114" cy="5192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93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54864" y="9134728"/>
            <a:ext cx="1009348" cy="519289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707" b="0">
                <a:solidFill>
                  <a:schemeClr val="tx1"/>
                </a:solidFill>
              </a:defRPr>
            </a:lvl1pPr>
          </a:lstStyle>
          <a:p>
            <a:fld id="{86CB4B4D-7CA3-9044-876B-883B54F86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678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1300460" rtl="0" eaLnBrk="1" latinLnBrk="0" hangingPunct="1">
        <a:lnSpc>
          <a:spcPct val="85000"/>
        </a:lnSpc>
        <a:spcBef>
          <a:spcPct val="0"/>
        </a:spcBef>
        <a:buNone/>
        <a:defRPr sz="5689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260092" indent="-260092" algn="l" defTabSz="1300460" rtl="0" eaLnBrk="1" latinLnBrk="0" hangingPunct="1">
        <a:lnSpc>
          <a:spcPct val="90000"/>
        </a:lnSpc>
        <a:spcBef>
          <a:spcPts val="1707"/>
        </a:spcBef>
        <a:spcAft>
          <a:spcPts val="284"/>
        </a:spcAft>
        <a:buClr>
          <a:schemeClr val="tx1"/>
        </a:buClr>
        <a:buFont typeface="Wingdings" pitchFamily="2" charset="2"/>
        <a:buChar char=""/>
        <a:defRPr sz="3129" kern="1200">
          <a:solidFill>
            <a:schemeClr val="tx1"/>
          </a:solidFill>
          <a:latin typeface="+mn-lt"/>
          <a:ea typeface="+mn-ea"/>
          <a:cs typeface="+mn-cs"/>
        </a:defRPr>
      </a:lvl1pPr>
      <a:lvl2pPr marL="585207" indent="-260092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844" kern="1200">
          <a:solidFill>
            <a:schemeClr val="tx1"/>
          </a:solidFill>
          <a:latin typeface="+mn-lt"/>
          <a:ea typeface="+mn-ea"/>
          <a:cs typeface="+mn-cs"/>
        </a:defRPr>
      </a:lvl2pPr>
      <a:lvl3pPr marL="910322" indent="-260092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235437" indent="-260092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276" kern="1200">
          <a:solidFill>
            <a:schemeClr val="tx1"/>
          </a:solidFill>
          <a:latin typeface="+mn-lt"/>
          <a:ea typeface="+mn-ea"/>
          <a:cs typeface="+mn-cs"/>
        </a:defRPr>
      </a:lvl4pPr>
      <a:lvl5pPr marL="1560552" indent="-260092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276" kern="1200">
          <a:solidFill>
            <a:schemeClr val="tx1"/>
          </a:solidFill>
          <a:latin typeface="+mn-lt"/>
          <a:ea typeface="+mn-ea"/>
          <a:cs typeface="+mn-cs"/>
        </a:defRPr>
      </a:lvl5pPr>
      <a:lvl6pPr marL="1826958" indent="-325115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276" kern="1200">
          <a:solidFill>
            <a:schemeClr val="tx1"/>
          </a:solidFill>
          <a:latin typeface="+mn-lt"/>
          <a:ea typeface="+mn-ea"/>
          <a:cs typeface="+mn-cs"/>
        </a:defRPr>
      </a:lvl6pPr>
      <a:lvl7pPr marL="2093194" indent="-325115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276" kern="1200">
          <a:solidFill>
            <a:schemeClr val="tx1"/>
          </a:solidFill>
          <a:latin typeface="+mn-lt"/>
          <a:ea typeface="+mn-ea"/>
          <a:cs typeface="+mn-cs"/>
        </a:defRPr>
      </a:lvl7pPr>
      <a:lvl8pPr marL="2316764" indent="-325115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276" kern="1200">
          <a:solidFill>
            <a:schemeClr val="tx1"/>
          </a:solidFill>
          <a:latin typeface="+mn-lt"/>
          <a:ea typeface="+mn-ea"/>
          <a:cs typeface="+mn-cs"/>
        </a:defRPr>
      </a:lvl8pPr>
      <a:lvl9pPr marL="2568778" indent="-325115" algn="l" defTabSz="1300460" rtl="0" eaLnBrk="1" latinLnBrk="0" hangingPunct="1">
        <a:lnSpc>
          <a:spcPct val="90000"/>
        </a:lnSpc>
        <a:spcBef>
          <a:spcPts val="284"/>
        </a:spcBef>
        <a:spcAft>
          <a:spcPts val="569"/>
        </a:spcAft>
        <a:buClr>
          <a:schemeClr val="tx1"/>
        </a:buClr>
        <a:buFont typeface="Wingdings" pitchFamily="2" charset="2"/>
        <a:buChar char=""/>
        <a:defRPr sz="2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defTabSz="1300460" rtl="0" eaLnBrk="1" latinLnBrk="0" hangingPunct="1">
        <a:defRPr sz="25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IGLU.COM" TargetMode="Externa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GB" dirty="0" smtClean="0"/>
              <a:t>International Travel Operations</a:t>
            </a:r>
            <a:endParaRPr dirty="0"/>
          </a:p>
        </p:txBody>
      </p:sp>
      <p:pic>
        <p:nvPicPr>
          <p:cNvPr id="2050" name="Picture 2" descr="e4c31c5b-d8a8-47f0-867d-d8d5bb743c3e@GBRP2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894" y="6005384"/>
            <a:ext cx="6635090" cy="331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HOMAS COOK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 THOMAS COOK</a:t>
            </a:r>
          </a:p>
        </p:txBody>
      </p:sp>
      <p:sp>
        <p:nvSpPr>
          <p:cNvPr id="131" name="FOUNDED 1841 UK TRAIN TOURS…"/>
          <p:cNvSpPr txBox="1">
            <a:spLocks noGrp="1"/>
          </p:cNvSpPr>
          <p:nvPr>
            <p:ph type="body" idx="1"/>
          </p:nvPr>
        </p:nvSpPr>
        <p:spPr>
          <a:xfrm>
            <a:off x="1062681" y="2780270"/>
            <a:ext cx="10965648" cy="6858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FOUNDED 1841 UK TRAIN TOURS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1951 EUROPEAN TOURS - GRAND TOUR, TRAINS &amp; GREAT EXHIBITIONS 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FOUNDER OF PACKAGE HOLIDAYS &amp; TOUR OPERATORS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NATIONALISED DURING WAR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PRIVATISED 1970’S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BRAND IDENTITY 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DON’T JUST BOOK IT THOMAS COOK IT!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AIRTOURS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2012 OLYMPICS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SUBSIDIARIES - UK, EUROPE &amp; WORLD WIDE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 err="1"/>
              <a:t>Airtours</a:t>
            </a:r>
            <a:r>
              <a:rPr sz="2400" dirty="0"/>
              <a:t>, Airline, Condor, Hotels and Resorts</a:t>
            </a:r>
          </a:p>
          <a:p>
            <a:pPr marL="237743" indent="-237743" defTabSz="303783">
              <a:spcBef>
                <a:spcPts val="2100"/>
              </a:spcBef>
              <a:defRPr sz="1871"/>
            </a:pPr>
            <a:r>
              <a:rPr sz="2400" dirty="0"/>
              <a:t>Sept 2019 Liquidation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THOMAS COOK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                  THOMAS COOK </a:t>
            </a:r>
          </a:p>
        </p:txBody>
      </p:sp>
      <p:sp>
        <p:nvSpPr>
          <p:cNvPr id="134" name="2007 THOMAS COOK - Merger Thomas Cook &amp; My Travel Merged WITH 52% OF SHARES OWNED BY ARCANDOR…"/>
          <p:cNvSpPr txBox="1">
            <a:spLocks noGrp="1"/>
          </p:cNvSpPr>
          <p:nvPr>
            <p:ph type="body" idx="1"/>
          </p:nvPr>
        </p:nvSpPr>
        <p:spPr>
          <a:xfrm>
            <a:off x="0" y="2861055"/>
            <a:ext cx="12727459" cy="70490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/>
              <a:t>2007 THOMAS COOK </a:t>
            </a:r>
            <a:endParaRPr lang="en-GB" sz="2800" dirty="0"/>
          </a:p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 smtClean="0"/>
              <a:t>Merger </a:t>
            </a:r>
            <a:r>
              <a:rPr sz="2800" dirty="0"/>
              <a:t>Thomas Cook &amp; My Travel Merged WITH 52% OF SHARES OWNED BY ARCANDOR</a:t>
            </a:r>
          </a:p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/>
              <a:t>2008 Bought Hotels4U</a:t>
            </a:r>
          </a:p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/>
              <a:t>2009 ARCANDOR BANCUPTCY</a:t>
            </a:r>
          </a:p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/>
              <a:t>2010 CLOSED GOING PLACES &amp; MERGE WITH COOPERATIVE CREATING UK’S LARGEST TRAVEL NETWORK</a:t>
            </a:r>
          </a:p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/>
              <a:t>2013 SOLD NEILSON FOR £9.5M</a:t>
            </a:r>
          </a:p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/>
              <a:t>2014 SOLD NETFLIGHTS FOR £45M</a:t>
            </a:r>
          </a:p>
          <a:p>
            <a:pPr marL="274320" indent="-274320" defTabSz="350520">
              <a:spcBef>
                <a:spcPts val="2500"/>
              </a:spcBef>
              <a:defRPr sz="2160"/>
            </a:pPr>
            <a:r>
              <a:rPr sz="2800" dirty="0"/>
              <a:t>2016 COOPERATIVE GROUP OPTED TO QUIT JOINT VENTURE &amp; REBRANDED IN 2017-2018</a:t>
            </a:r>
          </a:p>
          <a:p>
            <a:pPr marL="274320" indent="-274320" defTabSz="350520">
              <a:spcBef>
                <a:spcPts val="2500"/>
              </a:spcBef>
              <a:defRPr sz="2160"/>
            </a:pPr>
            <a:endParaRPr sz="2800"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HOMAS COOK GROUP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  THOMAS COOK GROUP</a:t>
            </a:r>
          </a:p>
        </p:txBody>
      </p:sp>
      <p:sp>
        <p:nvSpPr>
          <p:cNvPr id="137" name="21K STAFF WORLDWID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21K STAFF WORLDWIDE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9K STAFF IN UK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TOUR OPERATIONS 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THOMAS COOK UK, GERMANY, FRANCE, NETHERLANDS, BELGIUM, CHINA, 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AIRTOURS - UK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NECKERMAN REISEN - AUSTRIA &amp; SWITZERLAND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SCANDANVIAN &amp; EASTERN EUROPEAN TOUR OPERATORS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sz="2800" dirty="0"/>
              <a:t>RUSSIA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ISSU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               ISSUES</a:t>
            </a:r>
          </a:p>
        </p:txBody>
      </p:sp>
      <p:sp>
        <p:nvSpPr>
          <p:cNvPr id="140" name="2006 CHILDREN’S DEATHS IN CORFU - CARBON MONOXIDE POISONING…"/>
          <p:cNvSpPr txBox="1">
            <a:spLocks noGrp="1"/>
          </p:cNvSpPr>
          <p:nvPr>
            <p:ph type="body" idx="1"/>
          </p:nvPr>
        </p:nvSpPr>
        <p:spPr>
          <a:xfrm>
            <a:off x="197708" y="2644346"/>
            <a:ext cx="12579178" cy="729048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2006 CHILDREN’S DEATHS IN CORFU - CARBON MONOXIDE POISONING</a:t>
            </a:r>
          </a:p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TOUR OPERATOR THOMAS COOK</a:t>
            </a:r>
          </a:p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2010 - 11 DEFENDANTS FACED MANSLAUGHTER CHARGES INCLUDING 2 THOMAS COOK EMPLOYEES WHO WERE ACQUITED</a:t>
            </a:r>
          </a:p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2015 UK ENQUIRY - UNLAWFUL KILLING</a:t>
            </a:r>
          </a:p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BREACHED DUTY OF CARE</a:t>
            </a:r>
          </a:p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PUBLICITY - MAIL ON SUNDAY - TC RECEIVED £3M FROM HOTEL</a:t>
            </a:r>
          </a:p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TC THEN MADE £1.5 DONATION TO UNICEF NOT CONSULTING WITH CHILDREN’S FAMILY</a:t>
            </a:r>
          </a:p>
          <a:p>
            <a:pPr marL="306324" indent="-306324" defTabSz="391414">
              <a:spcBef>
                <a:spcPts val="2800"/>
              </a:spcBef>
              <a:defRPr sz="2412"/>
            </a:pPr>
            <a:r>
              <a:rPr sz="2800" dirty="0"/>
              <a:t>“FIRMS HANDLING OF THE CASE HAS BEEN A LESSON IN HOW NOT TO MANAGE A CRISIS” Independent Newspaper (2010) 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THOMAS COOK - 2019…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            THOMAS COOK - 2019 </a:t>
            </a:r>
          </a:p>
          <a:p>
            <a:r>
              <a:t>           THE BEGINNING OF THE END </a:t>
            </a:r>
          </a:p>
        </p:txBody>
      </p:sp>
      <p:sp>
        <p:nvSpPr>
          <p:cNvPr id="143" name="STRATEGIC REVIEW ANNOUNCED…"/>
          <p:cNvSpPr txBox="1">
            <a:spLocks noGrp="1"/>
          </p:cNvSpPr>
          <p:nvPr>
            <p:ph type="body" idx="1"/>
          </p:nvPr>
        </p:nvSpPr>
        <p:spPr>
          <a:xfrm>
            <a:off x="568411" y="2861056"/>
            <a:ext cx="11459918" cy="66783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STRATEGIC REVIEW ANNOUNCED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APRIL - RESTRUCTURING TO REDUCE £1.6B DEBT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MAY - ANNOUNCE £300M EMERGENCY BANK FUNDING, FOLLOWED BY £1.5B LOSSES IN 1ST HALF OF FINANCIAL YEAR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JUNE - TALKS WITH CHINA’S FOSUN RE SELLING TOUR OPERATOR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AUGUST - ANNOUNCEMENT FORSUN TO PAY £450M FOR 75% OF TC TOUR OPERATIONS &amp; 23% OF AIRLINE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SEPTEMBER 2019 - RUMOURS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LAST MINUTE NEGOTIATIONS - SECURED £900M IN DEBT FOR EQUITY FUNDING INCLUDING £450 FROM FORSUN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UK GOVT TO FUND £200M WITH SUPPORT FROM TURKISH GOVT &amp; SPANISH HOTELIERS GROUP BUT UK GOVT REFUSED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22ND SEPT UK AIRPORTS INPOUNDED TC AIRCARFT ON ARRIVAL DUE TO DEFAULT IN PAYMENT OF AIRPORT CHARGES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CAA ANNOUNCED LIQUIDATION 2AM &amp; CEASE OF OPERATIONS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600K UK TOURISTS OVERSEAS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CAA - OPERATION MATTERHORN TO REPATRIATE 150K UK TOURISTS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BIGGEST PEACETIME UK REPATRIATION </a:t>
            </a:r>
          </a:p>
          <a:p>
            <a:pPr marL="192023" indent="-192023" defTabSz="245363">
              <a:spcBef>
                <a:spcPts val="1700"/>
              </a:spcBef>
              <a:defRPr sz="1512"/>
            </a:pPr>
            <a:r>
              <a:rPr sz="2400" dirty="0"/>
              <a:t>40 AIRCRAFTS FROM COMPETITORS &amp; TC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2019 ECONOMIC &amp; MANAGEMENT ISSU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2019 ECONOMIC &amp; MANAGEMENT ISSUES</a:t>
            </a:r>
          </a:p>
        </p:txBody>
      </p:sp>
      <p:sp>
        <p:nvSpPr>
          <p:cNvPr id="146" name="BREXIT…"/>
          <p:cNvSpPr txBox="1">
            <a:spLocks noGrp="1"/>
          </p:cNvSpPr>
          <p:nvPr>
            <p:ph type="body" idx="1"/>
          </p:nvPr>
        </p:nvSpPr>
        <p:spPr>
          <a:xfrm>
            <a:off x="974249" y="2861056"/>
            <a:ext cx="11054080" cy="689254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BREXIT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MEDIA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MISMANAGEMENT - FINANCIAL &amp; OUTDATED PRODUCTS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BONUSES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GOVERNMENT POSITION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CONTRACTS WITH HOTELS &amp; AIRPORTS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IMPACT ON THE UK IMAGE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END OF PACKAGE HOLIDAYS?</a:t>
            </a:r>
          </a:p>
          <a:p>
            <a:pPr marL="324611" indent="-324611" defTabSz="414781">
              <a:spcBef>
                <a:spcPts val="2900"/>
              </a:spcBef>
              <a:defRPr sz="2556"/>
            </a:pPr>
            <a:r>
              <a:rPr dirty="0"/>
              <a:t>DEMISE OF TRAVEL AGENTS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NEILSON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                        NEILSON</a:t>
            </a:r>
          </a:p>
        </p:txBody>
      </p:sp>
      <p:sp>
        <p:nvSpPr>
          <p:cNvPr id="149" name="FOUNDED 1976 AS SEPARATE COMPANIES BROUGHT TOGETHER IN 1999 BY THOMAS COOK TO RUN THEIR SKI, SAILING &amp; BEACH HOLIDAYS…"/>
          <p:cNvSpPr txBox="1">
            <a:spLocks noGrp="1"/>
          </p:cNvSpPr>
          <p:nvPr>
            <p:ph type="body" idx="1"/>
          </p:nvPr>
        </p:nvSpPr>
        <p:spPr>
          <a:xfrm>
            <a:off x="351481" y="1613023"/>
            <a:ext cx="12653319" cy="8272381"/>
          </a:xfrm>
          <a:prstGeom prst="rect">
            <a:avLst/>
          </a:prstGeom>
        </p:spPr>
        <p:txBody>
          <a:bodyPr>
            <a:noAutofit/>
          </a:bodyPr>
          <a:lstStyle/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FOUNDED 1976 AS SEPARATE COMPANIES BROUGHT TOGETHER IN 1999 BY THOMAS COOK TO RUN THEIR SKI, SAILING &amp; BEACH HOLIDAYS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NEILSON CONTRIBUTED £1B TO GROUP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2013 THOMAS COOK RATIONALISATION RESULTED IN NEILSON BEING SOLD TO RISK CAPITAL A PRIVATE EQUITY GROUP FOR £9.5M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THOMAS COOK DECISION WAS SO THEY COULD FOCUS ON KEY BRANDS - STRATEGY FOR PROFITABLE GROWTH - MASS TOURISM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NEILSON 5 YEARS GROWTH - NEW BEACH CLUBS, NEW DESTINATIONS, MOUNTAIN COLLECTIONS, IMPROVED HOSPITALITY, RECORD GUEST SCORES YEAR AFTER YEAR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2018 NEILSON SOLD TO LDC (</a:t>
            </a:r>
            <a:r>
              <a:rPr sz="2400" u="sng" dirty="0">
                <a:hlinkClick r:id="rId2"/>
              </a:rPr>
              <a:t>IGLU.COM</a:t>
            </a:r>
            <a:r>
              <a:rPr sz="2400" dirty="0"/>
              <a:t> AWAY RESORTS, BLUE BAY TRAVEL &amp; FOREST HOLIDAYS)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ANNUAL REVENUES OF £80M - HIGHLY PROFITABLE &amp; PRIMED FOR GROWTH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NEW VISION &amp; GROWTH BASED ON THE INCREASED DEMAND FOR ACTIVITY &amp; WELLNESS HOLIDAYS &amp; PREMIUM MARKET - NICHE TOURISM</a:t>
            </a:r>
          </a:p>
          <a:p>
            <a:pPr marL="246888" indent="-246888" defTabSz="315468">
              <a:spcBef>
                <a:spcPts val="2200"/>
              </a:spcBef>
              <a:defRPr sz="1944"/>
            </a:pPr>
            <a:r>
              <a:rPr sz="2400" dirty="0"/>
              <a:t>INCREASE REGIONAL AIRPORTS, EXPANSION TO GLOBAL MARKETS. 80K GUESTS, 65 </a:t>
            </a:r>
            <a:r>
              <a:rPr sz="2400" dirty="0" smtClean="0"/>
              <a:t>YACHTS </a:t>
            </a:r>
            <a:endParaRPr sz="2400" dirty="0"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THE TRAVEL INDUSTRY IMPACT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TRAVEL INDUSTRY IMPACTS</a:t>
            </a:r>
          </a:p>
        </p:txBody>
      </p:sp>
      <p:sp>
        <p:nvSpPr>
          <p:cNvPr id="152" name="PACKAGE TRAVEL DIRECTIVE - ATOL, CAA, IATA &amp; ABTA…"/>
          <p:cNvSpPr txBox="1">
            <a:spLocks noGrp="1"/>
          </p:cNvSpPr>
          <p:nvPr>
            <p:ph type="body" idx="1"/>
          </p:nvPr>
        </p:nvSpPr>
        <p:spPr>
          <a:xfrm>
            <a:off x="0" y="2780270"/>
            <a:ext cx="13004800" cy="72410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indent="-365760" defTabSz="467359">
              <a:spcBef>
                <a:spcPts val="3300"/>
              </a:spcBef>
              <a:defRPr sz="2880"/>
            </a:pPr>
            <a:r>
              <a:rPr sz="3200" dirty="0"/>
              <a:t>PACKAGE TRAVEL DIRECTIVE - ATOL, CAA, IATA &amp; ABTA</a:t>
            </a:r>
          </a:p>
          <a:p>
            <a:pPr marL="365760" indent="-365760" defTabSz="467359">
              <a:spcBef>
                <a:spcPts val="3300"/>
              </a:spcBef>
              <a:defRPr sz="2880"/>
            </a:pPr>
            <a:r>
              <a:rPr sz="3200" dirty="0"/>
              <a:t>TUI - MONOPOLY (MERGED WITH FIRST CHOICE IN 2007)</a:t>
            </a:r>
          </a:p>
          <a:p>
            <a:pPr marL="365760" indent="-365760" defTabSz="467359">
              <a:spcBef>
                <a:spcPts val="3300"/>
              </a:spcBef>
              <a:defRPr sz="2880"/>
            </a:pPr>
            <a:r>
              <a:rPr sz="3200" dirty="0"/>
              <a:t>TOUR OPERATORS, TRAVEL AGENTS, HOTELS, RESORTS &amp; AIRLINES AMALGAMATING</a:t>
            </a:r>
          </a:p>
          <a:p>
            <a:pPr marL="365760" indent="-365760" defTabSz="467359">
              <a:spcBef>
                <a:spcPts val="3300"/>
              </a:spcBef>
              <a:defRPr sz="2880"/>
            </a:pPr>
            <a:r>
              <a:rPr sz="3200" dirty="0"/>
              <a:t>MASS V NICHE TOURISM</a:t>
            </a:r>
          </a:p>
          <a:p>
            <a:pPr marL="365760" indent="-365760" defTabSz="467359">
              <a:spcBef>
                <a:spcPts val="3300"/>
              </a:spcBef>
              <a:defRPr sz="2880"/>
            </a:pPr>
            <a:r>
              <a:rPr sz="3200" dirty="0"/>
              <a:t>PRICE INCREASES</a:t>
            </a:r>
          </a:p>
          <a:p>
            <a:pPr marL="365760" indent="-365760" defTabSz="467359">
              <a:spcBef>
                <a:spcPts val="3300"/>
              </a:spcBef>
              <a:defRPr sz="2880"/>
            </a:pPr>
            <a:r>
              <a:rPr sz="3200" dirty="0"/>
              <a:t>NEW TRENDS - ONLINE, INDEPENDENT TRAVEL, LO COST AIRLINES, AIRB&amp;B</a:t>
            </a:r>
          </a:p>
          <a:p>
            <a:pPr marL="365760" indent="-365760" defTabSz="467359">
              <a:spcBef>
                <a:spcPts val="3300"/>
              </a:spcBef>
              <a:defRPr sz="2880"/>
            </a:pPr>
            <a:r>
              <a:rPr sz="3200" dirty="0"/>
              <a:t>UK IMAGE &amp; BREXIT 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FUTURE??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                    FUTURE??</a:t>
            </a:r>
          </a:p>
        </p:txBody>
      </p:sp>
      <p:pic>
        <p:nvPicPr>
          <p:cNvPr id="1027" name="Picture 3" descr="d57f98a6-154b-488b-a986-0b482351e6ee@GBRP2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613" y="3131022"/>
            <a:ext cx="8515351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ModernPortfolio">
  <a:themeElements>
    <a:clrScheme name="ModernPortfolio">
      <a:dk1>
        <a:srgbClr val="000000"/>
      </a:dk1>
      <a:lt1>
        <a:srgbClr val="FFFFFF"/>
      </a:lt1>
      <a:dk2>
        <a:srgbClr val="5C5C5C"/>
      </a:dk2>
      <a:lt2>
        <a:srgbClr val="CBCBCB"/>
      </a:lt2>
      <a:accent1>
        <a:srgbClr val="557E8A"/>
      </a:accent1>
      <a:accent2>
        <a:srgbClr val="88885A"/>
      </a:accent2>
      <a:accent3>
        <a:srgbClr val="B29E85"/>
      </a:accent3>
      <a:accent4>
        <a:srgbClr val="BB7B52"/>
      </a:accent4>
      <a:accent5>
        <a:srgbClr val="CF7F66"/>
      </a:accent5>
      <a:accent6>
        <a:srgbClr val="62647B"/>
      </a:accent6>
      <a:hlink>
        <a:srgbClr val="0000FF"/>
      </a:hlink>
      <a:folHlink>
        <a:srgbClr val="FF00FF"/>
      </a:folHlink>
    </a:clrScheme>
    <a:fontScheme name="ModernPortfolio">
      <a:majorFont>
        <a:latin typeface="Helvetica Neue Light"/>
        <a:ea typeface="Helvetica Neue Light"/>
        <a:cs typeface="Helvetica Neue Light"/>
      </a:majorFont>
      <a:minorFont>
        <a:latin typeface="Helvetica Neue Light"/>
        <a:ea typeface="Helvetica Neue Light"/>
        <a:cs typeface="Helvetica Neue Light"/>
      </a:minorFont>
    </a:fontScheme>
    <a:fmtScheme name="ModernPortfol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satOff val="12166"/>
            <a:lumOff val="-13042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ABABAB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0</TotalTime>
  <Words>676</Words>
  <Application>Microsoft Office PowerPoint</Application>
  <PresentationFormat>Custom</PresentationFormat>
  <Paragraphs>86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Corbel</vt:lpstr>
      <vt:lpstr>Helvetica Neue</vt:lpstr>
      <vt:lpstr>Helvetica Neue Light</vt:lpstr>
      <vt:lpstr>Wingdings</vt:lpstr>
      <vt:lpstr>Banded</vt:lpstr>
      <vt:lpstr>International Travel Operations</vt:lpstr>
      <vt:lpstr>     THOMAS COOK</vt:lpstr>
      <vt:lpstr>                      THOMAS COOK </vt:lpstr>
      <vt:lpstr>      THOMAS COOK GROUP</vt:lpstr>
      <vt:lpstr>                   ISSUES</vt:lpstr>
      <vt:lpstr>                THOMAS COOK - 2019             THE BEGINNING OF THE END </vt:lpstr>
      <vt:lpstr>    2019 ECONOMIC &amp; MANAGEMENT ISSUES</vt:lpstr>
      <vt:lpstr>                            NEILSON</vt:lpstr>
      <vt:lpstr>THE TRAVEL INDUSTRY IMPACTS</vt:lpstr>
      <vt:lpstr>                     FUTURE??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International Travel Operations</dc:title>
  <dc:creator>Jacqui Jones</dc:creator>
  <cp:lastModifiedBy>Jacqui Jones</cp:lastModifiedBy>
  <cp:revision>1</cp:revision>
  <dcterms:modified xsi:type="dcterms:W3CDTF">2019-09-30T06:38:20Z</dcterms:modified>
</cp:coreProperties>
</file>