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FA81DF-F1ED-13A4-1F41-9FA15330104E}" v="368" dt="2026-10-10T22:16:02.1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ihana Khanam (2521442)" userId="S::2521442@student.uwtsd.ac.uk::9c7c7982-366f-49e1-99f8-b1cdb875158c" providerId="AD" clId="Web-{3EFA81DF-F1ED-13A4-1F41-9FA15330104E}"/>
    <pc:docChg chg="addSld modSld">
      <pc:chgData name="Rihana Khanam (2521442)" userId="S::2521442@student.uwtsd.ac.uk::9c7c7982-366f-49e1-99f8-b1cdb875158c" providerId="AD" clId="Web-{3EFA81DF-F1ED-13A4-1F41-9FA15330104E}" dt="2026-10-10T22:16:02.120" v="387" actId="20577"/>
      <pc:docMkLst>
        <pc:docMk/>
      </pc:docMkLst>
      <pc:sldChg chg="modSp">
        <pc:chgData name="Rihana Khanam (2521442)" userId="S::2521442@student.uwtsd.ac.uk::9c7c7982-366f-49e1-99f8-b1cdb875158c" providerId="AD" clId="Web-{3EFA81DF-F1ED-13A4-1F41-9FA15330104E}" dt="2026-10-10T22:16:02.120" v="387" actId="20577"/>
        <pc:sldMkLst>
          <pc:docMk/>
          <pc:sldMk cId="109857222" sldId="256"/>
        </pc:sldMkLst>
        <pc:spChg chg="mod">
          <ac:chgData name="Rihana Khanam (2521442)" userId="S::2521442@student.uwtsd.ac.uk::9c7c7982-366f-49e1-99f8-b1cdb875158c" providerId="AD" clId="Web-{3EFA81DF-F1ED-13A4-1F41-9FA15330104E}" dt="2026-10-10T22:14:11.632" v="353" actId="20577"/>
          <ac:spMkLst>
            <pc:docMk/>
            <pc:sldMk cId="109857222" sldId="256"/>
            <ac:spMk id="2" creationId="{00000000-0000-0000-0000-000000000000}"/>
          </ac:spMkLst>
        </pc:spChg>
        <pc:spChg chg="mod">
          <ac:chgData name="Rihana Khanam (2521442)" userId="S::2521442@student.uwtsd.ac.uk::9c7c7982-366f-49e1-99f8-b1cdb875158c" providerId="AD" clId="Web-{3EFA81DF-F1ED-13A4-1F41-9FA15330104E}" dt="2026-10-10T22:16:02.120" v="387" actId="20577"/>
          <ac:spMkLst>
            <pc:docMk/>
            <pc:sldMk cId="109857222" sldId="256"/>
            <ac:spMk id="3" creationId="{00000000-0000-0000-0000-000000000000}"/>
          </ac:spMkLst>
        </pc:spChg>
      </pc:sldChg>
      <pc:sldChg chg="modSp new">
        <pc:chgData name="Rihana Khanam (2521442)" userId="S::2521442@student.uwtsd.ac.uk::9c7c7982-366f-49e1-99f8-b1cdb875158c" providerId="AD" clId="Web-{3EFA81DF-F1ED-13A4-1F41-9FA15330104E}" dt="2026-10-10T21:33:37.051" v="234" actId="20577"/>
        <pc:sldMkLst>
          <pc:docMk/>
          <pc:sldMk cId="94414080" sldId="257"/>
        </pc:sldMkLst>
        <pc:spChg chg="mod">
          <ac:chgData name="Rihana Khanam (2521442)" userId="S::2521442@student.uwtsd.ac.uk::9c7c7982-366f-49e1-99f8-b1cdb875158c" providerId="AD" clId="Web-{3EFA81DF-F1ED-13A4-1F41-9FA15330104E}" dt="2026-10-10T21:33:37.051" v="234" actId="20577"/>
          <ac:spMkLst>
            <pc:docMk/>
            <pc:sldMk cId="94414080" sldId="257"/>
            <ac:spMk id="2" creationId="{90212250-A24E-1017-3412-BB5A1A2223E3}"/>
          </ac:spMkLst>
        </pc:spChg>
        <pc:spChg chg="mod">
          <ac:chgData name="Rihana Khanam (2521442)" userId="S::2521442@student.uwtsd.ac.uk::9c7c7982-366f-49e1-99f8-b1cdb875158c" providerId="AD" clId="Web-{3EFA81DF-F1ED-13A4-1F41-9FA15330104E}" dt="2026-10-10T21:32:25.501" v="219" actId="20577"/>
          <ac:spMkLst>
            <pc:docMk/>
            <pc:sldMk cId="94414080" sldId="257"/>
            <ac:spMk id="3" creationId="{28CADF50-85BF-07A1-466D-CFB1C7110F2E}"/>
          </ac:spMkLst>
        </pc:spChg>
      </pc:sldChg>
      <pc:sldChg chg="modSp new">
        <pc:chgData name="Rihana Khanam (2521442)" userId="S::2521442@student.uwtsd.ac.uk::9c7c7982-366f-49e1-99f8-b1cdb875158c" providerId="AD" clId="Web-{3EFA81DF-F1ED-13A4-1F41-9FA15330104E}" dt="2026-10-10T22:01:06.382" v="280" actId="20577"/>
        <pc:sldMkLst>
          <pc:docMk/>
          <pc:sldMk cId="1150957925" sldId="258"/>
        </pc:sldMkLst>
        <pc:spChg chg="mod">
          <ac:chgData name="Rihana Khanam (2521442)" userId="S::2521442@student.uwtsd.ac.uk::9c7c7982-366f-49e1-99f8-b1cdb875158c" providerId="AD" clId="Web-{3EFA81DF-F1ED-13A4-1F41-9FA15330104E}" dt="2026-10-10T21:41:30.867" v="257" actId="20577"/>
          <ac:spMkLst>
            <pc:docMk/>
            <pc:sldMk cId="1150957925" sldId="258"/>
            <ac:spMk id="2" creationId="{0DDBF032-A482-80A5-FA2A-F2C4296CF753}"/>
          </ac:spMkLst>
        </pc:spChg>
        <pc:spChg chg="mod">
          <ac:chgData name="Rihana Khanam (2521442)" userId="S::2521442@student.uwtsd.ac.uk::9c7c7982-366f-49e1-99f8-b1cdb875158c" providerId="AD" clId="Web-{3EFA81DF-F1ED-13A4-1F41-9FA15330104E}" dt="2026-10-10T22:01:06.382" v="280" actId="20577"/>
          <ac:spMkLst>
            <pc:docMk/>
            <pc:sldMk cId="1150957925" sldId="258"/>
            <ac:spMk id="3" creationId="{08871A09-4E41-F846-843E-6554AA3DE2CE}"/>
          </ac:spMkLst>
        </pc:spChg>
      </pc:sldChg>
      <pc:sldChg chg="modSp new">
        <pc:chgData name="Rihana Khanam (2521442)" userId="S::2521442@student.uwtsd.ac.uk::9c7c7982-366f-49e1-99f8-b1cdb875158c" providerId="AD" clId="Web-{3EFA81DF-F1ED-13A4-1F41-9FA15330104E}" dt="2026-10-10T22:05:35.314" v="297" actId="20577"/>
        <pc:sldMkLst>
          <pc:docMk/>
          <pc:sldMk cId="1653166898" sldId="259"/>
        </pc:sldMkLst>
        <pc:spChg chg="mod">
          <ac:chgData name="Rihana Khanam (2521442)" userId="S::2521442@student.uwtsd.ac.uk::9c7c7982-366f-49e1-99f8-b1cdb875158c" providerId="AD" clId="Web-{3EFA81DF-F1ED-13A4-1F41-9FA15330104E}" dt="2026-10-10T22:02:15.150" v="293" actId="20577"/>
          <ac:spMkLst>
            <pc:docMk/>
            <pc:sldMk cId="1653166898" sldId="259"/>
            <ac:spMk id="2" creationId="{EC69F268-982E-B6CE-3A1C-700405FCE717}"/>
          </ac:spMkLst>
        </pc:spChg>
        <pc:spChg chg="mod">
          <ac:chgData name="Rihana Khanam (2521442)" userId="S::2521442@student.uwtsd.ac.uk::9c7c7982-366f-49e1-99f8-b1cdb875158c" providerId="AD" clId="Web-{3EFA81DF-F1ED-13A4-1F41-9FA15330104E}" dt="2026-10-10T22:05:35.314" v="297" actId="20577"/>
          <ac:spMkLst>
            <pc:docMk/>
            <pc:sldMk cId="1653166898" sldId="259"/>
            <ac:spMk id="3" creationId="{1196A700-33F8-2E0F-2D21-E49900FFF66F}"/>
          </ac:spMkLst>
        </pc:spChg>
      </pc:sldChg>
      <pc:sldChg chg="modSp new">
        <pc:chgData name="Rihana Khanam (2521442)" userId="S::2521442@student.uwtsd.ac.uk::9c7c7982-366f-49e1-99f8-b1cdb875158c" providerId="AD" clId="Web-{3EFA81DF-F1ED-13A4-1F41-9FA15330104E}" dt="2026-10-10T22:09:52.871" v="317" actId="20577"/>
        <pc:sldMkLst>
          <pc:docMk/>
          <pc:sldMk cId="110367567" sldId="260"/>
        </pc:sldMkLst>
        <pc:spChg chg="mod">
          <ac:chgData name="Rihana Khanam (2521442)" userId="S::2521442@student.uwtsd.ac.uk::9c7c7982-366f-49e1-99f8-b1cdb875158c" providerId="AD" clId="Web-{3EFA81DF-F1ED-13A4-1F41-9FA15330104E}" dt="2026-10-10T22:06:28.504" v="310" actId="20577"/>
          <ac:spMkLst>
            <pc:docMk/>
            <pc:sldMk cId="110367567" sldId="260"/>
            <ac:spMk id="2" creationId="{E6C6E3FB-CDE3-ACAD-705F-23DC00134A0F}"/>
          </ac:spMkLst>
        </pc:spChg>
        <pc:spChg chg="mod">
          <ac:chgData name="Rihana Khanam (2521442)" userId="S::2521442@student.uwtsd.ac.uk::9c7c7982-366f-49e1-99f8-b1cdb875158c" providerId="AD" clId="Web-{3EFA81DF-F1ED-13A4-1F41-9FA15330104E}" dt="2026-10-10T22:09:52.871" v="317" actId="20577"/>
          <ac:spMkLst>
            <pc:docMk/>
            <pc:sldMk cId="110367567" sldId="260"/>
            <ac:spMk id="3" creationId="{47DF156D-B09D-0165-87ED-BA0058B1DB2F}"/>
          </ac:spMkLst>
        </pc:spChg>
      </pc:sldChg>
      <pc:sldChg chg="modSp new">
        <pc:chgData name="Rihana Khanam (2521442)" userId="S::2521442@student.uwtsd.ac.uk::9c7c7982-366f-49e1-99f8-b1cdb875158c" providerId="AD" clId="Web-{3EFA81DF-F1ED-13A4-1F41-9FA15330104E}" dt="2026-10-10T21:21:50.492" v="215" actId="20577"/>
        <pc:sldMkLst>
          <pc:docMk/>
          <pc:sldMk cId="2880187891" sldId="261"/>
        </pc:sldMkLst>
        <pc:spChg chg="mod">
          <ac:chgData name="Rihana Khanam (2521442)" userId="S::2521442@student.uwtsd.ac.uk::9c7c7982-366f-49e1-99f8-b1cdb875158c" providerId="AD" clId="Web-{3EFA81DF-F1ED-13A4-1F41-9FA15330104E}" dt="2026-10-10T21:19:11.064" v="206" actId="20577"/>
          <ac:spMkLst>
            <pc:docMk/>
            <pc:sldMk cId="2880187891" sldId="261"/>
            <ac:spMk id="2" creationId="{826270E7-7E25-FE45-8966-C49CF88B0A49}"/>
          </ac:spMkLst>
        </pc:spChg>
        <pc:spChg chg="mod">
          <ac:chgData name="Rihana Khanam (2521442)" userId="S::2521442@student.uwtsd.ac.uk::9c7c7982-366f-49e1-99f8-b1cdb875158c" providerId="AD" clId="Web-{3EFA81DF-F1ED-13A4-1F41-9FA15330104E}" dt="2026-10-10T21:21:50.492" v="215" actId="20577"/>
          <ac:spMkLst>
            <pc:docMk/>
            <pc:sldMk cId="2880187891" sldId="261"/>
            <ac:spMk id="3" creationId="{D0E81F3F-3F8D-2449-6966-9778C395918B}"/>
          </ac:spMkLst>
        </pc:spChg>
      </pc:sldChg>
      <pc:sldChg chg="modSp new">
        <pc:chgData name="Rihana Khanam (2521442)" userId="S::2521442@student.uwtsd.ac.uk::9c7c7982-366f-49e1-99f8-b1cdb875158c" providerId="AD" clId="Web-{3EFA81DF-F1ED-13A4-1F41-9FA15330104E}" dt="2026-10-10T21:39:55.503" v="249" actId="14100"/>
        <pc:sldMkLst>
          <pc:docMk/>
          <pc:sldMk cId="3305987977" sldId="262"/>
        </pc:sldMkLst>
        <pc:spChg chg="mod">
          <ac:chgData name="Rihana Khanam (2521442)" userId="S::2521442@student.uwtsd.ac.uk::9c7c7982-366f-49e1-99f8-b1cdb875158c" providerId="AD" clId="Web-{3EFA81DF-F1ED-13A4-1F41-9FA15330104E}" dt="2026-10-10T21:39:55.503" v="249" actId="14100"/>
          <ac:spMkLst>
            <pc:docMk/>
            <pc:sldMk cId="3305987977" sldId="262"/>
            <ac:spMk id="2" creationId="{FD52ED41-135C-0E10-A219-1EF6C889BE75}"/>
          </ac:spMkLst>
        </pc:spChg>
        <pc:spChg chg="mod">
          <ac:chgData name="Rihana Khanam (2521442)" userId="S::2521442@student.uwtsd.ac.uk::9c7c7982-366f-49e1-99f8-b1cdb875158c" providerId="AD" clId="Web-{3EFA81DF-F1ED-13A4-1F41-9FA15330104E}" dt="2026-10-10T21:39:51.972" v="248" actId="14100"/>
          <ac:spMkLst>
            <pc:docMk/>
            <pc:sldMk cId="3305987977" sldId="262"/>
            <ac:spMk id="3" creationId="{266B0BD5-1B08-E0EF-3A5A-4BF03E9BD3F8}"/>
          </ac:spMkLst>
        </pc:spChg>
      </pc:sldChg>
      <pc:sldChg chg="modSp new">
        <pc:chgData name="Rihana Khanam (2521442)" userId="S::2521442@student.uwtsd.ac.uk::9c7c7982-366f-49e1-99f8-b1cdb875158c" providerId="AD" clId="Web-{3EFA81DF-F1ED-13A4-1F41-9FA15330104E}" dt="2026-10-10T21:34:50.163" v="237" actId="20577"/>
        <pc:sldMkLst>
          <pc:docMk/>
          <pc:sldMk cId="3655752008" sldId="263"/>
        </pc:sldMkLst>
        <pc:spChg chg="mod">
          <ac:chgData name="Rihana Khanam (2521442)" userId="S::2521442@student.uwtsd.ac.uk::9c7c7982-366f-49e1-99f8-b1cdb875158c" providerId="AD" clId="Web-{3EFA81DF-F1ED-13A4-1F41-9FA15330104E}" dt="2026-10-10T21:01:27.944" v="92" actId="20577"/>
          <ac:spMkLst>
            <pc:docMk/>
            <pc:sldMk cId="3655752008" sldId="263"/>
            <ac:spMk id="2" creationId="{E5393841-0892-9431-0060-2E3AE3A011A0}"/>
          </ac:spMkLst>
        </pc:spChg>
        <pc:spChg chg="mod">
          <ac:chgData name="Rihana Khanam (2521442)" userId="S::2521442@student.uwtsd.ac.uk::9c7c7982-366f-49e1-99f8-b1cdb875158c" providerId="AD" clId="Web-{3EFA81DF-F1ED-13A4-1F41-9FA15330104E}" dt="2026-10-10T21:34:50.163" v="237" actId="20577"/>
          <ac:spMkLst>
            <pc:docMk/>
            <pc:sldMk cId="3655752008" sldId="263"/>
            <ac:spMk id="3" creationId="{AFC014D9-D82D-8A29-6B67-E761B3C7FC15}"/>
          </ac:spMkLst>
        </pc:spChg>
      </pc:sldChg>
      <pc:sldChg chg="modSp new">
        <pc:chgData name="Rihana Khanam (2521442)" userId="S::2521442@student.uwtsd.ac.uk::9c7c7982-366f-49e1-99f8-b1cdb875158c" providerId="AD" clId="Web-{3EFA81DF-F1ED-13A4-1F41-9FA15330104E}" dt="2026-10-10T21:00:41.036" v="88" actId="20577"/>
        <pc:sldMkLst>
          <pc:docMk/>
          <pc:sldMk cId="1402328585" sldId="264"/>
        </pc:sldMkLst>
        <pc:spChg chg="mod">
          <ac:chgData name="Rihana Khanam (2521442)" userId="S::2521442@student.uwtsd.ac.uk::9c7c7982-366f-49e1-99f8-b1cdb875158c" providerId="AD" clId="Web-{3EFA81DF-F1ED-13A4-1F41-9FA15330104E}" dt="2026-10-10T21:00:23.020" v="83" actId="14100"/>
          <ac:spMkLst>
            <pc:docMk/>
            <pc:sldMk cId="1402328585" sldId="264"/>
            <ac:spMk id="2" creationId="{5EF1482E-A49D-2F8F-6A31-57BE0E9C1134}"/>
          </ac:spMkLst>
        </pc:spChg>
        <pc:spChg chg="mod">
          <ac:chgData name="Rihana Khanam (2521442)" userId="S::2521442@student.uwtsd.ac.uk::9c7c7982-366f-49e1-99f8-b1cdb875158c" providerId="AD" clId="Web-{3EFA81DF-F1ED-13A4-1F41-9FA15330104E}" dt="2026-10-10T21:00:41.036" v="88" actId="20577"/>
          <ac:spMkLst>
            <pc:docMk/>
            <pc:sldMk cId="1402328585" sldId="264"/>
            <ac:spMk id="3" creationId="{731DB4A3-0373-1A1F-AF65-6BF173487FA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10/10/2026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10/10/2026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10/10/2026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simplypsychology.org/bowlby.html" TargetMode="External"/><Relationship Id="rId7" Type="http://schemas.openxmlformats.org/officeDocument/2006/relationships/hyperlink" Target="https://birthto5matters.org.uk/learning%E2%80%91development/ranges/" TargetMode="External"/><Relationship Id="rId2" Type="http://schemas.openxmlformats.org/officeDocument/2006/relationships/hyperlink" Target="https://www.nice.org.uk/guidance/NG26" TargetMode="External"/><Relationship Id="rId1" Type="http://schemas.openxmlformats.org/officeDocument/2006/relationships/slideLayout" Target="../slideLayouts/slideLayout2.xml"/><Relationship Id="rId6" Type="http://schemas.openxmlformats.org/officeDocument/2006/relationships/hyperlink" Target="https://xn--helpforearlyyearsproviders-jd2pdff.education.gov.uk/areas%E2%80%91of%E2%80%91learning/personal%E2%80%91social%E2%80%91and%E2%80%91emotional%E2%80%91development/relationships" TargetMode="External"/><Relationship Id="rId5" Type="http://schemas.openxmlformats.org/officeDocument/2006/relationships/hyperlink" Target="https://www.youngminds.org.uk/parent" TargetMode="External"/><Relationship Id="rId4" Type="http://schemas.openxmlformats.org/officeDocument/2006/relationships/hyperlink" Target="https://www.bbc.co.uk/tiny%E2%80%91happy%E2%80%91people/behaviour%E2%80%91and%E2%80%91wellbe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400" dirty="0">
                <a:latin typeface="Calibri"/>
                <a:ea typeface="Calibri"/>
                <a:cs typeface="Calibri"/>
              </a:rPr>
              <a:t>Module Code LCHS4010: </a:t>
            </a:r>
            <a:r>
              <a:rPr lang="en-GB" sz="4400">
                <a:latin typeface="Calibri"/>
                <a:ea typeface="Calibri"/>
                <a:cs typeface="Calibri"/>
              </a:rPr>
              <a:t>Component 1 – </a:t>
            </a:r>
            <a:r>
              <a:rPr lang="en-GB" sz="4400" dirty="0">
                <a:latin typeface="Calibri"/>
                <a:ea typeface="Calibri"/>
                <a:cs typeface="Calibri"/>
              </a:rPr>
              <a:t>Presentat</a:t>
            </a:r>
            <a:r>
              <a:rPr lang="en-GB" sz="4400">
                <a:latin typeface="Calibri"/>
                <a:ea typeface="Calibri"/>
                <a:cs typeface="Calibri"/>
              </a:rPr>
              <a:t>ion </a:t>
            </a:r>
            <a:endParaRPr lang="en-GB" sz="4400" dirty="0">
              <a:latin typeface="Calibri"/>
              <a:ea typeface="Calibri"/>
              <a:cs typeface="Calibri"/>
            </a:endParaRPr>
          </a:p>
        </p:txBody>
      </p:sp>
      <p:sp>
        <p:nvSpPr>
          <p:cNvPr id="3" name="Subtitle 2"/>
          <p:cNvSpPr>
            <a:spLocks noGrp="1"/>
          </p:cNvSpPr>
          <p:nvPr>
            <p:ph type="subTitle" idx="1"/>
          </p:nvPr>
        </p:nvSpPr>
        <p:spPr/>
        <p:txBody>
          <a:bodyPr vert="horz" lIns="91440" tIns="45720" rIns="91440" bIns="45720" rtlCol="0" anchor="t">
            <a:normAutofit/>
          </a:bodyPr>
          <a:lstStyle/>
          <a:p>
            <a:r>
              <a:rPr lang="en-GB"/>
              <a:t>Student : Rihana Khanam </a:t>
            </a:r>
            <a:endParaRPr lang="en-US"/>
          </a:p>
          <a:p>
            <a:r>
              <a:rPr lang="en-GB"/>
              <a:t>Teacher: Alice Clayton</a:t>
            </a:r>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12250-A24E-1017-3412-BB5A1A2223E3}"/>
              </a:ext>
            </a:extLst>
          </p:cNvPr>
          <p:cNvSpPr>
            <a:spLocks noGrp="1"/>
          </p:cNvSpPr>
          <p:nvPr>
            <p:ph type="title"/>
          </p:nvPr>
        </p:nvSpPr>
        <p:spPr/>
        <p:txBody>
          <a:bodyPr/>
          <a:lstStyle/>
          <a:p>
            <a:r>
              <a:rPr lang="en-GB" b="1">
                <a:latin typeface="Calibri"/>
                <a:ea typeface="Calibri"/>
                <a:cs typeface="Calibri"/>
              </a:rPr>
              <a:t>Introduction</a:t>
            </a:r>
            <a:r>
              <a:rPr lang="en-GB" dirty="0">
                <a:latin typeface="Calibri"/>
                <a:ea typeface="Calibri"/>
                <a:cs typeface="Calibri"/>
              </a:rPr>
              <a:t> </a:t>
            </a:r>
          </a:p>
        </p:txBody>
      </p:sp>
      <p:sp>
        <p:nvSpPr>
          <p:cNvPr id="3" name="Content Placeholder 2">
            <a:extLst>
              <a:ext uri="{FF2B5EF4-FFF2-40B4-BE49-F238E27FC236}">
                <a16:creationId xmlns:a16="http://schemas.microsoft.com/office/drawing/2014/main" id="{28CADF50-85BF-07A1-466D-CFB1C7110F2E}"/>
              </a:ext>
            </a:extLst>
          </p:cNvPr>
          <p:cNvSpPr>
            <a:spLocks noGrp="1"/>
          </p:cNvSpPr>
          <p:nvPr>
            <p:ph idx="1"/>
          </p:nvPr>
        </p:nvSpPr>
        <p:spPr/>
        <p:txBody>
          <a:bodyPr vert="horz" lIns="91440" tIns="45720" rIns="91440" bIns="45720" rtlCol="0" anchor="t">
            <a:normAutofit/>
          </a:bodyPr>
          <a:lstStyle/>
          <a:p>
            <a:pPr marL="0" indent="0">
              <a:buNone/>
            </a:pPr>
            <a:r>
              <a:rPr lang="en-GB">
                <a:latin typeface="Calibri"/>
                <a:ea typeface="Calibri"/>
                <a:cs typeface="Calibri"/>
              </a:rPr>
              <a:t>The main goal of this presentation is to explain pertinent theory, interpret Shona's developmental needs, and suggest practical nursery-based support to promote her well-being. Shona is a three-year-old child who recently started attending an early-years nursery setting. She exhibits anxiety when her carers leave the nursery, has limited verbal communication skills, and finds it difficult to participate in group play activities (McLeod, 2026).</a:t>
            </a:r>
          </a:p>
        </p:txBody>
      </p:sp>
    </p:spTree>
    <p:extLst>
      <p:ext uri="{BB962C8B-B14F-4D97-AF65-F5344CB8AC3E}">
        <p14:creationId xmlns:p14="http://schemas.microsoft.com/office/powerpoint/2010/main" val="94414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BF032-A482-80A5-FA2A-F2C4296CF753}"/>
              </a:ext>
            </a:extLst>
          </p:cNvPr>
          <p:cNvSpPr>
            <a:spLocks noGrp="1"/>
          </p:cNvSpPr>
          <p:nvPr>
            <p:ph type="title"/>
          </p:nvPr>
        </p:nvSpPr>
        <p:spPr/>
        <p:txBody>
          <a:bodyPr/>
          <a:lstStyle/>
          <a:p>
            <a:r>
              <a:rPr lang="en-GB">
                <a:latin typeface="Calibri"/>
                <a:ea typeface="Calibri"/>
                <a:cs typeface="Calibri"/>
              </a:rPr>
              <a:t>Overview of theory </a:t>
            </a:r>
            <a:endParaRPr lang="en-GB" dirty="0">
              <a:latin typeface="Calibri"/>
              <a:ea typeface="Calibri"/>
              <a:cs typeface="Calibri"/>
            </a:endParaRPr>
          </a:p>
        </p:txBody>
      </p:sp>
      <p:sp>
        <p:nvSpPr>
          <p:cNvPr id="3" name="Content Placeholder 2">
            <a:extLst>
              <a:ext uri="{FF2B5EF4-FFF2-40B4-BE49-F238E27FC236}">
                <a16:creationId xmlns:a16="http://schemas.microsoft.com/office/drawing/2014/main" id="{08871A09-4E41-F846-843E-6554AA3DE2CE}"/>
              </a:ext>
            </a:extLst>
          </p:cNvPr>
          <p:cNvSpPr>
            <a:spLocks noGrp="1"/>
          </p:cNvSpPr>
          <p:nvPr>
            <p:ph idx="1"/>
          </p:nvPr>
        </p:nvSpPr>
        <p:spPr/>
        <p:txBody>
          <a:bodyPr vert="horz" lIns="91440" tIns="45720" rIns="91440" bIns="45720" rtlCol="0" anchor="t">
            <a:normAutofit/>
          </a:bodyPr>
          <a:lstStyle/>
          <a:p>
            <a:pPr marL="0" indent="0">
              <a:buNone/>
            </a:pPr>
            <a:r>
              <a:rPr lang="en-GB" sz="2400" dirty="0">
                <a:latin typeface="Calibri"/>
                <a:ea typeface="Calibri"/>
                <a:cs typeface="Calibri"/>
              </a:rPr>
              <a:t>Attachment Theory: Created by John Bowlby, this theory explains how children form emotional bonds with their careers, emphasising the importance of close, responsive care for emotional safety and survival. Secure Base: A concept in the theory that describes a trustworthy adult who gives a child confidence to explore </a:t>
            </a:r>
            <a:r>
              <a:rPr lang="en-GB" sz="2400">
                <a:latin typeface="Calibri"/>
                <a:ea typeface="Calibri"/>
                <a:cs typeface="Calibri"/>
              </a:rPr>
              <a:t>their surroundings. Internal Working Model: This is a child's mental framework for </a:t>
            </a:r>
            <a:r>
              <a:rPr lang="en-GB" sz="2400" dirty="0">
                <a:latin typeface="Calibri"/>
                <a:ea typeface="Calibri"/>
                <a:cs typeface="Calibri"/>
              </a:rPr>
              <a:t>determining whether others will provide consistent care and support, which </a:t>
            </a:r>
            <a:r>
              <a:rPr lang="en-GB" sz="2400">
                <a:latin typeface="Calibri"/>
                <a:ea typeface="Calibri"/>
                <a:cs typeface="Calibri"/>
              </a:rPr>
              <a:t>influences long-term emotional and social development. Bowlby's influences include evolutionary biology, cognitive science, and psychoanalysis. His work combined concepts from these fields to better understand the significance of carer-child bonds.</a:t>
            </a:r>
            <a:endParaRPr lang="en-US" sz="2400" dirty="0">
              <a:latin typeface="Calibri"/>
              <a:ea typeface="Calibri"/>
              <a:cs typeface="Calibri"/>
            </a:endParaRPr>
          </a:p>
        </p:txBody>
      </p:sp>
    </p:spTree>
    <p:extLst>
      <p:ext uri="{BB962C8B-B14F-4D97-AF65-F5344CB8AC3E}">
        <p14:creationId xmlns:p14="http://schemas.microsoft.com/office/powerpoint/2010/main" val="11509579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9F268-982E-B6CE-3A1C-700405FCE717}"/>
              </a:ext>
            </a:extLst>
          </p:cNvPr>
          <p:cNvSpPr>
            <a:spLocks noGrp="1"/>
          </p:cNvSpPr>
          <p:nvPr>
            <p:ph type="title"/>
          </p:nvPr>
        </p:nvSpPr>
        <p:spPr/>
        <p:txBody>
          <a:bodyPr/>
          <a:lstStyle/>
          <a:p>
            <a:r>
              <a:rPr lang="en-GB">
                <a:latin typeface="Calibri"/>
                <a:ea typeface="Calibri"/>
                <a:cs typeface="Calibri"/>
              </a:rPr>
              <a:t>Applying key concepts </a:t>
            </a:r>
            <a:endParaRPr lang="en-GB" dirty="0">
              <a:latin typeface="Calibri"/>
              <a:ea typeface="Calibri"/>
              <a:cs typeface="Calibri"/>
            </a:endParaRPr>
          </a:p>
        </p:txBody>
      </p:sp>
      <p:sp>
        <p:nvSpPr>
          <p:cNvPr id="3" name="Content Placeholder 2">
            <a:extLst>
              <a:ext uri="{FF2B5EF4-FFF2-40B4-BE49-F238E27FC236}">
                <a16:creationId xmlns:a16="http://schemas.microsoft.com/office/drawing/2014/main" id="{1196A700-33F8-2E0F-2D21-E49900FFF66F}"/>
              </a:ext>
            </a:extLst>
          </p:cNvPr>
          <p:cNvSpPr>
            <a:spLocks noGrp="1"/>
          </p:cNvSpPr>
          <p:nvPr>
            <p:ph idx="1"/>
          </p:nvPr>
        </p:nvSpPr>
        <p:spPr/>
        <p:txBody>
          <a:bodyPr vert="horz" lIns="91440" tIns="45720" rIns="91440" bIns="45720" rtlCol="0" anchor="t">
            <a:normAutofit/>
          </a:bodyPr>
          <a:lstStyle/>
          <a:p>
            <a:pPr marL="0" indent="0">
              <a:buNone/>
            </a:pPr>
            <a:r>
              <a:rPr lang="en-GB" sz="2400">
                <a:latin typeface="Calibri"/>
                <a:ea typeface="Calibri"/>
                <a:cs typeface="Calibri"/>
              </a:rPr>
              <a:t>Shona exhibits visible anxiety when her carers leave, which is an attachment-related reaction to separation (Young Minds, no date). She still lacks the trust needed to see the nursery as a secure new environment. Her nervous demeanour could indicate that she is worried that her familiar carers will not return to get her (McLeod, 2026). Because of her uncertainty, everyday nursery transitions may be extremely stressful for her. Shona's limited verbal abilities make it difficult for her to express anxiety or fear. She lacks confidence in group play with other children because she has not yet established a solid emotional foundation in the nursery. Persistent anxiety may impede her social and emotional development over time if she does not receive thoughtful and consistent support. Furthermore, it may make her more hesitant to practise new language skills in social situations.</a:t>
            </a:r>
            <a:endParaRPr lang="en-US" sz="2400">
              <a:latin typeface="Calibri"/>
              <a:ea typeface="Calibri"/>
              <a:cs typeface="Calibri"/>
            </a:endParaRPr>
          </a:p>
        </p:txBody>
      </p:sp>
    </p:spTree>
    <p:extLst>
      <p:ext uri="{BB962C8B-B14F-4D97-AF65-F5344CB8AC3E}">
        <p14:creationId xmlns:p14="http://schemas.microsoft.com/office/powerpoint/2010/main" val="16531668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6E3FB-CDE3-ACAD-705F-23DC00134A0F}"/>
              </a:ext>
            </a:extLst>
          </p:cNvPr>
          <p:cNvSpPr>
            <a:spLocks noGrp="1"/>
          </p:cNvSpPr>
          <p:nvPr>
            <p:ph type="title"/>
          </p:nvPr>
        </p:nvSpPr>
        <p:spPr/>
        <p:txBody>
          <a:bodyPr/>
          <a:lstStyle/>
          <a:p>
            <a:r>
              <a:rPr lang="en-GB" dirty="0">
                <a:latin typeface="Calibri"/>
                <a:ea typeface="Calibri"/>
                <a:cs typeface="Calibri"/>
              </a:rPr>
              <a:t>Practical </a:t>
            </a:r>
            <a:r>
              <a:rPr lang="en-GB">
                <a:latin typeface="Calibri"/>
                <a:ea typeface="Calibri"/>
                <a:cs typeface="Calibri"/>
              </a:rPr>
              <a:t>strategies </a:t>
            </a:r>
            <a:endParaRPr lang="en-GB" dirty="0">
              <a:latin typeface="Calibri"/>
              <a:ea typeface="Calibri"/>
              <a:cs typeface="Calibri"/>
            </a:endParaRPr>
          </a:p>
        </p:txBody>
      </p:sp>
      <p:sp>
        <p:nvSpPr>
          <p:cNvPr id="3" name="Content Placeholder 2">
            <a:extLst>
              <a:ext uri="{FF2B5EF4-FFF2-40B4-BE49-F238E27FC236}">
                <a16:creationId xmlns:a16="http://schemas.microsoft.com/office/drawing/2014/main" id="{47DF156D-B09D-0165-87ED-BA0058B1DB2F}"/>
              </a:ext>
            </a:extLst>
          </p:cNvPr>
          <p:cNvSpPr>
            <a:spLocks noGrp="1"/>
          </p:cNvSpPr>
          <p:nvPr>
            <p:ph idx="1"/>
          </p:nvPr>
        </p:nvSpPr>
        <p:spPr/>
        <p:txBody>
          <a:bodyPr vert="horz" lIns="91440" tIns="45720" rIns="91440" bIns="45720" rtlCol="0" anchor="t">
            <a:normAutofit lnSpcReduction="10000"/>
          </a:bodyPr>
          <a:lstStyle/>
          <a:p>
            <a:pPr marL="0" indent="0">
              <a:buNone/>
            </a:pPr>
            <a:r>
              <a:rPr lang="en-GB" sz="2400">
                <a:latin typeface="Calibri"/>
                <a:ea typeface="Calibri"/>
                <a:cs typeface="Calibri"/>
              </a:rPr>
              <a:t>The nursery should assign one trustworthy key worker to serve as Shona's safe emotional base within the facility (DfE Help for Early Years Providers, no date). Rather than starting with full-day attendance right away, staff can use brief, gradual settling-in visits to help Shona develop trust over time. Before Shona is expected to join larger groups, the key worker will spend time with her individually on a regular basis. During these moments of relaxation, she begins to feel at ease around an unfamiliar adult. To assist Shona in practicing simple words and expressing her emotions, practitioners will create calm, language-rich moments. To keep Shona's daily routines consistent, nursery staff will communicate frequently with her home carers. If anxiety and speech difficulties persist, the team may seek additional help from early childhood specialists or speech-language pathologists. Instead of emphasising quick skill development, all support should focus on developing trusting relationships.</a:t>
            </a:r>
            <a:br>
              <a:rPr lang="en-GB" sz="1200" dirty="0">
                <a:latin typeface="Aptos"/>
                <a:ea typeface="Calibri"/>
                <a:cs typeface="Calibri"/>
              </a:rPr>
            </a:br>
            <a:endParaRPr lang="en-GB" sz="1200" dirty="0">
              <a:latin typeface="Aptos"/>
              <a:ea typeface="Calibri"/>
              <a:cs typeface="Calibri"/>
            </a:endParaRPr>
          </a:p>
        </p:txBody>
      </p:sp>
    </p:spTree>
    <p:extLst>
      <p:ext uri="{BB962C8B-B14F-4D97-AF65-F5344CB8AC3E}">
        <p14:creationId xmlns:p14="http://schemas.microsoft.com/office/powerpoint/2010/main" val="1103675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270E7-7E25-FE45-8966-C49CF88B0A49}"/>
              </a:ext>
            </a:extLst>
          </p:cNvPr>
          <p:cNvSpPr>
            <a:spLocks noGrp="1"/>
          </p:cNvSpPr>
          <p:nvPr>
            <p:ph type="title"/>
          </p:nvPr>
        </p:nvSpPr>
        <p:spPr/>
        <p:txBody>
          <a:bodyPr/>
          <a:lstStyle/>
          <a:p>
            <a:r>
              <a:rPr lang="en-GB" dirty="0">
                <a:latin typeface="Calibri"/>
                <a:ea typeface="Calibri"/>
                <a:cs typeface="Calibri"/>
              </a:rPr>
              <a:t>Nature versus nur</a:t>
            </a:r>
            <a:r>
              <a:rPr lang="en-GB">
                <a:latin typeface="Calibri"/>
                <a:ea typeface="Calibri"/>
                <a:cs typeface="Calibri"/>
              </a:rPr>
              <a:t>ture</a:t>
            </a:r>
            <a:endParaRPr lang="en-GB" dirty="0">
              <a:latin typeface="Calibri"/>
              <a:ea typeface="Calibri"/>
              <a:cs typeface="Calibri"/>
            </a:endParaRPr>
          </a:p>
        </p:txBody>
      </p:sp>
      <p:sp>
        <p:nvSpPr>
          <p:cNvPr id="3" name="Content Placeholder 2">
            <a:extLst>
              <a:ext uri="{FF2B5EF4-FFF2-40B4-BE49-F238E27FC236}">
                <a16:creationId xmlns:a16="http://schemas.microsoft.com/office/drawing/2014/main" id="{D0E81F3F-3F8D-2449-6966-9778C395918B}"/>
              </a:ext>
            </a:extLst>
          </p:cNvPr>
          <p:cNvSpPr>
            <a:spLocks noGrp="1"/>
          </p:cNvSpPr>
          <p:nvPr>
            <p:ph idx="1"/>
          </p:nvPr>
        </p:nvSpPr>
        <p:spPr/>
        <p:txBody>
          <a:bodyPr vert="horz" lIns="91440" tIns="45720" rIns="91440" bIns="45720" rtlCol="0" anchor="t">
            <a:normAutofit/>
          </a:bodyPr>
          <a:lstStyle/>
          <a:p>
            <a:pPr marL="0" indent="0">
              <a:buNone/>
            </a:pPr>
            <a:r>
              <a:rPr lang="en-GB" dirty="0">
                <a:latin typeface="Calibri"/>
                <a:ea typeface="Calibri"/>
                <a:cs typeface="Calibri"/>
              </a:rPr>
              <a:t>Nature includes Shona's temperament and early brain development, as some children are naturally more cautious around new places and people (NICE, 2015). The quality of care Shona receives, as well as life changes such as starting nursery, all have a significant impact on her sense of security. Shona's development and well-being are influenced by the interactions of her natural characteristics and care experiences (Birth to 5 Matters, 2025). Nursery practitioners can have a positive impact on the nurturing aspect, allowing her to adjust more comfortably.</a:t>
            </a:r>
            <a:endParaRPr lang="en-US">
              <a:latin typeface="Calibri"/>
              <a:ea typeface="Calibri"/>
              <a:cs typeface="Calibri"/>
            </a:endParaRPr>
          </a:p>
        </p:txBody>
      </p:sp>
    </p:spTree>
    <p:extLst>
      <p:ext uri="{BB962C8B-B14F-4D97-AF65-F5344CB8AC3E}">
        <p14:creationId xmlns:p14="http://schemas.microsoft.com/office/powerpoint/2010/main" val="28801878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2ED41-135C-0E10-A219-1EF6C889BE75}"/>
              </a:ext>
            </a:extLst>
          </p:cNvPr>
          <p:cNvSpPr>
            <a:spLocks noGrp="1"/>
          </p:cNvSpPr>
          <p:nvPr>
            <p:ph type="title"/>
          </p:nvPr>
        </p:nvSpPr>
        <p:spPr>
          <a:xfrm>
            <a:off x="838200" y="365125"/>
            <a:ext cx="10515600" cy="672421"/>
          </a:xfrm>
        </p:spPr>
        <p:txBody>
          <a:bodyPr>
            <a:normAutofit fontScale="90000"/>
          </a:bodyPr>
          <a:lstStyle/>
          <a:p>
            <a:r>
              <a:rPr lang="en-GB">
                <a:latin typeface="Calibri"/>
                <a:ea typeface="Calibri"/>
                <a:cs typeface="Calibri"/>
              </a:rPr>
              <a:t>Evaluation </a:t>
            </a:r>
            <a:endParaRPr lang="en-GB" dirty="0">
              <a:latin typeface="Calibri"/>
              <a:ea typeface="Calibri"/>
              <a:cs typeface="Calibri"/>
            </a:endParaRPr>
          </a:p>
        </p:txBody>
      </p:sp>
      <p:sp>
        <p:nvSpPr>
          <p:cNvPr id="3" name="Content Placeholder 2">
            <a:extLst>
              <a:ext uri="{FF2B5EF4-FFF2-40B4-BE49-F238E27FC236}">
                <a16:creationId xmlns:a16="http://schemas.microsoft.com/office/drawing/2014/main" id="{266B0BD5-1B08-E0EF-3A5A-4BF03E9BD3F8}"/>
              </a:ext>
            </a:extLst>
          </p:cNvPr>
          <p:cNvSpPr>
            <a:spLocks noGrp="1"/>
          </p:cNvSpPr>
          <p:nvPr>
            <p:ph idx="1"/>
          </p:nvPr>
        </p:nvSpPr>
        <p:spPr>
          <a:xfrm>
            <a:off x="838200" y="1172483"/>
            <a:ext cx="10515600" cy="5473926"/>
          </a:xfrm>
        </p:spPr>
        <p:txBody>
          <a:bodyPr vert="horz" lIns="91440" tIns="45720" rIns="91440" bIns="45720" rtlCol="0" anchor="t">
            <a:noAutofit/>
          </a:bodyPr>
          <a:lstStyle/>
          <a:p>
            <a:pPr marL="0" indent="0">
              <a:buNone/>
            </a:pPr>
            <a:r>
              <a:rPr lang="en-GB" sz="2400" dirty="0">
                <a:ea typeface="+mn-lt"/>
                <a:cs typeface="+mn-lt"/>
              </a:rPr>
              <a:t>The importance of responsive, safe connections in early childhood settings can be effectively explained by attachment theory. UK guidelines, such as the Early Years Foundation Stage framework, have been impacted by it. Nevertheless, early iterations undervalued numerous carer networks and overemphasised a single carer. Additionally, the hypothesis offers no insight into how children acquire language and cognitive abilities. The emotional connection between children and carers is the main emphasis of attachment theory. It can help comprehend separation anxiety and the ways in which stable bonds foster emotional </a:t>
            </a:r>
            <a:r>
              <a:rPr lang="en-GB" sz="2400" dirty="0" err="1">
                <a:ea typeface="+mn-lt"/>
                <a:cs typeface="+mn-lt"/>
              </a:rPr>
              <a:t>growth.The</a:t>
            </a:r>
            <a:r>
              <a:rPr lang="en-GB" sz="2400" dirty="0">
                <a:ea typeface="+mn-lt"/>
                <a:cs typeface="+mn-lt"/>
              </a:rPr>
              <a:t> significance of social contact and cultural background in learning is emphasised by Vygotsky's sociocultural theory. It contains techniques for enhancing language and group play, which may enable Shona to engage with her peers with greater assurance. Vygotsky-based social exercises and guided play can help Shona become more self-assured and proficient in language. To properly treat her separation anxiety, however, it is essential to comprehend her attachment needs.</a:t>
            </a:r>
            <a:endParaRPr lang="en-GB" sz="2400" dirty="0">
              <a:latin typeface="Calibri"/>
              <a:ea typeface="Calibri"/>
              <a:cs typeface="Calibri"/>
            </a:endParaRPr>
          </a:p>
        </p:txBody>
      </p:sp>
    </p:spTree>
    <p:extLst>
      <p:ext uri="{BB962C8B-B14F-4D97-AF65-F5344CB8AC3E}">
        <p14:creationId xmlns:p14="http://schemas.microsoft.com/office/powerpoint/2010/main" val="33059879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93841-0892-9431-0060-2E3AE3A011A0}"/>
              </a:ext>
            </a:extLst>
          </p:cNvPr>
          <p:cNvSpPr>
            <a:spLocks noGrp="1"/>
          </p:cNvSpPr>
          <p:nvPr>
            <p:ph type="title"/>
          </p:nvPr>
        </p:nvSpPr>
        <p:spPr/>
        <p:txBody>
          <a:bodyPr/>
          <a:lstStyle/>
          <a:p>
            <a:r>
              <a:rPr lang="en-GB">
                <a:latin typeface="Calibri"/>
                <a:ea typeface="Calibri"/>
                <a:cs typeface="Calibri"/>
              </a:rPr>
              <a:t>Conclusion</a:t>
            </a:r>
            <a:r>
              <a:rPr lang="en-GB" dirty="0">
                <a:latin typeface="Calibri"/>
                <a:ea typeface="Calibri"/>
                <a:cs typeface="Calibri"/>
              </a:rPr>
              <a:t> </a:t>
            </a:r>
          </a:p>
        </p:txBody>
      </p:sp>
      <p:sp>
        <p:nvSpPr>
          <p:cNvPr id="3" name="Content Placeholder 2">
            <a:extLst>
              <a:ext uri="{FF2B5EF4-FFF2-40B4-BE49-F238E27FC236}">
                <a16:creationId xmlns:a16="http://schemas.microsoft.com/office/drawing/2014/main" id="{AFC014D9-D82D-8A29-6B67-E761B3C7FC15}"/>
              </a:ext>
            </a:extLst>
          </p:cNvPr>
          <p:cNvSpPr>
            <a:spLocks noGrp="1"/>
          </p:cNvSpPr>
          <p:nvPr>
            <p:ph idx="1"/>
          </p:nvPr>
        </p:nvSpPr>
        <p:spPr/>
        <p:txBody>
          <a:bodyPr vert="horz" lIns="91440" tIns="45720" rIns="91440" bIns="45720" rtlCol="0" anchor="t">
            <a:normAutofit/>
          </a:bodyPr>
          <a:lstStyle/>
          <a:p>
            <a:pPr marL="0" indent="0">
              <a:buNone/>
            </a:pPr>
            <a:r>
              <a:rPr lang="en-GB" dirty="0">
                <a:latin typeface="Calibri"/>
                <a:ea typeface="Calibri"/>
                <a:cs typeface="Calibri"/>
              </a:rPr>
              <a:t>The primary takeaway for early childhood educators is that when new young children enter the nursery, staff should always prioritise creating secure emotional attachments. </a:t>
            </a:r>
            <a:r>
              <a:rPr lang="en-GB" dirty="0" err="1">
                <a:latin typeface="Calibri"/>
                <a:ea typeface="Calibri"/>
                <a:cs typeface="Calibri"/>
              </a:rPr>
              <a:t>Socioculturally</a:t>
            </a:r>
            <a:r>
              <a:rPr lang="en-GB" dirty="0">
                <a:latin typeface="Calibri"/>
                <a:ea typeface="Calibri"/>
                <a:cs typeface="Calibri"/>
              </a:rPr>
              <a:t> appropriate tactics may be introduced by later practitioners. A helpful framework for understanding Shona's fear at nursery is Bowlby's attachment theory (McLeod, 2026). In order to predict when we can expect improved confidence in play and verbal communication, it is necessary to establish emotional safety and a trustworthy nursery relationship (Young Minds, no date).</a:t>
            </a:r>
            <a:endParaRPr lang="en-US" dirty="0">
              <a:latin typeface="Calibri"/>
              <a:ea typeface="Calibri"/>
              <a:cs typeface="Calibri"/>
            </a:endParaRPr>
          </a:p>
        </p:txBody>
      </p:sp>
    </p:spTree>
    <p:extLst>
      <p:ext uri="{BB962C8B-B14F-4D97-AF65-F5344CB8AC3E}">
        <p14:creationId xmlns:p14="http://schemas.microsoft.com/office/powerpoint/2010/main" val="36557520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1482E-A49D-2F8F-6A31-57BE0E9C1134}"/>
              </a:ext>
            </a:extLst>
          </p:cNvPr>
          <p:cNvSpPr>
            <a:spLocks noGrp="1"/>
          </p:cNvSpPr>
          <p:nvPr>
            <p:ph type="title"/>
          </p:nvPr>
        </p:nvSpPr>
        <p:spPr>
          <a:xfrm>
            <a:off x="838200" y="365125"/>
            <a:ext cx="10515600" cy="713242"/>
          </a:xfrm>
        </p:spPr>
        <p:txBody>
          <a:bodyPr>
            <a:normAutofit fontScale="90000"/>
          </a:bodyPr>
          <a:lstStyle/>
          <a:p>
            <a:r>
              <a:rPr lang="en-GB" sz="4800" b="1">
                <a:latin typeface="Calibri"/>
                <a:ea typeface="Calibri"/>
                <a:cs typeface="Calibri"/>
              </a:rPr>
              <a:t>Reference list:</a:t>
            </a:r>
            <a:endParaRPr lang="en-GB">
              <a:latin typeface="Arial"/>
              <a:ea typeface="Calibri"/>
              <a:cs typeface="Arial"/>
            </a:endParaRPr>
          </a:p>
        </p:txBody>
      </p:sp>
      <p:sp>
        <p:nvSpPr>
          <p:cNvPr id="3" name="Content Placeholder 2">
            <a:extLst>
              <a:ext uri="{FF2B5EF4-FFF2-40B4-BE49-F238E27FC236}">
                <a16:creationId xmlns:a16="http://schemas.microsoft.com/office/drawing/2014/main" id="{731DB4A3-0373-1A1F-AF65-6BF173487FA1}"/>
              </a:ext>
            </a:extLst>
          </p:cNvPr>
          <p:cNvSpPr>
            <a:spLocks noGrp="1"/>
          </p:cNvSpPr>
          <p:nvPr>
            <p:ph idx="1"/>
          </p:nvPr>
        </p:nvSpPr>
        <p:spPr>
          <a:xfrm>
            <a:off x="838200" y="1104447"/>
            <a:ext cx="10515600" cy="5072516"/>
          </a:xfrm>
        </p:spPr>
        <p:txBody>
          <a:bodyPr vert="horz" lIns="91440" tIns="45720" rIns="91440" bIns="45720" rtlCol="0" anchor="t">
            <a:noAutofit/>
          </a:bodyPr>
          <a:lstStyle/>
          <a:p>
            <a:pPr marL="0" indent="0">
              <a:buNone/>
            </a:pPr>
            <a:r>
              <a:rPr lang="en-GB" sz="2000">
                <a:latin typeface="Calibri"/>
                <a:ea typeface="Calibri"/>
                <a:cs typeface="Calibri"/>
              </a:rPr>
              <a:t>1. NICE (2015) Children’s attachment: attachment in children and young people who are adopted from care, in care or at high risk of going into care (NG26). Available at: </a:t>
            </a:r>
            <a:r>
              <a:rPr lang="en-GB" sz="2000" dirty="0">
                <a:solidFill>
                  <a:srgbClr val="0078D7"/>
                </a:solidFill>
                <a:latin typeface="Calibri"/>
                <a:ea typeface="Calibri"/>
                <a:cs typeface="Calibri"/>
                <a:hlinkClick r:id="rId2"/>
              </a:rPr>
              <a:t>https://www.nice.org.uk/guidance/NG26</a:t>
            </a:r>
            <a:r>
              <a:rPr lang="en-GB" sz="2000">
                <a:latin typeface="Calibri"/>
                <a:ea typeface="Calibri"/>
                <a:cs typeface="Calibri"/>
              </a:rPr>
              <a:t> (Accessed 10 October 2026). </a:t>
            </a:r>
            <a:endParaRPr lang="en-US" sz="2000">
              <a:latin typeface="Calibri"/>
              <a:ea typeface="Calibri"/>
              <a:cs typeface="Calibri"/>
            </a:endParaRPr>
          </a:p>
          <a:p>
            <a:pPr marL="0" indent="0">
              <a:buNone/>
            </a:pPr>
            <a:r>
              <a:rPr lang="en-GB" sz="2000">
                <a:latin typeface="Calibri"/>
                <a:ea typeface="Calibri"/>
                <a:cs typeface="Calibri"/>
              </a:rPr>
              <a:t> 2. McLeod, S. (2026) John Bowlby’s attachment theory. Available at: </a:t>
            </a:r>
            <a:r>
              <a:rPr lang="en-GB" sz="2000" dirty="0">
                <a:solidFill>
                  <a:srgbClr val="0078D7"/>
                </a:solidFill>
                <a:latin typeface="Calibri"/>
                <a:ea typeface="Calibri"/>
                <a:cs typeface="Calibri"/>
                <a:hlinkClick r:id="rId3"/>
              </a:rPr>
              <a:t>https://www.simplypsychology.org/bowlby.html</a:t>
            </a:r>
            <a:r>
              <a:rPr lang="en-GB" sz="2000">
                <a:latin typeface="Calibri"/>
                <a:ea typeface="Calibri"/>
                <a:cs typeface="Calibri"/>
              </a:rPr>
              <a:t> (Accessed 10 October 2026).</a:t>
            </a:r>
            <a:endParaRPr lang="en-US" sz="2000">
              <a:latin typeface="Calibri"/>
              <a:ea typeface="Calibri"/>
              <a:cs typeface="Calibri"/>
            </a:endParaRPr>
          </a:p>
          <a:p>
            <a:pPr marL="0" indent="0">
              <a:buNone/>
            </a:pPr>
            <a:r>
              <a:rPr lang="en-GB" sz="2000">
                <a:latin typeface="Calibri"/>
                <a:ea typeface="Calibri"/>
                <a:cs typeface="Calibri"/>
              </a:rPr>
              <a:t> 3. BBC Tiny Happy People (no date) Behaviour and wellbeing. Available at: </a:t>
            </a:r>
            <a:r>
              <a:rPr lang="en-GB" sz="2000" dirty="0">
                <a:solidFill>
                  <a:srgbClr val="0078D7"/>
                </a:solidFill>
                <a:latin typeface="Calibri"/>
                <a:ea typeface="Calibri"/>
                <a:cs typeface="Calibri"/>
                <a:hlinkClick r:id="rId4"/>
              </a:rPr>
              <a:t>https://www.bbc.co.uk/tiny‑happy‑people/behaviour‑and‑wellbeing</a:t>
            </a:r>
            <a:r>
              <a:rPr lang="en-GB" sz="2000">
                <a:latin typeface="Calibri"/>
                <a:ea typeface="Calibri"/>
                <a:cs typeface="Calibri"/>
              </a:rPr>
              <a:t> (Accessed 10 October 2026).</a:t>
            </a:r>
            <a:endParaRPr lang="en-US" sz="2000">
              <a:latin typeface="Calibri"/>
              <a:ea typeface="Calibri"/>
              <a:cs typeface="Calibri"/>
            </a:endParaRPr>
          </a:p>
          <a:p>
            <a:pPr marL="0" indent="0">
              <a:buNone/>
            </a:pPr>
            <a:r>
              <a:rPr lang="en-GB" sz="2000">
                <a:latin typeface="Calibri"/>
                <a:ea typeface="Calibri"/>
                <a:cs typeface="Calibri"/>
              </a:rPr>
              <a:t> 4. Young Minds (no date) Parents and carers ‑ children’s mental‑health home page. Available at: </a:t>
            </a:r>
            <a:r>
              <a:rPr lang="en-GB" sz="2000" dirty="0">
                <a:solidFill>
                  <a:srgbClr val="0078D7"/>
                </a:solidFill>
                <a:latin typeface="Calibri"/>
                <a:ea typeface="Calibri"/>
                <a:cs typeface="Calibri"/>
                <a:hlinkClick r:id="rId5"/>
              </a:rPr>
              <a:t>https://www.youngminds.org.uk/parent</a:t>
            </a:r>
            <a:r>
              <a:rPr lang="en-GB" sz="2000">
                <a:latin typeface="Calibri"/>
                <a:ea typeface="Calibri"/>
                <a:cs typeface="Calibri"/>
              </a:rPr>
              <a:t> (Accessed 10 October 2026). </a:t>
            </a:r>
            <a:endParaRPr lang="en-US" sz="2000">
              <a:latin typeface="Calibri"/>
              <a:ea typeface="Calibri"/>
              <a:cs typeface="Calibri"/>
            </a:endParaRPr>
          </a:p>
          <a:p>
            <a:pPr marL="0" indent="0">
              <a:buNone/>
            </a:pPr>
            <a:r>
              <a:rPr lang="en-GB" sz="2000">
                <a:latin typeface="Calibri"/>
                <a:ea typeface="Calibri"/>
                <a:cs typeface="Calibri"/>
              </a:rPr>
              <a:t> 5. Department for Education (no date) Personal, social and emotional development: relationships. Available at: </a:t>
            </a:r>
            <a:r>
              <a:rPr lang="en-GB" sz="2000" dirty="0">
                <a:solidFill>
                  <a:srgbClr val="0078D7"/>
                </a:solidFill>
                <a:latin typeface="Calibri"/>
                <a:ea typeface="Calibri"/>
                <a:cs typeface="Calibri"/>
                <a:hlinkClick r:id="rId6"/>
              </a:rPr>
              <a:t>https://help‑for‑early‑years‑providers.education.gov.uk/areas‑of‑learning/personal‑social‑and‑emotional‑development/relationships</a:t>
            </a:r>
            <a:r>
              <a:rPr lang="en-GB" sz="2000">
                <a:latin typeface="Calibri"/>
                <a:ea typeface="Calibri"/>
                <a:cs typeface="Calibri"/>
              </a:rPr>
              <a:t> (Accessed 10 October 2026).</a:t>
            </a:r>
            <a:endParaRPr lang="en-US" sz="2000">
              <a:latin typeface="Calibri"/>
              <a:ea typeface="Calibri"/>
              <a:cs typeface="Calibri"/>
            </a:endParaRPr>
          </a:p>
          <a:p>
            <a:pPr marL="0" indent="0">
              <a:buNone/>
            </a:pPr>
            <a:r>
              <a:rPr lang="en-GB" sz="2000">
                <a:latin typeface="Calibri"/>
                <a:ea typeface="Calibri"/>
                <a:cs typeface="Calibri"/>
              </a:rPr>
              <a:t> 6. Birth To 5 Matters (2025) Learning &amp; development ‑ ranges. Available at: </a:t>
            </a:r>
            <a:r>
              <a:rPr lang="en-GB" sz="2000" dirty="0">
                <a:solidFill>
                  <a:srgbClr val="0078D7"/>
                </a:solidFill>
                <a:latin typeface="Calibri"/>
                <a:ea typeface="Calibri"/>
                <a:cs typeface="Calibri"/>
                <a:hlinkClick r:id="rId7"/>
              </a:rPr>
              <a:t>https://birthto5matters.org.uk/learning‑development/ranges/</a:t>
            </a:r>
            <a:r>
              <a:rPr lang="en-GB" sz="2000">
                <a:latin typeface="Calibri"/>
                <a:ea typeface="Calibri"/>
                <a:cs typeface="Calibri"/>
              </a:rPr>
              <a:t> (Accessed 10 October 2026).</a:t>
            </a:r>
          </a:p>
        </p:txBody>
      </p:sp>
    </p:spTree>
    <p:extLst>
      <p:ext uri="{BB962C8B-B14F-4D97-AF65-F5344CB8AC3E}">
        <p14:creationId xmlns:p14="http://schemas.microsoft.com/office/powerpoint/2010/main" val="140232858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Module Code LCHS4010: Component 1 – Presentation </vt:lpstr>
      <vt:lpstr>Introduction </vt:lpstr>
      <vt:lpstr>Overview of theory </vt:lpstr>
      <vt:lpstr>Applying key concepts </vt:lpstr>
      <vt:lpstr>Practical strategies </vt:lpstr>
      <vt:lpstr>Nature versus nurture</vt:lpstr>
      <vt:lpstr>Evaluation </vt:lpstr>
      <vt:lpstr>Conclusion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194</cp:revision>
  <dcterms:created xsi:type="dcterms:W3CDTF">2026-10-10T20:46:21Z</dcterms:created>
  <dcterms:modified xsi:type="dcterms:W3CDTF">2026-10-10T22:16:03Z</dcterms:modified>
</cp:coreProperties>
</file>