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ink/inkAction1.xml" ContentType="application/vnd.ms-office.inkAction+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1" r:id="rId1"/>
  </p:sldMasterIdLst>
  <p:notesMasterIdLst>
    <p:notesMasterId r:id="rId15"/>
  </p:notesMasterIdLst>
  <p:sldIdLst>
    <p:sldId id="256" r:id="rId2"/>
    <p:sldId id="269" r:id="rId3"/>
    <p:sldId id="265" r:id="rId4"/>
    <p:sldId id="257" r:id="rId5"/>
    <p:sldId id="258" r:id="rId6"/>
    <p:sldId id="259" r:id="rId7"/>
    <p:sldId id="268" r:id="rId8"/>
    <p:sldId id="260" r:id="rId9"/>
    <p:sldId id="270" r:id="rId10"/>
    <p:sldId id="271" r:id="rId11"/>
    <p:sldId id="261" r:id="rId12"/>
    <p:sldId id="272" r:id="rId13"/>
    <p:sldId id="264" r:id="rId14"/>
  </p:sldIdLst>
  <p:sldSz cx="12192000" cy="6858000"/>
  <p:notesSz cx="7102475" cy="9037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62338" autoAdjust="0"/>
  </p:normalViewPr>
  <p:slideViewPr>
    <p:cSldViewPr snapToGrid="0">
      <p:cViewPr varScale="1">
        <p:scale>
          <a:sx n="45" d="100"/>
          <a:sy n="45" d="100"/>
        </p:scale>
        <p:origin x="1662" y="30"/>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1A4C9E5-6840-4A90-9CC2-46962A0FCE1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2740BE-2FA1-4688-A1BC-B8E887079E43}">
      <dgm:prSet/>
      <dgm:spPr/>
      <dgm:t>
        <a:bodyPr/>
        <a:lstStyle/>
        <a:p>
          <a:r>
            <a:rPr lang="en-US"/>
            <a:t>- Can be caused by primary impingement, which is a result of increased subacromial loading.</a:t>
          </a:r>
        </a:p>
      </dgm:t>
    </dgm:pt>
    <dgm:pt modelId="{D1CDF15C-B804-4D41-8FD1-3DAF111D0640}" type="parTrans" cxnId="{37A5D5E8-3DA4-424A-A9D1-F59FCC71F61F}">
      <dgm:prSet/>
      <dgm:spPr/>
      <dgm:t>
        <a:bodyPr/>
        <a:lstStyle/>
        <a:p>
          <a:endParaRPr lang="en-US"/>
        </a:p>
      </dgm:t>
    </dgm:pt>
    <dgm:pt modelId="{AEF9928D-A352-4ECA-88EE-464D5F15D77B}" type="sibTrans" cxnId="{37A5D5E8-3DA4-424A-A9D1-F59FCC71F61F}">
      <dgm:prSet/>
      <dgm:spPr/>
      <dgm:t>
        <a:bodyPr/>
        <a:lstStyle/>
        <a:p>
          <a:endParaRPr lang="en-US"/>
        </a:p>
      </dgm:t>
    </dgm:pt>
    <dgm:pt modelId="{BC28A951-CC73-4C75-8A00-C4E8646150F6}">
      <dgm:prSet/>
      <dgm:spPr/>
      <dgm:t>
        <a:bodyPr/>
        <a:lstStyle/>
        <a:p>
          <a:r>
            <a:rPr lang="en-US"/>
            <a:t>- Muscle imbalances</a:t>
          </a:r>
        </a:p>
      </dgm:t>
    </dgm:pt>
    <dgm:pt modelId="{81640C98-2685-4701-BEB2-78AE1BC175D5}" type="parTrans" cxnId="{D6A75950-0274-4074-864C-780C0F744AAD}">
      <dgm:prSet/>
      <dgm:spPr/>
      <dgm:t>
        <a:bodyPr/>
        <a:lstStyle/>
        <a:p>
          <a:endParaRPr lang="en-US"/>
        </a:p>
      </dgm:t>
    </dgm:pt>
    <dgm:pt modelId="{33F50415-E42F-4FA8-AA0D-B9B99F73BD08}" type="sibTrans" cxnId="{D6A75950-0274-4074-864C-780C0F744AAD}">
      <dgm:prSet/>
      <dgm:spPr/>
      <dgm:t>
        <a:bodyPr/>
        <a:lstStyle/>
        <a:p>
          <a:endParaRPr lang="en-US"/>
        </a:p>
      </dgm:t>
    </dgm:pt>
    <dgm:pt modelId="{2DD86000-49E1-4D48-8BE0-432D7C374BC4}">
      <dgm:prSet/>
      <dgm:spPr/>
      <dgm:t>
        <a:bodyPr/>
        <a:lstStyle/>
        <a:p>
          <a:r>
            <a:rPr lang="en-US"/>
            <a:t>- Micro-trauma</a:t>
          </a:r>
        </a:p>
      </dgm:t>
    </dgm:pt>
    <dgm:pt modelId="{D561D7F8-1855-4DDA-B779-228F0CD567FC}" type="parTrans" cxnId="{F1A62E51-9B35-42DB-A04A-F33630F6E25F}">
      <dgm:prSet/>
      <dgm:spPr/>
      <dgm:t>
        <a:bodyPr/>
        <a:lstStyle/>
        <a:p>
          <a:endParaRPr lang="en-US"/>
        </a:p>
      </dgm:t>
    </dgm:pt>
    <dgm:pt modelId="{65EC517B-E79A-4311-9B0C-2D203A0CA6DE}" type="sibTrans" cxnId="{F1A62E51-9B35-42DB-A04A-F33630F6E25F}">
      <dgm:prSet/>
      <dgm:spPr/>
      <dgm:t>
        <a:bodyPr/>
        <a:lstStyle/>
        <a:p>
          <a:endParaRPr lang="en-US"/>
        </a:p>
      </dgm:t>
    </dgm:pt>
    <dgm:pt modelId="{548A353D-5D82-456E-9B3B-C5F2DF733533}">
      <dgm:prSet/>
      <dgm:spPr/>
      <dgm:t>
        <a:bodyPr/>
        <a:lstStyle/>
        <a:p>
          <a:r>
            <a:rPr lang="en-US" dirty="0"/>
            <a:t>- Degenerative </a:t>
          </a:r>
        </a:p>
      </dgm:t>
    </dgm:pt>
    <dgm:pt modelId="{78DAB397-90B0-48AA-BDDA-C06E8255C573}" type="parTrans" cxnId="{0BE2B00E-49C9-4374-9952-046210272E1D}">
      <dgm:prSet/>
      <dgm:spPr/>
      <dgm:t>
        <a:bodyPr/>
        <a:lstStyle/>
        <a:p>
          <a:endParaRPr lang="en-US"/>
        </a:p>
      </dgm:t>
    </dgm:pt>
    <dgm:pt modelId="{B3B56D7E-A589-4581-A945-6939CD36C934}" type="sibTrans" cxnId="{0BE2B00E-49C9-4374-9952-046210272E1D}">
      <dgm:prSet/>
      <dgm:spPr/>
      <dgm:t>
        <a:bodyPr/>
        <a:lstStyle/>
        <a:p>
          <a:endParaRPr lang="en-US"/>
        </a:p>
      </dgm:t>
    </dgm:pt>
    <dgm:pt modelId="{71CB5232-8D72-41D9-A499-98E5951176BA}" type="pres">
      <dgm:prSet presAssocID="{61A4C9E5-6840-4A90-9CC2-46962A0FCE17}" presName="root" presStyleCnt="0">
        <dgm:presLayoutVars>
          <dgm:dir/>
          <dgm:resizeHandles val="exact"/>
        </dgm:presLayoutVars>
      </dgm:prSet>
      <dgm:spPr/>
    </dgm:pt>
    <dgm:pt modelId="{9968B9B8-3F72-458C-8BDC-08ECB013B7D7}" type="pres">
      <dgm:prSet presAssocID="{942740BE-2FA1-4688-A1BC-B8E887079E43}" presName="compNode" presStyleCnt="0"/>
      <dgm:spPr/>
    </dgm:pt>
    <dgm:pt modelId="{4392BE70-D1D6-4678-926F-C6B45E3E2E30}" type="pres">
      <dgm:prSet presAssocID="{942740BE-2FA1-4688-A1BC-B8E887079E43}" presName="bgRect" presStyleLbl="bgShp" presStyleIdx="0" presStyleCnt="4"/>
      <dgm:spPr/>
    </dgm:pt>
    <dgm:pt modelId="{A0DF663C-E05B-4805-AB1E-C9467CF4A0AD}" type="pres">
      <dgm:prSet presAssocID="{942740BE-2FA1-4688-A1BC-B8E887079E43}"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Loading"/>
        </a:ext>
      </dgm:extLst>
    </dgm:pt>
    <dgm:pt modelId="{C41362FD-B0DD-4D03-91D0-56684762BEB6}" type="pres">
      <dgm:prSet presAssocID="{942740BE-2FA1-4688-A1BC-B8E887079E43}" presName="spaceRect" presStyleCnt="0"/>
      <dgm:spPr/>
    </dgm:pt>
    <dgm:pt modelId="{AF9B8BE0-679A-4A68-A3B7-15E5276CD2F1}" type="pres">
      <dgm:prSet presAssocID="{942740BE-2FA1-4688-A1BC-B8E887079E43}" presName="parTx" presStyleLbl="revTx" presStyleIdx="0" presStyleCnt="4">
        <dgm:presLayoutVars>
          <dgm:chMax val="0"/>
          <dgm:chPref val="0"/>
        </dgm:presLayoutVars>
      </dgm:prSet>
      <dgm:spPr/>
    </dgm:pt>
    <dgm:pt modelId="{42D2092A-A86B-4DDA-908C-D2A836796BC8}" type="pres">
      <dgm:prSet presAssocID="{AEF9928D-A352-4ECA-88EE-464D5F15D77B}" presName="sibTrans" presStyleCnt="0"/>
      <dgm:spPr/>
    </dgm:pt>
    <dgm:pt modelId="{AF4A5188-49D1-45EB-BB45-F424097482B5}" type="pres">
      <dgm:prSet presAssocID="{BC28A951-CC73-4C75-8A00-C4E8646150F6}" presName="compNode" presStyleCnt="0"/>
      <dgm:spPr/>
    </dgm:pt>
    <dgm:pt modelId="{4FB1E1E7-8532-4155-B83B-8FBB5BBD5912}" type="pres">
      <dgm:prSet presAssocID="{BC28A951-CC73-4C75-8A00-C4E8646150F6}" presName="bgRect" presStyleLbl="bgShp" presStyleIdx="1" presStyleCnt="4"/>
      <dgm:spPr/>
    </dgm:pt>
    <dgm:pt modelId="{4B0F1778-F90B-4882-9F50-D8400B18FC69}" type="pres">
      <dgm:prSet presAssocID="{BC28A951-CC73-4C75-8A00-C4E8646150F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cle Arm"/>
        </a:ext>
      </dgm:extLst>
    </dgm:pt>
    <dgm:pt modelId="{39D3E867-E9A2-47E8-B50C-1FBF17FEC0B1}" type="pres">
      <dgm:prSet presAssocID="{BC28A951-CC73-4C75-8A00-C4E8646150F6}" presName="spaceRect" presStyleCnt="0"/>
      <dgm:spPr/>
    </dgm:pt>
    <dgm:pt modelId="{A637F605-B2F8-421A-99D0-7E28495BB7D5}" type="pres">
      <dgm:prSet presAssocID="{BC28A951-CC73-4C75-8A00-C4E8646150F6}" presName="parTx" presStyleLbl="revTx" presStyleIdx="1" presStyleCnt="4">
        <dgm:presLayoutVars>
          <dgm:chMax val="0"/>
          <dgm:chPref val="0"/>
        </dgm:presLayoutVars>
      </dgm:prSet>
      <dgm:spPr/>
    </dgm:pt>
    <dgm:pt modelId="{8100B67B-3836-4D5D-8419-0493F097BED1}" type="pres">
      <dgm:prSet presAssocID="{33F50415-E42F-4FA8-AA0D-B9B99F73BD08}" presName="sibTrans" presStyleCnt="0"/>
      <dgm:spPr/>
    </dgm:pt>
    <dgm:pt modelId="{A62AB2A3-235B-4E8C-9487-B6B234350172}" type="pres">
      <dgm:prSet presAssocID="{2DD86000-49E1-4D48-8BE0-432D7C374BC4}" presName="compNode" presStyleCnt="0"/>
      <dgm:spPr/>
    </dgm:pt>
    <dgm:pt modelId="{62523BDB-CE06-48CA-8653-13D39390760C}" type="pres">
      <dgm:prSet presAssocID="{2DD86000-49E1-4D48-8BE0-432D7C374BC4}" presName="bgRect" presStyleLbl="bgShp" presStyleIdx="2" presStyleCnt="4"/>
      <dgm:spPr/>
    </dgm:pt>
    <dgm:pt modelId="{2E2F490D-EF2F-48F1-9299-E563AC8B4593}" type="pres">
      <dgm:prSet presAssocID="{2DD86000-49E1-4D48-8BE0-432D7C374BC4}"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ling"/>
        </a:ext>
      </dgm:extLst>
    </dgm:pt>
    <dgm:pt modelId="{F1451150-E493-4230-B189-187427101F13}" type="pres">
      <dgm:prSet presAssocID="{2DD86000-49E1-4D48-8BE0-432D7C374BC4}" presName="spaceRect" presStyleCnt="0"/>
      <dgm:spPr/>
    </dgm:pt>
    <dgm:pt modelId="{31E5770E-8A58-4B4E-B990-B5EDA1D6D6EB}" type="pres">
      <dgm:prSet presAssocID="{2DD86000-49E1-4D48-8BE0-432D7C374BC4}" presName="parTx" presStyleLbl="revTx" presStyleIdx="2" presStyleCnt="4">
        <dgm:presLayoutVars>
          <dgm:chMax val="0"/>
          <dgm:chPref val="0"/>
        </dgm:presLayoutVars>
      </dgm:prSet>
      <dgm:spPr/>
    </dgm:pt>
    <dgm:pt modelId="{F5C70FA9-F527-43FC-A6AE-4077F62139BB}" type="pres">
      <dgm:prSet presAssocID="{65EC517B-E79A-4311-9B0C-2D203A0CA6DE}" presName="sibTrans" presStyleCnt="0"/>
      <dgm:spPr/>
    </dgm:pt>
    <dgm:pt modelId="{D4CE529F-4CE6-4115-871D-B42AE3E1ED40}" type="pres">
      <dgm:prSet presAssocID="{548A353D-5D82-456E-9B3B-C5F2DF733533}" presName="compNode" presStyleCnt="0"/>
      <dgm:spPr/>
    </dgm:pt>
    <dgm:pt modelId="{39684BE4-2D6E-4CAC-A40F-3DDBC92F47C8}" type="pres">
      <dgm:prSet presAssocID="{548A353D-5D82-456E-9B3B-C5F2DF733533}" presName="bgRect" presStyleLbl="bgShp" presStyleIdx="3" presStyleCnt="4"/>
      <dgm:spPr/>
    </dgm:pt>
    <dgm:pt modelId="{BE65AFDC-DFDE-4099-A11A-02A22A53DD52}" type="pres">
      <dgm:prSet presAssocID="{548A353D-5D82-456E-9B3B-C5F2DF733533}"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Stopwatch"/>
        </a:ext>
      </dgm:extLst>
    </dgm:pt>
    <dgm:pt modelId="{1B2F58DF-310F-4038-93D9-57939C11A565}" type="pres">
      <dgm:prSet presAssocID="{548A353D-5D82-456E-9B3B-C5F2DF733533}" presName="spaceRect" presStyleCnt="0"/>
      <dgm:spPr/>
    </dgm:pt>
    <dgm:pt modelId="{0853A95D-7DCA-4F2E-83D5-03EA5AC095C7}" type="pres">
      <dgm:prSet presAssocID="{548A353D-5D82-456E-9B3B-C5F2DF733533}" presName="parTx" presStyleLbl="revTx" presStyleIdx="3" presStyleCnt="4">
        <dgm:presLayoutVars>
          <dgm:chMax val="0"/>
          <dgm:chPref val="0"/>
        </dgm:presLayoutVars>
      </dgm:prSet>
      <dgm:spPr/>
    </dgm:pt>
  </dgm:ptLst>
  <dgm:cxnLst>
    <dgm:cxn modelId="{0BE2B00E-49C9-4374-9952-046210272E1D}" srcId="{61A4C9E5-6840-4A90-9CC2-46962A0FCE17}" destId="{548A353D-5D82-456E-9B3B-C5F2DF733533}" srcOrd="3" destOrd="0" parTransId="{78DAB397-90B0-48AA-BDDA-C06E8255C573}" sibTransId="{B3B56D7E-A589-4581-A945-6939CD36C934}"/>
    <dgm:cxn modelId="{7B32826D-D1C6-402B-998D-9FFF2F44202C}" type="presOf" srcId="{61A4C9E5-6840-4A90-9CC2-46962A0FCE17}" destId="{71CB5232-8D72-41D9-A499-98E5951176BA}" srcOrd="0" destOrd="0" presId="urn:microsoft.com/office/officeart/2018/2/layout/IconVerticalSolidList"/>
    <dgm:cxn modelId="{D6A75950-0274-4074-864C-780C0F744AAD}" srcId="{61A4C9E5-6840-4A90-9CC2-46962A0FCE17}" destId="{BC28A951-CC73-4C75-8A00-C4E8646150F6}" srcOrd="1" destOrd="0" parTransId="{81640C98-2685-4701-BEB2-78AE1BC175D5}" sibTransId="{33F50415-E42F-4FA8-AA0D-B9B99F73BD08}"/>
    <dgm:cxn modelId="{F1A62E51-9B35-42DB-A04A-F33630F6E25F}" srcId="{61A4C9E5-6840-4A90-9CC2-46962A0FCE17}" destId="{2DD86000-49E1-4D48-8BE0-432D7C374BC4}" srcOrd="2" destOrd="0" parTransId="{D561D7F8-1855-4DDA-B779-228F0CD567FC}" sibTransId="{65EC517B-E79A-4311-9B0C-2D203A0CA6DE}"/>
    <dgm:cxn modelId="{7BE1FF58-0766-4CCE-82F4-B3AACC6E4BAF}" type="presOf" srcId="{942740BE-2FA1-4688-A1BC-B8E887079E43}" destId="{AF9B8BE0-679A-4A68-A3B7-15E5276CD2F1}" srcOrd="0" destOrd="0" presId="urn:microsoft.com/office/officeart/2018/2/layout/IconVerticalSolidList"/>
    <dgm:cxn modelId="{A5E023A6-235F-45C7-8BE2-F9C65BE3B70D}" type="presOf" srcId="{2DD86000-49E1-4D48-8BE0-432D7C374BC4}" destId="{31E5770E-8A58-4B4E-B990-B5EDA1D6D6EB}" srcOrd="0" destOrd="0" presId="urn:microsoft.com/office/officeart/2018/2/layout/IconVerticalSolidList"/>
    <dgm:cxn modelId="{1BEDA3BD-661C-428B-A2B1-BFD8F6041F0D}" type="presOf" srcId="{BC28A951-CC73-4C75-8A00-C4E8646150F6}" destId="{A637F605-B2F8-421A-99D0-7E28495BB7D5}" srcOrd="0" destOrd="0" presId="urn:microsoft.com/office/officeart/2018/2/layout/IconVerticalSolidList"/>
    <dgm:cxn modelId="{37A5D5E8-3DA4-424A-A9D1-F59FCC71F61F}" srcId="{61A4C9E5-6840-4A90-9CC2-46962A0FCE17}" destId="{942740BE-2FA1-4688-A1BC-B8E887079E43}" srcOrd="0" destOrd="0" parTransId="{D1CDF15C-B804-4D41-8FD1-3DAF111D0640}" sibTransId="{AEF9928D-A352-4ECA-88EE-464D5F15D77B}"/>
    <dgm:cxn modelId="{A29615F5-0D52-4B37-8AAD-70505F16CD09}" type="presOf" srcId="{548A353D-5D82-456E-9B3B-C5F2DF733533}" destId="{0853A95D-7DCA-4F2E-83D5-03EA5AC095C7}" srcOrd="0" destOrd="0" presId="urn:microsoft.com/office/officeart/2018/2/layout/IconVerticalSolidList"/>
    <dgm:cxn modelId="{EB5A32FD-F66E-4604-87D8-10D842A9E956}" type="presParOf" srcId="{71CB5232-8D72-41D9-A499-98E5951176BA}" destId="{9968B9B8-3F72-458C-8BDC-08ECB013B7D7}" srcOrd="0" destOrd="0" presId="urn:microsoft.com/office/officeart/2018/2/layout/IconVerticalSolidList"/>
    <dgm:cxn modelId="{E3045F1A-EA09-4CD5-A6E8-C15365C19FC1}" type="presParOf" srcId="{9968B9B8-3F72-458C-8BDC-08ECB013B7D7}" destId="{4392BE70-D1D6-4678-926F-C6B45E3E2E30}" srcOrd="0" destOrd="0" presId="urn:microsoft.com/office/officeart/2018/2/layout/IconVerticalSolidList"/>
    <dgm:cxn modelId="{55211E37-7581-4DCA-9DCE-7F00A8795F69}" type="presParOf" srcId="{9968B9B8-3F72-458C-8BDC-08ECB013B7D7}" destId="{A0DF663C-E05B-4805-AB1E-C9467CF4A0AD}" srcOrd="1" destOrd="0" presId="urn:microsoft.com/office/officeart/2018/2/layout/IconVerticalSolidList"/>
    <dgm:cxn modelId="{5F2F517A-C77F-4B5E-82D4-DB0EFA702140}" type="presParOf" srcId="{9968B9B8-3F72-458C-8BDC-08ECB013B7D7}" destId="{C41362FD-B0DD-4D03-91D0-56684762BEB6}" srcOrd="2" destOrd="0" presId="urn:microsoft.com/office/officeart/2018/2/layout/IconVerticalSolidList"/>
    <dgm:cxn modelId="{820A0E52-8FDD-4B58-A22C-0A052009780F}" type="presParOf" srcId="{9968B9B8-3F72-458C-8BDC-08ECB013B7D7}" destId="{AF9B8BE0-679A-4A68-A3B7-15E5276CD2F1}" srcOrd="3" destOrd="0" presId="urn:microsoft.com/office/officeart/2018/2/layout/IconVerticalSolidList"/>
    <dgm:cxn modelId="{6CDB3701-C2B5-4B5C-A437-ACAFB62F103D}" type="presParOf" srcId="{71CB5232-8D72-41D9-A499-98E5951176BA}" destId="{42D2092A-A86B-4DDA-908C-D2A836796BC8}" srcOrd="1" destOrd="0" presId="urn:microsoft.com/office/officeart/2018/2/layout/IconVerticalSolidList"/>
    <dgm:cxn modelId="{CDCA4EB0-C3F3-4972-A67E-ACBC0F24D8E1}" type="presParOf" srcId="{71CB5232-8D72-41D9-A499-98E5951176BA}" destId="{AF4A5188-49D1-45EB-BB45-F424097482B5}" srcOrd="2" destOrd="0" presId="urn:microsoft.com/office/officeart/2018/2/layout/IconVerticalSolidList"/>
    <dgm:cxn modelId="{AFE2E32C-4CFB-4216-A24B-414AC70E2E1B}" type="presParOf" srcId="{AF4A5188-49D1-45EB-BB45-F424097482B5}" destId="{4FB1E1E7-8532-4155-B83B-8FBB5BBD5912}" srcOrd="0" destOrd="0" presId="urn:microsoft.com/office/officeart/2018/2/layout/IconVerticalSolidList"/>
    <dgm:cxn modelId="{FF877D46-141D-461B-8246-71522AB83D03}" type="presParOf" srcId="{AF4A5188-49D1-45EB-BB45-F424097482B5}" destId="{4B0F1778-F90B-4882-9F50-D8400B18FC69}" srcOrd="1" destOrd="0" presId="urn:microsoft.com/office/officeart/2018/2/layout/IconVerticalSolidList"/>
    <dgm:cxn modelId="{5AACCEF7-F8F9-4449-9144-308984BC41A0}" type="presParOf" srcId="{AF4A5188-49D1-45EB-BB45-F424097482B5}" destId="{39D3E867-E9A2-47E8-B50C-1FBF17FEC0B1}" srcOrd="2" destOrd="0" presId="urn:microsoft.com/office/officeart/2018/2/layout/IconVerticalSolidList"/>
    <dgm:cxn modelId="{4B9303D0-C233-4F40-A03B-A59C4B731BDD}" type="presParOf" srcId="{AF4A5188-49D1-45EB-BB45-F424097482B5}" destId="{A637F605-B2F8-421A-99D0-7E28495BB7D5}" srcOrd="3" destOrd="0" presId="urn:microsoft.com/office/officeart/2018/2/layout/IconVerticalSolidList"/>
    <dgm:cxn modelId="{59A2A33B-7EBC-4E55-B5A4-5BE0F0044376}" type="presParOf" srcId="{71CB5232-8D72-41D9-A499-98E5951176BA}" destId="{8100B67B-3836-4D5D-8419-0493F097BED1}" srcOrd="3" destOrd="0" presId="urn:microsoft.com/office/officeart/2018/2/layout/IconVerticalSolidList"/>
    <dgm:cxn modelId="{37627806-E0AE-448F-A5D1-C38F84E8012E}" type="presParOf" srcId="{71CB5232-8D72-41D9-A499-98E5951176BA}" destId="{A62AB2A3-235B-4E8C-9487-B6B234350172}" srcOrd="4" destOrd="0" presId="urn:microsoft.com/office/officeart/2018/2/layout/IconVerticalSolidList"/>
    <dgm:cxn modelId="{1385C0CF-07E2-47FA-AA33-A3D1F03BB0B5}" type="presParOf" srcId="{A62AB2A3-235B-4E8C-9487-B6B234350172}" destId="{62523BDB-CE06-48CA-8653-13D39390760C}" srcOrd="0" destOrd="0" presId="urn:microsoft.com/office/officeart/2018/2/layout/IconVerticalSolidList"/>
    <dgm:cxn modelId="{FEE064B7-6F37-4A63-9806-019E8DB1064F}" type="presParOf" srcId="{A62AB2A3-235B-4E8C-9487-B6B234350172}" destId="{2E2F490D-EF2F-48F1-9299-E563AC8B4593}" srcOrd="1" destOrd="0" presId="urn:microsoft.com/office/officeart/2018/2/layout/IconVerticalSolidList"/>
    <dgm:cxn modelId="{52478581-408C-474C-BFAE-8EC2E18B5FE2}" type="presParOf" srcId="{A62AB2A3-235B-4E8C-9487-B6B234350172}" destId="{F1451150-E493-4230-B189-187427101F13}" srcOrd="2" destOrd="0" presId="urn:microsoft.com/office/officeart/2018/2/layout/IconVerticalSolidList"/>
    <dgm:cxn modelId="{7C75701B-36FD-46E6-96A0-CBB159ED6B24}" type="presParOf" srcId="{A62AB2A3-235B-4E8C-9487-B6B234350172}" destId="{31E5770E-8A58-4B4E-B990-B5EDA1D6D6EB}" srcOrd="3" destOrd="0" presId="urn:microsoft.com/office/officeart/2018/2/layout/IconVerticalSolidList"/>
    <dgm:cxn modelId="{6A2FDF14-26E5-441B-AA0E-C76106C03AE3}" type="presParOf" srcId="{71CB5232-8D72-41D9-A499-98E5951176BA}" destId="{F5C70FA9-F527-43FC-A6AE-4077F62139BB}" srcOrd="5" destOrd="0" presId="urn:microsoft.com/office/officeart/2018/2/layout/IconVerticalSolidList"/>
    <dgm:cxn modelId="{8AC50973-FCAE-443E-A44F-E8DA1B5FCFD3}" type="presParOf" srcId="{71CB5232-8D72-41D9-A499-98E5951176BA}" destId="{D4CE529F-4CE6-4115-871D-B42AE3E1ED40}" srcOrd="6" destOrd="0" presId="urn:microsoft.com/office/officeart/2018/2/layout/IconVerticalSolidList"/>
    <dgm:cxn modelId="{7649BC87-B5FE-488D-8D7B-8776472983A0}" type="presParOf" srcId="{D4CE529F-4CE6-4115-871D-B42AE3E1ED40}" destId="{39684BE4-2D6E-4CAC-A40F-3DDBC92F47C8}" srcOrd="0" destOrd="0" presId="urn:microsoft.com/office/officeart/2018/2/layout/IconVerticalSolidList"/>
    <dgm:cxn modelId="{5528956D-9E8D-435A-9846-9911EE81BB47}" type="presParOf" srcId="{D4CE529F-4CE6-4115-871D-B42AE3E1ED40}" destId="{BE65AFDC-DFDE-4099-A11A-02A22A53DD52}" srcOrd="1" destOrd="0" presId="urn:microsoft.com/office/officeart/2018/2/layout/IconVerticalSolidList"/>
    <dgm:cxn modelId="{21554103-713B-47F1-A2DE-9A544733DB57}" type="presParOf" srcId="{D4CE529F-4CE6-4115-871D-B42AE3E1ED40}" destId="{1B2F58DF-310F-4038-93D9-57939C11A565}" srcOrd="2" destOrd="0" presId="urn:microsoft.com/office/officeart/2018/2/layout/IconVerticalSolidList"/>
    <dgm:cxn modelId="{AB33114E-1C3E-4ABD-A656-9D8E2A5AAFED}" type="presParOf" srcId="{D4CE529F-4CE6-4115-871D-B42AE3E1ED40}" destId="{0853A95D-7DCA-4F2E-83D5-03EA5AC095C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2BE70-D1D6-4678-926F-C6B45E3E2E30}">
      <dsp:nvSpPr>
        <dsp:cNvPr id="0" name=""/>
        <dsp:cNvSpPr/>
      </dsp:nvSpPr>
      <dsp:spPr>
        <a:xfrm>
          <a:off x="0" y="2344"/>
          <a:ext cx="6797675" cy="118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DF663C-E05B-4805-AB1E-C9467CF4A0AD}">
      <dsp:nvSpPr>
        <dsp:cNvPr id="0" name=""/>
        <dsp:cNvSpPr/>
      </dsp:nvSpPr>
      <dsp:spPr>
        <a:xfrm>
          <a:off x="359511" y="269750"/>
          <a:ext cx="653657" cy="65365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9B8BE0-679A-4A68-A3B7-15E5276CD2F1}">
      <dsp:nvSpPr>
        <dsp:cNvPr id="0" name=""/>
        <dsp:cNvSpPr/>
      </dsp:nvSpPr>
      <dsp:spPr>
        <a:xfrm>
          <a:off x="1372680" y="2344"/>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US" sz="2200" kern="1200"/>
            <a:t>- Can be caused by primary impingement, which is a result of increased subacromial loading.</a:t>
          </a:r>
        </a:p>
      </dsp:txBody>
      <dsp:txXfrm>
        <a:off x="1372680" y="2344"/>
        <a:ext cx="5424994" cy="1188467"/>
      </dsp:txXfrm>
    </dsp:sp>
    <dsp:sp modelId="{4FB1E1E7-8532-4155-B83B-8FBB5BBD5912}">
      <dsp:nvSpPr>
        <dsp:cNvPr id="0" name=""/>
        <dsp:cNvSpPr/>
      </dsp:nvSpPr>
      <dsp:spPr>
        <a:xfrm>
          <a:off x="0" y="1487929"/>
          <a:ext cx="6797675" cy="118846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F1778-F90B-4882-9F50-D8400B18FC69}">
      <dsp:nvSpPr>
        <dsp:cNvPr id="0" name=""/>
        <dsp:cNvSpPr/>
      </dsp:nvSpPr>
      <dsp:spPr>
        <a:xfrm>
          <a:off x="359511" y="1755334"/>
          <a:ext cx="653657" cy="653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37F605-B2F8-421A-99D0-7E28495BB7D5}">
      <dsp:nvSpPr>
        <dsp:cNvPr id="0" name=""/>
        <dsp:cNvSpPr/>
      </dsp:nvSpPr>
      <dsp:spPr>
        <a:xfrm>
          <a:off x="1372680" y="1487929"/>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US" sz="2200" kern="1200"/>
            <a:t>- Muscle imbalances</a:t>
          </a:r>
        </a:p>
      </dsp:txBody>
      <dsp:txXfrm>
        <a:off x="1372680" y="1487929"/>
        <a:ext cx="5424994" cy="1188467"/>
      </dsp:txXfrm>
    </dsp:sp>
    <dsp:sp modelId="{62523BDB-CE06-48CA-8653-13D39390760C}">
      <dsp:nvSpPr>
        <dsp:cNvPr id="0" name=""/>
        <dsp:cNvSpPr/>
      </dsp:nvSpPr>
      <dsp:spPr>
        <a:xfrm>
          <a:off x="0" y="2973514"/>
          <a:ext cx="6797675" cy="118846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2F490D-EF2F-48F1-9299-E563AC8B4593}">
      <dsp:nvSpPr>
        <dsp:cNvPr id="0" name=""/>
        <dsp:cNvSpPr/>
      </dsp:nvSpPr>
      <dsp:spPr>
        <a:xfrm>
          <a:off x="359511" y="3240919"/>
          <a:ext cx="653657" cy="65365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E5770E-8A58-4B4E-B990-B5EDA1D6D6EB}">
      <dsp:nvSpPr>
        <dsp:cNvPr id="0" name=""/>
        <dsp:cNvSpPr/>
      </dsp:nvSpPr>
      <dsp:spPr>
        <a:xfrm>
          <a:off x="1372680" y="2973514"/>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US" sz="2200" kern="1200"/>
            <a:t>- Micro-trauma</a:t>
          </a:r>
        </a:p>
      </dsp:txBody>
      <dsp:txXfrm>
        <a:off x="1372680" y="2973514"/>
        <a:ext cx="5424994" cy="1188467"/>
      </dsp:txXfrm>
    </dsp:sp>
    <dsp:sp modelId="{39684BE4-2D6E-4CAC-A40F-3DDBC92F47C8}">
      <dsp:nvSpPr>
        <dsp:cNvPr id="0" name=""/>
        <dsp:cNvSpPr/>
      </dsp:nvSpPr>
      <dsp:spPr>
        <a:xfrm>
          <a:off x="0" y="4459099"/>
          <a:ext cx="6797675" cy="118846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65AFDC-DFDE-4099-A11A-02A22A53DD52}">
      <dsp:nvSpPr>
        <dsp:cNvPr id="0" name=""/>
        <dsp:cNvSpPr/>
      </dsp:nvSpPr>
      <dsp:spPr>
        <a:xfrm>
          <a:off x="359511" y="4726504"/>
          <a:ext cx="653657" cy="65365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53A95D-7DCA-4F2E-83D5-03EA5AC095C7}">
      <dsp:nvSpPr>
        <dsp:cNvPr id="0" name=""/>
        <dsp:cNvSpPr/>
      </dsp:nvSpPr>
      <dsp:spPr>
        <a:xfrm>
          <a:off x="1372680" y="4459099"/>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US" sz="2200" kern="1200" dirty="0"/>
            <a:t>- Degenerative </a:t>
          </a:r>
        </a:p>
      </dsp:txBody>
      <dsp:txXfrm>
        <a:off x="1372680" y="4459099"/>
        <a:ext cx="5424994" cy="11884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0-04-29T15:49:38.685"/>
    </inkml:context>
    <inkml:brush xml:id="br0">
      <inkml:brushProperty name="width" value="0.05292" units="cm"/>
      <inkml:brushProperty name="height" value="0.05292" units="cm"/>
      <inkml:brushProperty name="color" value="#7030A0"/>
    </inkml:brush>
  </inkml:definitions>
  <iact:action type="add" startTime="57942">
    <iact:property name="dataType"/>
    <iact:actionData xml:id="d0">
      <inkml:trace xmlns:inkml="http://www.w3.org/2003/InkML" xml:id="stk0" contextRef="#ctx0" brushRef="#br0">4311 7544 0,'-104'0'138,"34"0"-130,36 0-1,-71 0-1,71 0 1,-36 0 0,1 0 0,34 0 7,0 0-6,0 0-3,0 0 2,1 35 8,-1-35-7,-35 34-3,36-34 4,-1 35-3,-35-35 1,36 0 0,-36 0 7,35 0-8,0 35 2,1-35-2,-36 0 2,1 35 6,34-35-1,0 0-6,0 0 1,1 0-1,-36 34 6,35 1 2,0 0-2,-34-35 1,69 35 1,-35-35-8,0 35 0,1-1-1,-1 36 9,0-35-1,0-35-8,35 34 9,-35 1-1,35 0 0,0 0 7,0-1-1,0 1 2,0 0-1,0 0-7,35-35-7,0 34 6,0-34 8,-35 35-14,35-35 8,-35 35 6,34-35-15,1 0 1,-35 35 8,35-35-9,0 0 15,-1 0 1,1 0-15,0 0 6,-35 34-5,35-34 6,0 0-8,-1 0 2,1 0 5,35 0 2,-36 0-2,1 0-5,0 0-2,0 0 8,-1 0-6,1 0 5,0 0-6,0 0 7,0 0-7,-1 0 8,1 0-9,0 0 9,0 0-2,-1 0-6,1 0 1,0 0 5,0 0-5,-1 0-1,1 0 7,0 0-8,0 0 8,0 0-8,-1 0 3,1 0 5,0 0-8,34 0 8,-69-34-7,70 34 1,-35 0 5,-35-35-6,34 35 1,1 0-2,0 0 0,0-35 16,0 35-7,-1-35-9,1 1 12,0 34-8,-35-35-3,0 0 8,35 35-9,-1-35 1,-34 1 6,0-1-5,0 0 6,35 35-7,-35-35 0,0 1 0,0-1 7,0 0-7,0 0 7,0 1-7,0-1 0,0 0 7,0 0-8,0 0 9,0 1-8,0-1 7,0 0-7,0 0 0,0-34 7,0 34 0,0 0 0,0 1-8,0-1 3,0 0 4,0 0 1,0 1 0,0-1-7,-35 35 7,1-35 1,34 0 19,-35 35-13,35-34 7,-35-1-21,35 0 14,-35 35-14,1 0 1,34-35 4,-35 0 25,35 1-17,-35 34 9,0 0 33,0 0-6</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5345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3092" y="0"/>
            <a:ext cx="3077739" cy="453451"/>
          </a:xfrm>
          <a:prstGeom prst="rect">
            <a:avLst/>
          </a:prstGeom>
        </p:spPr>
        <p:txBody>
          <a:bodyPr vert="horz" lIns="91440" tIns="45720" rIns="91440" bIns="45720" rtlCol="0"/>
          <a:lstStyle>
            <a:lvl1pPr algn="r">
              <a:defRPr sz="1200"/>
            </a:lvl1pPr>
          </a:lstStyle>
          <a:p>
            <a:fld id="{E247914E-46BC-4E39-99D5-6ACA385EDCBF}" type="datetimeFigureOut">
              <a:rPr lang="en-GB" smtClean="0"/>
              <a:t>29/04/2020</a:t>
            </a:fld>
            <a:endParaRPr lang="en-GB"/>
          </a:p>
        </p:txBody>
      </p:sp>
      <p:sp>
        <p:nvSpPr>
          <p:cNvPr id="4" name="Slide Image Placeholder 3"/>
          <p:cNvSpPr>
            <a:spLocks noGrp="1" noRot="1" noChangeAspect="1"/>
          </p:cNvSpPr>
          <p:nvPr>
            <p:ph type="sldImg" idx="2"/>
          </p:nvPr>
        </p:nvSpPr>
        <p:spPr>
          <a:xfrm>
            <a:off x="839788" y="1130300"/>
            <a:ext cx="5422900" cy="30495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0248" y="4349363"/>
            <a:ext cx="5681980" cy="355857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584188"/>
            <a:ext cx="3077739" cy="4534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584188"/>
            <a:ext cx="3077739" cy="453450"/>
          </a:xfrm>
          <a:prstGeom prst="rect">
            <a:avLst/>
          </a:prstGeom>
        </p:spPr>
        <p:txBody>
          <a:bodyPr vert="horz" lIns="91440" tIns="45720" rIns="91440" bIns="45720" rtlCol="0" anchor="b"/>
          <a:lstStyle>
            <a:lvl1pPr algn="r">
              <a:defRPr sz="1200"/>
            </a:lvl1pPr>
          </a:lstStyle>
          <a:p>
            <a:fld id="{4F2DC511-8524-4DF7-9FB2-E42C7833B48E}" type="slidenum">
              <a:rPr lang="en-GB" smtClean="0"/>
              <a:t>‹#›</a:t>
            </a:fld>
            <a:endParaRPr lang="en-GB"/>
          </a:p>
        </p:txBody>
      </p:sp>
    </p:spTree>
    <p:extLst>
      <p:ext uri="{BB962C8B-B14F-4D97-AF65-F5344CB8AC3E}">
        <p14:creationId xmlns:p14="http://schemas.microsoft.com/office/powerpoint/2010/main" val="1069126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2DC511-8524-4DF7-9FB2-E42C7833B48E}" type="slidenum">
              <a:rPr lang="en-GB" smtClean="0"/>
              <a:t>1</a:t>
            </a:fld>
            <a:endParaRPr lang="en-GB"/>
          </a:p>
        </p:txBody>
      </p:sp>
    </p:spTree>
    <p:extLst>
      <p:ext uri="{BB962C8B-B14F-4D97-AF65-F5344CB8AC3E}">
        <p14:creationId xmlns:p14="http://schemas.microsoft.com/office/powerpoint/2010/main" val="3927632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Inferiorly stabilises the humeral head within the glenoid fossa to prevent upwards shearing forces against the acromion process, the subacromial bursa and the supraspinatus tendon.</a:t>
            </a:r>
          </a:p>
          <a:p>
            <a:endParaRPr lang="en-GB" dirty="0"/>
          </a:p>
          <a:p>
            <a:r>
              <a:rPr lang="en-GB" dirty="0"/>
              <a:t>According to Palastanga and Soames due to it’s exposed location, the supraspinatus is predisposed to tendinopathy (2012)xx</a:t>
            </a:r>
          </a:p>
        </p:txBody>
      </p:sp>
      <p:sp>
        <p:nvSpPr>
          <p:cNvPr id="4" name="Slide Number Placeholder 3"/>
          <p:cNvSpPr>
            <a:spLocks noGrp="1"/>
          </p:cNvSpPr>
          <p:nvPr>
            <p:ph type="sldNum" sz="quarter" idx="5"/>
          </p:nvPr>
        </p:nvSpPr>
        <p:spPr/>
        <p:txBody>
          <a:bodyPr/>
          <a:lstStyle/>
          <a:p>
            <a:fld id="{4F2DC511-8524-4DF7-9FB2-E42C7833B48E}" type="slidenum">
              <a:rPr lang="en-GB" smtClean="0"/>
              <a:t>2</a:t>
            </a:fld>
            <a:endParaRPr lang="en-GB"/>
          </a:p>
        </p:txBody>
      </p:sp>
    </p:spTree>
    <p:extLst>
      <p:ext uri="{BB962C8B-B14F-4D97-AF65-F5344CB8AC3E}">
        <p14:creationId xmlns:p14="http://schemas.microsoft.com/office/powerpoint/2010/main" val="938960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2DC511-8524-4DF7-9FB2-E42C7833B48E}" type="slidenum">
              <a:rPr lang="en-GB" smtClean="0"/>
              <a:t>3</a:t>
            </a:fld>
            <a:endParaRPr lang="en-GB"/>
          </a:p>
        </p:txBody>
      </p:sp>
    </p:spTree>
    <p:extLst>
      <p:ext uri="{BB962C8B-B14F-4D97-AF65-F5344CB8AC3E}">
        <p14:creationId xmlns:p14="http://schemas.microsoft.com/office/powerpoint/2010/main" val="2810830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2DC511-8524-4DF7-9FB2-E42C7833B48E}" type="slidenum">
              <a:rPr lang="en-GB" smtClean="0"/>
              <a:t>4</a:t>
            </a:fld>
            <a:endParaRPr lang="en-GB"/>
          </a:p>
        </p:txBody>
      </p:sp>
    </p:spTree>
    <p:extLst>
      <p:ext uri="{BB962C8B-B14F-4D97-AF65-F5344CB8AC3E}">
        <p14:creationId xmlns:p14="http://schemas.microsoft.com/office/powerpoint/2010/main" val="2111305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Presents with progressive aching, can feel like a burning sensation. Pain may radiate to the lateral upper arm. Inflammation</a:t>
            </a:r>
          </a:p>
          <a:p>
            <a:r>
              <a:rPr lang="en-GB" dirty="0"/>
              <a:t>2)</a:t>
            </a:r>
          </a:p>
          <a:p>
            <a:r>
              <a:rPr lang="en-GB" dirty="0"/>
              <a:t>3) Abduction – Usually after 90 degrees. Limited ROM, weakness.</a:t>
            </a:r>
          </a:p>
          <a:p>
            <a:r>
              <a:rPr lang="en-GB" dirty="0"/>
              <a:t>4)</a:t>
            </a:r>
          </a:p>
          <a:p>
            <a:r>
              <a:rPr lang="en-GB" dirty="0"/>
              <a:t>5) History of instability – Recurrent subluxion. Or former trauma</a:t>
            </a:r>
          </a:p>
        </p:txBody>
      </p:sp>
      <p:sp>
        <p:nvSpPr>
          <p:cNvPr id="4" name="Slide Number Placeholder 3"/>
          <p:cNvSpPr>
            <a:spLocks noGrp="1"/>
          </p:cNvSpPr>
          <p:nvPr>
            <p:ph type="sldNum" sz="quarter" idx="5"/>
          </p:nvPr>
        </p:nvSpPr>
        <p:spPr/>
        <p:txBody>
          <a:bodyPr/>
          <a:lstStyle/>
          <a:p>
            <a:fld id="{4F2DC511-8524-4DF7-9FB2-E42C7833B48E}" type="slidenum">
              <a:rPr lang="en-GB" smtClean="0"/>
              <a:t>5</a:t>
            </a:fld>
            <a:endParaRPr lang="en-GB"/>
          </a:p>
        </p:txBody>
      </p:sp>
    </p:spTree>
    <p:extLst>
      <p:ext uri="{BB962C8B-B14F-4D97-AF65-F5344CB8AC3E}">
        <p14:creationId xmlns:p14="http://schemas.microsoft.com/office/powerpoint/2010/main" val="3630262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2DC511-8524-4DF7-9FB2-E42C7833B48E}" type="slidenum">
              <a:rPr lang="en-GB" smtClean="0"/>
              <a:t>6</a:t>
            </a:fld>
            <a:endParaRPr lang="en-GB"/>
          </a:p>
        </p:txBody>
      </p:sp>
    </p:spTree>
    <p:extLst>
      <p:ext uri="{BB962C8B-B14F-4D97-AF65-F5344CB8AC3E}">
        <p14:creationId xmlns:p14="http://schemas.microsoft.com/office/powerpoint/2010/main" val="4206363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increase in a load that a tendon experiences activates </a:t>
            </a:r>
          </a:p>
          <a:p>
            <a:endParaRPr lang="en-GB" dirty="0"/>
          </a:p>
          <a:p>
            <a:r>
              <a:rPr lang="en-GB" dirty="0"/>
              <a:t>Protein kinases</a:t>
            </a:r>
          </a:p>
          <a:p>
            <a:endParaRPr lang="en-GB" dirty="0"/>
          </a:p>
          <a:p>
            <a:r>
              <a:rPr lang="en-GB" dirty="0"/>
              <a:t>Increases the rate of cell turn over</a:t>
            </a:r>
          </a:p>
          <a:p>
            <a:endParaRPr lang="en-GB" dirty="0"/>
          </a:p>
          <a:p>
            <a:r>
              <a:rPr lang="en-GB" dirty="0"/>
              <a:t>Which results in excessive matrix remodelling</a:t>
            </a:r>
          </a:p>
          <a:p>
            <a:endParaRPr lang="en-GB" dirty="0"/>
          </a:p>
          <a:p>
            <a:r>
              <a:rPr lang="en-GB" dirty="0"/>
              <a:t>Tendon is weaker and more prone to rupture</a:t>
            </a:r>
          </a:p>
        </p:txBody>
      </p:sp>
      <p:sp>
        <p:nvSpPr>
          <p:cNvPr id="4" name="Slide Number Placeholder 3"/>
          <p:cNvSpPr>
            <a:spLocks noGrp="1"/>
          </p:cNvSpPr>
          <p:nvPr>
            <p:ph type="sldNum" sz="quarter" idx="5"/>
          </p:nvPr>
        </p:nvSpPr>
        <p:spPr/>
        <p:txBody>
          <a:bodyPr/>
          <a:lstStyle/>
          <a:p>
            <a:fld id="{4F2DC511-8524-4DF7-9FB2-E42C7833B48E}" type="slidenum">
              <a:rPr lang="en-GB" smtClean="0"/>
              <a:t>7</a:t>
            </a:fld>
            <a:endParaRPr lang="en-GB"/>
          </a:p>
        </p:txBody>
      </p:sp>
    </p:spTree>
    <p:extLst>
      <p:ext uri="{BB962C8B-B14F-4D97-AF65-F5344CB8AC3E}">
        <p14:creationId xmlns:p14="http://schemas.microsoft.com/office/powerpoint/2010/main" val="485470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MRI –</a:t>
            </a:r>
          </a:p>
          <a:p>
            <a:endParaRPr lang="en-US" dirty="0"/>
          </a:p>
          <a:p>
            <a:r>
              <a:rPr lang="en-US" dirty="0"/>
              <a:t>Examination – Other causes of shoulder pain should be ruled out therefore the neck, shoulder and chest will be examining. The examiner will palpate the tendinous insertion looking for any tenderness and pain, and complete both passive and active ROM. Symptoms can be reproduced with impingement tests.</a:t>
            </a:r>
          </a:p>
        </p:txBody>
      </p:sp>
      <p:sp>
        <p:nvSpPr>
          <p:cNvPr id="4" name="Slide Number Placeholder 3"/>
          <p:cNvSpPr>
            <a:spLocks noGrp="1"/>
          </p:cNvSpPr>
          <p:nvPr>
            <p:ph type="sldNum" sz="quarter" idx="5"/>
          </p:nvPr>
        </p:nvSpPr>
        <p:spPr/>
        <p:txBody>
          <a:bodyPr/>
          <a:lstStyle/>
          <a:p>
            <a:fld id="{4F2DC511-8524-4DF7-9FB2-E42C7833B48E}" type="slidenum">
              <a:rPr lang="en-GB" smtClean="0"/>
              <a:t>8</a:t>
            </a:fld>
            <a:endParaRPr lang="en-GB"/>
          </a:p>
        </p:txBody>
      </p:sp>
    </p:spTree>
    <p:extLst>
      <p:ext uri="{BB962C8B-B14F-4D97-AF65-F5344CB8AC3E}">
        <p14:creationId xmlns:p14="http://schemas.microsoft.com/office/powerpoint/2010/main" val="2013206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2DC511-8524-4DF7-9FB2-E42C7833B48E}" type="slidenum">
              <a:rPr lang="en-GB" smtClean="0"/>
              <a:t>9</a:t>
            </a:fld>
            <a:endParaRPr lang="en-GB"/>
          </a:p>
        </p:txBody>
      </p:sp>
    </p:spTree>
    <p:extLst>
      <p:ext uri="{BB962C8B-B14F-4D97-AF65-F5344CB8AC3E}">
        <p14:creationId xmlns:p14="http://schemas.microsoft.com/office/powerpoint/2010/main" val="1493307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2DC511-8524-4DF7-9FB2-E42C7833B48E}" type="slidenum">
              <a:rPr lang="en-GB" smtClean="0"/>
              <a:t>10</a:t>
            </a:fld>
            <a:endParaRPr lang="en-GB"/>
          </a:p>
        </p:txBody>
      </p:sp>
    </p:spTree>
    <p:extLst>
      <p:ext uri="{BB962C8B-B14F-4D97-AF65-F5344CB8AC3E}">
        <p14:creationId xmlns:p14="http://schemas.microsoft.com/office/powerpoint/2010/main" val="17257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Acute phase</a:t>
            </a:r>
            <a:r>
              <a:rPr lang="en-GB" dirty="0"/>
              <a:t> = Early management, avoidance of repetitive movements that aggravate the pain</a:t>
            </a:r>
          </a:p>
          <a:p>
            <a:endParaRPr lang="en-GB" dirty="0"/>
          </a:p>
          <a:p>
            <a:r>
              <a:rPr lang="en-GB" dirty="0"/>
              <a:t>To alleviate pain, decrease inflammation, prevent aggravation, maintain rom</a:t>
            </a:r>
          </a:p>
          <a:p>
            <a:endParaRPr lang="en-US" dirty="0"/>
          </a:p>
          <a:p>
            <a:r>
              <a:rPr lang="en-US" dirty="0"/>
              <a:t>Once pain has been reduced = Joint mobilisations, passive stretching, massage</a:t>
            </a:r>
          </a:p>
          <a:p>
            <a:endParaRPr lang="en-US" dirty="0"/>
          </a:p>
          <a:p>
            <a:r>
              <a:rPr lang="en-US" dirty="0"/>
              <a:t>Strength exercises such as prone row, to prevent any further injuries and keep the shoulder stable</a:t>
            </a:r>
          </a:p>
          <a:p>
            <a:endParaRPr lang="en-US" dirty="0"/>
          </a:p>
          <a:p>
            <a:r>
              <a:rPr lang="en-US" dirty="0"/>
              <a:t>Education = Proper techniques and mechanics, strengths and flexibility</a:t>
            </a:r>
          </a:p>
        </p:txBody>
      </p:sp>
      <p:sp>
        <p:nvSpPr>
          <p:cNvPr id="4" name="Slide Number Placeholder 3"/>
          <p:cNvSpPr>
            <a:spLocks noGrp="1"/>
          </p:cNvSpPr>
          <p:nvPr>
            <p:ph type="sldNum" sz="quarter" idx="5"/>
          </p:nvPr>
        </p:nvSpPr>
        <p:spPr/>
        <p:txBody>
          <a:bodyPr/>
          <a:lstStyle/>
          <a:p>
            <a:fld id="{4F2DC511-8524-4DF7-9FB2-E42C7833B48E}" type="slidenum">
              <a:rPr lang="en-GB" smtClean="0"/>
              <a:t>11</a:t>
            </a:fld>
            <a:endParaRPr lang="en-GB"/>
          </a:p>
        </p:txBody>
      </p:sp>
    </p:spTree>
    <p:extLst>
      <p:ext uri="{BB962C8B-B14F-4D97-AF65-F5344CB8AC3E}">
        <p14:creationId xmlns:p14="http://schemas.microsoft.com/office/powerpoint/2010/main" val="1860484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2DC511-8524-4DF7-9FB2-E42C7833B48E}" type="slidenum">
              <a:rPr lang="en-GB" smtClean="0"/>
              <a:t>12</a:t>
            </a:fld>
            <a:endParaRPr lang="en-GB"/>
          </a:p>
        </p:txBody>
      </p:sp>
    </p:spTree>
    <p:extLst>
      <p:ext uri="{BB962C8B-B14F-4D97-AF65-F5344CB8AC3E}">
        <p14:creationId xmlns:p14="http://schemas.microsoft.com/office/powerpoint/2010/main" val="316269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2DC511-8524-4DF7-9FB2-E42C7833B48E}" type="slidenum">
              <a:rPr lang="en-GB" smtClean="0"/>
              <a:t>13</a:t>
            </a:fld>
            <a:endParaRPr lang="en-GB"/>
          </a:p>
        </p:txBody>
      </p:sp>
    </p:spTree>
    <p:extLst>
      <p:ext uri="{BB962C8B-B14F-4D97-AF65-F5344CB8AC3E}">
        <p14:creationId xmlns:p14="http://schemas.microsoft.com/office/powerpoint/2010/main" val="854318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1719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7478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6339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4/29/2020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63538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4/29/2020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42515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4/29/2020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6906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68812DA-F765-4142-A6A3-A8ED7235E082}" type="datetime1">
              <a:rPr lang="en-US" smtClean="0"/>
              <a:t>4/29/2020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0952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E0277FD-7DE6-41D4-930D-AC99F5AFE54E}" type="datetime1">
              <a:rPr lang="en-US" smtClean="0"/>
              <a:t>4/29/2020</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2195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4/29/2020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702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7974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65483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73ED0CC-082F-4160-86E5-0D6041F12778}" type="datetime1">
              <a:rPr lang="en-US" smtClean="0"/>
              <a:t>4/29/2020</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A98EE3D-8CD1-4C3F-BD1C-C98C9596463C}"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0960479"/>
      </p:ext>
    </p:extLst>
  </p:cSld>
  <p:clrMap bg1="lt1" tx1="dk1" bg2="lt2" tx2="dk2" accent1="accent1" accent2="accent2" accent3="accent3" accent4="accent4" accent5="accent5" accent6="accent6" hlink="hlink" folHlink="folHlink"/>
  <p:sldLayoutIdLst>
    <p:sldLayoutId id="2147483972" r:id="rId1"/>
    <p:sldLayoutId id="2147483973"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5.m4a"/><Relationship Id="rId7" Type="http://schemas.openxmlformats.org/officeDocument/2006/relationships/image" Target="../media/image5.sv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1.png"/><Relationship Id="rId5" Type="http://schemas.openxmlformats.org/officeDocument/2006/relationships/notesSlide" Target="../notesSlides/notesSlide7.xml"/><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audio" Target="../media/media8.m4a"/><Relationship Id="rId7" Type="http://schemas.microsoft.com/office/2011/relationships/inkAction" Target="../ink/inkAction1.xml"/><Relationship Id="rId2" Type="http://schemas.microsoft.com/office/2007/relationships/media" Target="../media/media8.m4a"/><Relationship Id="rId1" Type="http://schemas.openxmlformats.org/officeDocument/2006/relationships/tags" Target="../tags/tag4.xml"/><Relationship Id="rId6" Type="http://schemas.openxmlformats.org/officeDocument/2006/relationships/image" Target="../media/image14.jpg"/><Relationship Id="rId5" Type="http://schemas.openxmlformats.org/officeDocument/2006/relationships/notesSlide" Target="../notesSlides/notesSlide8.xml"/><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7.png"/><Relationship Id="rId5" Type="http://schemas.openxmlformats.org/officeDocument/2006/relationships/hyperlink" Target="https://www.physio-pedia.com/File:Oefentherapie.png" TargetMode="Externa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D197FA-E4FE-4E0C-BA5B-906953B3F4B7}"/>
              </a:ext>
            </a:extLst>
          </p:cNvPr>
          <p:cNvSpPr>
            <a:spLocks noGrp="1"/>
          </p:cNvSpPr>
          <p:nvPr>
            <p:ph type="ctrTitle"/>
          </p:nvPr>
        </p:nvSpPr>
        <p:spPr>
          <a:xfrm>
            <a:off x="140677" y="571072"/>
            <a:ext cx="12421772" cy="3892168"/>
          </a:xfrm>
        </p:spPr>
        <p:txBody>
          <a:bodyPr>
            <a:normAutofit/>
          </a:bodyPr>
          <a:lstStyle/>
          <a:p>
            <a:r>
              <a:rPr lang="en-US" dirty="0">
                <a:solidFill>
                  <a:srgbClr val="FFFFFF"/>
                </a:solidFill>
              </a:rPr>
              <a:t>Supraspinatus Tendinopathy</a:t>
            </a:r>
            <a:endParaRPr lang="en-GB" dirty="0">
              <a:solidFill>
                <a:srgbClr val="FFFFFF"/>
              </a:solidFill>
            </a:endParaRPr>
          </a:p>
        </p:txBody>
      </p:sp>
      <p:sp>
        <p:nvSpPr>
          <p:cNvPr id="3" name="Subtitle 2">
            <a:extLst>
              <a:ext uri="{FF2B5EF4-FFF2-40B4-BE49-F238E27FC236}">
                <a16:creationId xmlns:a16="http://schemas.microsoft.com/office/drawing/2014/main" id="{C30CD69B-B95C-4647-ABE6-64F7D958F007}"/>
              </a:ext>
            </a:extLst>
          </p:cNvPr>
          <p:cNvSpPr>
            <a:spLocks noGrp="1"/>
          </p:cNvSpPr>
          <p:nvPr>
            <p:ph type="subTitle" idx="1"/>
          </p:nvPr>
        </p:nvSpPr>
        <p:spPr>
          <a:xfrm>
            <a:off x="1100051" y="5225240"/>
            <a:ext cx="10058400" cy="1143000"/>
          </a:xfrm>
        </p:spPr>
        <p:txBody>
          <a:bodyPr>
            <a:normAutofit/>
          </a:bodyPr>
          <a:lstStyle/>
          <a:p>
            <a:endParaRPr lang="en-GB" dirty="0">
              <a:solidFill>
                <a:srgbClr val="FFFFFF"/>
              </a:solidFill>
            </a:endParaRPr>
          </a:p>
        </p:txBody>
      </p:sp>
      <p:pic>
        <p:nvPicPr>
          <p:cNvPr id="14" name="Audio 13">
            <a:hlinkClick r:id="" action="ppaction://media"/>
            <a:extLst>
              <a:ext uri="{FF2B5EF4-FFF2-40B4-BE49-F238E27FC236}">
                <a16:creationId xmlns:a16="http://schemas.microsoft.com/office/drawing/2014/main" id="{193090B4-4ADD-45B4-9D34-3C793677F9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375544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853"/>
    </mc:Choice>
    <mc:Fallback xmlns="">
      <p:transition spd="slow" advTm="3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1C1D5-2005-4A7A-9D73-4C953275EB40}"/>
              </a:ext>
            </a:extLst>
          </p:cNvPr>
          <p:cNvSpPr>
            <a:spLocks noGrp="1"/>
          </p:cNvSpPr>
          <p:nvPr>
            <p:ph type="title"/>
          </p:nvPr>
        </p:nvSpPr>
        <p:spPr>
          <a:xfrm>
            <a:off x="1270772" y="269648"/>
            <a:ext cx="10058400" cy="1450757"/>
          </a:xfrm>
        </p:spPr>
        <p:txBody>
          <a:bodyPr/>
          <a:lstStyle/>
          <a:p>
            <a:r>
              <a:rPr lang="en-GB" dirty="0"/>
              <a:t>Supraspinatus</a:t>
            </a:r>
          </a:p>
        </p:txBody>
      </p:sp>
      <p:pic>
        <p:nvPicPr>
          <p:cNvPr id="5" name="Picture 4" descr="A picture containing drawing&#10;&#10;Description automatically generated">
            <a:extLst>
              <a:ext uri="{FF2B5EF4-FFF2-40B4-BE49-F238E27FC236}">
                <a16:creationId xmlns:a16="http://schemas.microsoft.com/office/drawing/2014/main" id="{42224458-5E5C-49C6-8D50-5D35727C4F4D}"/>
              </a:ext>
              <a:ext uri="{C183D7F6-B498-43B3-948B-1728B52AA6E4}">
                <adec:decorative xmlns:adec="http://schemas.microsoft.com/office/drawing/2017/decorative" val="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36837" y="454314"/>
            <a:ext cx="3552189" cy="5600248"/>
          </a:xfrm>
          <a:prstGeom prst="rect">
            <a:avLst/>
          </a:prstGeom>
        </p:spPr>
      </p:pic>
      <p:sp>
        <p:nvSpPr>
          <p:cNvPr id="6" name="TextBox 5">
            <a:extLst>
              <a:ext uri="{FF2B5EF4-FFF2-40B4-BE49-F238E27FC236}">
                <a16:creationId xmlns:a16="http://schemas.microsoft.com/office/drawing/2014/main" id="{A73D5D03-E4CB-41D6-ACE6-49F40751ED32}"/>
              </a:ext>
            </a:extLst>
          </p:cNvPr>
          <p:cNvSpPr txBox="1"/>
          <p:nvPr/>
        </p:nvSpPr>
        <p:spPr>
          <a:xfrm>
            <a:off x="1133668" y="2464905"/>
            <a:ext cx="6042991" cy="2492990"/>
          </a:xfrm>
          <a:prstGeom prst="rect">
            <a:avLst/>
          </a:prstGeom>
          <a:noFill/>
        </p:spPr>
        <p:txBody>
          <a:bodyPr wrap="square" rtlCol="0">
            <a:spAutoFit/>
          </a:bodyPr>
          <a:lstStyle/>
          <a:p>
            <a:r>
              <a:rPr lang="en-GB" sz="2400" b="1" dirty="0"/>
              <a:t>Origin: </a:t>
            </a:r>
            <a:r>
              <a:rPr lang="en-GB" sz="2400" dirty="0"/>
              <a:t>Supraspinous fossa of the scapula</a:t>
            </a:r>
          </a:p>
          <a:p>
            <a:endParaRPr lang="en-GB" sz="2400" dirty="0"/>
          </a:p>
          <a:p>
            <a:r>
              <a:rPr lang="en-GB" sz="2400" b="1" dirty="0"/>
              <a:t>Insertion: </a:t>
            </a:r>
            <a:r>
              <a:rPr lang="en-GB" sz="2400" dirty="0"/>
              <a:t>Greater tubercle of the humerus </a:t>
            </a:r>
          </a:p>
          <a:p>
            <a:endParaRPr lang="en-GB" sz="2400" b="1" dirty="0"/>
          </a:p>
          <a:p>
            <a:r>
              <a:rPr lang="en-GB" sz="2400" b="1" dirty="0"/>
              <a:t>Action: </a:t>
            </a:r>
            <a:r>
              <a:rPr lang="en-GB" sz="2400" dirty="0"/>
              <a:t>Abduction, stabilisation of humerus </a:t>
            </a:r>
          </a:p>
          <a:p>
            <a:endParaRPr lang="en-GB" dirty="0"/>
          </a:p>
          <a:p>
            <a:endParaRPr lang="en-GB" dirty="0"/>
          </a:p>
        </p:txBody>
      </p:sp>
      <p:sp>
        <p:nvSpPr>
          <p:cNvPr id="7" name="TextBox 6">
            <a:extLst>
              <a:ext uri="{FF2B5EF4-FFF2-40B4-BE49-F238E27FC236}">
                <a16:creationId xmlns:a16="http://schemas.microsoft.com/office/drawing/2014/main" id="{06FD9FAA-6734-436D-A69E-469D9D8FE68A}"/>
              </a:ext>
            </a:extLst>
          </p:cNvPr>
          <p:cNvSpPr txBox="1"/>
          <p:nvPr/>
        </p:nvSpPr>
        <p:spPr>
          <a:xfrm>
            <a:off x="256981" y="5915672"/>
            <a:ext cx="6042991" cy="369332"/>
          </a:xfrm>
          <a:prstGeom prst="rect">
            <a:avLst/>
          </a:prstGeom>
          <a:noFill/>
        </p:spPr>
        <p:txBody>
          <a:bodyPr wrap="square" rtlCol="0">
            <a:spAutoFit/>
          </a:bodyPr>
          <a:lstStyle/>
          <a:p>
            <a:r>
              <a:rPr lang="en-GB" dirty="0"/>
              <a:t>Palastanga,N., Soames, R. 2012. </a:t>
            </a:r>
          </a:p>
        </p:txBody>
      </p:sp>
      <p:sp>
        <p:nvSpPr>
          <p:cNvPr id="3" name="Rectangle 2">
            <a:extLst>
              <a:ext uri="{FF2B5EF4-FFF2-40B4-BE49-F238E27FC236}">
                <a16:creationId xmlns:a16="http://schemas.microsoft.com/office/drawing/2014/main" id="{DC50D32D-58B9-43A2-AE8A-8674486931EB}"/>
              </a:ext>
            </a:extLst>
          </p:cNvPr>
          <p:cNvSpPr/>
          <p:nvPr/>
        </p:nvSpPr>
        <p:spPr>
          <a:xfrm>
            <a:off x="8036837" y="84982"/>
            <a:ext cx="3137590" cy="369332"/>
          </a:xfrm>
          <a:prstGeom prst="rect">
            <a:avLst/>
          </a:prstGeom>
        </p:spPr>
        <p:txBody>
          <a:bodyPr wrap="none">
            <a:spAutoFit/>
          </a:bodyPr>
          <a:lstStyle/>
          <a:p>
            <a:r>
              <a:rPr lang="en-GB" dirty="0">
                <a:solidFill>
                  <a:srgbClr val="000000"/>
                </a:solidFill>
                <a:latin typeface="Open Sans"/>
              </a:rPr>
              <a:t>Figure 1. (</a:t>
            </a:r>
            <a:r>
              <a:rPr lang="en-GB" dirty="0" err="1">
                <a:solidFill>
                  <a:srgbClr val="000000"/>
                </a:solidFill>
                <a:latin typeface="Open Sans"/>
              </a:rPr>
              <a:t>Physiopedia</a:t>
            </a:r>
            <a:r>
              <a:rPr lang="en-GB" dirty="0">
                <a:solidFill>
                  <a:srgbClr val="000000"/>
                </a:solidFill>
                <a:latin typeface="Open Sans"/>
              </a:rPr>
              <a:t>, 2020)</a:t>
            </a:r>
            <a:endParaRPr lang="en-GB" dirty="0"/>
          </a:p>
        </p:txBody>
      </p:sp>
      <p:pic>
        <p:nvPicPr>
          <p:cNvPr id="12" name="Audio 11">
            <a:hlinkClick r:id="" action="ppaction://media"/>
            <a:extLst>
              <a:ext uri="{FF2B5EF4-FFF2-40B4-BE49-F238E27FC236}">
                <a16:creationId xmlns:a16="http://schemas.microsoft.com/office/drawing/2014/main" id="{28573E36-E570-44A8-B987-A02DC2F88B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79688284"/>
      </p:ext>
    </p:extLst>
  </p:cSld>
  <p:clrMapOvr>
    <a:masterClrMapping/>
  </p:clrMapOvr>
  <mc:AlternateContent xmlns:mc="http://schemas.openxmlformats.org/markup-compatibility/2006" xmlns:p14="http://schemas.microsoft.com/office/powerpoint/2010/main">
    <mc:Choice Requires="p14">
      <p:transition spd="slow" p14:dur="2000" advTm="86572"/>
    </mc:Choice>
    <mc:Fallback xmlns="">
      <p:transition spd="slow" advTm="86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34D33442-D148-4775-BF80-91F053E57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553C2-5CFB-4E8B-8FF7-2EAE5F1433AC}"/>
              </a:ext>
            </a:extLst>
          </p:cNvPr>
          <p:cNvSpPr>
            <a:spLocks noGrp="1"/>
          </p:cNvSpPr>
          <p:nvPr>
            <p:ph type="title"/>
          </p:nvPr>
        </p:nvSpPr>
        <p:spPr>
          <a:xfrm>
            <a:off x="6411685" y="634946"/>
            <a:ext cx="5127171" cy="1450757"/>
          </a:xfrm>
        </p:spPr>
        <p:txBody>
          <a:bodyPr>
            <a:normAutofit/>
          </a:bodyPr>
          <a:lstStyle/>
          <a:p>
            <a:r>
              <a:rPr lang="en-GB" sz="4400"/>
              <a:t>What is supraspinatus tendinopathy?</a:t>
            </a:r>
          </a:p>
        </p:txBody>
      </p:sp>
      <p:pic>
        <p:nvPicPr>
          <p:cNvPr id="5" name="Picture 4" descr="A close up of a piece of paper&#10;&#10;Description automatically generated">
            <a:extLst>
              <a:ext uri="{FF2B5EF4-FFF2-40B4-BE49-F238E27FC236}">
                <a16:creationId xmlns:a16="http://schemas.microsoft.com/office/drawing/2014/main" id="{DA9490F2-28C5-451E-8842-B83A9214FD6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9238" y="645106"/>
            <a:ext cx="5299534" cy="5247747"/>
          </a:xfrm>
          <a:prstGeom prst="rect">
            <a:avLst/>
          </a:prstGeom>
        </p:spPr>
      </p:pic>
      <p:cxnSp>
        <p:nvCxnSpPr>
          <p:cNvPr id="19" name="Straight Connector 11">
            <a:extLst>
              <a:ext uri="{FF2B5EF4-FFF2-40B4-BE49-F238E27FC236}">
                <a16:creationId xmlns:a16="http://schemas.microsoft.com/office/drawing/2014/main" id="{E8EF2C47-53DA-4F9F-918A-F6057C8EB8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9F3196-2CF2-4C1C-A7FF-BF85506E5D4A}"/>
              </a:ext>
            </a:extLst>
          </p:cNvPr>
          <p:cNvSpPr>
            <a:spLocks noGrp="1"/>
          </p:cNvSpPr>
          <p:nvPr>
            <p:ph idx="1"/>
          </p:nvPr>
        </p:nvSpPr>
        <p:spPr>
          <a:xfrm>
            <a:off x="6411684" y="2198914"/>
            <a:ext cx="5127172" cy="3670180"/>
          </a:xfrm>
        </p:spPr>
        <p:txBody>
          <a:bodyPr>
            <a:normAutofit/>
          </a:bodyPr>
          <a:lstStyle/>
          <a:p>
            <a:r>
              <a:rPr lang="en-GB" dirty="0"/>
              <a:t>- Tendons become swollen and hypercellular</a:t>
            </a:r>
          </a:p>
          <a:p>
            <a:r>
              <a:rPr lang="en-GB" dirty="0"/>
              <a:t>- Collagen matrix becomes disorganised and tendon becomes weaker</a:t>
            </a:r>
          </a:p>
          <a:p>
            <a:r>
              <a:rPr lang="en-GB" dirty="0"/>
              <a:t>- Increase in nerve density</a:t>
            </a:r>
          </a:p>
          <a:p>
            <a:r>
              <a:rPr lang="en-GB" dirty="0"/>
              <a:t>- Calcification may occur in the tendon, symptoms are asymptomatic.</a:t>
            </a:r>
          </a:p>
        </p:txBody>
      </p:sp>
      <p:sp>
        <p:nvSpPr>
          <p:cNvPr id="20" name="Rectangle 13">
            <a:extLst>
              <a:ext uri="{FF2B5EF4-FFF2-40B4-BE49-F238E27FC236}">
                <a16:creationId xmlns:a16="http://schemas.microsoft.com/office/drawing/2014/main" id="{BD5E068D-E677-4E1B-8CE2-8CE1826A1D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5">
            <a:extLst>
              <a:ext uri="{FF2B5EF4-FFF2-40B4-BE49-F238E27FC236}">
                <a16:creationId xmlns:a16="http://schemas.microsoft.com/office/drawing/2014/main" id="{F9AD6E12-8A58-4D86-AACD-D58C4B256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a:extLst>
              <a:ext uri="{FF2B5EF4-FFF2-40B4-BE49-F238E27FC236}">
                <a16:creationId xmlns:a16="http://schemas.microsoft.com/office/drawing/2014/main" id="{8F2BFCAD-7CB2-405A-9903-5612E5C021F9}"/>
              </a:ext>
            </a:extLst>
          </p:cNvPr>
          <p:cNvSpPr/>
          <p:nvPr/>
        </p:nvSpPr>
        <p:spPr>
          <a:xfrm>
            <a:off x="231415" y="5959337"/>
            <a:ext cx="3267433" cy="369332"/>
          </a:xfrm>
          <a:prstGeom prst="rect">
            <a:avLst/>
          </a:prstGeom>
        </p:spPr>
        <p:txBody>
          <a:bodyPr wrap="none">
            <a:spAutoFit/>
          </a:bodyPr>
          <a:lstStyle/>
          <a:p>
            <a:r>
              <a:rPr lang="en-GB" dirty="0">
                <a:solidFill>
                  <a:srgbClr val="000000"/>
                </a:solidFill>
                <a:latin typeface="Open Sans"/>
              </a:rPr>
              <a:t>Figure 1.2. (</a:t>
            </a:r>
            <a:r>
              <a:rPr lang="en-GB" dirty="0" err="1">
                <a:solidFill>
                  <a:srgbClr val="000000"/>
                </a:solidFill>
                <a:latin typeface="Open Sans"/>
              </a:rPr>
              <a:t>Physiopedia</a:t>
            </a:r>
            <a:r>
              <a:rPr lang="en-GB" dirty="0">
                <a:solidFill>
                  <a:srgbClr val="000000"/>
                </a:solidFill>
                <a:latin typeface="Open Sans"/>
              </a:rPr>
              <a:t>, 2020)</a:t>
            </a:r>
            <a:endParaRPr lang="en-GB" dirty="0"/>
          </a:p>
        </p:txBody>
      </p:sp>
      <p:pic>
        <p:nvPicPr>
          <p:cNvPr id="9" name="Audio 8">
            <a:hlinkClick r:id="" action="ppaction://media"/>
            <a:extLst>
              <a:ext uri="{FF2B5EF4-FFF2-40B4-BE49-F238E27FC236}">
                <a16:creationId xmlns:a16="http://schemas.microsoft.com/office/drawing/2014/main" id="{7B658910-66B5-453D-956C-733602DA27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5957831"/>
      </p:ext>
    </p:extLst>
  </p:cSld>
  <p:clrMapOvr>
    <a:masterClrMapping/>
  </p:clrMapOvr>
  <mc:AlternateContent xmlns:mc="http://schemas.openxmlformats.org/markup-compatibility/2006" xmlns:p14="http://schemas.microsoft.com/office/powerpoint/2010/main">
    <mc:Choice Requires="p14">
      <p:transition spd="slow" p14:dur="2000" advTm="47830"/>
    </mc:Choice>
    <mc:Fallback xmlns="">
      <p:transition spd="slow" advTm="47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B8D73-9BFF-4461-A93E-661C3F4D4EFF}"/>
              </a:ext>
            </a:extLst>
          </p:cNvPr>
          <p:cNvSpPr>
            <a:spLocks noGrp="1"/>
          </p:cNvSpPr>
          <p:nvPr>
            <p:ph type="title"/>
          </p:nvPr>
        </p:nvSpPr>
        <p:spPr/>
        <p:txBody>
          <a:bodyPr/>
          <a:lstStyle/>
          <a:p>
            <a:r>
              <a:rPr lang="en-GB" dirty="0"/>
              <a:t>Epidemiology</a:t>
            </a:r>
          </a:p>
        </p:txBody>
      </p:sp>
      <p:sp>
        <p:nvSpPr>
          <p:cNvPr id="4" name="Arrow: Right 3">
            <a:extLst>
              <a:ext uri="{FF2B5EF4-FFF2-40B4-BE49-F238E27FC236}">
                <a16:creationId xmlns:a16="http://schemas.microsoft.com/office/drawing/2014/main" id="{5BDD3E17-E10E-4B1A-A237-0379F66B3F6D}"/>
              </a:ext>
            </a:extLst>
          </p:cNvPr>
          <p:cNvSpPr/>
          <p:nvPr/>
        </p:nvSpPr>
        <p:spPr>
          <a:xfrm>
            <a:off x="772602" y="2276086"/>
            <a:ext cx="649356" cy="357809"/>
          </a:xfrm>
          <a:prstGeom prst="rightArrow">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762E68EE-B784-45D7-AB6F-569BA7B4116E}"/>
              </a:ext>
            </a:extLst>
          </p:cNvPr>
          <p:cNvSpPr/>
          <p:nvPr/>
        </p:nvSpPr>
        <p:spPr>
          <a:xfrm>
            <a:off x="772602" y="3071191"/>
            <a:ext cx="649356" cy="357809"/>
          </a:xfrm>
          <a:prstGeom prst="rightArrow">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C8B19462-4114-4707-824D-EF8C7E5D8BC0}"/>
              </a:ext>
            </a:extLst>
          </p:cNvPr>
          <p:cNvSpPr/>
          <p:nvPr/>
        </p:nvSpPr>
        <p:spPr>
          <a:xfrm>
            <a:off x="772602" y="3937894"/>
            <a:ext cx="649356" cy="357809"/>
          </a:xfrm>
          <a:prstGeom prst="rightArrow">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D62E0CF-495B-4732-8FE6-F6361F576066}"/>
              </a:ext>
            </a:extLst>
          </p:cNvPr>
          <p:cNvSpPr txBox="1"/>
          <p:nvPr/>
        </p:nvSpPr>
        <p:spPr>
          <a:xfrm>
            <a:off x="1550505" y="2276086"/>
            <a:ext cx="10376452" cy="646331"/>
          </a:xfrm>
          <a:prstGeom prst="rect">
            <a:avLst/>
          </a:prstGeom>
          <a:noFill/>
        </p:spPr>
        <p:txBody>
          <a:bodyPr wrap="square" rtlCol="0">
            <a:spAutoFit/>
          </a:bodyPr>
          <a:lstStyle/>
          <a:p>
            <a:r>
              <a:rPr lang="en-GB" dirty="0"/>
              <a:t>Prevalence increases with age, typically seen in patients over 45 years old but the most cases are reported in patients over 65 years old.</a:t>
            </a:r>
          </a:p>
        </p:txBody>
      </p:sp>
      <p:sp>
        <p:nvSpPr>
          <p:cNvPr id="11" name="TextBox 10">
            <a:extLst>
              <a:ext uri="{FF2B5EF4-FFF2-40B4-BE49-F238E27FC236}">
                <a16:creationId xmlns:a16="http://schemas.microsoft.com/office/drawing/2014/main" id="{3288054E-90EA-4BB8-852E-64C9971629BA}"/>
              </a:ext>
            </a:extLst>
          </p:cNvPr>
          <p:cNvSpPr txBox="1"/>
          <p:nvPr/>
        </p:nvSpPr>
        <p:spPr>
          <a:xfrm>
            <a:off x="1550505" y="3006967"/>
            <a:ext cx="10376452" cy="646331"/>
          </a:xfrm>
          <a:prstGeom prst="rect">
            <a:avLst/>
          </a:prstGeom>
          <a:noFill/>
        </p:spPr>
        <p:txBody>
          <a:bodyPr wrap="square" rtlCol="0">
            <a:spAutoFit/>
          </a:bodyPr>
          <a:lstStyle/>
          <a:p>
            <a:r>
              <a:rPr lang="en-GB" dirty="0"/>
              <a:t>Common in throwing sports, possibly as a result of inefficient technique and inability to control powerful eccentric loading.</a:t>
            </a:r>
          </a:p>
        </p:txBody>
      </p:sp>
      <p:sp>
        <p:nvSpPr>
          <p:cNvPr id="12" name="TextBox 11">
            <a:extLst>
              <a:ext uri="{FF2B5EF4-FFF2-40B4-BE49-F238E27FC236}">
                <a16:creationId xmlns:a16="http://schemas.microsoft.com/office/drawing/2014/main" id="{389BF082-C680-46A2-A73B-7E01254A7575}"/>
              </a:ext>
            </a:extLst>
          </p:cNvPr>
          <p:cNvSpPr txBox="1"/>
          <p:nvPr/>
        </p:nvSpPr>
        <p:spPr>
          <a:xfrm>
            <a:off x="1550505" y="3937894"/>
            <a:ext cx="10376452" cy="369332"/>
          </a:xfrm>
          <a:prstGeom prst="rect">
            <a:avLst/>
          </a:prstGeom>
          <a:noFill/>
        </p:spPr>
        <p:txBody>
          <a:bodyPr wrap="square" rtlCol="0">
            <a:spAutoFit/>
          </a:bodyPr>
          <a:lstStyle/>
          <a:p>
            <a:r>
              <a:rPr lang="en-GB" dirty="0"/>
              <a:t>Common in patients with repeated history of overload trauma.</a:t>
            </a:r>
          </a:p>
        </p:txBody>
      </p:sp>
      <p:sp>
        <p:nvSpPr>
          <p:cNvPr id="3" name="Rectangle 2">
            <a:extLst>
              <a:ext uri="{FF2B5EF4-FFF2-40B4-BE49-F238E27FC236}">
                <a16:creationId xmlns:a16="http://schemas.microsoft.com/office/drawing/2014/main" id="{3331E08B-CDD9-4285-9C93-5EE7F038430E}"/>
              </a:ext>
            </a:extLst>
          </p:cNvPr>
          <p:cNvSpPr/>
          <p:nvPr/>
        </p:nvSpPr>
        <p:spPr>
          <a:xfrm>
            <a:off x="109477" y="5967631"/>
            <a:ext cx="1975605" cy="369332"/>
          </a:xfrm>
          <a:prstGeom prst="rect">
            <a:avLst/>
          </a:prstGeom>
        </p:spPr>
        <p:txBody>
          <a:bodyPr wrap="none">
            <a:spAutoFit/>
          </a:bodyPr>
          <a:lstStyle/>
          <a:p>
            <a:r>
              <a:rPr lang="en-GB" dirty="0"/>
              <a:t>(</a:t>
            </a:r>
            <a:r>
              <a:rPr lang="en-GB" dirty="0" err="1"/>
              <a:t>Aune</a:t>
            </a:r>
            <a:r>
              <a:rPr lang="en-GB" dirty="0"/>
              <a:t> </a:t>
            </a:r>
            <a:r>
              <a:rPr lang="en-GB" i="1" dirty="0"/>
              <a:t>et al., 2012).</a:t>
            </a:r>
            <a:endParaRPr lang="en-GB" dirty="0"/>
          </a:p>
        </p:txBody>
      </p:sp>
      <p:pic>
        <p:nvPicPr>
          <p:cNvPr id="9" name="Audio 8">
            <a:hlinkClick r:id="" action="ppaction://media"/>
            <a:extLst>
              <a:ext uri="{FF2B5EF4-FFF2-40B4-BE49-F238E27FC236}">
                <a16:creationId xmlns:a16="http://schemas.microsoft.com/office/drawing/2014/main" id="{BB8B1025-0EA5-4037-A9E8-35CB11FA4AF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445723898"/>
      </p:ext>
    </p:extLst>
  </p:cSld>
  <p:clrMapOvr>
    <a:masterClrMapping/>
  </p:clrMapOvr>
  <p:transition spd="slow" advTm="3674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9"/>
                </p:tgtEl>
              </p:cMediaNode>
            </p:audio>
          </p:childTnLst>
        </p:cTn>
      </p:par>
    </p:tnLst>
    <p:bldLst>
      <p:bldP spid="10" grpId="0"/>
      <p:bldP spid="11"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D45A3-D6AA-43F2-BDF5-E72B57F5F2F5}"/>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a:t>Clinical features</a:t>
            </a:r>
          </a:p>
        </p:txBody>
      </p:sp>
      <p:pic>
        <p:nvPicPr>
          <p:cNvPr id="17" name="Graphic 16" descr="Thought">
            <a:extLst>
              <a:ext uri="{FF2B5EF4-FFF2-40B4-BE49-F238E27FC236}">
                <a16:creationId xmlns:a16="http://schemas.microsoft.com/office/drawing/2014/main" id="{4500D045-CA8F-4571-8D79-214A1C87BC7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98764" y="2104325"/>
            <a:ext cx="3672665" cy="3672665"/>
          </a:xfrm>
          <a:prstGeom prst="rect">
            <a:avLst/>
          </a:prstGeom>
        </p:spPr>
      </p:pic>
      <p:sp>
        <p:nvSpPr>
          <p:cNvPr id="7" name="TextBox 6">
            <a:extLst>
              <a:ext uri="{FF2B5EF4-FFF2-40B4-BE49-F238E27FC236}">
                <a16:creationId xmlns:a16="http://schemas.microsoft.com/office/drawing/2014/main" id="{6E292ED7-4444-402E-971E-19C8FCF58E11}"/>
              </a:ext>
            </a:extLst>
          </p:cNvPr>
          <p:cNvSpPr txBox="1"/>
          <p:nvPr/>
        </p:nvSpPr>
        <p:spPr>
          <a:xfrm>
            <a:off x="4639733" y="1985176"/>
            <a:ext cx="6515947" cy="4023360"/>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Pain/tenderness over the supraspinatus tendon, proximal to its insertion in the greater tuberosity of the </a:t>
            </a:r>
            <a:r>
              <a:rPr lang="en-US" dirty="0" err="1">
                <a:solidFill>
                  <a:schemeClr val="tx1">
                    <a:lumMod val="75000"/>
                    <a:lumOff val="25000"/>
                  </a:schemeClr>
                </a:solidFill>
              </a:rPr>
              <a:t>humerus</a:t>
            </a:r>
            <a:r>
              <a:rPr lang="en-US" dirty="0">
                <a:solidFill>
                  <a:schemeClr val="tx1">
                    <a:lumMod val="75000"/>
                    <a:lumOff val="25000"/>
                  </a:schemeClr>
                </a:solidFill>
              </a:rPr>
              <a:t>.</a:t>
            </a:r>
          </a:p>
          <a:p>
            <a:pPr marL="285750" indent="-285750" defTabSz="914400">
              <a:lnSpc>
                <a:spcPct val="90000"/>
              </a:lnSpc>
              <a:spcAft>
                <a:spcPts val="600"/>
              </a:spcAft>
              <a:buClr>
                <a:schemeClr val="accent1"/>
              </a:buClr>
              <a:buFont typeface="Calibri" panose="020F0502020204030204" pitchFamily="34" charset="0"/>
              <a:buChar char="•"/>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Pain during over head activity</a:t>
            </a:r>
          </a:p>
          <a:p>
            <a:pPr marL="285750" indent="-285750" defTabSz="914400">
              <a:lnSpc>
                <a:spcPct val="90000"/>
              </a:lnSpc>
              <a:spcAft>
                <a:spcPts val="600"/>
              </a:spcAft>
              <a:buClr>
                <a:schemeClr val="accent1"/>
              </a:buClr>
              <a:buFont typeface="Calibri" panose="020F0502020204030204" pitchFamily="34" charset="0"/>
              <a:buChar char="•"/>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Painful during active movement on abduction and elevation</a:t>
            </a:r>
          </a:p>
          <a:p>
            <a:pPr marL="285750" indent="-285750" defTabSz="914400">
              <a:lnSpc>
                <a:spcPct val="90000"/>
              </a:lnSpc>
              <a:spcAft>
                <a:spcPts val="600"/>
              </a:spcAft>
              <a:buClr>
                <a:schemeClr val="accent1"/>
              </a:buClr>
              <a:buFont typeface="Calibri" panose="020F0502020204030204" pitchFamily="34" charset="0"/>
              <a:buChar char="•"/>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Internal rotation is reduced</a:t>
            </a:r>
          </a:p>
          <a:p>
            <a:pPr marL="285750" indent="-285750" defTabSz="914400">
              <a:lnSpc>
                <a:spcPct val="90000"/>
              </a:lnSpc>
              <a:spcAft>
                <a:spcPts val="600"/>
              </a:spcAft>
              <a:buClr>
                <a:schemeClr val="accent1"/>
              </a:buClr>
              <a:buFont typeface="Calibri" panose="020F0502020204030204" pitchFamily="34" charset="0"/>
              <a:buChar char="•"/>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History of instability</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
        <p:nvSpPr>
          <p:cNvPr id="15" name="Rectangle 14">
            <a:extLst>
              <a:ext uri="{FF2B5EF4-FFF2-40B4-BE49-F238E27FC236}">
                <a16:creationId xmlns:a16="http://schemas.microsoft.com/office/drawing/2014/main" id="{5C37DA23-57EB-4931-84C9-CF3630C72366}"/>
              </a:ext>
            </a:extLst>
          </p:cNvPr>
          <p:cNvSpPr/>
          <p:nvPr/>
        </p:nvSpPr>
        <p:spPr>
          <a:xfrm>
            <a:off x="0" y="6443636"/>
            <a:ext cx="3108993" cy="369332"/>
          </a:xfrm>
          <a:prstGeom prst="rect">
            <a:avLst/>
          </a:prstGeom>
        </p:spPr>
        <p:txBody>
          <a:bodyPr wrap="none">
            <a:spAutoFit/>
          </a:bodyPr>
          <a:lstStyle/>
          <a:p>
            <a:pPr>
              <a:spcAft>
                <a:spcPts val="600"/>
              </a:spcAft>
            </a:pPr>
            <a:r>
              <a:rPr lang="en-GB" dirty="0"/>
              <a:t>Brukner, P. and Khan, K. (2012) </a:t>
            </a:r>
            <a:endParaRPr lang="en-GB"/>
          </a:p>
        </p:txBody>
      </p:sp>
      <p:pic>
        <p:nvPicPr>
          <p:cNvPr id="6" name="Audio 5">
            <a:hlinkClick r:id="" action="ppaction://media"/>
            <a:extLst>
              <a:ext uri="{FF2B5EF4-FFF2-40B4-BE49-F238E27FC236}">
                <a16:creationId xmlns:a16="http://schemas.microsoft.com/office/drawing/2014/main" id="{C8113985-075C-49CD-A118-1157E215B50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077416550"/>
      </p:ext>
    </p:extLst>
  </p:cSld>
  <p:clrMapOvr>
    <a:masterClrMapping/>
  </p:clrMapOvr>
  <mc:AlternateContent xmlns:mc="http://schemas.openxmlformats.org/markup-compatibility/2006" xmlns:p14="http://schemas.microsoft.com/office/powerpoint/2010/main">
    <mc:Choice Requires="p14">
      <p:transition spd="slow" p14:dur="2000" advTm="52884"/>
    </mc:Choice>
    <mc:Fallback xmlns="">
      <p:transition spd="slow" advTm="52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6"/>
                </p:tgtEl>
              </p:cMediaNode>
            </p:audio>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 name="Rectangle 11">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2" name="Rectangle 13">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4372CE7-01B5-4262-8B7C-76D28D6E82B9}"/>
              </a:ext>
            </a:extLst>
          </p:cNvPr>
          <p:cNvSpPr>
            <a:spLocks noGrp="1"/>
          </p:cNvSpPr>
          <p:nvPr>
            <p:ph type="title"/>
          </p:nvPr>
        </p:nvSpPr>
        <p:spPr>
          <a:xfrm>
            <a:off x="492370" y="516835"/>
            <a:ext cx="3084844" cy="5772840"/>
          </a:xfrm>
        </p:spPr>
        <p:txBody>
          <a:bodyPr anchor="ctr">
            <a:normAutofit/>
          </a:bodyPr>
          <a:lstStyle/>
          <a:p>
            <a:r>
              <a:rPr lang="en-GB" sz="6600" spc="0" dirty="0">
                <a:ln w="0"/>
                <a:solidFill>
                  <a:schemeClr val="tx1"/>
                </a:solidFill>
                <a:effectLst>
                  <a:outerShdw blurRad="38100" dist="19050" dir="2700000" algn="tl" rotWithShape="0">
                    <a:schemeClr val="dk1">
                      <a:alpha val="40000"/>
                    </a:schemeClr>
                  </a:outerShdw>
                </a:effectLst>
              </a:rPr>
              <a:t>Causes?</a:t>
            </a:r>
          </a:p>
        </p:txBody>
      </p:sp>
      <p:sp>
        <p:nvSpPr>
          <p:cNvPr id="53" name="Rectangle 15">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C1B109D4-E2D9-4736-BB93-21CB4FECFECA}"/>
              </a:ext>
            </a:extLst>
          </p:cNvPr>
          <p:cNvSpPr/>
          <p:nvPr/>
        </p:nvSpPr>
        <p:spPr>
          <a:xfrm>
            <a:off x="0" y="6386731"/>
            <a:ext cx="3108993" cy="369332"/>
          </a:xfrm>
          <a:prstGeom prst="rect">
            <a:avLst/>
          </a:prstGeom>
        </p:spPr>
        <p:txBody>
          <a:bodyPr wrap="none">
            <a:spAutoFit/>
          </a:bodyPr>
          <a:lstStyle/>
          <a:p>
            <a:pPr>
              <a:spcAft>
                <a:spcPts val="600"/>
              </a:spcAft>
            </a:pPr>
            <a:r>
              <a:rPr lang="en-GB"/>
              <a:t>Brukner, P. and Khan, K. (2012) </a:t>
            </a:r>
          </a:p>
        </p:txBody>
      </p:sp>
      <p:graphicFrame>
        <p:nvGraphicFramePr>
          <p:cNvPr id="54" name="Content Placeholder 2">
            <a:extLst>
              <a:ext uri="{FF2B5EF4-FFF2-40B4-BE49-F238E27FC236}">
                <a16:creationId xmlns:a16="http://schemas.microsoft.com/office/drawing/2014/main" id="{FC0D4A39-892B-4092-9E94-E79AE3971EC8}"/>
              </a:ext>
            </a:extLst>
          </p:cNvPr>
          <p:cNvGraphicFramePr>
            <a:graphicFrameLocks noGrp="1"/>
          </p:cNvGraphicFramePr>
          <p:nvPr>
            <p:ph idx="1"/>
            <p:extLst>
              <p:ext uri="{D42A27DB-BD31-4B8C-83A1-F6EECF244321}">
                <p14:modId xmlns:p14="http://schemas.microsoft.com/office/powerpoint/2010/main" val="410324736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35F4DE85-E3E7-4B2A-B4A6-2FFC9049D96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467263"/>
      </p:ext>
    </p:extLst>
  </p:cSld>
  <p:clrMapOvr>
    <a:masterClrMapping/>
  </p:clrMapOvr>
  <mc:AlternateContent xmlns:mc="http://schemas.openxmlformats.org/markup-compatibility/2006" xmlns:p14="http://schemas.microsoft.com/office/powerpoint/2010/main">
    <mc:Choice Requires="p14">
      <p:transition spd="slow" p14:dur="2000" advTm="69347"/>
    </mc:Choice>
    <mc:Fallback xmlns="">
      <p:transition spd="slow" advTm="69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B8EA84D-378E-4564-A397-F6C0013FEEFC}"/>
              </a:ext>
            </a:extLst>
          </p:cNvPr>
          <p:cNvSpPr/>
          <p:nvPr/>
        </p:nvSpPr>
        <p:spPr>
          <a:xfrm>
            <a:off x="1948070" y="636102"/>
            <a:ext cx="3167270" cy="993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Mechanical loading – exercise stress</a:t>
            </a:r>
          </a:p>
        </p:txBody>
      </p:sp>
      <p:sp>
        <p:nvSpPr>
          <p:cNvPr id="3" name="Rectangle 2">
            <a:extLst>
              <a:ext uri="{FF2B5EF4-FFF2-40B4-BE49-F238E27FC236}">
                <a16:creationId xmlns:a16="http://schemas.microsoft.com/office/drawing/2014/main" id="{4E4E8EE7-3B92-4999-82A9-228164F4E274}"/>
              </a:ext>
            </a:extLst>
          </p:cNvPr>
          <p:cNvSpPr/>
          <p:nvPr/>
        </p:nvSpPr>
        <p:spPr>
          <a:xfrm>
            <a:off x="2054086" y="2564295"/>
            <a:ext cx="3167270" cy="993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Protein kinases</a:t>
            </a:r>
          </a:p>
        </p:txBody>
      </p:sp>
      <p:sp>
        <p:nvSpPr>
          <p:cNvPr id="4" name="Rectangle 3">
            <a:extLst>
              <a:ext uri="{FF2B5EF4-FFF2-40B4-BE49-F238E27FC236}">
                <a16:creationId xmlns:a16="http://schemas.microsoft.com/office/drawing/2014/main" id="{1183F6F3-9D0A-46AB-86AA-DB42CF30970A}"/>
              </a:ext>
            </a:extLst>
          </p:cNvPr>
          <p:cNvSpPr/>
          <p:nvPr/>
        </p:nvSpPr>
        <p:spPr>
          <a:xfrm>
            <a:off x="2034207" y="4578625"/>
            <a:ext cx="3167270" cy="993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Proliferation and apoapsis (cell death)</a:t>
            </a:r>
          </a:p>
        </p:txBody>
      </p:sp>
      <p:sp>
        <p:nvSpPr>
          <p:cNvPr id="5" name="Rectangle 4">
            <a:extLst>
              <a:ext uri="{FF2B5EF4-FFF2-40B4-BE49-F238E27FC236}">
                <a16:creationId xmlns:a16="http://schemas.microsoft.com/office/drawing/2014/main" id="{508378FD-664C-4A4F-BCAF-6B21E4966E17}"/>
              </a:ext>
            </a:extLst>
          </p:cNvPr>
          <p:cNvSpPr/>
          <p:nvPr/>
        </p:nvSpPr>
        <p:spPr>
          <a:xfrm>
            <a:off x="6778487" y="4578625"/>
            <a:ext cx="3167270" cy="993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Tendinopathy</a:t>
            </a:r>
          </a:p>
        </p:txBody>
      </p:sp>
      <p:sp>
        <p:nvSpPr>
          <p:cNvPr id="6" name="Rectangle 5">
            <a:extLst>
              <a:ext uri="{FF2B5EF4-FFF2-40B4-BE49-F238E27FC236}">
                <a16:creationId xmlns:a16="http://schemas.microsoft.com/office/drawing/2014/main" id="{A57FF4C3-780A-4002-9EAC-FE6721D50003}"/>
              </a:ext>
            </a:extLst>
          </p:cNvPr>
          <p:cNvSpPr/>
          <p:nvPr/>
        </p:nvSpPr>
        <p:spPr>
          <a:xfrm>
            <a:off x="6778487" y="2564296"/>
            <a:ext cx="3167270" cy="993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Progressive tendon failure</a:t>
            </a:r>
          </a:p>
        </p:txBody>
      </p:sp>
      <p:sp>
        <p:nvSpPr>
          <p:cNvPr id="7" name="Rectangle 6">
            <a:extLst>
              <a:ext uri="{FF2B5EF4-FFF2-40B4-BE49-F238E27FC236}">
                <a16:creationId xmlns:a16="http://schemas.microsoft.com/office/drawing/2014/main" id="{87B0EDB5-1F13-4D7C-972F-DD1DD44BE5FD}"/>
              </a:ext>
            </a:extLst>
          </p:cNvPr>
          <p:cNvSpPr/>
          <p:nvPr/>
        </p:nvSpPr>
        <p:spPr>
          <a:xfrm>
            <a:off x="6778487" y="622852"/>
            <a:ext cx="3167270" cy="993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Frank tendon tear</a:t>
            </a:r>
          </a:p>
        </p:txBody>
      </p:sp>
      <p:sp>
        <p:nvSpPr>
          <p:cNvPr id="10" name="Arrow: Down 9">
            <a:extLst>
              <a:ext uri="{FF2B5EF4-FFF2-40B4-BE49-F238E27FC236}">
                <a16:creationId xmlns:a16="http://schemas.microsoft.com/office/drawing/2014/main" id="{4D8A0113-A9E5-4DBF-8A8B-FA52BE0C0C37}"/>
              </a:ext>
            </a:extLst>
          </p:cNvPr>
          <p:cNvSpPr/>
          <p:nvPr/>
        </p:nvSpPr>
        <p:spPr>
          <a:xfrm>
            <a:off x="3385930" y="1789036"/>
            <a:ext cx="251791" cy="58309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D3D0D7C8-3C81-4AAB-8D10-7FD69F726565}"/>
              </a:ext>
            </a:extLst>
          </p:cNvPr>
          <p:cNvSpPr/>
          <p:nvPr/>
        </p:nvSpPr>
        <p:spPr>
          <a:xfrm>
            <a:off x="3392553" y="3776868"/>
            <a:ext cx="251791" cy="58309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B092EAFD-C3A1-45D2-89C8-35816A8E8396}"/>
              </a:ext>
            </a:extLst>
          </p:cNvPr>
          <p:cNvSpPr/>
          <p:nvPr/>
        </p:nvSpPr>
        <p:spPr>
          <a:xfrm rot="16200000">
            <a:off x="5811079" y="4784032"/>
            <a:ext cx="251791" cy="58309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9A528179-6D26-4D26-8D99-2FAFDFAC8FA7}"/>
              </a:ext>
            </a:extLst>
          </p:cNvPr>
          <p:cNvSpPr/>
          <p:nvPr/>
        </p:nvSpPr>
        <p:spPr>
          <a:xfrm rot="10800000">
            <a:off x="8236226" y="3886197"/>
            <a:ext cx="251791" cy="58309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B65B0B8-55F1-48C1-B829-663AA6AE16EE}"/>
              </a:ext>
            </a:extLst>
          </p:cNvPr>
          <p:cNvSpPr/>
          <p:nvPr/>
        </p:nvSpPr>
        <p:spPr>
          <a:xfrm rot="10800000">
            <a:off x="8236225" y="1798978"/>
            <a:ext cx="251791" cy="58309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347E0739-7C2E-45BE-AC58-56478D9FE929}"/>
              </a:ext>
            </a:extLst>
          </p:cNvPr>
          <p:cNvSpPr/>
          <p:nvPr/>
        </p:nvSpPr>
        <p:spPr>
          <a:xfrm>
            <a:off x="0" y="6443636"/>
            <a:ext cx="3108993" cy="369332"/>
          </a:xfrm>
          <a:prstGeom prst="rect">
            <a:avLst/>
          </a:prstGeom>
        </p:spPr>
        <p:txBody>
          <a:bodyPr wrap="none">
            <a:spAutoFit/>
          </a:bodyPr>
          <a:lstStyle/>
          <a:p>
            <a:r>
              <a:rPr lang="en-GB" dirty="0"/>
              <a:t>(Brukner, P. and Khan, K. 2012) </a:t>
            </a:r>
          </a:p>
        </p:txBody>
      </p:sp>
      <p:pic>
        <p:nvPicPr>
          <p:cNvPr id="17" name="Audio 16">
            <a:hlinkClick r:id="" action="ppaction://media"/>
            <a:extLst>
              <a:ext uri="{FF2B5EF4-FFF2-40B4-BE49-F238E27FC236}">
                <a16:creationId xmlns:a16="http://schemas.microsoft.com/office/drawing/2014/main" id="{4FC629CE-7D4A-4899-B749-A9E880394DE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806789370"/>
      </p:ext>
    </p:extLst>
  </p:cSld>
  <p:clrMapOvr>
    <a:masterClrMapping/>
  </p:clrMapOvr>
  <mc:AlternateContent xmlns:mc="http://schemas.openxmlformats.org/markup-compatibility/2006" xmlns:p14="http://schemas.microsoft.com/office/powerpoint/2010/main">
    <mc:Choice Requires="p14">
      <p:transition spd="slow" p14:dur="2000" advTm="29274"/>
    </mc:Choice>
    <mc:Fallback xmlns="">
      <p:transition spd="slow" advTm="29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17"/>
                </p:tgtEl>
              </p:cMediaNode>
            </p:audio>
          </p:childTnLst>
        </p:cTn>
      </p:par>
    </p:tnLst>
    <p:bldLst>
      <p:bldP spid="2" grpId="0" animBg="1"/>
      <p:bldP spid="3" grpId="0" animBg="1"/>
      <p:bldP spid="4" grpId="0" animBg="1"/>
      <p:bldP spid="5" grpId="0" animBg="1"/>
      <p:bldP spid="6" grpId="0" animBg="1"/>
      <p:bldP spid="7" grpId="0" animBg="1"/>
      <p:bldP spid="10" grpId="0" animBg="1"/>
      <p:bldP spid="11" grpId="0" animBg="1"/>
      <p:bldP spid="12" grpId="0" animBg="1"/>
      <p:bldP spid="13"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10">
            <a:extLst>
              <a:ext uri="{FF2B5EF4-FFF2-40B4-BE49-F238E27FC236}">
                <a16:creationId xmlns:a16="http://schemas.microsoft.com/office/drawing/2014/main" id="{34D33442-D148-4775-BF80-91F053E57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F104F1-EF8F-4972-9542-27387B2AE054}"/>
              </a:ext>
            </a:extLst>
          </p:cNvPr>
          <p:cNvSpPr>
            <a:spLocks noGrp="1"/>
          </p:cNvSpPr>
          <p:nvPr>
            <p:ph type="title"/>
          </p:nvPr>
        </p:nvSpPr>
        <p:spPr>
          <a:xfrm>
            <a:off x="6411685" y="634946"/>
            <a:ext cx="5127171" cy="1450757"/>
          </a:xfrm>
        </p:spPr>
        <p:txBody>
          <a:bodyPr>
            <a:normAutofit/>
          </a:bodyPr>
          <a:lstStyle/>
          <a:p>
            <a:r>
              <a:rPr lang="en-GB"/>
              <a:t>Diagnosis</a:t>
            </a:r>
            <a:endParaRPr lang="en-GB" dirty="0"/>
          </a:p>
        </p:txBody>
      </p:sp>
      <p:pic>
        <p:nvPicPr>
          <p:cNvPr id="5" name="Picture 4" descr="A picture containing light, flower&#10;&#10;Description automatically generated">
            <a:extLst>
              <a:ext uri="{FF2B5EF4-FFF2-40B4-BE49-F238E27FC236}">
                <a16:creationId xmlns:a16="http://schemas.microsoft.com/office/drawing/2014/main" id="{AF9CBBC6-3FC6-4B8F-B334-203B9AB486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3192" y="2171839"/>
            <a:ext cx="5451627" cy="2194280"/>
          </a:xfrm>
          <a:prstGeom prst="rect">
            <a:avLst/>
          </a:prstGeom>
        </p:spPr>
      </p:pic>
      <p:cxnSp>
        <p:nvCxnSpPr>
          <p:cNvPr id="39" name="Straight Connector 12">
            <a:extLst>
              <a:ext uri="{FF2B5EF4-FFF2-40B4-BE49-F238E27FC236}">
                <a16:creationId xmlns:a16="http://schemas.microsoft.com/office/drawing/2014/main" id="{E8EF2C47-53DA-4F9F-918A-F6057C8EB8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4F74FC-4025-49D8-81A1-E52F18B5D78A}"/>
              </a:ext>
            </a:extLst>
          </p:cNvPr>
          <p:cNvSpPr>
            <a:spLocks noGrp="1"/>
          </p:cNvSpPr>
          <p:nvPr>
            <p:ph idx="1"/>
          </p:nvPr>
        </p:nvSpPr>
        <p:spPr>
          <a:xfrm>
            <a:off x="6411684" y="2198914"/>
            <a:ext cx="5127172" cy="3670180"/>
          </a:xfrm>
        </p:spPr>
        <p:txBody>
          <a:bodyPr>
            <a:normAutofit/>
          </a:bodyPr>
          <a:lstStyle/>
          <a:p>
            <a:r>
              <a:rPr lang="en-US" sz="1700" b="1"/>
              <a:t>MRI: </a:t>
            </a:r>
          </a:p>
          <a:p>
            <a:pPr lvl="1"/>
            <a:r>
              <a:rPr lang="en-US" sz="1700"/>
              <a:t>This will be able to identify a partial tear.</a:t>
            </a:r>
          </a:p>
          <a:p>
            <a:r>
              <a:rPr lang="en-US" sz="1700" b="1"/>
              <a:t>X-Ray:</a:t>
            </a:r>
          </a:p>
          <a:p>
            <a:pPr lvl="1"/>
            <a:r>
              <a:rPr lang="en-US" sz="1700"/>
              <a:t>Can reveal calcifications </a:t>
            </a:r>
          </a:p>
          <a:p>
            <a:pPr marL="201168" lvl="1" indent="0">
              <a:buNone/>
            </a:pPr>
            <a:r>
              <a:rPr lang="en-US" sz="1700" b="1"/>
              <a:t>Ultrasound:</a:t>
            </a:r>
          </a:p>
          <a:p>
            <a:pPr marL="201168" lvl="1" indent="0">
              <a:buNone/>
            </a:pPr>
            <a:r>
              <a:rPr lang="en-US" sz="1700"/>
              <a:t>Can rule out a full thickness tear and impingement.</a:t>
            </a:r>
          </a:p>
          <a:p>
            <a:r>
              <a:rPr lang="en-US" sz="1700" b="1"/>
              <a:t>Examination:</a:t>
            </a:r>
          </a:p>
          <a:p>
            <a:pPr lvl="1"/>
            <a:r>
              <a:rPr lang="en-US" sz="1700"/>
              <a:t>Inspected for symmetry</a:t>
            </a:r>
          </a:p>
          <a:p>
            <a:pPr lvl="1"/>
            <a:r>
              <a:rPr lang="en-US" sz="1700"/>
              <a:t>Localised swelling and muscle atrophy</a:t>
            </a:r>
          </a:p>
          <a:p>
            <a:pPr lvl="1"/>
            <a:r>
              <a:rPr lang="en-US" sz="1700"/>
              <a:t>Tenderness below the acromion and over the greater tuberosity</a:t>
            </a:r>
          </a:p>
          <a:p>
            <a:pPr lvl="1"/>
            <a:endParaRPr lang="en-US" sz="1700"/>
          </a:p>
          <a:p>
            <a:pPr lvl="1"/>
            <a:endParaRPr lang="en-US" sz="1700"/>
          </a:p>
        </p:txBody>
      </p:sp>
      <p:sp>
        <p:nvSpPr>
          <p:cNvPr id="40" name="Rectangle 14">
            <a:extLst>
              <a:ext uri="{FF2B5EF4-FFF2-40B4-BE49-F238E27FC236}">
                <a16:creationId xmlns:a16="http://schemas.microsoft.com/office/drawing/2014/main" id="{BD5E068D-E677-4E1B-8CE2-8CE1826A1D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16">
            <a:extLst>
              <a:ext uri="{FF2B5EF4-FFF2-40B4-BE49-F238E27FC236}">
                <a16:creationId xmlns:a16="http://schemas.microsoft.com/office/drawing/2014/main" id="{F9AD6E12-8A58-4D86-AACD-D58C4B256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F5967DA9-0E0D-4FB8-B770-BC88169C9B15}"/>
              </a:ext>
            </a:extLst>
          </p:cNvPr>
          <p:cNvSpPr/>
          <p:nvPr/>
        </p:nvSpPr>
        <p:spPr>
          <a:xfrm>
            <a:off x="643192" y="4146691"/>
            <a:ext cx="5451627" cy="219428"/>
          </a:xfrm>
          <a:prstGeom prst="rect">
            <a:avLst/>
          </a:prstGeom>
          <a:solidFill>
            <a:srgbClr val="000000">
              <a:alpha val="50000"/>
            </a:srgbClr>
          </a:solidFill>
          <a:ln>
            <a:noFill/>
          </a:ln>
        </p:spPr>
        <p:txBody>
          <a:bodyPr wrap="square">
            <a:normAutofit/>
          </a:bodyPr>
          <a:lstStyle/>
          <a:p>
            <a:pPr algn="ctr">
              <a:lnSpc>
                <a:spcPct val="90000"/>
              </a:lnSpc>
              <a:spcAft>
                <a:spcPts val="600"/>
              </a:spcAft>
            </a:pPr>
            <a:r>
              <a:rPr lang="en-GB" sz="900" dirty="0">
                <a:solidFill>
                  <a:srgbClr val="FFFFFF"/>
                </a:solidFill>
              </a:rPr>
              <a:t>Figure 2. (</a:t>
            </a:r>
            <a:r>
              <a:rPr lang="en-GB" sz="900" dirty="0" err="1">
                <a:solidFill>
                  <a:srgbClr val="FFFFFF"/>
                </a:solidFill>
              </a:rPr>
              <a:t>Physiopedia</a:t>
            </a:r>
            <a:r>
              <a:rPr lang="en-GB" sz="900" dirty="0">
                <a:solidFill>
                  <a:srgbClr val="FFFFFF"/>
                </a:solidFill>
              </a:rPr>
              <a:t>, 2020)</a:t>
            </a:r>
          </a:p>
        </p:txBody>
      </p:sp>
      <mc:AlternateContent xmlns:mc="http://schemas.openxmlformats.org/markup-compatibility/2006" xmlns:p14="http://schemas.microsoft.com/office/powerpoint/2010/main" xmlns:iact="http://schemas.microsoft.com/office/powerpoint/2014/inkAction">
        <mc:Choice Requires="p14 iact">
          <p:contentPart p14:bwMode="auto" r:id="rId7">
            <p14:nvContentPartPr>
              <p14:cNvPr id="12" name="Ink 11">
                <a:extLst>
                  <a:ext uri="{FF2B5EF4-FFF2-40B4-BE49-F238E27FC236}">
                    <a16:creationId xmlns:a16="http://schemas.microsoft.com/office/drawing/2014/main" id="{8DE9C5B2-3A47-46B1-9F4B-4AA3C06C84A2}"/>
                  </a:ext>
                </a:extLst>
              </p14:cNvPr>
              <p14:cNvContentPartPr/>
              <p14:nvPr>
                <p:extLst>
                  <p:ext uri="{42D2F446-02D8-4167-A562-619A0277C38B}">
                    <p15:isNarration xmlns:p15="http://schemas.microsoft.com/office/powerpoint/2012/main" val="1"/>
                  </p:ext>
                </p:extLst>
              </p14:nvPr>
            </p14:nvContentPartPr>
            <p14:xfrm>
              <a:off x="888480" y="2515680"/>
              <a:ext cx="726480" cy="538200"/>
            </p14:xfrm>
          </p:contentPart>
        </mc:Choice>
        <mc:Fallback xmlns="">
          <p:pic>
            <p:nvPicPr>
              <p:cNvPr id="12" name="Ink 11">
                <a:extLst>
                  <a:ext uri="{FF2B5EF4-FFF2-40B4-BE49-F238E27FC236}">
                    <a16:creationId xmlns:a16="http://schemas.microsoft.com/office/drawing/2014/main" id="{8DE9C5B2-3A47-46B1-9F4B-4AA3C06C84A2}"/>
                  </a:ext>
                </a:extLst>
              </p:cNvPr>
              <p:cNvPicPr>
                <a:picLocks noGrp="1" noRot="1" noChangeAspect="1" noMove="1" noResize="1" noEditPoints="1" noAdjustHandles="1" noChangeArrowheads="1" noChangeShapeType="1"/>
              </p:cNvPicPr>
              <p:nvPr/>
            </p:nvPicPr>
            <p:blipFill>
              <a:blip r:embed="rId8"/>
              <a:stretch>
                <a:fillRect/>
              </a:stretch>
            </p:blipFill>
            <p:spPr>
              <a:xfrm>
                <a:off x="879120" y="2506320"/>
                <a:ext cx="745200" cy="556920"/>
              </a:xfrm>
              <a:prstGeom prst="rect">
                <a:avLst/>
              </a:prstGeom>
            </p:spPr>
          </p:pic>
        </mc:Fallback>
      </mc:AlternateContent>
      <p:pic>
        <p:nvPicPr>
          <p:cNvPr id="13" name="Audio 12">
            <a:hlinkClick r:id="" action="ppaction://media"/>
            <a:extLst>
              <a:ext uri="{FF2B5EF4-FFF2-40B4-BE49-F238E27FC236}">
                <a16:creationId xmlns:a16="http://schemas.microsoft.com/office/drawing/2014/main" id="{FB6F07C1-18BF-4777-8FE6-EDBA56E4D487}"/>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931857539"/>
      </p:ext>
    </p:extLst>
  </p:cSld>
  <p:clrMapOvr>
    <a:masterClrMapping/>
  </p:clrMapOvr>
  <mc:AlternateContent xmlns:mc="http://schemas.openxmlformats.org/markup-compatibility/2006" xmlns:p14="http://schemas.microsoft.com/office/powerpoint/2010/main">
    <mc:Choice Requires="p14">
      <p:transition spd="slow" p14:dur="2000" advTm="72756"/>
    </mc:Choice>
    <mc:Fallback xmlns="">
      <p:transition spd="slow" advTm="72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par>
                                <p:cTn id="7" presetID="59"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md type="call" cmd="playFrom(0.0)">
                                      <p:cBhvr>
                                        <p:cTn id="9" dur="1" fill="hold"/>
                                        <p:tgtEl>
                                          <p:spTgt spid="12"/>
                                        </p:tgtEl>
                                      </p:cBhvr>
                                    </p:cmd>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9">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1">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13">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B6F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15">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womans face&#10;&#10;Description automatically generated">
            <a:extLst>
              <a:ext uri="{FF2B5EF4-FFF2-40B4-BE49-F238E27FC236}">
                <a16:creationId xmlns:a16="http://schemas.microsoft.com/office/drawing/2014/main" id="{64D36901-AD74-4CE1-B17D-1A5C3FD546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8745" y="2219953"/>
            <a:ext cx="10594510" cy="2436736"/>
          </a:xfrm>
          <a:prstGeom prst="rect">
            <a:avLst/>
          </a:prstGeom>
        </p:spPr>
      </p:pic>
      <p:sp>
        <p:nvSpPr>
          <p:cNvPr id="6" name="TextBox 5">
            <a:extLst>
              <a:ext uri="{FF2B5EF4-FFF2-40B4-BE49-F238E27FC236}">
                <a16:creationId xmlns:a16="http://schemas.microsoft.com/office/drawing/2014/main" id="{934F418C-6824-442B-85F2-A18AF9ECFD9E}"/>
              </a:ext>
            </a:extLst>
          </p:cNvPr>
          <p:cNvSpPr txBox="1"/>
          <p:nvPr/>
        </p:nvSpPr>
        <p:spPr>
          <a:xfrm>
            <a:off x="1729562" y="4796508"/>
            <a:ext cx="2183219" cy="369332"/>
          </a:xfrm>
          <a:prstGeom prst="rect">
            <a:avLst/>
          </a:prstGeom>
          <a:noFill/>
        </p:spPr>
        <p:txBody>
          <a:bodyPr wrap="square" rtlCol="0">
            <a:spAutoFit/>
          </a:bodyPr>
          <a:lstStyle/>
          <a:p>
            <a:r>
              <a:rPr lang="en-GB" dirty="0" err="1"/>
              <a:t>Neer’s</a:t>
            </a:r>
            <a:r>
              <a:rPr lang="en-GB" dirty="0"/>
              <a:t> Test</a:t>
            </a:r>
          </a:p>
        </p:txBody>
      </p:sp>
      <p:sp>
        <p:nvSpPr>
          <p:cNvPr id="7" name="TextBox 6">
            <a:extLst>
              <a:ext uri="{FF2B5EF4-FFF2-40B4-BE49-F238E27FC236}">
                <a16:creationId xmlns:a16="http://schemas.microsoft.com/office/drawing/2014/main" id="{2CF245DD-0E03-4D85-B7C2-CF957EC312A8}"/>
              </a:ext>
            </a:extLst>
          </p:cNvPr>
          <p:cNvSpPr txBox="1"/>
          <p:nvPr/>
        </p:nvSpPr>
        <p:spPr>
          <a:xfrm>
            <a:off x="5002817" y="4767417"/>
            <a:ext cx="2183219" cy="369332"/>
          </a:xfrm>
          <a:prstGeom prst="rect">
            <a:avLst/>
          </a:prstGeom>
          <a:noFill/>
        </p:spPr>
        <p:txBody>
          <a:bodyPr wrap="square" rtlCol="0">
            <a:spAutoFit/>
          </a:bodyPr>
          <a:lstStyle/>
          <a:p>
            <a:r>
              <a:rPr lang="en-GB" dirty="0"/>
              <a:t>Hawkins sign</a:t>
            </a:r>
          </a:p>
        </p:txBody>
      </p:sp>
      <p:sp>
        <p:nvSpPr>
          <p:cNvPr id="8" name="TextBox 7">
            <a:extLst>
              <a:ext uri="{FF2B5EF4-FFF2-40B4-BE49-F238E27FC236}">
                <a16:creationId xmlns:a16="http://schemas.microsoft.com/office/drawing/2014/main" id="{1D268622-41BF-4C17-83D3-58F1A296376A}"/>
              </a:ext>
            </a:extLst>
          </p:cNvPr>
          <p:cNvSpPr txBox="1"/>
          <p:nvPr/>
        </p:nvSpPr>
        <p:spPr>
          <a:xfrm>
            <a:off x="7861920" y="4780582"/>
            <a:ext cx="3004554" cy="369332"/>
          </a:xfrm>
          <a:prstGeom prst="rect">
            <a:avLst/>
          </a:prstGeom>
          <a:noFill/>
        </p:spPr>
        <p:txBody>
          <a:bodyPr wrap="square" rtlCol="0">
            <a:spAutoFit/>
          </a:bodyPr>
          <a:lstStyle/>
          <a:p>
            <a:r>
              <a:rPr lang="en-GB" dirty="0"/>
              <a:t>Supraspinatus challenge test</a:t>
            </a:r>
          </a:p>
        </p:txBody>
      </p:sp>
      <p:sp>
        <p:nvSpPr>
          <p:cNvPr id="9" name="Rectangle 8">
            <a:extLst>
              <a:ext uri="{FF2B5EF4-FFF2-40B4-BE49-F238E27FC236}">
                <a16:creationId xmlns:a16="http://schemas.microsoft.com/office/drawing/2014/main" id="{86ACEBD7-8818-44BF-8467-FA356EDE3E98}"/>
              </a:ext>
            </a:extLst>
          </p:cNvPr>
          <p:cNvSpPr/>
          <p:nvPr/>
        </p:nvSpPr>
        <p:spPr>
          <a:xfrm>
            <a:off x="175065" y="6443496"/>
            <a:ext cx="3108993" cy="369332"/>
          </a:xfrm>
          <a:prstGeom prst="rect">
            <a:avLst/>
          </a:prstGeom>
        </p:spPr>
        <p:txBody>
          <a:bodyPr wrap="none">
            <a:spAutoFit/>
          </a:bodyPr>
          <a:lstStyle/>
          <a:p>
            <a:r>
              <a:rPr lang="en-GB" dirty="0"/>
              <a:t>Brukner, P. and Khan, K. (2012) </a:t>
            </a:r>
          </a:p>
        </p:txBody>
      </p:sp>
      <p:sp>
        <p:nvSpPr>
          <p:cNvPr id="13" name="Rectangle 12">
            <a:extLst>
              <a:ext uri="{FF2B5EF4-FFF2-40B4-BE49-F238E27FC236}">
                <a16:creationId xmlns:a16="http://schemas.microsoft.com/office/drawing/2014/main" id="{AE83AAF3-6F7C-4C50-B9C8-3A8CB384F913}"/>
              </a:ext>
            </a:extLst>
          </p:cNvPr>
          <p:cNvSpPr/>
          <p:nvPr/>
        </p:nvSpPr>
        <p:spPr>
          <a:xfrm>
            <a:off x="8622282" y="5904169"/>
            <a:ext cx="3267433" cy="369332"/>
          </a:xfrm>
          <a:prstGeom prst="rect">
            <a:avLst/>
          </a:prstGeom>
        </p:spPr>
        <p:txBody>
          <a:bodyPr wrap="none">
            <a:spAutoFit/>
          </a:bodyPr>
          <a:lstStyle/>
          <a:p>
            <a:r>
              <a:rPr lang="en-GB" dirty="0">
                <a:solidFill>
                  <a:srgbClr val="000000"/>
                </a:solidFill>
                <a:latin typeface="Open Sans"/>
              </a:rPr>
              <a:t>Figure 2.1. (</a:t>
            </a:r>
            <a:r>
              <a:rPr lang="en-GB" dirty="0" err="1">
                <a:solidFill>
                  <a:srgbClr val="000000"/>
                </a:solidFill>
                <a:latin typeface="Open Sans"/>
              </a:rPr>
              <a:t>Physiopedia</a:t>
            </a:r>
            <a:r>
              <a:rPr lang="en-GB" dirty="0">
                <a:solidFill>
                  <a:srgbClr val="000000"/>
                </a:solidFill>
                <a:latin typeface="Open Sans"/>
              </a:rPr>
              <a:t>, 2020)</a:t>
            </a:r>
            <a:endParaRPr lang="en-GB" dirty="0"/>
          </a:p>
        </p:txBody>
      </p:sp>
      <p:pic>
        <p:nvPicPr>
          <p:cNvPr id="3" name="Audio 2">
            <a:hlinkClick r:id="" action="ppaction://media"/>
            <a:extLst>
              <a:ext uri="{FF2B5EF4-FFF2-40B4-BE49-F238E27FC236}">
                <a16:creationId xmlns:a16="http://schemas.microsoft.com/office/drawing/2014/main" id="{C207FBF5-76AD-4241-BA95-A304D0588E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09293859"/>
      </p:ext>
    </p:extLst>
  </p:cSld>
  <p:clrMapOvr>
    <a:masterClrMapping/>
  </p:clrMapOvr>
  <mc:AlternateContent xmlns:mc="http://schemas.openxmlformats.org/markup-compatibility/2006" xmlns:p14="http://schemas.microsoft.com/office/powerpoint/2010/main">
    <mc:Choice Requires="p14">
      <p:transition spd="slow" p14:dur="2000" advTm="50267"/>
    </mc:Choice>
    <mc:Fallback xmlns="">
      <p:transition spd="slow" advTm="50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0C222-3487-4948-AA93-999B828B1A97}"/>
              </a:ext>
            </a:extLst>
          </p:cNvPr>
          <p:cNvSpPr>
            <a:spLocks noGrp="1"/>
          </p:cNvSpPr>
          <p:nvPr>
            <p:ph type="title"/>
          </p:nvPr>
        </p:nvSpPr>
        <p:spPr/>
        <p:txBody>
          <a:bodyPr/>
          <a:lstStyle/>
          <a:p>
            <a:r>
              <a:rPr lang="en-GB" dirty="0"/>
              <a:t>Classifications of tendinopathy</a:t>
            </a:r>
          </a:p>
        </p:txBody>
      </p:sp>
      <p:graphicFrame>
        <p:nvGraphicFramePr>
          <p:cNvPr id="12" name="Table 12">
            <a:extLst>
              <a:ext uri="{FF2B5EF4-FFF2-40B4-BE49-F238E27FC236}">
                <a16:creationId xmlns:a16="http://schemas.microsoft.com/office/drawing/2014/main" id="{E43A8593-7410-4A2D-9CC7-2702D3693982}"/>
              </a:ext>
            </a:extLst>
          </p:cNvPr>
          <p:cNvGraphicFramePr>
            <a:graphicFrameLocks noGrp="1"/>
          </p:cNvGraphicFramePr>
          <p:nvPr>
            <p:ph idx="1"/>
            <p:extLst>
              <p:ext uri="{D42A27DB-BD31-4B8C-83A1-F6EECF244321}">
                <p14:modId xmlns:p14="http://schemas.microsoft.com/office/powerpoint/2010/main" val="565965426"/>
              </p:ext>
            </p:extLst>
          </p:nvPr>
        </p:nvGraphicFramePr>
        <p:xfrm>
          <a:off x="404038" y="1910059"/>
          <a:ext cx="11269958" cy="3942080"/>
        </p:xfrm>
        <a:graphic>
          <a:graphicData uri="http://schemas.openxmlformats.org/drawingml/2006/table">
            <a:tbl>
              <a:tblPr firstRow="1" bandRow="1">
                <a:tableStyleId>{5C22544A-7EE6-4342-B048-85BDC9FD1C3A}</a:tableStyleId>
              </a:tblPr>
              <a:tblGrid>
                <a:gridCol w="1609994">
                  <a:extLst>
                    <a:ext uri="{9D8B030D-6E8A-4147-A177-3AD203B41FA5}">
                      <a16:colId xmlns:a16="http://schemas.microsoft.com/office/drawing/2014/main" val="2898168510"/>
                    </a:ext>
                  </a:extLst>
                </a:gridCol>
                <a:gridCol w="1609994">
                  <a:extLst>
                    <a:ext uri="{9D8B030D-6E8A-4147-A177-3AD203B41FA5}">
                      <a16:colId xmlns:a16="http://schemas.microsoft.com/office/drawing/2014/main" val="3268845833"/>
                    </a:ext>
                  </a:extLst>
                </a:gridCol>
                <a:gridCol w="1609994">
                  <a:extLst>
                    <a:ext uri="{9D8B030D-6E8A-4147-A177-3AD203B41FA5}">
                      <a16:colId xmlns:a16="http://schemas.microsoft.com/office/drawing/2014/main" val="2855295338"/>
                    </a:ext>
                  </a:extLst>
                </a:gridCol>
                <a:gridCol w="1609994">
                  <a:extLst>
                    <a:ext uri="{9D8B030D-6E8A-4147-A177-3AD203B41FA5}">
                      <a16:colId xmlns:a16="http://schemas.microsoft.com/office/drawing/2014/main" val="2115637846"/>
                    </a:ext>
                  </a:extLst>
                </a:gridCol>
                <a:gridCol w="1609994">
                  <a:extLst>
                    <a:ext uri="{9D8B030D-6E8A-4147-A177-3AD203B41FA5}">
                      <a16:colId xmlns:a16="http://schemas.microsoft.com/office/drawing/2014/main" val="3059951966"/>
                    </a:ext>
                  </a:extLst>
                </a:gridCol>
                <a:gridCol w="1609994">
                  <a:extLst>
                    <a:ext uri="{9D8B030D-6E8A-4147-A177-3AD203B41FA5}">
                      <a16:colId xmlns:a16="http://schemas.microsoft.com/office/drawing/2014/main" val="1621331936"/>
                    </a:ext>
                  </a:extLst>
                </a:gridCol>
                <a:gridCol w="1609994">
                  <a:extLst>
                    <a:ext uri="{9D8B030D-6E8A-4147-A177-3AD203B41FA5}">
                      <a16:colId xmlns:a16="http://schemas.microsoft.com/office/drawing/2014/main" val="1340828568"/>
                    </a:ext>
                  </a:extLst>
                </a:gridCol>
              </a:tblGrid>
              <a:tr h="370840">
                <a:tc>
                  <a:txBody>
                    <a:bodyPr/>
                    <a:lstStyle/>
                    <a:p>
                      <a:r>
                        <a:rPr lang="en-GB" b="1" dirty="0"/>
                        <a:t>Classification</a:t>
                      </a:r>
                    </a:p>
                  </a:txBody>
                  <a:tcPr/>
                </a:tc>
                <a:tc>
                  <a:txBody>
                    <a:bodyPr/>
                    <a:lstStyle/>
                    <a:p>
                      <a:r>
                        <a:rPr lang="en-GB" dirty="0"/>
                        <a:t>Level 1</a:t>
                      </a:r>
                    </a:p>
                  </a:txBody>
                  <a:tcPr/>
                </a:tc>
                <a:tc>
                  <a:txBody>
                    <a:bodyPr/>
                    <a:lstStyle/>
                    <a:p>
                      <a:r>
                        <a:rPr lang="en-GB" dirty="0"/>
                        <a:t>Level 2</a:t>
                      </a:r>
                    </a:p>
                  </a:txBody>
                  <a:tcPr/>
                </a:tc>
                <a:tc>
                  <a:txBody>
                    <a:bodyPr/>
                    <a:lstStyle/>
                    <a:p>
                      <a:r>
                        <a:rPr lang="en-GB" dirty="0"/>
                        <a:t>Level 3</a:t>
                      </a:r>
                    </a:p>
                  </a:txBody>
                  <a:tcPr/>
                </a:tc>
                <a:tc>
                  <a:txBody>
                    <a:bodyPr/>
                    <a:lstStyle/>
                    <a:p>
                      <a:r>
                        <a:rPr lang="en-GB" dirty="0"/>
                        <a:t>Level 4</a:t>
                      </a:r>
                    </a:p>
                  </a:txBody>
                  <a:tcPr/>
                </a:tc>
                <a:tc>
                  <a:txBody>
                    <a:bodyPr/>
                    <a:lstStyle/>
                    <a:p>
                      <a:r>
                        <a:rPr lang="en-GB" dirty="0"/>
                        <a:t>Level 5</a:t>
                      </a:r>
                    </a:p>
                  </a:txBody>
                  <a:tcPr/>
                </a:tc>
                <a:tc>
                  <a:txBody>
                    <a:bodyPr/>
                    <a:lstStyle/>
                    <a:p>
                      <a:r>
                        <a:rPr lang="en-GB" dirty="0"/>
                        <a:t>Level 6</a:t>
                      </a:r>
                    </a:p>
                  </a:txBody>
                  <a:tcPr/>
                </a:tc>
                <a:extLst>
                  <a:ext uri="{0D108BD9-81ED-4DB2-BD59-A6C34878D82A}">
                    <a16:rowId xmlns:a16="http://schemas.microsoft.com/office/drawing/2014/main" val="1313846743"/>
                  </a:ext>
                </a:extLst>
              </a:tr>
              <a:tr h="370840">
                <a:tc>
                  <a:txBody>
                    <a:bodyPr/>
                    <a:lstStyle/>
                    <a:p>
                      <a:pPr algn="ctr"/>
                      <a:r>
                        <a:rPr lang="en-GB" b="1" dirty="0"/>
                        <a:t>Intensity</a:t>
                      </a:r>
                    </a:p>
                  </a:txBody>
                  <a:tcPr/>
                </a:tc>
                <a:tc>
                  <a:txBody>
                    <a:bodyPr/>
                    <a:lstStyle/>
                    <a:p>
                      <a:pPr algn="ctr"/>
                      <a:r>
                        <a:rPr lang="en-GB" dirty="0"/>
                        <a:t>Mild</a:t>
                      </a:r>
                    </a:p>
                  </a:txBody>
                  <a:tcPr/>
                </a:tc>
                <a:tc>
                  <a:txBody>
                    <a:bodyPr/>
                    <a:lstStyle/>
                    <a:p>
                      <a:pPr algn="ctr"/>
                      <a:r>
                        <a:rPr lang="en-GB" dirty="0"/>
                        <a:t>Mild</a:t>
                      </a:r>
                    </a:p>
                  </a:txBody>
                  <a:tcPr/>
                </a:tc>
                <a:tc>
                  <a:txBody>
                    <a:bodyPr/>
                    <a:lstStyle/>
                    <a:p>
                      <a:pPr algn="ctr"/>
                      <a:r>
                        <a:rPr lang="en-GB" dirty="0"/>
                        <a:t>Moderate</a:t>
                      </a:r>
                    </a:p>
                  </a:txBody>
                  <a:tcPr/>
                </a:tc>
                <a:tc>
                  <a:txBody>
                    <a:bodyPr/>
                    <a:lstStyle/>
                    <a:p>
                      <a:pPr algn="ctr"/>
                      <a:r>
                        <a:rPr lang="en-GB" dirty="0"/>
                        <a:t>Moderate</a:t>
                      </a:r>
                    </a:p>
                  </a:txBody>
                  <a:tcPr/>
                </a:tc>
                <a:tc>
                  <a:txBody>
                    <a:bodyPr/>
                    <a:lstStyle/>
                    <a:p>
                      <a:pPr algn="ctr"/>
                      <a:r>
                        <a:rPr lang="en-GB" dirty="0"/>
                        <a:t>Severe </a:t>
                      </a:r>
                    </a:p>
                  </a:txBody>
                  <a:tcPr/>
                </a:tc>
                <a:tc>
                  <a:txBody>
                    <a:bodyPr/>
                    <a:lstStyle/>
                    <a:p>
                      <a:pPr algn="ctr"/>
                      <a:r>
                        <a:rPr lang="en-GB" dirty="0"/>
                        <a:t>Severe</a:t>
                      </a:r>
                    </a:p>
                  </a:txBody>
                  <a:tcPr/>
                </a:tc>
                <a:extLst>
                  <a:ext uri="{0D108BD9-81ED-4DB2-BD59-A6C34878D82A}">
                    <a16:rowId xmlns:a16="http://schemas.microsoft.com/office/drawing/2014/main" val="4256035015"/>
                  </a:ext>
                </a:extLst>
              </a:tr>
              <a:tr h="370840">
                <a:tc>
                  <a:txBody>
                    <a:bodyPr/>
                    <a:lstStyle/>
                    <a:p>
                      <a:pPr algn="ctr"/>
                      <a:r>
                        <a:rPr lang="en-GB" b="1" dirty="0"/>
                        <a:t>Pain</a:t>
                      </a:r>
                    </a:p>
                  </a:txBody>
                  <a:tcPr/>
                </a:tc>
                <a:tc>
                  <a:txBody>
                    <a:bodyPr/>
                    <a:lstStyle/>
                    <a:p>
                      <a:pPr algn="ctr"/>
                      <a:r>
                        <a:rPr lang="en-GB" dirty="0"/>
                        <a:t>No pain</a:t>
                      </a:r>
                    </a:p>
                  </a:txBody>
                  <a:tcPr/>
                </a:tc>
                <a:tc>
                  <a:txBody>
                    <a:bodyPr/>
                    <a:lstStyle/>
                    <a:p>
                      <a:pPr algn="ctr"/>
                      <a:r>
                        <a:rPr lang="en-GB" dirty="0"/>
                        <a:t>Pain with extreme exertion. Pain stops when activity stops.</a:t>
                      </a:r>
                    </a:p>
                  </a:txBody>
                  <a:tcPr/>
                </a:tc>
                <a:tc>
                  <a:txBody>
                    <a:bodyPr/>
                    <a:lstStyle/>
                    <a:p>
                      <a:pPr algn="ctr"/>
                      <a:r>
                        <a:rPr lang="en-GB" dirty="0"/>
                        <a:t>Pain with extreme exertion, lasts for 1-2 hours post activity</a:t>
                      </a:r>
                    </a:p>
                  </a:txBody>
                  <a:tcPr/>
                </a:tc>
                <a:tc>
                  <a:txBody>
                    <a:bodyPr/>
                    <a:lstStyle/>
                    <a:p>
                      <a:pPr algn="ctr"/>
                      <a:r>
                        <a:rPr lang="en-GB" dirty="0"/>
                        <a:t>Pain with moderate activity lasting 4-6 hours post activity.</a:t>
                      </a:r>
                    </a:p>
                  </a:txBody>
                  <a:tcPr/>
                </a:tc>
                <a:tc>
                  <a:txBody>
                    <a:bodyPr/>
                    <a:lstStyle/>
                    <a:p>
                      <a:pPr algn="ctr"/>
                      <a:r>
                        <a:rPr lang="en-GB" dirty="0"/>
                        <a:t>Rapidly increasing pain with any exertion lasting up to 24 hours post activity.</a:t>
                      </a:r>
                    </a:p>
                  </a:txBody>
                  <a:tcPr/>
                </a:tc>
                <a:tc>
                  <a:txBody>
                    <a:bodyPr/>
                    <a:lstStyle/>
                    <a:p>
                      <a:pPr algn="ctr"/>
                      <a:r>
                        <a:rPr lang="en-GB" dirty="0"/>
                        <a:t>Pain during activities of daily living.</a:t>
                      </a:r>
                    </a:p>
                  </a:txBody>
                  <a:tcPr/>
                </a:tc>
                <a:extLst>
                  <a:ext uri="{0D108BD9-81ED-4DB2-BD59-A6C34878D82A}">
                    <a16:rowId xmlns:a16="http://schemas.microsoft.com/office/drawing/2014/main" val="2377873880"/>
                  </a:ext>
                </a:extLst>
              </a:tr>
              <a:tr h="370840">
                <a:tc>
                  <a:txBody>
                    <a:bodyPr/>
                    <a:lstStyle/>
                    <a:p>
                      <a:pPr algn="ctr"/>
                      <a:r>
                        <a:rPr lang="en-GB" b="1" dirty="0"/>
                        <a:t>Performance limitations rom pain</a:t>
                      </a:r>
                    </a:p>
                  </a:txBody>
                  <a:tcPr/>
                </a:tc>
                <a:tc>
                  <a:txBody>
                    <a:bodyPr/>
                    <a:lstStyle/>
                    <a:p>
                      <a:pPr algn="ctr"/>
                      <a:r>
                        <a:rPr lang="en-GB" dirty="0"/>
                        <a:t>None</a:t>
                      </a:r>
                    </a:p>
                  </a:txBody>
                  <a:tcPr/>
                </a:tc>
                <a:tc>
                  <a:txBody>
                    <a:bodyPr/>
                    <a:lstStyle/>
                    <a:p>
                      <a:pPr algn="ctr"/>
                      <a:r>
                        <a:rPr lang="en-GB" dirty="0"/>
                        <a:t>None</a:t>
                      </a:r>
                    </a:p>
                  </a:txBody>
                  <a:tcPr/>
                </a:tc>
                <a:tc>
                  <a:txBody>
                    <a:bodyPr/>
                    <a:lstStyle/>
                    <a:p>
                      <a:pPr algn="ctr"/>
                      <a:r>
                        <a:rPr lang="en-GB" dirty="0"/>
                        <a:t>No change in normal workouts but limits extreme exertion.</a:t>
                      </a:r>
                    </a:p>
                  </a:txBody>
                  <a:tcPr/>
                </a:tc>
                <a:tc>
                  <a:txBody>
                    <a:bodyPr/>
                    <a:lstStyle/>
                    <a:p>
                      <a:pPr algn="ctr"/>
                      <a:r>
                        <a:rPr lang="en-GB" dirty="0"/>
                        <a:t>Unable to perform normal workout activities.</a:t>
                      </a:r>
                    </a:p>
                  </a:txBody>
                  <a:tcPr/>
                </a:tc>
                <a:tc>
                  <a:txBody>
                    <a:bodyPr/>
                    <a:lstStyle/>
                    <a:p>
                      <a:pPr algn="ctr"/>
                      <a:r>
                        <a:rPr lang="en-GB" dirty="0"/>
                        <a:t>Unable to participate in any sport or work activity.</a:t>
                      </a:r>
                    </a:p>
                  </a:txBody>
                  <a:tcPr/>
                </a:tc>
                <a:tc>
                  <a:txBody>
                    <a:bodyPr/>
                    <a:lstStyle/>
                    <a:p>
                      <a:pPr algn="ctr"/>
                      <a:r>
                        <a:rPr lang="en-GB" dirty="0"/>
                        <a:t>As with level 5 and difficulty with some activities of daily living.</a:t>
                      </a:r>
                    </a:p>
                  </a:txBody>
                  <a:tcPr/>
                </a:tc>
                <a:extLst>
                  <a:ext uri="{0D108BD9-81ED-4DB2-BD59-A6C34878D82A}">
                    <a16:rowId xmlns:a16="http://schemas.microsoft.com/office/drawing/2014/main" val="2536525858"/>
                  </a:ext>
                </a:extLst>
              </a:tr>
            </a:tbl>
          </a:graphicData>
        </a:graphic>
      </p:graphicFrame>
      <p:sp>
        <p:nvSpPr>
          <p:cNvPr id="14" name="TextBox 13">
            <a:extLst>
              <a:ext uri="{FF2B5EF4-FFF2-40B4-BE49-F238E27FC236}">
                <a16:creationId xmlns:a16="http://schemas.microsoft.com/office/drawing/2014/main" id="{989A9015-28E4-41AE-A8F9-CE0CD1E72B24}"/>
              </a:ext>
            </a:extLst>
          </p:cNvPr>
          <p:cNvSpPr txBox="1"/>
          <p:nvPr/>
        </p:nvSpPr>
        <p:spPr>
          <a:xfrm>
            <a:off x="0" y="6386731"/>
            <a:ext cx="4045527" cy="369332"/>
          </a:xfrm>
          <a:prstGeom prst="rect">
            <a:avLst/>
          </a:prstGeom>
          <a:noFill/>
        </p:spPr>
        <p:txBody>
          <a:bodyPr wrap="square" rtlCol="0">
            <a:spAutoFit/>
          </a:bodyPr>
          <a:lstStyle/>
          <a:p>
            <a:r>
              <a:rPr lang="en-GB" dirty="0"/>
              <a:t>Table 1 (Houglum, 2010)</a:t>
            </a:r>
          </a:p>
        </p:txBody>
      </p:sp>
      <p:pic>
        <p:nvPicPr>
          <p:cNvPr id="4" name="Audio 3">
            <a:hlinkClick r:id="" action="ppaction://media"/>
            <a:extLst>
              <a:ext uri="{FF2B5EF4-FFF2-40B4-BE49-F238E27FC236}">
                <a16:creationId xmlns:a16="http://schemas.microsoft.com/office/drawing/2014/main" id="{4B8B205B-8817-46CA-914F-F52A2AC94D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98063083"/>
      </p:ext>
    </p:extLst>
  </p:cSld>
  <p:clrMapOvr>
    <a:masterClrMapping/>
  </p:clrMapOvr>
  <mc:AlternateContent xmlns:mc="http://schemas.openxmlformats.org/markup-compatibility/2006" xmlns:p14="http://schemas.microsoft.com/office/powerpoint/2010/main">
    <mc:Choice Requires="p14">
      <p:transition spd="slow" p14:dur="2000" advTm="22387"/>
    </mc:Choice>
    <mc:Fallback xmlns="">
      <p:transition spd="slow" advTm="22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8D9221F-01B2-4347-9175-AF976855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CA58038-FE8C-4786-AD5B-773AC37D00E1}"/>
              </a:ext>
            </a:extLst>
          </p:cNvPr>
          <p:cNvSpPr>
            <a:spLocks noGrp="1"/>
          </p:cNvSpPr>
          <p:nvPr>
            <p:ph type="title"/>
          </p:nvPr>
        </p:nvSpPr>
        <p:spPr>
          <a:xfrm>
            <a:off x="118063" y="-807188"/>
            <a:ext cx="5977937" cy="1666501"/>
          </a:xfrm>
        </p:spPr>
        <p:txBody>
          <a:bodyPr>
            <a:normAutofit/>
          </a:bodyPr>
          <a:lstStyle/>
          <a:p>
            <a:r>
              <a:rPr lang="en-GB" sz="4000" b="1" u="sng" dirty="0">
                <a:solidFill>
                  <a:srgbClr val="FFFFFF"/>
                </a:solidFill>
              </a:rPr>
              <a:t>Treatment</a:t>
            </a:r>
          </a:p>
        </p:txBody>
      </p:sp>
      <p:sp>
        <p:nvSpPr>
          <p:cNvPr id="3" name="Content Placeholder 2">
            <a:extLst>
              <a:ext uri="{FF2B5EF4-FFF2-40B4-BE49-F238E27FC236}">
                <a16:creationId xmlns:a16="http://schemas.microsoft.com/office/drawing/2014/main" id="{2F7C94FC-5FE3-4E62-96EB-4828D1762237}"/>
              </a:ext>
            </a:extLst>
          </p:cNvPr>
          <p:cNvSpPr>
            <a:spLocks noGrp="1"/>
          </p:cNvSpPr>
          <p:nvPr>
            <p:ph idx="1"/>
          </p:nvPr>
        </p:nvSpPr>
        <p:spPr>
          <a:xfrm>
            <a:off x="237505" y="1155028"/>
            <a:ext cx="5384292" cy="4104861"/>
          </a:xfrm>
        </p:spPr>
        <p:txBody>
          <a:bodyPr>
            <a:normAutofit lnSpcReduction="10000"/>
          </a:bodyPr>
          <a:lstStyle/>
          <a:p>
            <a:pPr>
              <a:buFont typeface="Arial" panose="020B0604020202020204" pitchFamily="34" charset="0"/>
              <a:buChar char="•"/>
            </a:pPr>
            <a:r>
              <a:rPr lang="en-US" sz="2400" dirty="0">
                <a:solidFill>
                  <a:srgbClr val="FFFFFF"/>
                </a:solidFill>
              </a:rPr>
              <a:t>Ultrasound</a:t>
            </a:r>
          </a:p>
          <a:p>
            <a:pPr>
              <a:buFont typeface="Arial" panose="020B0604020202020204" pitchFamily="34" charset="0"/>
              <a:buChar char="•"/>
            </a:pPr>
            <a:r>
              <a:rPr lang="en-US" sz="2400" dirty="0">
                <a:solidFill>
                  <a:srgbClr val="FFFFFF"/>
                </a:solidFill>
              </a:rPr>
              <a:t>Cryotherapy</a:t>
            </a:r>
          </a:p>
          <a:p>
            <a:pPr>
              <a:buFont typeface="Arial" panose="020B0604020202020204" pitchFamily="34" charset="0"/>
              <a:buChar char="•"/>
            </a:pPr>
            <a:r>
              <a:rPr lang="en-US" sz="2400" dirty="0">
                <a:solidFill>
                  <a:srgbClr val="FFFFFF"/>
                </a:solidFill>
              </a:rPr>
              <a:t>Electrical muscle stimulation</a:t>
            </a:r>
          </a:p>
          <a:p>
            <a:pPr>
              <a:buFont typeface="Arial" panose="020B0604020202020204" pitchFamily="34" charset="0"/>
              <a:buChar char="•"/>
            </a:pPr>
            <a:r>
              <a:rPr lang="en-US" sz="2400" dirty="0">
                <a:solidFill>
                  <a:srgbClr val="FFFFFF"/>
                </a:solidFill>
              </a:rPr>
              <a:t>Gentle ROM exercises </a:t>
            </a:r>
          </a:p>
          <a:p>
            <a:pPr>
              <a:buFont typeface="Arial" panose="020B0604020202020204" pitchFamily="34" charset="0"/>
              <a:buChar char="•"/>
            </a:pPr>
            <a:r>
              <a:rPr lang="en-US" sz="2400" dirty="0">
                <a:solidFill>
                  <a:srgbClr val="FFFFFF"/>
                </a:solidFill>
              </a:rPr>
              <a:t>Patient education</a:t>
            </a:r>
          </a:p>
          <a:p>
            <a:pPr>
              <a:buFont typeface="Arial" panose="020B0604020202020204" pitchFamily="34" charset="0"/>
              <a:buChar char="•"/>
            </a:pPr>
            <a:r>
              <a:rPr lang="en-US" sz="2400" dirty="0">
                <a:solidFill>
                  <a:srgbClr val="FFFFFF"/>
                </a:solidFill>
              </a:rPr>
              <a:t>Corticosteroid injections into the subacromial space – allow rehabilitation</a:t>
            </a:r>
          </a:p>
          <a:p>
            <a:pPr>
              <a:buFont typeface="Arial" panose="020B0604020202020204" pitchFamily="34" charset="0"/>
              <a:buChar char="•"/>
            </a:pPr>
            <a:r>
              <a:rPr lang="en-US" sz="2400" dirty="0">
                <a:solidFill>
                  <a:srgbClr val="FFFFFF"/>
                </a:solidFill>
              </a:rPr>
              <a:t>Calcification may result in arthroscopically treating the patient.</a:t>
            </a:r>
          </a:p>
          <a:p>
            <a:pPr marL="0" indent="0">
              <a:buNone/>
            </a:pPr>
            <a:endParaRPr lang="en-US" sz="2400" dirty="0">
              <a:solidFill>
                <a:srgbClr val="FFFFFF"/>
              </a:solidFill>
            </a:endParaRPr>
          </a:p>
          <a:p>
            <a:pPr>
              <a:buFont typeface="Arial" panose="020B0604020202020204" pitchFamily="34" charset="0"/>
              <a:buChar char="•"/>
            </a:pPr>
            <a:endParaRPr lang="en-GB" sz="1800" dirty="0">
              <a:solidFill>
                <a:srgbClr val="FFFFFF"/>
              </a:solidFill>
            </a:endParaRPr>
          </a:p>
        </p:txBody>
      </p:sp>
      <p:sp>
        <p:nvSpPr>
          <p:cNvPr id="73" name="Rectangle 72">
            <a:extLst>
              <a:ext uri="{FF2B5EF4-FFF2-40B4-BE49-F238E27FC236}">
                <a16:creationId xmlns:a16="http://schemas.microsoft.com/office/drawing/2014/main" id="{B2126150-6EE8-4B16-B140-2F71B6BE3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a:hlinkClick r:id="rId5"/>
            <a:extLst>
              <a:ext uri="{FF2B5EF4-FFF2-40B4-BE49-F238E27FC236}">
                <a16:creationId xmlns:a16="http://schemas.microsoft.com/office/drawing/2014/main" id="{B49209BF-8472-4A1E-949A-46A3D796075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900" b="1"/>
          <a:stretch/>
        </p:blipFill>
        <p:spPr bwMode="auto">
          <a:xfrm>
            <a:off x="6807708" y="10"/>
            <a:ext cx="5384291"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A6DA837A-0FAD-466E-8626-A3B85F09C40F}"/>
              </a:ext>
            </a:extLst>
          </p:cNvPr>
          <p:cNvSpPr/>
          <p:nvPr/>
        </p:nvSpPr>
        <p:spPr>
          <a:xfrm>
            <a:off x="44958" y="6414916"/>
            <a:ext cx="3108993" cy="369332"/>
          </a:xfrm>
          <a:prstGeom prst="rect">
            <a:avLst/>
          </a:prstGeom>
        </p:spPr>
        <p:txBody>
          <a:bodyPr wrap="none">
            <a:spAutoFit/>
          </a:bodyPr>
          <a:lstStyle/>
          <a:p>
            <a:r>
              <a:rPr lang="en-GB" dirty="0"/>
              <a:t>Brukner, P. and Khan, K. (2012) </a:t>
            </a:r>
          </a:p>
        </p:txBody>
      </p:sp>
      <p:sp>
        <p:nvSpPr>
          <p:cNvPr id="8" name="Rectangle 7">
            <a:extLst>
              <a:ext uri="{FF2B5EF4-FFF2-40B4-BE49-F238E27FC236}">
                <a16:creationId xmlns:a16="http://schemas.microsoft.com/office/drawing/2014/main" id="{7D9F8025-2B7F-470E-869A-E850E94B1D4C}"/>
              </a:ext>
            </a:extLst>
          </p:cNvPr>
          <p:cNvSpPr/>
          <p:nvPr/>
        </p:nvSpPr>
        <p:spPr>
          <a:xfrm>
            <a:off x="9155477" y="6488668"/>
            <a:ext cx="3043013" cy="369332"/>
          </a:xfrm>
          <a:prstGeom prst="rect">
            <a:avLst/>
          </a:prstGeom>
        </p:spPr>
        <p:txBody>
          <a:bodyPr wrap="none">
            <a:spAutoFit/>
          </a:bodyPr>
          <a:lstStyle/>
          <a:p>
            <a:r>
              <a:rPr lang="en-GB" dirty="0">
                <a:solidFill>
                  <a:srgbClr val="000000"/>
                </a:solidFill>
                <a:latin typeface="Open Sans"/>
              </a:rPr>
              <a:t>Figure 3 (</a:t>
            </a:r>
            <a:r>
              <a:rPr lang="en-GB" dirty="0" err="1">
                <a:solidFill>
                  <a:srgbClr val="000000"/>
                </a:solidFill>
                <a:latin typeface="Open Sans"/>
              </a:rPr>
              <a:t>Physiopedia</a:t>
            </a:r>
            <a:r>
              <a:rPr lang="en-GB" dirty="0">
                <a:solidFill>
                  <a:srgbClr val="000000"/>
                </a:solidFill>
                <a:latin typeface="Open Sans"/>
              </a:rPr>
              <a:t>, 2020)</a:t>
            </a:r>
            <a:endParaRPr lang="en-GB" dirty="0"/>
          </a:p>
        </p:txBody>
      </p:sp>
      <p:pic>
        <p:nvPicPr>
          <p:cNvPr id="6" name="Audio 5">
            <a:hlinkClick r:id="" action="ppaction://media"/>
            <a:extLst>
              <a:ext uri="{FF2B5EF4-FFF2-40B4-BE49-F238E27FC236}">
                <a16:creationId xmlns:a16="http://schemas.microsoft.com/office/drawing/2014/main" id="{715655B0-9887-4866-A7BB-E0FA836B15F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
        <p:nvSpPr>
          <p:cNvPr id="7" name="TextBox 6">
            <a:extLst>
              <a:ext uri="{FF2B5EF4-FFF2-40B4-BE49-F238E27FC236}">
                <a16:creationId xmlns:a16="http://schemas.microsoft.com/office/drawing/2014/main" id="{8C01762B-67FD-419E-A6C9-8F9569613463}"/>
              </a:ext>
            </a:extLst>
          </p:cNvPr>
          <p:cNvSpPr txBox="1"/>
          <p:nvPr/>
        </p:nvSpPr>
        <p:spPr>
          <a:xfrm>
            <a:off x="237505" y="5075223"/>
            <a:ext cx="4121844" cy="461665"/>
          </a:xfrm>
          <a:prstGeom prst="rect">
            <a:avLst/>
          </a:prstGeom>
          <a:noFill/>
        </p:spPr>
        <p:txBody>
          <a:bodyPr wrap="square" rtlCol="0">
            <a:spAutoFit/>
          </a:bodyPr>
          <a:lstStyle/>
          <a:p>
            <a:r>
              <a:rPr lang="en-GB" sz="2400" dirty="0">
                <a:solidFill>
                  <a:schemeClr val="bg1"/>
                </a:solidFill>
              </a:rPr>
              <a:t>Time frame usually 12 weeks </a:t>
            </a:r>
          </a:p>
        </p:txBody>
      </p:sp>
    </p:spTree>
    <p:extLst>
      <p:ext uri="{BB962C8B-B14F-4D97-AF65-F5344CB8AC3E}">
        <p14:creationId xmlns:p14="http://schemas.microsoft.com/office/powerpoint/2010/main" val="3909910966"/>
      </p:ext>
    </p:extLst>
  </p:cSld>
  <p:clrMapOvr>
    <a:masterClrMapping/>
  </p:clrMapOvr>
  <mc:AlternateContent xmlns:mc="http://schemas.openxmlformats.org/markup-compatibility/2006" xmlns:p14="http://schemas.microsoft.com/office/powerpoint/2010/main">
    <mc:Choice Requires="p14">
      <p:transition spd="slow" p14:dur="2000" advTm="100158"/>
    </mc:Choice>
    <mc:Fallback xmlns="">
      <p:transition spd="slow" advTm="100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079E053-7B86-41BD-B9B7-CC4754A31C46}"/>
              </a:ext>
            </a:extLst>
          </p:cNvPr>
          <p:cNvSpPr/>
          <p:nvPr/>
        </p:nvSpPr>
        <p:spPr>
          <a:xfrm>
            <a:off x="0" y="6446518"/>
            <a:ext cx="2478179" cy="369332"/>
          </a:xfrm>
          <a:prstGeom prst="rect">
            <a:avLst/>
          </a:prstGeom>
        </p:spPr>
        <p:txBody>
          <a:bodyPr wrap="none">
            <a:spAutoFit/>
          </a:bodyPr>
          <a:lstStyle/>
          <a:p>
            <a:pPr>
              <a:spcAft>
                <a:spcPts val="600"/>
              </a:spcAft>
            </a:pPr>
            <a:r>
              <a:rPr lang="en-GB" dirty="0"/>
              <a:t>Table 2 (Houglum, 2010)</a:t>
            </a:r>
          </a:p>
        </p:txBody>
      </p:sp>
      <p:graphicFrame>
        <p:nvGraphicFramePr>
          <p:cNvPr id="4" name="Table 4">
            <a:extLst>
              <a:ext uri="{FF2B5EF4-FFF2-40B4-BE49-F238E27FC236}">
                <a16:creationId xmlns:a16="http://schemas.microsoft.com/office/drawing/2014/main" id="{8FADD360-6343-4D3C-BBCA-E36D210E2C38}"/>
              </a:ext>
            </a:extLst>
          </p:cNvPr>
          <p:cNvGraphicFramePr>
            <a:graphicFrameLocks noGrp="1"/>
          </p:cNvGraphicFramePr>
          <p:nvPr>
            <p:ph idx="1"/>
            <p:extLst>
              <p:ext uri="{D42A27DB-BD31-4B8C-83A1-F6EECF244321}">
                <p14:modId xmlns:p14="http://schemas.microsoft.com/office/powerpoint/2010/main" val="3260504843"/>
              </p:ext>
            </p:extLst>
          </p:nvPr>
        </p:nvGraphicFramePr>
        <p:xfrm>
          <a:off x="1096963" y="2130074"/>
          <a:ext cx="10058404" cy="3722966"/>
        </p:xfrm>
        <a:graphic>
          <a:graphicData uri="http://schemas.openxmlformats.org/drawingml/2006/table">
            <a:tbl>
              <a:tblPr firstRow="1" bandRow="1">
                <a:tableStyleId>{5C22544A-7EE6-4342-B048-85BDC9FD1C3A}</a:tableStyleId>
              </a:tblPr>
              <a:tblGrid>
                <a:gridCol w="2131922">
                  <a:extLst>
                    <a:ext uri="{9D8B030D-6E8A-4147-A177-3AD203B41FA5}">
                      <a16:colId xmlns:a16="http://schemas.microsoft.com/office/drawing/2014/main" val="2357899525"/>
                    </a:ext>
                  </a:extLst>
                </a:gridCol>
                <a:gridCol w="1259865">
                  <a:extLst>
                    <a:ext uri="{9D8B030D-6E8A-4147-A177-3AD203B41FA5}">
                      <a16:colId xmlns:a16="http://schemas.microsoft.com/office/drawing/2014/main" val="1229806573"/>
                    </a:ext>
                  </a:extLst>
                </a:gridCol>
                <a:gridCol w="808448">
                  <a:extLst>
                    <a:ext uri="{9D8B030D-6E8A-4147-A177-3AD203B41FA5}">
                      <a16:colId xmlns:a16="http://schemas.microsoft.com/office/drawing/2014/main" val="4177278504"/>
                    </a:ext>
                  </a:extLst>
                </a:gridCol>
                <a:gridCol w="1034157">
                  <a:extLst>
                    <a:ext uri="{9D8B030D-6E8A-4147-A177-3AD203B41FA5}">
                      <a16:colId xmlns:a16="http://schemas.microsoft.com/office/drawing/2014/main" val="3345492683"/>
                    </a:ext>
                  </a:extLst>
                </a:gridCol>
                <a:gridCol w="1085454">
                  <a:extLst>
                    <a:ext uri="{9D8B030D-6E8A-4147-A177-3AD203B41FA5}">
                      <a16:colId xmlns:a16="http://schemas.microsoft.com/office/drawing/2014/main" val="1179957186"/>
                    </a:ext>
                  </a:extLst>
                </a:gridCol>
                <a:gridCol w="1126492">
                  <a:extLst>
                    <a:ext uri="{9D8B030D-6E8A-4147-A177-3AD203B41FA5}">
                      <a16:colId xmlns:a16="http://schemas.microsoft.com/office/drawing/2014/main" val="717039977"/>
                    </a:ext>
                  </a:extLst>
                </a:gridCol>
                <a:gridCol w="746891">
                  <a:extLst>
                    <a:ext uri="{9D8B030D-6E8A-4147-A177-3AD203B41FA5}">
                      <a16:colId xmlns:a16="http://schemas.microsoft.com/office/drawing/2014/main" val="411856188"/>
                    </a:ext>
                  </a:extLst>
                </a:gridCol>
                <a:gridCol w="1865175">
                  <a:extLst>
                    <a:ext uri="{9D8B030D-6E8A-4147-A177-3AD203B41FA5}">
                      <a16:colId xmlns:a16="http://schemas.microsoft.com/office/drawing/2014/main" val="1815963624"/>
                    </a:ext>
                  </a:extLst>
                </a:gridCol>
              </a:tblGrid>
              <a:tr h="989836">
                <a:tc>
                  <a:txBody>
                    <a:bodyPr/>
                    <a:lstStyle/>
                    <a:p>
                      <a:pPr algn="ctr"/>
                      <a:r>
                        <a:rPr lang="en-GB" sz="1500"/>
                        <a:t>Phase</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500"/>
                        <a:t>Maintain CV and uninvolved segments</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500"/>
                        <a:t>Pain control</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500"/>
                        <a:t>Eccentric exercises</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500"/>
                        <a:t>ROM exercises </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500"/>
                        <a:t>Strength and endurance</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500"/>
                        <a:t>Agility</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500"/>
                        <a:t>Functional activities and activity-specific exercises</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30401841"/>
                  </a:ext>
                </a:extLst>
              </a:tr>
              <a:tr h="546626">
                <a:tc>
                  <a:txBody>
                    <a:bodyPr/>
                    <a:lstStyle/>
                    <a:p>
                      <a:r>
                        <a:rPr lang="en-GB" sz="1500"/>
                        <a:t>Tendinopathy classifications level 5,6</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77642778"/>
                  </a:ext>
                </a:extLst>
              </a:tr>
              <a:tr h="5466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a:ln>
                            <a:noFill/>
                          </a:ln>
                          <a:solidFill>
                            <a:prstClr val="black"/>
                          </a:solidFill>
                          <a:effectLst/>
                          <a:uLnTx/>
                          <a:uFillTx/>
                          <a:latin typeface="Calibri" panose="020F0502020204030204"/>
                          <a:ea typeface="+mn-ea"/>
                          <a:cs typeface="+mn-cs"/>
                        </a:rPr>
                        <a:t>Tendinopathy classifications level 3,4</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40720463"/>
                  </a:ext>
                </a:extLst>
              </a:tr>
              <a:tr h="5466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a:ln>
                            <a:noFill/>
                          </a:ln>
                          <a:solidFill>
                            <a:prstClr val="black"/>
                          </a:solidFill>
                          <a:effectLst/>
                          <a:uLnTx/>
                          <a:uFillTx/>
                          <a:latin typeface="Calibri" panose="020F0502020204030204"/>
                          <a:ea typeface="+mn-ea"/>
                          <a:cs typeface="+mn-cs"/>
                        </a:rPr>
                        <a:t>Tendinopathy classifications level 2,3</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82052925"/>
                  </a:ext>
                </a:extLst>
              </a:tr>
              <a:tr h="5466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a:ln>
                            <a:noFill/>
                          </a:ln>
                          <a:solidFill>
                            <a:prstClr val="black"/>
                          </a:solidFill>
                          <a:effectLst/>
                          <a:uLnTx/>
                          <a:uFillTx/>
                          <a:latin typeface="Calibri" panose="020F0502020204030204"/>
                          <a:ea typeface="+mn-ea"/>
                          <a:cs typeface="+mn-cs"/>
                        </a:rPr>
                        <a:t>Tendinopathy classifications level 2,3</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04281123"/>
                  </a:ext>
                </a:extLst>
              </a:tr>
              <a:tr h="5466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a:ln>
                            <a:noFill/>
                          </a:ln>
                          <a:solidFill>
                            <a:prstClr val="black"/>
                          </a:solidFill>
                          <a:effectLst/>
                          <a:uLnTx/>
                          <a:uFillTx/>
                          <a:latin typeface="Calibri" panose="020F0502020204030204"/>
                          <a:ea typeface="+mn-ea"/>
                          <a:cs typeface="+mn-cs"/>
                        </a:rPr>
                        <a:t>Tendinopathy classifications level 1,2</a:t>
                      </a:r>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75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endParaRPr lang="en-GB" sz="1500"/>
                    </a:p>
                  </a:txBody>
                  <a:tcPr marL="73868" marR="73868" marT="36934" marB="3693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2935108752"/>
                  </a:ext>
                </a:extLst>
              </a:tr>
            </a:tbl>
          </a:graphicData>
        </a:graphic>
      </p:graphicFrame>
      <p:sp>
        <p:nvSpPr>
          <p:cNvPr id="9" name="TextBox 8">
            <a:extLst>
              <a:ext uri="{FF2B5EF4-FFF2-40B4-BE49-F238E27FC236}">
                <a16:creationId xmlns:a16="http://schemas.microsoft.com/office/drawing/2014/main" id="{134964F7-5E7F-4E6B-B519-4A204E5E69A5}"/>
              </a:ext>
            </a:extLst>
          </p:cNvPr>
          <p:cNvSpPr txBox="1"/>
          <p:nvPr/>
        </p:nvSpPr>
        <p:spPr>
          <a:xfrm>
            <a:off x="1274618" y="1004960"/>
            <a:ext cx="4821382" cy="769441"/>
          </a:xfrm>
          <a:prstGeom prst="rect">
            <a:avLst/>
          </a:prstGeom>
          <a:noFill/>
        </p:spPr>
        <p:txBody>
          <a:bodyPr wrap="square" rtlCol="0">
            <a:spAutoFit/>
          </a:bodyPr>
          <a:lstStyle/>
          <a:p>
            <a:r>
              <a:rPr lang="en-GB" sz="4400" dirty="0"/>
              <a:t>Specific Treatment</a:t>
            </a:r>
            <a:endParaRPr lang="en-GB" sz="3200" dirty="0"/>
          </a:p>
        </p:txBody>
      </p:sp>
      <p:pic>
        <p:nvPicPr>
          <p:cNvPr id="3" name="Audio 2">
            <a:hlinkClick r:id="" action="ppaction://media"/>
            <a:extLst>
              <a:ext uri="{FF2B5EF4-FFF2-40B4-BE49-F238E27FC236}">
                <a16:creationId xmlns:a16="http://schemas.microsoft.com/office/drawing/2014/main" id="{837EA131-324D-4F7B-B929-F21168D7B6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5807970"/>
      </p:ext>
    </p:extLst>
  </p:cSld>
  <p:clrMapOvr>
    <a:masterClrMapping/>
  </p:clrMapOvr>
  <mc:AlternateContent xmlns:mc="http://schemas.openxmlformats.org/markup-compatibility/2006" xmlns:p14="http://schemas.microsoft.com/office/powerpoint/2010/main">
    <mc:Choice Requires="p14">
      <p:transition spd="slow" p14:dur="2000" advTm="20664"/>
    </mc:Choice>
    <mc:Fallback xmlns="">
      <p:transition spd="slow" advTm="20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A359A-C3F9-485B-A368-632B9324AD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939B053-5866-4F86-8C1B-E09B64DED8F1}"/>
              </a:ext>
            </a:extLst>
          </p:cNvPr>
          <p:cNvSpPr>
            <a:spLocks noGrp="1"/>
          </p:cNvSpPr>
          <p:nvPr>
            <p:ph idx="1"/>
          </p:nvPr>
        </p:nvSpPr>
        <p:spPr/>
        <p:txBody>
          <a:bodyPr/>
          <a:lstStyle/>
          <a:p>
            <a:pPr marL="0" indent="0">
              <a:buNone/>
            </a:pPr>
            <a:r>
              <a:rPr lang="en-GB" dirty="0"/>
              <a:t>Aune, A,K., Cools, A. and </a:t>
            </a:r>
            <a:r>
              <a:rPr lang="en-GB" dirty="0" err="1"/>
              <a:t>Fredriksen</a:t>
            </a:r>
            <a:r>
              <a:rPr lang="en-GB" dirty="0"/>
              <a:t>, H., </a:t>
            </a:r>
            <a:r>
              <a:rPr lang="en-GB" i="1" dirty="0"/>
              <a:t>et al. </a:t>
            </a:r>
            <a:r>
              <a:rPr lang="en-GB" dirty="0"/>
              <a:t>(2012) ‘Acute shoulder injuries’, in Anthony, B., Ward, K. and Horsley, I. </a:t>
            </a:r>
            <a:r>
              <a:rPr lang="en-GB" i="1" dirty="0"/>
              <a:t>Routledge Handbook of Sports Therapy, Injury Assessment and Rehabilitation. </a:t>
            </a:r>
            <a:r>
              <a:rPr lang="en-GB" dirty="0"/>
              <a:t>Oxon: Routledge, pp. 492-493.</a:t>
            </a:r>
          </a:p>
          <a:p>
            <a:pPr marL="0" indent="0">
              <a:buNone/>
            </a:pPr>
            <a:r>
              <a:rPr lang="en-GB" dirty="0"/>
              <a:t>Brukner, P. and Khan, K. (2012) </a:t>
            </a:r>
            <a:r>
              <a:rPr lang="en-GB" i="1" dirty="0"/>
              <a:t>Clinical Sports Medicine</a:t>
            </a:r>
            <a:r>
              <a:rPr lang="en-GB" dirty="0"/>
              <a:t>. 4th ed. Australia: McGraw-Hill Education, pp.972.</a:t>
            </a:r>
          </a:p>
          <a:p>
            <a:pPr marL="0" indent="0">
              <a:buNone/>
            </a:pPr>
            <a:r>
              <a:rPr lang="en-GB" dirty="0" err="1"/>
              <a:t>Hoglum</a:t>
            </a:r>
            <a:r>
              <a:rPr lang="en-GB" dirty="0"/>
              <a:t>, P. (2010) </a:t>
            </a:r>
            <a:r>
              <a:rPr lang="en-GB" i="1" dirty="0" err="1"/>
              <a:t>Theraputic</a:t>
            </a:r>
            <a:r>
              <a:rPr lang="en-GB" i="1" dirty="0"/>
              <a:t> Exercise For Musculoskeletal Injuries</a:t>
            </a:r>
            <a:r>
              <a:rPr lang="en-GB" dirty="0"/>
              <a:t>. 3rd </a:t>
            </a:r>
            <a:r>
              <a:rPr lang="en-GB" dirty="0" err="1"/>
              <a:t>edn</a:t>
            </a:r>
            <a:r>
              <a:rPr lang="en-GB" dirty="0"/>
              <a:t>. Illinois: Human Kinetics.</a:t>
            </a:r>
          </a:p>
          <a:p>
            <a:pPr marL="0" indent="0">
              <a:buNone/>
            </a:pPr>
            <a:r>
              <a:rPr lang="en-GB" dirty="0" err="1"/>
              <a:t>Palastanga</a:t>
            </a:r>
            <a:r>
              <a:rPr lang="en-GB" dirty="0"/>
              <a:t>, N. and Soames, R. (2012) </a:t>
            </a:r>
            <a:r>
              <a:rPr lang="en-GB" i="1" dirty="0"/>
              <a:t>Anatomy and human movement: Structure and function, </a:t>
            </a:r>
            <a:r>
              <a:rPr lang="en-GB" dirty="0"/>
              <a:t>6</a:t>
            </a:r>
            <a:r>
              <a:rPr lang="en-GB" baseline="30000" dirty="0"/>
              <a:t>th</a:t>
            </a:r>
            <a:r>
              <a:rPr lang="en-GB" dirty="0"/>
              <a:t> edition. Philadelphia: Churchill Livingstone</a:t>
            </a:r>
          </a:p>
        </p:txBody>
      </p:sp>
      <p:pic>
        <p:nvPicPr>
          <p:cNvPr id="5" name="Audio 4">
            <a:hlinkClick r:id="" action="ppaction://media"/>
            <a:extLst>
              <a:ext uri="{FF2B5EF4-FFF2-40B4-BE49-F238E27FC236}">
                <a16:creationId xmlns:a16="http://schemas.microsoft.com/office/drawing/2014/main" id="{53111A21-F944-4E7C-B649-5AE0D57406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11153982"/>
      </p:ext>
    </p:extLst>
  </p:cSld>
  <p:clrMapOvr>
    <a:masterClrMapping/>
  </p:clrMapOvr>
  <mc:AlternateContent xmlns:mc="http://schemas.openxmlformats.org/markup-compatibility/2006" xmlns:p14="http://schemas.microsoft.com/office/powerpoint/2010/main">
    <mc:Choice Requires="p14">
      <p:transition spd="slow" p14:dur="2000" advTm="3804"/>
    </mc:Choice>
    <mc:Fallback xmlns="">
      <p:transition spd="slow" advTm="3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8|8.7|15.8"/>
</p:tagLst>
</file>

<file path=ppt/tags/tag2.xml><?xml version="1.0" encoding="utf-8"?>
<p:tagLst xmlns:a="http://schemas.openxmlformats.org/drawingml/2006/main" xmlns:r="http://schemas.openxmlformats.org/officeDocument/2006/relationships" xmlns:p="http://schemas.openxmlformats.org/presentationml/2006/main">
  <p:tag name="TIMING" val="|0.2"/>
</p:tagLst>
</file>

<file path=ppt/tags/tag3.xml><?xml version="1.0" encoding="utf-8"?>
<p:tagLst xmlns:a="http://schemas.openxmlformats.org/drawingml/2006/main" xmlns:r="http://schemas.openxmlformats.org/officeDocument/2006/relationships" xmlns:p="http://schemas.openxmlformats.org/presentationml/2006/main">
  <p:tag name="TIMING" val="|0.9|4|2|3.6|2.3|3.1"/>
</p:tagLst>
</file>

<file path=ppt/tags/tag4.xml><?xml version="1.0" encoding="utf-8"?>
<p:tagLst xmlns:a="http://schemas.openxmlformats.org/drawingml/2006/main" xmlns:r="http://schemas.openxmlformats.org/officeDocument/2006/relationships" xmlns:p="http://schemas.openxmlformats.org/presentationml/2006/main">
  <p:tag name="TIMING" val="|41.1"/>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TotalTime>
  <Words>1000</Words>
  <Application>Microsoft Office PowerPoint</Application>
  <PresentationFormat>Widescreen</PresentationFormat>
  <Paragraphs>164</Paragraphs>
  <Slides>13</Slides>
  <Notes>13</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Open Sans</vt:lpstr>
      <vt:lpstr>Retrospect</vt:lpstr>
      <vt:lpstr>Supraspinatus Tendinopathy</vt:lpstr>
      <vt:lpstr>Supraspinatus</vt:lpstr>
      <vt:lpstr>What is supraspinatus tendinopathy?</vt:lpstr>
      <vt:lpstr>Epidemiology</vt:lpstr>
      <vt:lpstr>Clinical features</vt:lpstr>
      <vt:lpstr>Causes?</vt:lpstr>
      <vt:lpstr>PowerPoint Presentation</vt:lpstr>
      <vt:lpstr>Diagnosis</vt:lpstr>
      <vt:lpstr>PowerPoint Presentation</vt:lpstr>
      <vt:lpstr>Classifications of tendinopathy</vt:lpstr>
      <vt:lpstr>Treatment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Supraspinatus Tendinopathy</dc:title>
  <dc:creator>Sophie Campbell</dc:creator>
  <cp:lastModifiedBy>Sophie Campbell</cp:lastModifiedBy>
  <cp:revision>3</cp:revision>
  <cp:lastPrinted>2020-04-29T14:55:03Z</cp:lastPrinted>
  <dcterms:created xsi:type="dcterms:W3CDTF">2020-04-29T14:27:02Z</dcterms:created>
  <dcterms:modified xsi:type="dcterms:W3CDTF">2020-04-29T16:49:39Z</dcterms:modified>
</cp:coreProperties>
</file>