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50" r:id="rId1"/>
  </p:sldMasterIdLst>
  <p:notesMasterIdLst>
    <p:notesMasterId r:id="rId3"/>
  </p:notesMasterIdLst>
  <p:sldIdLst>
    <p:sldId id="260" r:id="rId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25" d="100"/>
          <a:sy n="125" d="100"/>
        </p:scale>
        <p:origin x="-1374" y="-11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Usage</c:v>
                </c:pt>
              </c:strCache>
            </c:strRef>
          </c:tx>
          <c:spPr>
            <a:solidFill>
              <a:schemeClr val="accent1"/>
            </a:solidFill>
            <a:ln w="9525" cap="flat">
              <a:solidFill>
                <a:srgbClr val="F9F9F9"/>
              </a:solidFill>
              <a:prstDash val="solid"/>
              <a:round/>
            </a:ln>
            <a:effectLst/>
          </c:spPr>
          <c:dPt>
            <c:idx val="0"/>
            <c:bubble3D val="0"/>
            <c:spPr>
              <a:solidFill>
                <a:srgbClr val="2563EB"/>
              </a:solidFill>
              <a:effectLst/>
            </c:spPr>
            <c:extLst>
              <c:ext xmlns:c16="http://schemas.microsoft.com/office/drawing/2014/chart" uri="{C3380CC4-5D6E-409C-BE32-E72D297353CC}">
                <c16:uniqueId val="{00000001-C577-48C6-AF27-34C55B8EAB48}"/>
              </c:ext>
            </c:extLst>
          </c:dPt>
          <c:dPt>
            <c:idx val="1"/>
            <c:bubble3D val="0"/>
            <c:spPr>
              <a:solidFill>
                <a:srgbClr val="7C3AED"/>
              </a:solidFill>
              <a:effectLst/>
            </c:spPr>
            <c:extLst>
              <c:ext xmlns:c16="http://schemas.microsoft.com/office/drawing/2014/chart" uri="{C3380CC4-5D6E-409C-BE32-E72D297353CC}">
                <c16:uniqueId val="{00000003-C577-48C6-AF27-34C55B8EAB48}"/>
              </c:ext>
            </c:extLst>
          </c:dPt>
          <c:dPt>
            <c:idx val="2"/>
            <c:bubble3D val="0"/>
            <c:spPr>
              <a:solidFill>
                <a:srgbClr val="059669"/>
              </a:solidFill>
              <a:effectLst/>
            </c:spPr>
            <c:extLst>
              <c:ext xmlns:c16="http://schemas.microsoft.com/office/drawing/2014/chart" uri="{C3380CC4-5D6E-409C-BE32-E72D297353CC}">
                <c16:uniqueId val="{00000005-C577-48C6-AF27-34C55B8EAB48}"/>
              </c:ext>
            </c:extLst>
          </c:dPt>
          <c:dPt>
            <c:idx val="3"/>
            <c:bubble3D val="0"/>
            <c:spPr>
              <a:solidFill>
                <a:srgbClr val="EA580C"/>
              </a:solidFill>
              <a:effectLst/>
            </c:spPr>
            <c:extLst>
              <c:ext xmlns:c16="http://schemas.microsoft.com/office/drawing/2014/chart" uri="{C3380CC4-5D6E-409C-BE32-E72D297353CC}">
                <c16:uniqueId val="{00000007-C577-48C6-AF27-34C55B8EAB48}"/>
              </c:ext>
            </c:extLst>
          </c:dPt>
          <c:dLbls>
            <c:delete val="1"/>
          </c:dLbls>
          <c:cat>
            <c:strRef>
              <c:f>Sheet1!$A$2:$A$5</c:f>
              <c:strCache>
                <c:ptCount val="4"/>
                <c:pt idx="0">
                  <c:v>Web URL (42%)</c:v>
                </c:pt>
                <c:pt idx="1">
                  <c:v>Slide Link (28%)</c:v>
                </c:pt>
                <c:pt idx="2">
                  <c:v>Email (18%)</c:v>
                </c:pt>
                <c:pt idx="3">
                  <c:v>File (12%)</c:v>
                </c:pt>
              </c:strCache>
            </c:strRef>
          </c:cat>
          <c:val>
            <c:numRef>
              <c:f>Sheet1!$B$2:$B$5</c:f>
              <c:numCache>
                <c:formatCode>General</c:formatCode>
                <c:ptCount val="4"/>
                <c:pt idx="0">
                  <c:v>42</c:v>
                </c:pt>
                <c:pt idx="1">
                  <c:v>28</c:v>
                </c:pt>
                <c:pt idx="2">
                  <c:v>18</c:v>
                </c:pt>
                <c:pt idx="3">
                  <c:v>12</c:v>
                </c:pt>
              </c:numCache>
            </c:numRef>
          </c:val>
          <c:extLst>
            <c:ext xmlns:c16="http://schemas.microsoft.com/office/drawing/2014/chart" uri="{C3380CC4-5D6E-409C-BE32-E72D297353CC}">
              <c16:uniqueId val="{00000008-C577-48C6-AF27-34C55B8EAB48}"/>
            </c:ext>
          </c:extLst>
        </c:ser>
        <c:dLbls>
          <c:showLegendKey val="0"/>
          <c:showVal val="0"/>
          <c:showCatName val="1"/>
          <c:showSerName val="0"/>
          <c:showPercent val="1"/>
          <c:showBubbleSize val="0"/>
          <c:showLeaderLines val="1"/>
        </c:dLbls>
        <c:firstSliceAng val="0"/>
        <c:holeSize val="52"/>
      </c:doughnutChart>
      <c:spPr>
        <a:noFill/>
        <a:ln>
          <a:noFill/>
        </a:ln>
        <a:effectLst/>
      </c:spPr>
    </c:plotArea>
    <c:legend>
      <c:legendPos val="r"/>
      <c:overlay val="0"/>
      <c:txPr>
        <a:bodyPr rot="0" spcFirstLastPara="0" vertOverflow="ellipsis" vert="horz" wrap="square" anchor="ctr" anchorCtr="1"/>
        <a:lstStyle/>
        <a:p>
          <a:pPr>
            <a:defRPr lang="en-US" sz="650" b="0" i="0" u="none" strike="noStrike" kern="1200" baseline="0">
              <a:solidFill>
                <a:srgbClr val="1E293B"/>
              </a:solidFill>
              <a:latin typeface="+mn-lt"/>
              <a:ea typeface="+mn-ea"/>
              <a:cs typeface="+mn-cs"/>
            </a:defRPr>
          </a:pPr>
          <a:endParaRPr lang="en-US"/>
        </a:p>
      </c:txPr>
    </c:legend>
    <c:plotVisOnly val="1"/>
    <c:dispBlanksAs val="span"/>
    <c:showDLblsOverMax val="0"/>
  </c:chart>
  <c:spPr>
    <a:solidFill>
      <a:srgbClr val="EEF2FF"/>
    </a:solidFill>
    <a:ln>
      <a:noFill/>
    </a:ln>
    <a:effectLst/>
  </c:spPr>
  <c:txPr>
    <a:bodyPr/>
    <a:lstStyle/>
    <a:p>
      <a:pPr>
        <a:defRPr lang="en-US"/>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With Hyperlinks</c:v>
                </c:pt>
              </c:strCache>
            </c:strRef>
          </c:tx>
          <c:spPr>
            <a:solidFill>
              <a:srgbClr val="2563EB"/>
            </a:solidFill>
            <a:effectLst/>
          </c:spPr>
          <c:invertIfNegative val="0"/>
          <c:cat>
            <c:strRef>
              <c:f>Sheet1!$A$2:$A$5</c:f>
              <c:strCache>
                <c:ptCount val="4"/>
                <c:pt idx="0">
                  <c:v>Interactivity</c:v>
                </c:pt>
                <c:pt idx="1">
                  <c:v>Navigation</c:v>
                </c:pt>
                <c:pt idx="2">
                  <c:v>Credibility</c:v>
                </c:pt>
                <c:pt idx="3">
                  <c:v>Retention</c:v>
                </c:pt>
              </c:strCache>
            </c:strRef>
          </c:cat>
          <c:val>
            <c:numRef>
              <c:f>Sheet1!$B$2:$B$5</c:f>
              <c:numCache>
                <c:formatCode>General</c:formatCode>
                <c:ptCount val="4"/>
                <c:pt idx="0">
                  <c:v>84</c:v>
                </c:pt>
                <c:pt idx="1">
                  <c:v>78</c:v>
                </c:pt>
                <c:pt idx="2">
                  <c:v>71</c:v>
                </c:pt>
                <c:pt idx="3">
                  <c:v>66</c:v>
                </c:pt>
              </c:numCache>
            </c:numRef>
          </c:val>
          <c:extLst>
            <c:ext xmlns:c16="http://schemas.microsoft.com/office/drawing/2014/chart" uri="{C3380CC4-5D6E-409C-BE32-E72D297353CC}">
              <c16:uniqueId val="{00000004-CC77-494B-B51F-0A77885F4A61}"/>
            </c:ext>
          </c:extLst>
        </c:ser>
        <c:ser>
          <c:idx val="1"/>
          <c:order val="1"/>
          <c:tx>
            <c:strRef>
              <c:f>Sheet1!$C$1</c:f>
              <c:strCache>
                <c:ptCount val="1"/>
                <c:pt idx="0">
                  <c:v>Without</c:v>
                </c:pt>
              </c:strCache>
            </c:strRef>
          </c:tx>
          <c:spPr>
            <a:solidFill>
              <a:srgbClr val="BFDBFE"/>
            </a:solidFill>
            <a:effectLst/>
          </c:spPr>
          <c:invertIfNegative val="0"/>
          <c:cat>
            <c:strRef>
              <c:f>Sheet1!$A$2:$A$5</c:f>
              <c:strCache>
                <c:ptCount val="4"/>
                <c:pt idx="0">
                  <c:v>Interactivity</c:v>
                </c:pt>
                <c:pt idx="1">
                  <c:v>Navigation</c:v>
                </c:pt>
                <c:pt idx="2">
                  <c:v>Credibility</c:v>
                </c:pt>
                <c:pt idx="3">
                  <c:v>Retention</c:v>
                </c:pt>
              </c:strCache>
            </c:strRef>
          </c:cat>
          <c:val>
            <c:numRef>
              <c:f>Sheet1!$C$2:$C$5</c:f>
              <c:numCache>
                <c:formatCode>General</c:formatCode>
                <c:ptCount val="4"/>
                <c:pt idx="0">
                  <c:v>42</c:v>
                </c:pt>
                <c:pt idx="1">
                  <c:v>39</c:v>
                </c:pt>
                <c:pt idx="2">
                  <c:v>55</c:v>
                </c:pt>
                <c:pt idx="3">
                  <c:v>44</c:v>
                </c:pt>
              </c:numCache>
            </c:numRef>
          </c:val>
          <c:extLst>
            <c:ext xmlns:c16="http://schemas.microsoft.com/office/drawing/2014/chart" uri="{C3380CC4-5D6E-409C-BE32-E72D297353CC}">
              <c16:uniqueId val="{00000009-CC77-494B-B51F-0A77885F4A61}"/>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cmpd="sng" algn="ctr">
            <a:solidFill>
              <a:srgbClr val="888888"/>
            </a:solidFill>
            <a:prstDash val="solid"/>
            <a:round/>
          </a:ln>
        </c:spPr>
        <c:txPr>
          <a:bodyPr rot="-60000000" spcFirstLastPara="0" vertOverflow="ellipsis" vert="horz" wrap="square" anchor="ctr" anchorCtr="1"/>
          <a:lstStyle/>
          <a:p>
            <a:pPr>
              <a:defRPr lang="en-US" sz="650" b="0" i="0" u="none" strike="noStrike" kern="1200" baseline="0">
                <a:solidFill>
                  <a:srgbClr val="475569"/>
                </a:solidFill>
                <a:latin typeface="Arial" panose="020B0604020202020204"/>
                <a:ea typeface="+mn-ea"/>
                <a:cs typeface="+mn-cs"/>
              </a:defRPr>
            </a:pPr>
            <a:endParaRPr lang="en-US"/>
          </a:p>
        </c:txPr>
        <c:crossAx val="2094734552"/>
        <c:crosses val="autoZero"/>
        <c:auto val="1"/>
        <c:lblAlgn val="ctr"/>
        <c:lblOffset val="100"/>
        <c:noMultiLvlLbl val="1"/>
      </c:catAx>
      <c:valAx>
        <c:axId val="2094734552"/>
        <c:scaling>
          <c:orientation val="minMax"/>
          <c:max val="100"/>
        </c:scaling>
        <c:delete val="0"/>
        <c:axPos val="l"/>
        <c:majorGridlines>
          <c:spPr>
            <a:ln w="6350" cap="flat" cmpd="sng" algn="ctr">
              <a:solidFill>
                <a:srgbClr val="E2E8F0"/>
              </a:solidFill>
              <a:prstDash val="solid"/>
              <a:round/>
            </a:ln>
          </c:spPr>
        </c:majorGridlines>
        <c:numFmt formatCode="General" sourceLinked="0"/>
        <c:majorTickMark val="out"/>
        <c:minorTickMark val="none"/>
        <c:tickLblPos val="nextTo"/>
        <c:spPr>
          <a:ln w="12700" cap="flat" cmpd="sng" algn="ctr">
            <a:solidFill>
              <a:srgbClr val="888888"/>
            </a:solidFill>
            <a:prstDash val="solid"/>
            <a:round/>
          </a:ln>
        </c:spPr>
        <c:txPr>
          <a:bodyPr rot="-60000000" spcFirstLastPara="0" vertOverflow="ellipsis" vert="horz" wrap="square" anchor="ctr" anchorCtr="1"/>
          <a:lstStyle/>
          <a:p>
            <a:pPr>
              <a:defRPr lang="en-US" sz="650" b="0" i="0" u="none" strike="noStrike" kern="1200" baseline="0">
                <a:solidFill>
                  <a:srgbClr val="475569"/>
                </a:solidFill>
                <a:latin typeface="Arial" panose="020B0604020202020204"/>
                <a:ea typeface="+mn-ea"/>
                <a:cs typeface="+mn-cs"/>
              </a:defRPr>
            </a:pPr>
            <a:endParaRPr lang="en-US"/>
          </a:p>
        </c:txPr>
        <c:crossAx val="2094734554"/>
        <c:crosses val="autoZero"/>
        <c:crossBetween val="between"/>
      </c:valAx>
      <c:spPr>
        <a:noFill/>
        <a:ln>
          <a:noFill/>
        </a:ln>
        <a:effectLst/>
      </c:spPr>
    </c:plotArea>
    <c:legend>
      <c:legendPos val="t"/>
      <c:overlay val="0"/>
      <c:txPr>
        <a:bodyPr rot="0" spcFirstLastPara="0" vertOverflow="ellipsis" vert="horz" wrap="square" anchor="ctr" anchorCtr="1"/>
        <a:lstStyle/>
        <a:p>
          <a:pPr>
            <a:defRPr lang="en-US" sz="650" b="0" i="0" u="none" strike="noStrike" kern="1200" baseline="0">
              <a:solidFill>
                <a:srgbClr val="1E293B"/>
              </a:solidFill>
              <a:latin typeface="+mn-lt"/>
              <a:ea typeface="+mn-ea"/>
              <a:cs typeface="+mn-cs"/>
            </a:defRPr>
          </a:pPr>
          <a:endParaRPr lang="en-US"/>
        </a:p>
      </c:txPr>
    </c:legend>
    <c:plotVisOnly val="1"/>
    <c:dispBlanksAs val="span"/>
    <c:showDLblsOverMax val="0"/>
  </c:chart>
  <c:spPr>
    <a:solidFill>
      <a:srgbClr val="EEF2FF"/>
    </a:solidFill>
    <a:ln>
      <a:noFill/>
    </a:ln>
    <a:effectLst/>
  </c:spPr>
  <c:txPr>
    <a:bodyPr/>
    <a:lstStyle/>
    <a:p>
      <a:pPr>
        <a:defRPr lang="en-US"/>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Sheet1!$B$1</c:f>
              <c:strCache>
                <c:ptCount val="1"/>
                <c:pt idx="0">
                  <c:v>Adoption Rate (%)</c:v>
                </c:pt>
              </c:strCache>
            </c:strRef>
          </c:tx>
          <c:spPr>
            <a:ln w="31750" cap="flat" cmpd="sng" algn="ctr">
              <a:solidFill>
                <a:srgbClr val="0891B2"/>
              </a:solidFill>
              <a:prstDash val="solid"/>
              <a:round/>
            </a:ln>
            <a:effectLst/>
          </c:spPr>
          <c:marker>
            <c:symbol val="circle"/>
            <c:size val="6"/>
            <c:spPr>
              <a:solidFill>
                <a:srgbClr val="0891B2"/>
              </a:solidFill>
              <a:ln w="9525" cap="flat" cmpd="sng" algn="ctr">
                <a:solidFill>
                  <a:srgbClr val="0891B2"/>
                </a:solidFill>
                <a:prstDash val="solid"/>
                <a:round/>
              </a:ln>
              <a:effectLst/>
            </c:spPr>
          </c:marker>
          <c:dLbls>
            <c:numFmt formatCode="#,##0" sourceLinked="0"/>
            <c:spPr>
              <a:noFill/>
              <a:ln>
                <a:noFill/>
              </a:ln>
              <a:effectLst/>
            </c:spPr>
            <c:txPr>
              <a:bodyPr rot="0" spcFirstLastPara="0" vertOverflow="ellipsis" vert="horz" wrap="square" lIns="38100" tIns="19050" rIns="38100" bIns="19050" anchor="ctr" anchorCtr="1"/>
              <a:lstStyle/>
              <a:p>
                <a:pPr>
                  <a:defRPr lang="en-US" sz="700" b="0" i="0" u="none" strike="noStrike" kern="1200" baseline="0">
                    <a:solidFill>
                      <a:srgbClr val="0891B2"/>
                    </a:solidFill>
                    <a:latin typeface="Arial" panose="020B0604020202020204"/>
                    <a:ea typeface="+mn-ea"/>
                    <a:cs typeface="+mn-cs"/>
                  </a:defRPr>
                </a:pPr>
                <a:endParaRPr lang="en-US"/>
              </a:p>
            </c:txPr>
            <c:dLblPos val="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2020</c:v>
                </c:pt>
                <c:pt idx="1">
                  <c:v>2021</c:v>
                </c:pt>
                <c:pt idx="2">
                  <c:v>2022</c:v>
                </c:pt>
                <c:pt idx="3">
                  <c:v>2023</c:v>
                </c:pt>
                <c:pt idx="4">
                  <c:v>2024</c:v>
                </c:pt>
              </c:strCache>
            </c:strRef>
          </c:cat>
          <c:val>
            <c:numRef>
              <c:f>Sheet1!$B$2:$B$6</c:f>
              <c:numCache>
                <c:formatCode>General</c:formatCode>
                <c:ptCount val="5"/>
                <c:pt idx="0">
                  <c:v>38</c:v>
                </c:pt>
                <c:pt idx="1">
                  <c:v>47</c:v>
                </c:pt>
                <c:pt idx="2">
                  <c:v>58</c:v>
                </c:pt>
                <c:pt idx="3">
                  <c:v>69</c:v>
                </c:pt>
                <c:pt idx="4">
                  <c:v>79</c:v>
                </c:pt>
              </c:numCache>
            </c:numRef>
          </c:val>
          <c:smooth val="1"/>
          <c:extLst>
            <c:ext xmlns:c16="http://schemas.microsoft.com/office/drawing/2014/chart" uri="{C3380CC4-5D6E-409C-BE32-E72D297353CC}">
              <c16:uniqueId val="{00000000-59EA-4FCB-8971-EB54179FB2E1}"/>
            </c:ext>
          </c:extLst>
        </c:ser>
        <c:dLbls>
          <c:showLegendKey val="0"/>
          <c:showVal val="1"/>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cmpd="sng" algn="ctr">
            <a:solidFill>
              <a:srgbClr val="888888"/>
            </a:solidFill>
            <a:prstDash val="solid"/>
            <a:round/>
          </a:ln>
        </c:spPr>
        <c:txPr>
          <a:bodyPr rot="-60000000" spcFirstLastPara="0" vertOverflow="ellipsis" vert="horz" wrap="square" anchor="ctr" anchorCtr="1"/>
          <a:lstStyle/>
          <a:p>
            <a:pPr>
              <a:defRPr lang="en-US" sz="700" b="0" i="0" u="none" strike="noStrike" kern="1200" baseline="0">
                <a:solidFill>
                  <a:srgbClr val="475569"/>
                </a:solidFill>
                <a:latin typeface="Arial" panose="020B0604020202020204"/>
                <a:ea typeface="+mn-ea"/>
                <a:cs typeface="+mn-cs"/>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6350" cap="flat" cmpd="sng" algn="ctr">
              <a:solidFill>
                <a:srgbClr val="E2E8F0"/>
              </a:solidFill>
              <a:prstDash val="solid"/>
              <a:round/>
            </a:ln>
          </c:spPr>
        </c:majorGridlines>
        <c:numFmt formatCode="General" sourceLinked="0"/>
        <c:majorTickMark val="out"/>
        <c:minorTickMark val="none"/>
        <c:tickLblPos val="nextTo"/>
        <c:spPr>
          <a:ln w="12700" cap="flat" cmpd="sng" algn="ctr">
            <a:solidFill>
              <a:srgbClr val="888888"/>
            </a:solidFill>
            <a:prstDash val="solid"/>
            <a:round/>
          </a:ln>
        </c:spPr>
        <c:txPr>
          <a:bodyPr rot="-60000000" spcFirstLastPara="0" vertOverflow="ellipsis" vert="horz" wrap="square" anchor="ctr" anchorCtr="1"/>
          <a:lstStyle/>
          <a:p>
            <a:pPr>
              <a:defRPr lang="en-US" sz="700" b="0" i="0" u="none" strike="noStrike" kern="1200" baseline="0">
                <a:solidFill>
                  <a:srgbClr val="475569"/>
                </a:solidFill>
                <a:latin typeface="Arial" panose="020B0604020202020204"/>
                <a:ea typeface="+mn-ea"/>
                <a:cs typeface="+mn-cs"/>
              </a:defRPr>
            </a:pPr>
            <a:endParaRPr lang="en-US"/>
          </a:p>
        </c:txPr>
        <c:crossAx val="2094734554"/>
        <c:crosses val="autoZero"/>
        <c:crossBetween val="between"/>
      </c:valAx>
      <c:spPr>
        <a:noFill/>
        <a:ln>
          <a:noFill/>
        </a:ln>
        <a:effectLst/>
      </c:spPr>
    </c:plotArea>
    <c:plotVisOnly val="1"/>
    <c:dispBlanksAs val="span"/>
    <c:showDLblsOverMax val="0"/>
  </c:chart>
  <c:spPr>
    <a:solidFill>
      <a:srgbClr val="EEF2FF"/>
    </a:solidFill>
    <a:ln>
      <a:noFill/>
    </a:ln>
    <a:effectLst/>
  </c:spPr>
  <c:txPr>
    <a:bodyPr/>
    <a:lstStyle/>
    <a:p>
      <a:pPr>
        <a:defRPr lang="en-US"/>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699"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1048700"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3/1/26</a:t>
            </a:fld>
            <a:endParaRPr lang="en-US"/>
          </a:p>
        </p:txBody>
      </p:sp>
      <p:sp>
        <p:nvSpPr>
          <p:cNvPr id="1048701"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48702"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03"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048704"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96" name="Slide Image Placeholder 1"/>
          <p:cNvSpPr>
            <a:spLocks noGrp="1" noRot="1" noChangeAspect="1"/>
          </p:cNvSpPr>
          <p:nvPr>
            <p:ph type="sldImg"/>
          </p:nvPr>
        </p:nvSpPr>
        <p:spPr/>
      </p:sp>
      <p:sp>
        <p:nvSpPr>
          <p:cNvPr id="1048697" name="Notes Placeholder 2"/>
          <p:cNvSpPr>
            <a:spLocks noGrp="1"/>
          </p:cNvSpPr>
          <p:nvPr>
            <p:ph type="body" idx="1"/>
          </p:nvPr>
        </p:nvSpPr>
        <p:spPr/>
        <p:txBody>
          <a:bodyPr/>
          <a:lstStyle/>
          <a:p>
            <a:endParaRPr lang="en-US" dirty="0"/>
          </a:p>
        </p:txBody>
      </p:sp>
      <p:sp>
        <p:nvSpPr>
          <p:cNvPr id="1048698"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51"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chart" Target="../charts/chart3.xml"/><Relationship Id="rId4"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EF2FF"/>
        </a:solidFill>
        <a:effectLst/>
      </p:bgPr>
    </p:bg>
    <p:spTree>
      <p:nvGrpSpPr>
        <p:cNvPr id="1" name=""/>
        <p:cNvGrpSpPr/>
        <p:nvPr/>
      </p:nvGrpSpPr>
      <p:grpSpPr>
        <a:xfrm>
          <a:off x="0" y="0"/>
          <a:ext cx="0" cy="0"/>
          <a:chOff x="0" y="0"/>
          <a:chExt cx="0" cy="0"/>
        </a:xfrm>
      </p:grpSpPr>
      <p:sp>
        <p:nvSpPr>
          <p:cNvPr id="1048577" name="Shape 1"/>
          <p:cNvSpPr/>
          <p:nvPr/>
        </p:nvSpPr>
        <p:spPr>
          <a:xfrm>
            <a:off x="0" y="749808"/>
            <a:ext cx="12161520" cy="64008"/>
          </a:xfrm>
          <a:prstGeom prst="rect">
            <a:avLst/>
          </a:prstGeom>
          <a:solidFill>
            <a:srgbClr val="2563EB"/>
          </a:solidFill>
          <a:ln w="12700">
            <a:solidFill>
              <a:srgbClr val="2563EB"/>
            </a:solidFill>
            <a:prstDash val="solid"/>
          </a:ln>
        </p:spPr>
      </p:sp>
      <p:sp>
        <p:nvSpPr>
          <p:cNvPr id="1048579" name="Text 3"/>
          <p:cNvSpPr/>
          <p:nvPr/>
        </p:nvSpPr>
        <p:spPr>
          <a:xfrm>
            <a:off x="137160" y="109728"/>
            <a:ext cx="1261872" cy="246888"/>
          </a:xfrm>
          <a:prstGeom prst="rect">
            <a:avLst/>
          </a:prstGeom>
          <a:noFill/>
        </p:spPr>
        <p:txBody>
          <a:bodyPr wrap="square" lIns="0" tIns="0" rIns="0" bIns="0" rtlCol="0" anchor="ctr"/>
          <a:lstStyle/>
          <a:p>
            <a:pPr marL="0" indent="0" algn="ctr">
              <a:buNone/>
            </a:pPr>
            <a:r>
              <a:rPr lang="en-US" sz="800" b="1" dirty="0">
                <a:solidFill>
                  <a:srgbClr val="FFFFFF"/>
                </a:solidFill>
              </a:rPr>
              <a:t>MODULE:</a:t>
            </a:r>
          </a:p>
        </p:txBody>
      </p:sp>
      <p:sp>
        <p:nvSpPr>
          <p:cNvPr id="1048580" name="Text 4"/>
          <p:cNvSpPr/>
          <p:nvPr/>
        </p:nvSpPr>
        <p:spPr>
          <a:xfrm>
            <a:off x="2065655" y="137795"/>
            <a:ext cx="7032625" cy="612140"/>
          </a:xfrm>
          <a:prstGeom prst="rect">
            <a:avLst/>
          </a:prstGeom>
          <a:solidFill>
            <a:schemeClr val="accent1">
              <a:lumMod val="20000"/>
              <a:lumOff val="80000"/>
            </a:schemeClr>
          </a:solidFill>
        </p:spPr>
        <p:txBody>
          <a:bodyPr wrap="square" lIns="0" tIns="0" rIns="0" bIns="0" rtlCol="0" anchor="ctr"/>
          <a:lstStyle/>
          <a:p>
            <a:pPr marL="0" indent="0" algn="ctr">
              <a:buNone/>
            </a:pPr>
            <a:r>
              <a:rPr lang="en-US" sz="2000" b="1" dirty="0">
                <a:solidFill>
                  <a:schemeClr val="tx1"/>
                </a:solidFill>
              </a:rPr>
              <a:t>HOW TO INSERT HYPERLINKS IN MICROSOFT POWERPOINT</a:t>
            </a:r>
          </a:p>
        </p:txBody>
      </p:sp>
      <p:sp>
        <p:nvSpPr>
          <p:cNvPr id="1048581" name="Text 5"/>
          <p:cNvSpPr/>
          <p:nvPr/>
        </p:nvSpPr>
        <p:spPr>
          <a:xfrm>
            <a:off x="9601200" y="36576"/>
            <a:ext cx="2423160" cy="329184"/>
          </a:xfrm>
          <a:prstGeom prst="rect">
            <a:avLst/>
          </a:prstGeom>
          <a:noFill/>
        </p:spPr>
        <p:txBody>
          <a:bodyPr wrap="square" lIns="0" tIns="0" rIns="0" bIns="0" rtlCol="0" anchor="ctr"/>
          <a:lstStyle/>
          <a:p>
            <a:pPr marL="0" indent="0" algn="r">
              <a:buNone/>
            </a:pPr>
            <a:endParaRPr lang="en-US" sz="1200" b="1" dirty="0">
              <a:solidFill>
                <a:srgbClr val="FFFFFF"/>
              </a:solidFill>
            </a:endParaRPr>
          </a:p>
        </p:txBody>
      </p:sp>
      <p:sp>
        <p:nvSpPr>
          <p:cNvPr id="1048582" name="Text 6"/>
          <p:cNvSpPr/>
          <p:nvPr/>
        </p:nvSpPr>
        <p:spPr>
          <a:xfrm>
            <a:off x="9601200" y="365760"/>
            <a:ext cx="2423160" cy="310896"/>
          </a:xfrm>
          <a:prstGeom prst="rect">
            <a:avLst/>
          </a:prstGeom>
          <a:noFill/>
        </p:spPr>
        <p:txBody>
          <a:bodyPr wrap="square" lIns="0" tIns="0" rIns="0" bIns="0" rtlCol="0" anchor="ctr"/>
          <a:lstStyle/>
          <a:p>
            <a:pPr marL="0" indent="0" algn="r">
              <a:buNone/>
            </a:pPr>
            <a:r>
              <a:rPr lang="en-US" sz="900" dirty="0">
                <a:solidFill>
                  <a:srgbClr val="CADCFC"/>
                </a:solidFill>
              </a:rPr>
              <a:t>Information Poster | Task 2</a:t>
            </a:r>
          </a:p>
        </p:txBody>
      </p:sp>
      <p:sp>
        <p:nvSpPr>
          <p:cNvPr id="1048583" name="Shape 7"/>
          <p:cNvSpPr/>
          <p:nvPr/>
        </p:nvSpPr>
        <p:spPr>
          <a:xfrm>
            <a:off x="109728" y="886968"/>
            <a:ext cx="2816352" cy="301752"/>
          </a:xfrm>
          <a:prstGeom prst="rect">
            <a:avLst/>
          </a:prstGeom>
          <a:solidFill>
            <a:srgbClr val="2563EB"/>
          </a:solidFill>
          <a:ln w="12700">
            <a:solidFill>
              <a:srgbClr val="2563EB"/>
            </a:solidFill>
            <a:prstDash val="solid"/>
          </a:ln>
        </p:spPr>
        <p:txBody>
          <a:bodyPr/>
          <a:lstStyle/>
          <a:p>
            <a:endParaRPr lang="en-US" dirty="0"/>
          </a:p>
        </p:txBody>
      </p:sp>
      <p:sp>
        <p:nvSpPr>
          <p:cNvPr id="1048584" name="Text 8"/>
          <p:cNvSpPr/>
          <p:nvPr/>
        </p:nvSpPr>
        <p:spPr>
          <a:xfrm>
            <a:off x="109728" y="886968"/>
            <a:ext cx="2816352" cy="301752"/>
          </a:xfrm>
          <a:prstGeom prst="rect">
            <a:avLst/>
          </a:prstGeom>
          <a:noFill/>
        </p:spPr>
        <p:txBody>
          <a:bodyPr wrap="square" lIns="0" tIns="0" rIns="0" bIns="0" rtlCol="0" anchor="ctr"/>
          <a:lstStyle/>
          <a:p>
            <a:pPr marL="0" indent="0" algn="ctr">
              <a:buNone/>
            </a:pPr>
            <a:r>
              <a:rPr lang="en-US" sz="1050" b="1" dirty="0">
                <a:solidFill>
                  <a:srgbClr val="FFFFFF"/>
                </a:solidFill>
              </a:rPr>
              <a:t>WHAT IS A HYPERLINK?</a:t>
            </a:r>
          </a:p>
        </p:txBody>
      </p:sp>
      <p:sp>
        <p:nvSpPr>
          <p:cNvPr id="1048585" name="Shape 9"/>
          <p:cNvSpPr/>
          <p:nvPr/>
        </p:nvSpPr>
        <p:spPr>
          <a:xfrm>
            <a:off x="109728" y="1188720"/>
            <a:ext cx="2816352" cy="749808"/>
          </a:xfrm>
          <a:prstGeom prst="rect">
            <a:avLst/>
          </a:prstGeom>
          <a:solidFill>
            <a:srgbClr val="FFFFFF"/>
          </a:solidFill>
          <a:ln w="12700">
            <a:solidFill>
              <a:srgbClr val="2563EB"/>
            </a:solidFill>
            <a:prstDash val="solid"/>
          </a:ln>
        </p:spPr>
      </p:sp>
      <p:sp>
        <p:nvSpPr>
          <p:cNvPr id="1048586" name="Text 10"/>
          <p:cNvSpPr/>
          <p:nvPr/>
        </p:nvSpPr>
        <p:spPr>
          <a:xfrm>
            <a:off x="176784" y="1224168"/>
            <a:ext cx="2706624" cy="713232"/>
          </a:xfrm>
          <a:prstGeom prst="rect">
            <a:avLst/>
          </a:prstGeom>
          <a:noFill/>
        </p:spPr>
        <p:txBody>
          <a:bodyPr wrap="square" lIns="0" tIns="0" rIns="0" bIns="0" rtlCol="0" anchor="t"/>
          <a:lstStyle/>
          <a:p>
            <a:pPr marL="0" indent="0" algn="l">
              <a:buNone/>
            </a:pPr>
            <a:r>
              <a:rPr lang="en-US" sz="850" dirty="0">
                <a:solidFill>
                  <a:srgbClr val="1E293B"/>
                </a:solidFill>
              </a:rPr>
              <a:t>A hyperlink is a clickable element in a presentation that directs users to a webpage, another slide, email address, or file. PowerPoint hyperlinks enhance interactivity, making presentations more engaging and professionally navigable (Chou and Chen, 2022; Wang et al., 2021).</a:t>
            </a:r>
          </a:p>
        </p:txBody>
      </p:sp>
      <p:sp>
        <p:nvSpPr>
          <p:cNvPr id="1048587" name="Shape 11"/>
          <p:cNvSpPr/>
          <p:nvPr/>
        </p:nvSpPr>
        <p:spPr>
          <a:xfrm>
            <a:off x="109728" y="1938528"/>
            <a:ext cx="2816352" cy="274320"/>
          </a:xfrm>
          <a:prstGeom prst="rect">
            <a:avLst/>
          </a:prstGeom>
          <a:solidFill>
            <a:srgbClr val="7C3AED"/>
          </a:solidFill>
          <a:ln w="12700">
            <a:solidFill>
              <a:srgbClr val="7C3AED"/>
            </a:solidFill>
            <a:prstDash val="solid"/>
          </a:ln>
        </p:spPr>
      </p:sp>
      <p:sp>
        <p:nvSpPr>
          <p:cNvPr id="1048588" name="Text 12"/>
          <p:cNvSpPr/>
          <p:nvPr/>
        </p:nvSpPr>
        <p:spPr>
          <a:xfrm>
            <a:off x="109728" y="1938528"/>
            <a:ext cx="2816352" cy="274320"/>
          </a:xfrm>
          <a:prstGeom prst="rect">
            <a:avLst/>
          </a:prstGeom>
          <a:solidFill>
            <a:schemeClr val="accent2">
              <a:lumMod val="60000"/>
              <a:lumOff val="40000"/>
            </a:schemeClr>
          </a:solidFill>
        </p:spPr>
        <p:txBody>
          <a:bodyPr wrap="square" lIns="0" tIns="0" rIns="0" bIns="0" rtlCol="0" anchor="ctr"/>
          <a:lstStyle/>
          <a:p>
            <a:pPr marL="0" indent="0" algn="ctr">
              <a:buNone/>
            </a:pPr>
            <a:r>
              <a:rPr lang="en-US" sz="1050" b="1" dirty="0">
                <a:solidFill>
                  <a:srgbClr val="FFFFFF"/>
                </a:solidFill>
              </a:rPr>
              <a:t>TYPES OF HYPERLINKS</a:t>
            </a:r>
          </a:p>
        </p:txBody>
      </p:sp>
      <p:sp>
        <p:nvSpPr>
          <p:cNvPr id="1048589" name="Shape 13"/>
          <p:cNvSpPr/>
          <p:nvPr/>
        </p:nvSpPr>
        <p:spPr>
          <a:xfrm>
            <a:off x="109728" y="2212848"/>
            <a:ext cx="1399032" cy="210312"/>
          </a:xfrm>
          <a:prstGeom prst="rect">
            <a:avLst/>
          </a:prstGeom>
          <a:solidFill>
            <a:srgbClr val="2563EB"/>
          </a:solidFill>
          <a:ln w="12700">
            <a:solidFill>
              <a:srgbClr val="2563EB"/>
            </a:solidFill>
            <a:prstDash val="solid"/>
          </a:ln>
        </p:spPr>
      </p:sp>
      <p:sp>
        <p:nvSpPr>
          <p:cNvPr id="1048590" name="Text 14"/>
          <p:cNvSpPr/>
          <p:nvPr/>
        </p:nvSpPr>
        <p:spPr>
          <a:xfrm>
            <a:off x="109728" y="2212848"/>
            <a:ext cx="1399032" cy="210312"/>
          </a:xfrm>
          <a:prstGeom prst="rect">
            <a:avLst/>
          </a:prstGeom>
          <a:noFill/>
        </p:spPr>
        <p:txBody>
          <a:bodyPr wrap="square" lIns="0" tIns="0" rIns="0" bIns="0" rtlCol="0" anchor="ctr"/>
          <a:lstStyle/>
          <a:p>
            <a:pPr marL="0" indent="0" algn="ctr">
              <a:buNone/>
            </a:pPr>
            <a:r>
              <a:rPr lang="en-US" sz="850" b="1" dirty="0">
                <a:solidFill>
                  <a:srgbClr val="FFFFFF"/>
                </a:solidFill>
              </a:rPr>
              <a:t>Web URL</a:t>
            </a:r>
          </a:p>
        </p:txBody>
      </p:sp>
      <p:sp>
        <p:nvSpPr>
          <p:cNvPr id="1048591" name="Shape 15"/>
          <p:cNvSpPr/>
          <p:nvPr/>
        </p:nvSpPr>
        <p:spPr>
          <a:xfrm>
            <a:off x="109728" y="2423160"/>
            <a:ext cx="1399032" cy="338328"/>
          </a:xfrm>
          <a:prstGeom prst="rect">
            <a:avLst/>
          </a:prstGeom>
          <a:solidFill>
            <a:srgbClr val="FFFFFF"/>
          </a:solidFill>
          <a:ln w="12700">
            <a:solidFill>
              <a:srgbClr val="2563EB"/>
            </a:solidFill>
            <a:prstDash val="solid"/>
          </a:ln>
        </p:spPr>
      </p:sp>
      <p:sp>
        <p:nvSpPr>
          <p:cNvPr id="1048592" name="Text 16"/>
          <p:cNvSpPr/>
          <p:nvPr/>
        </p:nvSpPr>
        <p:spPr>
          <a:xfrm>
            <a:off x="146304" y="2441448"/>
            <a:ext cx="1325880" cy="301752"/>
          </a:xfrm>
          <a:prstGeom prst="rect">
            <a:avLst/>
          </a:prstGeom>
          <a:noFill/>
        </p:spPr>
        <p:txBody>
          <a:bodyPr wrap="square" lIns="0" tIns="0" rIns="0" bIns="0" rtlCol="0" anchor="ctr"/>
          <a:lstStyle/>
          <a:p>
            <a:pPr marL="0" indent="0" algn="l">
              <a:buNone/>
            </a:pPr>
            <a:r>
              <a:rPr lang="en-US" sz="800" dirty="0">
                <a:solidFill>
                  <a:srgbClr val="1E293B"/>
                </a:solidFill>
              </a:rPr>
              <a:t>Links to external websites</a:t>
            </a:r>
          </a:p>
        </p:txBody>
      </p:sp>
      <p:sp>
        <p:nvSpPr>
          <p:cNvPr id="1048593" name="Shape 17"/>
          <p:cNvSpPr/>
          <p:nvPr/>
        </p:nvSpPr>
        <p:spPr>
          <a:xfrm>
            <a:off x="1527048" y="2212848"/>
            <a:ext cx="1399032" cy="210312"/>
          </a:xfrm>
          <a:prstGeom prst="rect">
            <a:avLst/>
          </a:prstGeom>
          <a:solidFill>
            <a:srgbClr val="7C3AED"/>
          </a:solidFill>
          <a:ln w="12700">
            <a:solidFill>
              <a:srgbClr val="7C3AED"/>
            </a:solidFill>
            <a:prstDash val="solid"/>
          </a:ln>
        </p:spPr>
      </p:sp>
      <p:sp>
        <p:nvSpPr>
          <p:cNvPr id="1048594" name="Text 18"/>
          <p:cNvSpPr/>
          <p:nvPr/>
        </p:nvSpPr>
        <p:spPr>
          <a:xfrm>
            <a:off x="1527048" y="2212848"/>
            <a:ext cx="1399032" cy="210312"/>
          </a:xfrm>
          <a:prstGeom prst="rect">
            <a:avLst/>
          </a:prstGeom>
          <a:noFill/>
        </p:spPr>
        <p:txBody>
          <a:bodyPr wrap="square" lIns="0" tIns="0" rIns="0" bIns="0" rtlCol="0" anchor="ctr"/>
          <a:lstStyle/>
          <a:p>
            <a:pPr marL="0" indent="0" algn="ctr">
              <a:buNone/>
            </a:pPr>
            <a:r>
              <a:rPr lang="en-US" sz="850" b="1" dirty="0">
                <a:solidFill>
                  <a:srgbClr val="FFFFFF"/>
                </a:solidFill>
              </a:rPr>
              <a:t>Slide Link</a:t>
            </a:r>
          </a:p>
        </p:txBody>
      </p:sp>
      <p:sp>
        <p:nvSpPr>
          <p:cNvPr id="1048595" name="Shape 19"/>
          <p:cNvSpPr/>
          <p:nvPr/>
        </p:nvSpPr>
        <p:spPr>
          <a:xfrm>
            <a:off x="1527048" y="2423160"/>
            <a:ext cx="1399032" cy="338328"/>
          </a:xfrm>
          <a:prstGeom prst="rect">
            <a:avLst/>
          </a:prstGeom>
          <a:solidFill>
            <a:srgbClr val="FFFFFF"/>
          </a:solidFill>
          <a:ln w="12700">
            <a:solidFill>
              <a:srgbClr val="7C3AED"/>
            </a:solidFill>
            <a:prstDash val="solid"/>
          </a:ln>
        </p:spPr>
      </p:sp>
      <p:sp>
        <p:nvSpPr>
          <p:cNvPr id="1048596" name="Text 20"/>
          <p:cNvSpPr/>
          <p:nvPr/>
        </p:nvSpPr>
        <p:spPr>
          <a:xfrm>
            <a:off x="1563624" y="2441448"/>
            <a:ext cx="1325880" cy="301752"/>
          </a:xfrm>
          <a:prstGeom prst="rect">
            <a:avLst/>
          </a:prstGeom>
          <a:noFill/>
        </p:spPr>
        <p:txBody>
          <a:bodyPr wrap="square" lIns="0" tIns="0" rIns="0" bIns="0" rtlCol="0" anchor="ctr"/>
          <a:lstStyle/>
          <a:p>
            <a:pPr marL="0" indent="0" algn="l">
              <a:buNone/>
            </a:pPr>
            <a:r>
              <a:rPr lang="en-US" sz="800" dirty="0">
                <a:solidFill>
                  <a:srgbClr val="1E293B"/>
                </a:solidFill>
              </a:rPr>
              <a:t>Navigates within the presentation</a:t>
            </a:r>
          </a:p>
        </p:txBody>
      </p:sp>
      <p:sp>
        <p:nvSpPr>
          <p:cNvPr id="1048597" name="Shape 21"/>
          <p:cNvSpPr/>
          <p:nvPr/>
        </p:nvSpPr>
        <p:spPr>
          <a:xfrm>
            <a:off x="109728" y="2761488"/>
            <a:ext cx="1399032" cy="210312"/>
          </a:xfrm>
          <a:prstGeom prst="rect">
            <a:avLst/>
          </a:prstGeom>
          <a:solidFill>
            <a:srgbClr val="059669"/>
          </a:solidFill>
          <a:ln w="12700">
            <a:solidFill>
              <a:srgbClr val="059669"/>
            </a:solidFill>
            <a:prstDash val="solid"/>
          </a:ln>
        </p:spPr>
      </p:sp>
      <p:sp>
        <p:nvSpPr>
          <p:cNvPr id="1048598" name="Text 22"/>
          <p:cNvSpPr/>
          <p:nvPr/>
        </p:nvSpPr>
        <p:spPr>
          <a:xfrm>
            <a:off x="109728" y="2761488"/>
            <a:ext cx="1399032" cy="210312"/>
          </a:xfrm>
          <a:prstGeom prst="rect">
            <a:avLst/>
          </a:prstGeom>
          <a:noFill/>
        </p:spPr>
        <p:txBody>
          <a:bodyPr wrap="square" lIns="0" tIns="0" rIns="0" bIns="0" rtlCol="0" anchor="ctr"/>
          <a:lstStyle/>
          <a:p>
            <a:pPr marL="0" indent="0" algn="ctr">
              <a:buNone/>
            </a:pPr>
            <a:r>
              <a:rPr lang="en-US" sz="850" b="1" dirty="0">
                <a:solidFill>
                  <a:srgbClr val="FFFFFF"/>
                </a:solidFill>
              </a:rPr>
              <a:t>Email Link</a:t>
            </a:r>
          </a:p>
        </p:txBody>
      </p:sp>
      <p:sp>
        <p:nvSpPr>
          <p:cNvPr id="1048599" name="Shape 23"/>
          <p:cNvSpPr/>
          <p:nvPr/>
        </p:nvSpPr>
        <p:spPr>
          <a:xfrm>
            <a:off x="109728" y="2971800"/>
            <a:ext cx="1399032" cy="338328"/>
          </a:xfrm>
          <a:prstGeom prst="rect">
            <a:avLst/>
          </a:prstGeom>
          <a:solidFill>
            <a:srgbClr val="FFFFFF"/>
          </a:solidFill>
          <a:ln w="12700">
            <a:solidFill>
              <a:srgbClr val="059669"/>
            </a:solidFill>
            <a:prstDash val="solid"/>
          </a:ln>
        </p:spPr>
      </p:sp>
      <p:sp>
        <p:nvSpPr>
          <p:cNvPr id="1048600" name="Text 24"/>
          <p:cNvSpPr/>
          <p:nvPr/>
        </p:nvSpPr>
        <p:spPr>
          <a:xfrm>
            <a:off x="146304" y="2990088"/>
            <a:ext cx="1325880" cy="301752"/>
          </a:xfrm>
          <a:prstGeom prst="rect">
            <a:avLst/>
          </a:prstGeom>
          <a:noFill/>
        </p:spPr>
        <p:txBody>
          <a:bodyPr wrap="square" lIns="0" tIns="0" rIns="0" bIns="0" rtlCol="0" anchor="ctr"/>
          <a:lstStyle/>
          <a:p>
            <a:pPr marL="0" indent="0" algn="l">
              <a:buNone/>
            </a:pPr>
            <a:r>
              <a:rPr lang="en-US" sz="800" dirty="0">
                <a:solidFill>
                  <a:srgbClr val="1E293B"/>
                </a:solidFill>
              </a:rPr>
              <a:t>Opens email client address</a:t>
            </a:r>
          </a:p>
        </p:txBody>
      </p:sp>
      <p:sp>
        <p:nvSpPr>
          <p:cNvPr id="1048601" name="Shape 25"/>
          <p:cNvSpPr/>
          <p:nvPr/>
        </p:nvSpPr>
        <p:spPr>
          <a:xfrm>
            <a:off x="1527048" y="2761488"/>
            <a:ext cx="1399032" cy="210312"/>
          </a:xfrm>
          <a:prstGeom prst="rect">
            <a:avLst/>
          </a:prstGeom>
          <a:solidFill>
            <a:srgbClr val="EA580C"/>
          </a:solidFill>
          <a:ln w="12700">
            <a:solidFill>
              <a:srgbClr val="EA580C"/>
            </a:solidFill>
            <a:prstDash val="solid"/>
          </a:ln>
        </p:spPr>
      </p:sp>
      <p:sp>
        <p:nvSpPr>
          <p:cNvPr id="1048602" name="Text 26"/>
          <p:cNvSpPr/>
          <p:nvPr/>
        </p:nvSpPr>
        <p:spPr>
          <a:xfrm>
            <a:off x="1527048" y="2761488"/>
            <a:ext cx="1399032" cy="210312"/>
          </a:xfrm>
          <a:prstGeom prst="rect">
            <a:avLst/>
          </a:prstGeom>
          <a:noFill/>
        </p:spPr>
        <p:txBody>
          <a:bodyPr wrap="square" lIns="0" tIns="0" rIns="0" bIns="0" rtlCol="0" anchor="ctr"/>
          <a:lstStyle/>
          <a:p>
            <a:pPr marL="0" indent="0" algn="ctr">
              <a:buNone/>
            </a:pPr>
            <a:r>
              <a:rPr lang="en-US" sz="850" b="1" dirty="0">
                <a:solidFill>
                  <a:srgbClr val="FFFFFF"/>
                </a:solidFill>
              </a:rPr>
              <a:t>File Link</a:t>
            </a:r>
          </a:p>
        </p:txBody>
      </p:sp>
      <p:sp>
        <p:nvSpPr>
          <p:cNvPr id="1048603" name="Shape 27"/>
          <p:cNvSpPr/>
          <p:nvPr/>
        </p:nvSpPr>
        <p:spPr>
          <a:xfrm>
            <a:off x="1527048" y="2971800"/>
            <a:ext cx="1399032" cy="338328"/>
          </a:xfrm>
          <a:prstGeom prst="rect">
            <a:avLst/>
          </a:prstGeom>
          <a:solidFill>
            <a:srgbClr val="FFFFFF"/>
          </a:solidFill>
          <a:ln w="12700">
            <a:solidFill>
              <a:srgbClr val="EA580C"/>
            </a:solidFill>
            <a:prstDash val="solid"/>
          </a:ln>
        </p:spPr>
      </p:sp>
      <p:sp>
        <p:nvSpPr>
          <p:cNvPr id="1048604" name="Text 28"/>
          <p:cNvSpPr/>
          <p:nvPr/>
        </p:nvSpPr>
        <p:spPr>
          <a:xfrm>
            <a:off x="1563624" y="2990088"/>
            <a:ext cx="1325880" cy="301752"/>
          </a:xfrm>
          <a:prstGeom prst="rect">
            <a:avLst/>
          </a:prstGeom>
          <a:noFill/>
        </p:spPr>
        <p:txBody>
          <a:bodyPr wrap="square" lIns="0" tIns="0" rIns="0" bIns="0" rtlCol="0" anchor="ctr"/>
          <a:lstStyle/>
          <a:p>
            <a:pPr marL="0" indent="0" algn="l">
              <a:buNone/>
            </a:pPr>
            <a:r>
              <a:rPr lang="en-US" sz="800" dirty="0">
                <a:solidFill>
                  <a:srgbClr val="1E293B"/>
                </a:solidFill>
              </a:rPr>
              <a:t>Opens a local or network file</a:t>
            </a:r>
          </a:p>
        </p:txBody>
      </p:sp>
      <p:sp>
        <p:nvSpPr>
          <p:cNvPr id="1048605" name="Shape 29"/>
          <p:cNvSpPr/>
          <p:nvPr/>
        </p:nvSpPr>
        <p:spPr>
          <a:xfrm>
            <a:off x="109728" y="3319272"/>
            <a:ext cx="2816352" cy="246888"/>
          </a:xfrm>
          <a:prstGeom prst="rect">
            <a:avLst/>
          </a:prstGeom>
          <a:solidFill>
            <a:srgbClr val="D97706"/>
          </a:solidFill>
          <a:ln w="12700">
            <a:solidFill>
              <a:srgbClr val="D97706"/>
            </a:solidFill>
            <a:prstDash val="solid"/>
          </a:ln>
        </p:spPr>
      </p:sp>
      <p:sp>
        <p:nvSpPr>
          <p:cNvPr id="1048606" name="Text 30"/>
          <p:cNvSpPr/>
          <p:nvPr/>
        </p:nvSpPr>
        <p:spPr>
          <a:xfrm>
            <a:off x="109728" y="3319272"/>
            <a:ext cx="2816352" cy="246888"/>
          </a:xfrm>
          <a:prstGeom prst="rect">
            <a:avLst/>
          </a:prstGeom>
          <a:noFill/>
        </p:spPr>
        <p:txBody>
          <a:bodyPr wrap="square" lIns="0" tIns="0" rIns="0" bIns="0" rtlCol="0" anchor="ctr"/>
          <a:lstStyle/>
          <a:p>
            <a:pPr marL="0" indent="0" algn="ctr">
              <a:buNone/>
            </a:pPr>
            <a:r>
              <a:rPr lang="en-US" sz="950" b="1" dirty="0">
                <a:solidFill>
                  <a:srgbClr val="FFFFFF"/>
                </a:solidFill>
              </a:rPr>
              <a:t>HYPERLINK USAGE BY TYPE (%)</a:t>
            </a:r>
          </a:p>
        </p:txBody>
      </p:sp>
      <p:graphicFrame>
        <p:nvGraphicFramePr>
          <p:cNvPr id="4194304" name="Chart 0"/>
          <p:cNvGraphicFramePr>
            <a:graphicFrameLocks/>
          </p:cNvGraphicFramePr>
          <p:nvPr/>
        </p:nvGraphicFramePr>
        <p:xfrm>
          <a:off x="109728" y="3566160"/>
          <a:ext cx="2816352" cy="1298448"/>
        </p:xfrm>
        <a:graphic>
          <a:graphicData uri="http://schemas.openxmlformats.org/drawingml/2006/chart">
            <c:chart xmlns:c="http://schemas.openxmlformats.org/drawingml/2006/chart" xmlns:r="http://schemas.openxmlformats.org/officeDocument/2006/relationships" r:id="rId3"/>
          </a:graphicData>
        </a:graphic>
      </p:graphicFrame>
      <p:sp>
        <p:nvSpPr>
          <p:cNvPr id="1048607" name="Text 31"/>
          <p:cNvSpPr/>
          <p:nvPr/>
        </p:nvSpPr>
        <p:spPr>
          <a:xfrm>
            <a:off x="109728" y="4709033"/>
            <a:ext cx="2816352" cy="146304"/>
          </a:xfrm>
          <a:prstGeom prst="rect">
            <a:avLst/>
          </a:prstGeom>
          <a:noFill/>
        </p:spPr>
        <p:txBody>
          <a:bodyPr wrap="square" lIns="0" tIns="0" rIns="0" bIns="0" rtlCol="0" anchor="ctr"/>
          <a:lstStyle/>
          <a:p>
            <a:pPr marL="0" indent="0" algn="ctr">
              <a:buNone/>
            </a:pPr>
            <a:r>
              <a:rPr lang="en-US" sz="980" b="1" i="1" dirty="0">
                <a:solidFill>
                  <a:srgbClr val="64748B"/>
                </a:solidFill>
              </a:rPr>
              <a:t>Source: Al-Gahtani (2021) &amp; Microsoft (2023)</a:t>
            </a:r>
          </a:p>
        </p:txBody>
      </p:sp>
      <p:sp>
        <p:nvSpPr>
          <p:cNvPr id="1048608" name="Shape 32"/>
          <p:cNvSpPr/>
          <p:nvPr/>
        </p:nvSpPr>
        <p:spPr>
          <a:xfrm>
            <a:off x="2999232" y="886968"/>
            <a:ext cx="3401568" cy="301752"/>
          </a:xfrm>
          <a:prstGeom prst="rect">
            <a:avLst/>
          </a:prstGeom>
          <a:solidFill>
            <a:schemeClr val="accent4">
              <a:lumMod val="60000"/>
              <a:lumOff val="40000"/>
            </a:schemeClr>
          </a:solidFill>
          <a:ln w="12700">
            <a:solidFill>
              <a:srgbClr val="7C3AED"/>
            </a:solidFill>
            <a:prstDash val="solid"/>
          </a:ln>
        </p:spPr>
      </p:sp>
      <p:sp>
        <p:nvSpPr>
          <p:cNvPr id="1048609" name="Text 33"/>
          <p:cNvSpPr/>
          <p:nvPr/>
        </p:nvSpPr>
        <p:spPr>
          <a:xfrm>
            <a:off x="2999232" y="886968"/>
            <a:ext cx="3401568" cy="301752"/>
          </a:xfrm>
          <a:prstGeom prst="rect">
            <a:avLst/>
          </a:prstGeom>
          <a:noFill/>
        </p:spPr>
        <p:txBody>
          <a:bodyPr wrap="square" lIns="0" tIns="0" rIns="0" bIns="0" rtlCol="0" anchor="ctr"/>
          <a:lstStyle/>
          <a:p>
            <a:pPr marL="0" indent="0" algn="ctr">
              <a:buNone/>
            </a:pPr>
            <a:r>
              <a:rPr lang="en-US" sz="1050" b="1" dirty="0">
                <a:solidFill>
                  <a:srgbClr val="FFFFFF"/>
                </a:solidFill>
              </a:rPr>
              <a:t>STEP-BY-STEP GUIDE</a:t>
            </a:r>
          </a:p>
        </p:txBody>
      </p:sp>
      <p:sp>
        <p:nvSpPr>
          <p:cNvPr id="1048610" name="Shape 34"/>
          <p:cNvSpPr/>
          <p:nvPr/>
        </p:nvSpPr>
        <p:spPr>
          <a:xfrm>
            <a:off x="2999232" y="1298448"/>
            <a:ext cx="347472" cy="347472"/>
          </a:xfrm>
          <a:prstGeom prst="ellipse">
            <a:avLst/>
          </a:prstGeom>
          <a:solidFill>
            <a:srgbClr val="2563EB"/>
          </a:solidFill>
          <a:ln w="12700">
            <a:solidFill>
              <a:srgbClr val="2563EB"/>
            </a:solidFill>
            <a:prstDash val="solid"/>
          </a:ln>
        </p:spPr>
      </p:sp>
      <p:sp>
        <p:nvSpPr>
          <p:cNvPr id="1048611" name="Text 35"/>
          <p:cNvSpPr/>
          <p:nvPr/>
        </p:nvSpPr>
        <p:spPr>
          <a:xfrm>
            <a:off x="2999232" y="1298448"/>
            <a:ext cx="347472" cy="347472"/>
          </a:xfrm>
          <a:prstGeom prst="rect">
            <a:avLst/>
          </a:prstGeom>
          <a:noFill/>
        </p:spPr>
        <p:txBody>
          <a:bodyPr wrap="square" lIns="0" tIns="0" rIns="0" bIns="0" rtlCol="0" anchor="ctr"/>
          <a:lstStyle/>
          <a:p>
            <a:pPr marL="0" indent="0" algn="ctr">
              <a:buNone/>
            </a:pPr>
            <a:r>
              <a:rPr lang="en-US" sz="1200" b="1" dirty="0">
                <a:solidFill>
                  <a:srgbClr val="FFFFFF"/>
                </a:solidFill>
              </a:rPr>
              <a:t>1</a:t>
            </a:r>
          </a:p>
        </p:txBody>
      </p:sp>
      <p:sp>
        <p:nvSpPr>
          <p:cNvPr id="1048612" name="Shape 36"/>
          <p:cNvSpPr/>
          <p:nvPr/>
        </p:nvSpPr>
        <p:spPr>
          <a:xfrm>
            <a:off x="3383280" y="1188720"/>
            <a:ext cx="3017520" cy="554126"/>
          </a:xfrm>
          <a:prstGeom prst="rect">
            <a:avLst/>
          </a:prstGeom>
          <a:solidFill>
            <a:srgbClr val="FFFFFF"/>
          </a:solidFill>
          <a:ln w="19050">
            <a:solidFill>
              <a:srgbClr val="2563EB"/>
            </a:solidFill>
            <a:prstDash val="solid"/>
          </a:ln>
        </p:spPr>
      </p:sp>
      <p:sp>
        <p:nvSpPr>
          <p:cNvPr id="1048613" name="Text 37"/>
          <p:cNvSpPr/>
          <p:nvPr/>
        </p:nvSpPr>
        <p:spPr>
          <a:xfrm>
            <a:off x="3429000" y="1216152"/>
            <a:ext cx="2926080" cy="201168"/>
          </a:xfrm>
          <a:prstGeom prst="rect">
            <a:avLst/>
          </a:prstGeom>
          <a:noFill/>
        </p:spPr>
        <p:txBody>
          <a:bodyPr wrap="square" lIns="0" tIns="0" rIns="0" bIns="0" rtlCol="0" anchor="ctr"/>
          <a:lstStyle/>
          <a:p>
            <a:pPr marL="0" indent="0" algn="l">
              <a:buNone/>
            </a:pPr>
            <a:r>
              <a:rPr lang="en-US" sz="900" b="1" dirty="0">
                <a:solidFill>
                  <a:srgbClr val="2563EB"/>
                </a:solidFill>
              </a:rPr>
              <a:t>Select Text or Object</a:t>
            </a:r>
          </a:p>
        </p:txBody>
      </p:sp>
      <p:sp>
        <p:nvSpPr>
          <p:cNvPr id="1048614" name="Text 38"/>
          <p:cNvSpPr/>
          <p:nvPr/>
        </p:nvSpPr>
        <p:spPr>
          <a:xfrm>
            <a:off x="3429000" y="1426464"/>
            <a:ext cx="2926080" cy="301752"/>
          </a:xfrm>
          <a:prstGeom prst="rect">
            <a:avLst/>
          </a:prstGeom>
          <a:noFill/>
        </p:spPr>
        <p:txBody>
          <a:bodyPr wrap="square" lIns="0" tIns="0" rIns="0" bIns="0" rtlCol="0" anchor="t"/>
          <a:lstStyle/>
          <a:p>
            <a:pPr marL="0" indent="0" algn="l">
              <a:buNone/>
            </a:pPr>
            <a:r>
              <a:rPr lang="en-US" sz="800" dirty="0">
                <a:solidFill>
                  <a:srgbClr val="1E293B"/>
                </a:solidFill>
              </a:rPr>
              <a:t>Click on any text, image, or shape you want to hyperlink. Selection handles should be visible.</a:t>
            </a:r>
          </a:p>
        </p:txBody>
      </p:sp>
      <p:sp>
        <p:nvSpPr>
          <p:cNvPr id="1048615" name="Shape 39"/>
          <p:cNvSpPr/>
          <p:nvPr/>
        </p:nvSpPr>
        <p:spPr>
          <a:xfrm>
            <a:off x="2999232" y="1852574"/>
            <a:ext cx="347472" cy="347472"/>
          </a:xfrm>
          <a:prstGeom prst="ellipse">
            <a:avLst/>
          </a:prstGeom>
          <a:solidFill>
            <a:srgbClr val="7C3AED"/>
          </a:solidFill>
          <a:ln w="12700">
            <a:solidFill>
              <a:srgbClr val="7C3AED"/>
            </a:solidFill>
            <a:prstDash val="solid"/>
          </a:ln>
        </p:spPr>
      </p:sp>
      <p:sp>
        <p:nvSpPr>
          <p:cNvPr id="1048616" name="Text 40"/>
          <p:cNvSpPr/>
          <p:nvPr/>
        </p:nvSpPr>
        <p:spPr>
          <a:xfrm>
            <a:off x="2999232" y="1852574"/>
            <a:ext cx="347472" cy="347472"/>
          </a:xfrm>
          <a:prstGeom prst="rect">
            <a:avLst/>
          </a:prstGeom>
          <a:noFill/>
        </p:spPr>
        <p:txBody>
          <a:bodyPr wrap="square" lIns="0" tIns="0" rIns="0" bIns="0" rtlCol="0" anchor="ctr"/>
          <a:lstStyle/>
          <a:p>
            <a:pPr marL="0" indent="0" algn="ctr">
              <a:buNone/>
            </a:pPr>
            <a:r>
              <a:rPr lang="en-US" sz="1200" b="1" dirty="0">
                <a:solidFill>
                  <a:srgbClr val="FFFFFF"/>
                </a:solidFill>
              </a:rPr>
              <a:t>2</a:t>
            </a:r>
          </a:p>
        </p:txBody>
      </p:sp>
      <p:sp>
        <p:nvSpPr>
          <p:cNvPr id="1048617" name="Shape 41"/>
          <p:cNvSpPr/>
          <p:nvPr/>
        </p:nvSpPr>
        <p:spPr>
          <a:xfrm>
            <a:off x="3383280" y="1742846"/>
            <a:ext cx="3017520" cy="554126"/>
          </a:xfrm>
          <a:prstGeom prst="rect">
            <a:avLst/>
          </a:prstGeom>
          <a:solidFill>
            <a:srgbClr val="FFFFFF"/>
          </a:solidFill>
          <a:ln w="19050">
            <a:solidFill>
              <a:srgbClr val="7C3AED"/>
            </a:solidFill>
            <a:prstDash val="solid"/>
          </a:ln>
        </p:spPr>
      </p:sp>
      <p:sp>
        <p:nvSpPr>
          <p:cNvPr id="1048618" name="Text 42"/>
          <p:cNvSpPr/>
          <p:nvPr/>
        </p:nvSpPr>
        <p:spPr>
          <a:xfrm>
            <a:off x="3429000" y="1770278"/>
            <a:ext cx="2926080" cy="201168"/>
          </a:xfrm>
          <a:prstGeom prst="rect">
            <a:avLst/>
          </a:prstGeom>
          <a:noFill/>
        </p:spPr>
        <p:txBody>
          <a:bodyPr wrap="square" lIns="0" tIns="0" rIns="0" bIns="0" rtlCol="0" anchor="ctr"/>
          <a:lstStyle/>
          <a:p>
            <a:pPr marL="0" indent="0" algn="l">
              <a:buNone/>
            </a:pPr>
            <a:r>
              <a:rPr lang="en-US" sz="900" b="1" dirty="0">
                <a:solidFill>
                  <a:srgbClr val="7C3AED"/>
                </a:solidFill>
              </a:rPr>
              <a:t>Open Insert Tab</a:t>
            </a:r>
          </a:p>
        </p:txBody>
      </p:sp>
      <p:sp>
        <p:nvSpPr>
          <p:cNvPr id="1048619" name="Text 43"/>
          <p:cNvSpPr/>
          <p:nvPr/>
        </p:nvSpPr>
        <p:spPr>
          <a:xfrm>
            <a:off x="3429000" y="1980590"/>
            <a:ext cx="2926080" cy="301752"/>
          </a:xfrm>
          <a:prstGeom prst="rect">
            <a:avLst/>
          </a:prstGeom>
          <a:noFill/>
        </p:spPr>
        <p:txBody>
          <a:bodyPr wrap="square" lIns="0" tIns="0" rIns="0" bIns="0" rtlCol="0" anchor="t"/>
          <a:lstStyle/>
          <a:p>
            <a:pPr marL="0" indent="0" algn="l">
              <a:buNone/>
            </a:pPr>
            <a:r>
              <a:rPr lang="en-US" sz="800" dirty="0">
                <a:solidFill>
                  <a:srgbClr val="1E293B"/>
                </a:solidFill>
              </a:rPr>
              <a:t>Navigate to the Insert tab in the PowerPoint ribbon menu at the top of the screen.</a:t>
            </a:r>
          </a:p>
        </p:txBody>
      </p:sp>
      <p:sp>
        <p:nvSpPr>
          <p:cNvPr id="1048620" name="Shape 44"/>
          <p:cNvSpPr/>
          <p:nvPr/>
        </p:nvSpPr>
        <p:spPr>
          <a:xfrm>
            <a:off x="2999232" y="2406701"/>
            <a:ext cx="347472" cy="347472"/>
          </a:xfrm>
          <a:prstGeom prst="ellipse">
            <a:avLst/>
          </a:prstGeom>
          <a:solidFill>
            <a:srgbClr val="059669"/>
          </a:solidFill>
          <a:ln w="12700">
            <a:solidFill>
              <a:srgbClr val="059669"/>
            </a:solidFill>
            <a:prstDash val="solid"/>
          </a:ln>
        </p:spPr>
      </p:sp>
      <p:sp>
        <p:nvSpPr>
          <p:cNvPr id="1048621" name="Text 45"/>
          <p:cNvSpPr/>
          <p:nvPr/>
        </p:nvSpPr>
        <p:spPr>
          <a:xfrm>
            <a:off x="2999232" y="2406701"/>
            <a:ext cx="347472" cy="347472"/>
          </a:xfrm>
          <a:prstGeom prst="rect">
            <a:avLst/>
          </a:prstGeom>
          <a:noFill/>
        </p:spPr>
        <p:txBody>
          <a:bodyPr wrap="square" lIns="0" tIns="0" rIns="0" bIns="0" rtlCol="0" anchor="ctr"/>
          <a:lstStyle/>
          <a:p>
            <a:pPr marL="0" indent="0" algn="ctr">
              <a:buNone/>
            </a:pPr>
            <a:r>
              <a:rPr lang="en-US" sz="1200" b="1" dirty="0">
                <a:solidFill>
                  <a:srgbClr val="FFFFFF"/>
                </a:solidFill>
              </a:rPr>
              <a:t>3</a:t>
            </a:r>
          </a:p>
        </p:txBody>
      </p:sp>
      <p:sp>
        <p:nvSpPr>
          <p:cNvPr id="1048622" name="Shape 46"/>
          <p:cNvSpPr/>
          <p:nvPr/>
        </p:nvSpPr>
        <p:spPr>
          <a:xfrm>
            <a:off x="3383280" y="2296973"/>
            <a:ext cx="3017520" cy="554126"/>
          </a:xfrm>
          <a:prstGeom prst="rect">
            <a:avLst/>
          </a:prstGeom>
          <a:solidFill>
            <a:srgbClr val="FFFFFF"/>
          </a:solidFill>
          <a:ln w="19050">
            <a:solidFill>
              <a:srgbClr val="059669"/>
            </a:solidFill>
            <a:prstDash val="solid"/>
          </a:ln>
        </p:spPr>
      </p:sp>
      <p:sp>
        <p:nvSpPr>
          <p:cNvPr id="1048623" name="Text 47"/>
          <p:cNvSpPr/>
          <p:nvPr/>
        </p:nvSpPr>
        <p:spPr>
          <a:xfrm>
            <a:off x="3429000" y="2324405"/>
            <a:ext cx="2926080" cy="201168"/>
          </a:xfrm>
          <a:prstGeom prst="rect">
            <a:avLst/>
          </a:prstGeom>
          <a:noFill/>
        </p:spPr>
        <p:txBody>
          <a:bodyPr wrap="square" lIns="0" tIns="0" rIns="0" bIns="0" rtlCol="0" anchor="ctr"/>
          <a:lstStyle/>
          <a:p>
            <a:pPr marL="0" indent="0" algn="l">
              <a:buNone/>
            </a:pPr>
            <a:r>
              <a:rPr lang="en-US" sz="900" b="1" dirty="0">
                <a:solidFill>
                  <a:srgbClr val="059669"/>
                </a:solidFill>
              </a:rPr>
              <a:t>Click 'Link' Button</a:t>
            </a:r>
          </a:p>
        </p:txBody>
      </p:sp>
      <p:sp>
        <p:nvSpPr>
          <p:cNvPr id="1048624" name="Text 48"/>
          <p:cNvSpPr/>
          <p:nvPr/>
        </p:nvSpPr>
        <p:spPr>
          <a:xfrm>
            <a:off x="3429000" y="2534717"/>
            <a:ext cx="2926080" cy="301752"/>
          </a:xfrm>
          <a:prstGeom prst="rect">
            <a:avLst/>
          </a:prstGeom>
          <a:noFill/>
        </p:spPr>
        <p:txBody>
          <a:bodyPr wrap="square" lIns="0" tIns="0" rIns="0" bIns="0" rtlCol="0" anchor="t"/>
          <a:lstStyle/>
          <a:p>
            <a:r>
              <a:rPr lang="en-US" sz="800" dirty="0">
                <a:solidFill>
                  <a:srgbClr val="1E293B"/>
                </a:solidFill>
              </a:rPr>
              <a:t>Click the Link button within the Links group. The Insert Hyperlink dialog box will open right away.</a:t>
            </a:r>
          </a:p>
        </p:txBody>
      </p:sp>
      <p:sp>
        <p:nvSpPr>
          <p:cNvPr id="1048625" name="Shape 49"/>
          <p:cNvSpPr/>
          <p:nvPr/>
        </p:nvSpPr>
        <p:spPr>
          <a:xfrm>
            <a:off x="2999232" y="2960827"/>
            <a:ext cx="347472" cy="347472"/>
          </a:xfrm>
          <a:prstGeom prst="ellipse">
            <a:avLst/>
          </a:prstGeom>
          <a:solidFill>
            <a:srgbClr val="EA580C"/>
          </a:solidFill>
          <a:ln w="12700">
            <a:solidFill>
              <a:srgbClr val="EA580C"/>
            </a:solidFill>
            <a:prstDash val="solid"/>
          </a:ln>
        </p:spPr>
      </p:sp>
      <p:sp>
        <p:nvSpPr>
          <p:cNvPr id="1048626" name="Text 50"/>
          <p:cNvSpPr/>
          <p:nvPr/>
        </p:nvSpPr>
        <p:spPr>
          <a:xfrm>
            <a:off x="2999232" y="2960827"/>
            <a:ext cx="347472" cy="347472"/>
          </a:xfrm>
          <a:prstGeom prst="rect">
            <a:avLst/>
          </a:prstGeom>
          <a:noFill/>
        </p:spPr>
        <p:txBody>
          <a:bodyPr wrap="square" lIns="0" tIns="0" rIns="0" bIns="0" rtlCol="0" anchor="ctr"/>
          <a:lstStyle/>
          <a:p>
            <a:pPr marL="0" indent="0" algn="ctr">
              <a:buNone/>
            </a:pPr>
            <a:r>
              <a:rPr lang="en-US" sz="1200" b="1" dirty="0">
                <a:solidFill>
                  <a:srgbClr val="FFFFFF"/>
                </a:solidFill>
              </a:rPr>
              <a:t>4</a:t>
            </a:r>
          </a:p>
        </p:txBody>
      </p:sp>
      <p:sp>
        <p:nvSpPr>
          <p:cNvPr id="1048627" name="Shape 51"/>
          <p:cNvSpPr/>
          <p:nvPr/>
        </p:nvSpPr>
        <p:spPr>
          <a:xfrm>
            <a:off x="3383280" y="2851099"/>
            <a:ext cx="3017520" cy="554126"/>
          </a:xfrm>
          <a:prstGeom prst="rect">
            <a:avLst/>
          </a:prstGeom>
          <a:solidFill>
            <a:srgbClr val="FFFFFF"/>
          </a:solidFill>
          <a:ln w="19050">
            <a:solidFill>
              <a:srgbClr val="EA580C"/>
            </a:solidFill>
            <a:prstDash val="solid"/>
          </a:ln>
        </p:spPr>
      </p:sp>
      <p:sp>
        <p:nvSpPr>
          <p:cNvPr id="1048628" name="Text 52"/>
          <p:cNvSpPr/>
          <p:nvPr/>
        </p:nvSpPr>
        <p:spPr>
          <a:xfrm>
            <a:off x="3429000" y="2878531"/>
            <a:ext cx="2926080" cy="201168"/>
          </a:xfrm>
          <a:prstGeom prst="rect">
            <a:avLst/>
          </a:prstGeom>
          <a:noFill/>
        </p:spPr>
        <p:txBody>
          <a:bodyPr wrap="square" lIns="0" tIns="0" rIns="0" bIns="0" rtlCol="0" anchor="ctr"/>
          <a:lstStyle/>
          <a:p>
            <a:pPr marL="0" indent="0" algn="l">
              <a:buNone/>
            </a:pPr>
            <a:r>
              <a:rPr lang="en-US" sz="900" b="1" dirty="0">
                <a:solidFill>
                  <a:srgbClr val="EA580C"/>
                </a:solidFill>
              </a:rPr>
              <a:t>Choose Link Type</a:t>
            </a:r>
          </a:p>
        </p:txBody>
      </p:sp>
      <p:sp>
        <p:nvSpPr>
          <p:cNvPr id="1048629" name="Text 53"/>
          <p:cNvSpPr/>
          <p:nvPr/>
        </p:nvSpPr>
        <p:spPr>
          <a:xfrm>
            <a:off x="3429000" y="3088843"/>
            <a:ext cx="2926080" cy="301752"/>
          </a:xfrm>
          <a:prstGeom prst="rect">
            <a:avLst/>
          </a:prstGeom>
          <a:noFill/>
        </p:spPr>
        <p:txBody>
          <a:bodyPr wrap="square" lIns="0" tIns="0" rIns="0" bIns="0" rtlCol="0" anchor="t"/>
          <a:lstStyle/>
          <a:p>
            <a:r>
              <a:rPr lang="en-US" sz="800">
                <a:solidFill>
                  <a:srgbClr val="1E293B"/>
                </a:solidFill>
              </a:rPr>
              <a:t>Pick one of the available options: Existing File/Web Page, Place in This Document, Email Address, or Create New Document.</a:t>
            </a:r>
            <a:endParaRPr lang="en-US" sz="800" dirty="0">
              <a:solidFill>
                <a:srgbClr val="1E293B"/>
              </a:solidFill>
            </a:endParaRPr>
          </a:p>
        </p:txBody>
      </p:sp>
      <p:sp>
        <p:nvSpPr>
          <p:cNvPr id="1048630" name="Shape 54"/>
          <p:cNvSpPr/>
          <p:nvPr/>
        </p:nvSpPr>
        <p:spPr>
          <a:xfrm>
            <a:off x="2999232" y="3514954"/>
            <a:ext cx="347472" cy="347472"/>
          </a:xfrm>
          <a:prstGeom prst="ellipse">
            <a:avLst/>
          </a:prstGeom>
          <a:solidFill>
            <a:srgbClr val="DB2777"/>
          </a:solidFill>
          <a:ln w="12700">
            <a:solidFill>
              <a:srgbClr val="DB2777"/>
            </a:solidFill>
            <a:prstDash val="solid"/>
          </a:ln>
        </p:spPr>
      </p:sp>
      <p:sp>
        <p:nvSpPr>
          <p:cNvPr id="1048631" name="Text 55"/>
          <p:cNvSpPr/>
          <p:nvPr/>
        </p:nvSpPr>
        <p:spPr>
          <a:xfrm>
            <a:off x="2999232" y="3514954"/>
            <a:ext cx="347472" cy="347472"/>
          </a:xfrm>
          <a:prstGeom prst="rect">
            <a:avLst/>
          </a:prstGeom>
          <a:noFill/>
        </p:spPr>
        <p:txBody>
          <a:bodyPr wrap="square" lIns="0" tIns="0" rIns="0" bIns="0" rtlCol="0" anchor="ctr"/>
          <a:lstStyle/>
          <a:p>
            <a:pPr marL="0" indent="0" algn="ctr">
              <a:buNone/>
            </a:pPr>
            <a:r>
              <a:rPr lang="en-US" sz="1200" b="1" dirty="0">
                <a:solidFill>
                  <a:srgbClr val="FFFFFF"/>
                </a:solidFill>
              </a:rPr>
              <a:t>5</a:t>
            </a:r>
          </a:p>
        </p:txBody>
      </p:sp>
      <p:sp>
        <p:nvSpPr>
          <p:cNvPr id="1048632" name="Shape 56"/>
          <p:cNvSpPr/>
          <p:nvPr/>
        </p:nvSpPr>
        <p:spPr>
          <a:xfrm>
            <a:off x="3383280" y="3405226"/>
            <a:ext cx="3017520" cy="554126"/>
          </a:xfrm>
          <a:prstGeom prst="rect">
            <a:avLst/>
          </a:prstGeom>
          <a:solidFill>
            <a:srgbClr val="FFFFFF"/>
          </a:solidFill>
          <a:ln w="19050">
            <a:solidFill>
              <a:srgbClr val="DB2777"/>
            </a:solidFill>
            <a:prstDash val="solid"/>
          </a:ln>
        </p:spPr>
      </p:sp>
      <p:sp>
        <p:nvSpPr>
          <p:cNvPr id="1048633" name="Text 57"/>
          <p:cNvSpPr/>
          <p:nvPr/>
        </p:nvSpPr>
        <p:spPr>
          <a:xfrm>
            <a:off x="3429000" y="3432658"/>
            <a:ext cx="2926080" cy="201168"/>
          </a:xfrm>
          <a:prstGeom prst="rect">
            <a:avLst/>
          </a:prstGeom>
          <a:noFill/>
        </p:spPr>
        <p:txBody>
          <a:bodyPr wrap="square" lIns="0" tIns="0" rIns="0" bIns="0" rtlCol="0" anchor="ctr"/>
          <a:lstStyle/>
          <a:p>
            <a:pPr marL="0" indent="0" algn="l">
              <a:buNone/>
            </a:pPr>
            <a:r>
              <a:rPr lang="en-US" sz="900" b="1" dirty="0">
                <a:solidFill>
                  <a:srgbClr val="DB2777"/>
                </a:solidFill>
              </a:rPr>
              <a:t>Enter URL or Target</a:t>
            </a:r>
          </a:p>
        </p:txBody>
      </p:sp>
      <p:sp>
        <p:nvSpPr>
          <p:cNvPr id="1048634" name="Text 58"/>
          <p:cNvSpPr/>
          <p:nvPr/>
        </p:nvSpPr>
        <p:spPr>
          <a:xfrm>
            <a:off x="3429000" y="3642970"/>
            <a:ext cx="2926080" cy="301752"/>
          </a:xfrm>
          <a:prstGeom prst="rect">
            <a:avLst/>
          </a:prstGeom>
          <a:noFill/>
        </p:spPr>
        <p:txBody>
          <a:bodyPr wrap="square" lIns="0" tIns="0" rIns="0" bIns="0" rtlCol="0" anchor="t"/>
          <a:lstStyle/>
          <a:p>
            <a:pPr marL="0" indent="0" algn="l">
              <a:buNone/>
            </a:pPr>
            <a:r>
              <a:rPr lang="en-US" sz="800" dirty="0">
                <a:solidFill>
                  <a:srgbClr val="1E293B"/>
                </a:solidFill>
              </a:rPr>
              <a:t>Type or paste the destination URL, file path, or email. For slide links, select the target slide.</a:t>
            </a:r>
          </a:p>
        </p:txBody>
      </p:sp>
      <p:sp>
        <p:nvSpPr>
          <p:cNvPr id="1048635" name="Shape 59"/>
          <p:cNvSpPr/>
          <p:nvPr/>
        </p:nvSpPr>
        <p:spPr>
          <a:xfrm>
            <a:off x="2999232" y="4069080"/>
            <a:ext cx="347472" cy="347472"/>
          </a:xfrm>
          <a:prstGeom prst="ellipse">
            <a:avLst/>
          </a:prstGeom>
          <a:solidFill>
            <a:srgbClr val="0891B2"/>
          </a:solidFill>
          <a:ln w="12700">
            <a:solidFill>
              <a:srgbClr val="0891B2"/>
            </a:solidFill>
            <a:prstDash val="solid"/>
          </a:ln>
        </p:spPr>
      </p:sp>
      <p:sp>
        <p:nvSpPr>
          <p:cNvPr id="1048636" name="Text 60"/>
          <p:cNvSpPr/>
          <p:nvPr/>
        </p:nvSpPr>
        <p:spPr>
          <a:xfrm>
            <a:off x="2999232" y="4069080"/>
            <a:ext cx="347472" cy="347472"/>
          </a:xfrm>
          <a:prstGeom prst="rect">
            <a:avLst/>
          </a:prstGeom>
          <a:noFill/>
        </p:spPr>
        <p:txBody>
          <a:bodyPr wrap="square" lIns="0" tIns="0" rIns="0" bIns="0" rtlCol="0" anchor="ctr"/>
          <a:lstStyle/>
          <a:p>
            <a:pPr marL="0" indent="0" algn="ctr">
              <a:buNone/>
            </a:pPr>
            <a:r>
              <a:rPr lang="en-US" sz="1200" b="1" dirty="0">
                <a:solidFill>
                  <a:srgbClr val="FFFFFF"/>
                </a:solidFill>
              </a:rPr>
              <a:t>6</a:t>
            </a:r>
          </a:p>
        </p:txBody>
      </p:sp>
      <p:sp>
        <p:nvSpPr>
          <p:cNvPr id="1048637" name="Shape 61"/>
          <p:cNvSpPr/>
          <p:nvPr/>
        </p:nvSpPr>
        <p:spPr>
          <a:xfrm>
            <a:off x="3383280" y="3959352"/>
            <a:ext cx="3017520" cy="554126"/>
          </a:xfrm>
          <a:prstGeom prst="rect">
            <a:avLst/>
          </a:prstGeom>
          <a:solidFill>
            <a:srgbClr val="FFFFFF"/>
          </a:solidFill>
          <a:ln w="19050">
            <a:solidFill>
              <a:srgbClr val="0891B2"/>
            </a:solidFill>
            <a:prstDash val="solid"/>
          </a:ln>
        </p:spPr>
      </p:sp>
      <p:sp>
        <p:nvSpPr>
          <p:cNvPr id="1048638" name="Text 62"/>
          <p:cNvSpPr/>
          <p:nvPr/>
        </p:nvSpPr>
        <p:spPr>
          <a:xfrm>
            <a:off x="3429000" y="3986784"/>
            <a:ext cx="2926080" cy="201168"/>
          </a:xfrm>
          <a:prstGeom prst="rect">
            <a:avLst/>
          </a:prstGeom>
          <a:noFill/>
        </p:spPr>
        <p:txBody>
          <a:bodyPr wrap="square" lIns="0" tIns="0" rIns="0" bIns="0" rtlCol="0" anchor="ctr"/>
          <a:lstStyle/>
          <a:p>
            <a:pPr marL="0" indent="0" algn="l">
              <a:buNone/>
            </a:pPr>
            <a:r>
              <a:rPr lang="en-US" sz="900" b="1" dirty="0">
                <a:solidFill>
                  <a:srgbClr val="0891B2"/>
                </a:solidFill>
              </a:rPr>
              <a:t>Add ScreenTip (Optional)</a:t>
            </a:r>
          </a:p>
        </p:txBody>
      </p:sp>
      <p:sp>
        <p:nvSpPr>
          <p:cNvPr id="1048639" name="Text 63"/>
          <p:cNvSpPr/>
          <p:nvPr/>
        </p:nvSpPr>
        <p:spPr>
          <a:xfrm>
            <a:off x="3429000" y="4197096"/>
            <a:ext cx="2926080" cy="301752"/>
          </a:xfrm>
          <a:prstGeom prst="rect">
            <a:avLst/>
          </a:prstGeom>
          <a:noFill/>
        </p:spPr>
        <p:txBody>
          <a:bodyPr wrap="square" lIns="0" tIns="0" rIns="0" bIns="0" rtlCol="0" anchor="t"/>
          <a:lstStyle/>
          <a:p>
            <a:pPr marL="0" indent="0" algn="l">
              <a:buNone/>
            </a:pPr>
            <a:r>
              <a:rPr lang="en-US" sz="800" dirty="0">
                <a:solidFill>
                  <a:srgbClr val="1E293B"/>
                </a:solidFill>
              </a:rPr>
              <a:t>Click ScreenTip to add hover text that displays when the mouse hovers over the link during slideshow.</a:t>
            </a:r>
          </a:p>
        </p:txBody>
      </p:sp>
      <p:sp>
        <p:nvSpPr>
          <p:cNvPr id="1048640" name="Shape 64"/>
          <p:cNvSpPr/>
          <p:nvPr/>
        </p:nvSpPr>
        <p:spPr>
          <a:xfrm>
            <a:off x="2999232" y="4623206"/>
            <a:ext cx="347472" cy="347472"/>
          </a:xfrm>
          <a:prstGeom prst="ellipse">
            <a:avLst/>
          </a:prstGeom>
          <a:solidFill>
            <a:srgbClr val="4338CA"/>
          </a:solidFill>
          <a:ln w="12700">
            <a:solidFill>
              <a:srgbClr val="4338CA"/>
            </a:solidFill>
            <a:prstDash val="solid"/>
          </a:ln>
        </p:spPr>
      </p:sp>
      <p:sp>
        <p:nvSpPr>
          <p:cNvPr id="1048641" name="Text 65"/>
          <p:cNvSpPr/>
          <p:nvPr/>
        </p:nvSpPr>
        <p:spPr>
          <a:xfrm>
            <a:off x="2999232" y="4623206"/>
            <a:ext cx="347472" cy="347472"/>
          </a:xfrm>
          <a:prstGeom prst="rect">
            <a:avLst/>
          </a:prstGeom>
          <a:noFill/>
        </p:spPr>
        <p:txBody>
          <a:bodyPr wrap="square" lIns="0" tIns="0" rIns="0" bIns="0" rtlCol="0" anchor="ctr"/>
          <a:lstStyle/>
          <a:p>
            <a:pPr marL="0" indent="0" algn="ctr">
              <a:buNone/>
            </a:pPr>
            <a:r>
              <a:rPr lang="en-US" sz="1200" b="1" dirty="0">
                <a:solidFill>
                  <a:srgbClr val="FFFFFF"/>
                </a:solidFill>
              </a:rPr>
              <a:t>7</a:t>
            </a:r>
          </a:p>
        </p:txBody>
      </p:sp>
      <p:sp>
        <p:nvSpPr>
          <p:cNvPr id="1048642" name="Shape 66"/>
          <p:cNvSpPr/>
          <p:nvPr/>
        </p:nvSpPr>
        <p:spPr>
          <a:xfrm>
            <a:off x="3383280" y="4513478"/>
            <a:ext cx="3017520" cy="554126"/>
          </a:xfrm>
          <a:prstGeom prst="rect">
            <a:avLst/>
          </a:prstGeom>
          <a:solidFill>
            <a:srgbClr val="FFFFFF"/>
          </a:solidFill>
          <a:ln w="19050">
            <a:solidFill>
              <a:srgbClr val="4338CA"/>
            </a:solidFill>
            <a:prstDash val="solid"/>
          </a:ln>
        </p:spPr>
      </p:sp>
      <p:sp>
        <p:nvSpPr>
          <p:cNvPr id="1048643" name="Text 67"/>
          <p:cNvSpPr/>
          <p:nvPr/>
        </p:nvSpPr>
        <p:spPr>
          <a:xfrm>
            <a:off x="3429000" y="4540910"/>
            <a:ext cx="2926080" cy="201168"/>
          </a:xfrm>
          <a:prstGeom prst="rect">
            <a:avLst/>
          </a:prstGeom>
          <a:noFill/>
        </p:spPr>
        <p:txBody>
          <a:bodyPr wrap="square" lIns="0" tIns="0" rIns="0" bIns="0" rtlCol="0" anchor="ctr"/>
          <a:lstStyle/>
          <a:p>
            <a:pPr marL="0" indent="0" algn="l">
              <a:buNone/>
            </a:pPr>
            <a:r>
              <a:rPr lang="en-US" sz="900" b="1" dirty="0">
                <a:solidFill>
                  <a:srgbClr val="4338CA"/>
                </a:solidFill>
              </a:rPr>
              <a:t>Click OK to Apply</a:t>
            </a:r>
          </a:p>
        </p:txBody>
      </p:sp>
      <p:sp>
        <p:nvSpPr>
          <p:cNvPr id="1048644" name="Text 68"/>
          <p:cNvSpPr/>
          <p:nvPr/>
        </p:nvSpPr>
        <p:spPr>
          <a:xfrm>
            <a:off x="3429000" y="4751222"/>
            <a:ext cx="2926080" cy="301752"/>
          </a:xfrm>
          <a:prstGeom prst="rect">
            <a:avLst/>
          </a:prstGeom>
          <a:noFill/>
        </p:spPr>
        <p:txBody>
          <a:bodyPr wrap="square" lIns="0" tIns="0" rIns="0" bIns="0" rtlCol="0" anchor="t"/>
          <a:lstStyle/>
          <a:p>
            <a:pPr marL="0" indent="0" algn="l">
              <a:buNone/>
            </a:pPr>
            <a:r>
              <a:rPr lang="en-US" sz="800" dirty="0">
                <a:solidFill>
                  <a:srgbClr val="1E293B"/>
                </a:solidFill>
              </a:rPr>
              <a:t>Press OK to confirm. Linked text appears underlined and coloured. Test in Slide Show mode using F5.</a:t>
            </a:r>
          </a:p>
        </p:txBody>
      </p:sp>
      <p:sp>
        <p:nvSpPr>
          <p:cNvPr id="1048645" name="Shape 69"/>
          <p:cNvSpPr/>
          <p:nvPr/>
        </p:nvSpPr>
        <p:spPr>
          <a:xfrm>
            <a:off x="6473952" y="886968"/>
            <a:ext cx="2834640" cy="301752"/>
          </a:xfrm>
          <a:prstGeom prst="rect">
            <a:avLst/>
          </a:prstGeom>
          <a:solidFill>
            <a:srgbClr val="0891B2"/>
          </a:solidFill>
          <a:ln w="12700">
            <a:solidFill>
              <a:srgbClr val="0891B2"/>
            </a:solidFill>
            <a:prstDash val="solid"/>
          </a:ln>
        </p:spPr>
      </p:sp>
      <p:sp>
        <p:nvSpPr>
          <p:cNvPr id="1048646" name="Text 70"/>
          <p:cNvSpPr/>
          <p:nvPr/>
        </p:nvSpPr>
        <p:spPr>
          <a:xfrm>
            <a:off x="6473952" y="886968"/>
            <a:ext cx="2834640" cy="301752"/>
          </a:xfrm>
          <a:prstGeom prst="rect">
            <a:avLst/>
          </a:prstGeom>
          <a:noFill/>
        </p:spPr>
        <p:txBody>
          <a:bodyPr wrap="square" lIns="0" tIns="0" rIns="0" bIns="0" rtlCol="0" anchor="ctr"/>
          <a:lstStyle/>
          <a:p>
            <a:pPr marL="0" indent="0" algn="ctr">
              <a:buNone/>
            </a:pPr>
            <a:r>
              <a:rPr lang="en-US" sz="1050" b="1" dirty="0">
                <a:solidFill>
                  <a:srgbClr val="FFFFFF"/>
                </a:solidFill>
              </a:rPr>
              <a:t>EDITING, TESTING &amp; TIPS</a:t>
            </a:r>
          </a:p>
        </p:txBody>
      </p:sp>
      <p:sp>
        <p:nvSpPr>
          <p:cNvPr id="1048647" name="Shape 71"/>
          <p:cNvSpPr/>
          <p:nvPr/>
        </p:nvSpPr>
        <p:spPr>
          <a:xfrm>
            <a:off x="6473952" y="1188720"/>
            <a:ext cx="2834640" cy="237744"/>
          </a:xfrm>
          <a:prstGeom prst="rect">
            <a:avLst/>
          </a:prstGeom>
          <a:solidFill>
            <a:srgbClr val="EA580C"/>
          </a:solidFill>
          <a:ln w="12700">
            <a:solidFill>
              <a:srgbClr val="EA580C"/>
            </a:solidFill>
            <a:prstDash val="solid"/>
          </a:ln>
        </p:spPr>
      </p:sp>
      <p:sp>
        <p:nvSpPr>
          <p:cNvPr id="1048648" name="Text 72"/>
          <p:cNvSpPr/>
          <p:nvPr/>
        </p:nvSpPr>
        <p:spPr>
          <a:xfrm>
            <a:off x="6473952" y="1188720"/>
            <a:ext cx="2834640" cy="237744"/>
          </a:xfrm>
          <a:prstGeom prst="rect">
            <a:avLst/>
          </a:prstGeom>
          <a:noFill/>
        </p:spPr>
        <p:txBody>
          <a:bodyPr wrap="square" lIns="0" tIns="0" rIns="0" bIns="0" rtlCol="0" anchor="ctr"/>
          <a:lstStyle/>
          <a:p>
            <a:pPr marL="0" indent="0" algn="ctr">
              <a:buNone/>
            </a:pPr>
            <a:r>
              <a:rPr lang="en-US" sz="950" b="1" dirty="0">
                <a:solidFill>
                  <a:srgbClr val="FFFFFF"/>
                </a:solidFill>
              </a:rPr>
              <a:t>HOW TO EDIT A HYPERLINK</a:t>
            </a:r>
          </a:p>
        </p:txBody>
      </p:sp>
      <p:sp>
        <p:nvSpPr>
          <p:cNvPr id="1048649" name="Shape 73"/>
          <p:cNvSpPr/>
          <p:nvPr/>
        </p:nvSpPr>
        <p:spPr>
          <a:xfrm>
            <a:off x="6473952" y="1426464"/>
            <a:ext cx="2834640" cy="576072"/>
          </a:xfrm>
          <a:prstGeom prst="rect">
            <a:avLst/>
          </a:prstGeom>
          <a:solidFill>
            <a:srgbClr val="FFFFFF"/>
          </a:solidFill>
          <a:ln w="12700">
            <a:solidFill>
              <a:srgbClr val="EA580C"/>
            </a:solidFill>
            <a:prstDash val="solid"/>
          </a:ln>
        </p:spPr>
      </p:sp>
      <p:sp>
        <p:nvSpPr>
          <p:cNvPr id="1048650" name="Text 74"/>
          <p:cNvSpPr/>
          <p:nvPr/>
        </p:nvSpPr>
        <p:spPr>
          <a:xfrm>
            <a:off x="6519672" y="1444752"/>
            <a:ext cx="2743200" cy="539496"/>
          </a:xfrm>
          <a:prstGeom prst="rect">
            <a:avLst/>
          </a:prstGeom>
          <a:noFill/>
        </p:spPr>
        <p:txBody>
          <a:bodyPr wrap="square" lIns="0" tIns="0" rIns="0" bIns="0" rtlCol="0" anchor="t"/>
          <a:lstStyle/>
          <a:p>
            <a:pPr marL="342900" indent="-342900" algn="l">
              <a:buSzPct val="100000"/>
              <a:buChar char="•"/>
            </a:pPr>
            <a:r>
              <a:rPr lang="en-US" sz="800" dirty="0">
                <a:solidFill>
                  <a:srgbClr val="1E293B"/>
                </a:solidFill>
              </a:rPr>
              <a:t>Right-click on the hyperlinked text or object</a:t>
            </a:r>
            <a:endParaRPr lang="en-US" sz="800" dirty="0"/>
          </a:p>
          <a:p>
            <a:pPr marL="342900" indent="-342900" algn="l">
              <a:buSzPct val="100000"/>
              <a:buChar char="•"/>
            </a:pPr>
            <a:r>
              <a:rPr lang="en-US" sz="800" dirty="0">
                <a:solidFill>
                  <a:srgbClr val="1E293B"/>
                </a:solidFill>
              </a:rPr>
              <a:t>Select Edit Link from the context menu</a:t>
            </a:r>
            <a:endParaRPr lang="en-US" sz="800" dirty="0"/>
          </a:p>
          <a:p>
            <a:pPr marL="342900" indent="-342900" algn="l">
              <a:buSzPct val="100000"/>
              <a:buChar char="•"/>
            </a:pPr>
            <a:r>
              <a:rPr lang="en-US" sz="800" dirty="0">
                <a:solidFill>
                  <a:srgbClr val="1E293B"/>
                </a:solidFill>
              </a:rPr>
              <a:t>Modify the URL, target slide, or ScreenTip</a:t>
            </a:r>
            <a:endParaRPr lang="en-US" sz="800" dirty="0"/>
          </a:p>
          <a:p>
            <a:pPr marL="342900" indent="-342900" algn="l">
              <a:buSzPct val="100000"/>
              <a:buChar char="•"/>
            </a:pPr>
            <a:r>
              <a:rPr lang="en-US" sz="800" dirty="0">
                <a:solidFill>
                  <a:srgbClr val="1E293B"/>
                </a:solidFill>
              </a:rPr>
              <a:t>Click OK to save changes (Microsoft, 2023)</a:t>
            </a:r>
          </a:p>
        </p:txBody>
      </p:sp>
      <p:sp>
        <p:nvSpPr>
          <p:cNvPr id="1048651" name="Shape 75"/>
          <p:cNvSpPr/>
          <p:nvPr/>
        </p:nvSpPr>
        <p:spPr>
          <a:xfrm>
            <a:off x="6473952" y="2002536"/>
            <a:ext cx="2834640" cy="237744"/>
          </a:xfrm>
          <a:prstGeom prst="rect">
            <a:avLst/>
          </a:prstGeom>
          <a:solidFill>
            <a:srgbClr val="DB2777"/>
          </a:solidFill>
          <a:ln w="12700">
            <a:solidFill>
              <a:srgbClr val="DB2777"/>
            </a:solidFill>
            <a:prstDash val="solid"/>
          </a:ln>
        </p:spPr>
      </p:sp>
      <p:sp>
        <p:nvSpPr>
          <p:cNvPr id="1048652" name="Text 76"/>
          <p:cNvSpPr/>
          <p:nvPr/>
        </p:nvSpPr>
        <p:spPr>
          <a:xfrm>
            <a:off x="6473952" y="2002536"/>
            <a:ext cx="2834640" cy="237744"/>
          </a:xfrm>
          <a:prstGeom prst="rect">
            <a:avLst/>
          </a:prstGeom>
          <a:noFill/>
        </p:spPr>
        <p:txBody>
          <a:bodyPr wrap="square" lIns="0" tIns="0" rIns="0" bIns="0" rtlCol="0" anchor="ctr"/>
          <a:lstStyle/>
          <a:p>
            <a:pPr marL="0" indent="0" algn="ctr">
              <a:buNone/>
            </a:pPr>
            <a:r>
              <a:rPr lang="en-US" sz="950" b="1" dirty="0">
                <a:solidFill>
                  <a:srgbClr val="FFFFFF"/>
                </a:solidFill>
              </a:rPr>
              <a:t>HOW TO REMOVE A HYPERLINK</a:t>
            </a:r>
          </a:p>
        </p:txBody>
      </p:sp>
      <p:sp>
        <p:nvSpPr>
          <p:cNvPr id="1048653" name="Shape 77"/>
          <p:cNvSpPr/>
          <p:nvPr/>
        </p:nvSpPr>
        <p:spPr>
          <a:xfrm>
            <a:off x="6473952" y="2240280"/>
            <a:ext cx="2834640" cy="475488"/>
          </a:xfrm>
          <a:prstGeom prst="rect">
            <a:avLst/>
          </a:prstGeom>
          <a:solidFill>
            <a:srgbClr val="FFFFFF"/>
          </a:solidFill>
          <a:ln w="12700">
            <a:solidFill>
              <a:srgbClr val="DB2777"/>
            </a:solidFill>
            <a:prstDash val="solid"/>
          </a:ln>
        </p:spPr>
      </p:sp>
      <p:sp>
        <p:nvSpPr>
          <p:cNvPr id="1048654" name="Text 78"/>
          <p:cNvSpPr/>
          <p:nvPr/>
        </p:nvSpPr>
        <p:spPr>
          <a:xfrm>
            <a:off x="6519672" y="2258568"/>
            <a:ext cx="2743200" cy="438912"/>
          </a:xfrm>
          <a:prstGeom prst="rect">
            <a:avLst/>
          </a:prstGeom>
          <a:noFill/>
        </p:spPr>
        <p:txBody>
          <a:bodyPr wrap="square" lIns="0" tIns="0" rIns="0" bIns="0" rtlCol="0" anchor="t"/>
          <a:lstStyle/>
          <a:p>
            <a:pPr marL="342900" indent="-342900" algn="l">
              <a:buSzPct val="100000"/>
              <a:buChar char="•"/>
            </a:pPr>
            <a:r>
              <a:rPr lang="en-US" sz="800" dirty="0">
                <a:solidFill>
                  <a:srgbClr val="1E293B"/>
                </a:solidFill>
              </a:rPr>
              <a:t>Right-click on the hyperlinked element</a:t>
            </a:r>
            <a:endParaRPr lang="en-US" sz="800" dirty="0"/>
          </a:p>
          <a:p>
            <a:pPr marL="342900" indent="-342900" algn="l">
              <a:buSzPct val="100000"/>
              <a:buChar char="•"/>
            </a:pPr>
            <a:r>
              <a:rPr lang="en-US" sz="800" dirty="0">
                <a:solidFill>
                  <a:srgbClr val="1E293B"/>
                </a:solidFill>
              </a:rPr>
              <a:t>Select Remove Link from the pop-up menu</a:t>
            </a:r>
            <a:endParaRPr lang="en-US" sz="800" dirty="0"/>
          </a:p>
          <a:p>
            <a:pPr marL="342900" indent="-342900" algn="l">
              <a:buSzPct val="100000"/>
              <a:buChar char="•"/>
            </a:pPr>
            <a:r>
              <a:rPr lang="en-US" sz="800" dirty="0">
                <a:solidFill>
                  <a:srgbClr val="1E293B"/>
                </a:solidFill>
              </a:rPr>
              <a:t>Formatting and link are removed instantly (Chou &amp; Chen, 2022)</a:t>
            </a:r>
          </a:p>
        </p:txBody>
      </p:sp>
      <p:sp>
        <p:nvSpPr>
          <p:cNvPr id="1048655" name="Shape 79"/>
          <p:cNvSpPr/>
          <p:nvPr/>
        </p:nvSpPr>
        <p:spPr>
          <a:xfrm>
            <a:off x="6473952" y="2715768"/>
            <a:ext cx="2834640" cy="237744"/>
          </a:xfrm>
          <a:prstGeom prst="rect">
            <a:avLst/>
          </a:prstGeom>
          <a:solidFill>
            <a:srgbClr val="059669"/>
          </a:solidFill>
          <a:ln w="12700">
            <a:solidFill>
              <a:srgbClr val="059669"/>
            </a:solidFill>
            <a:prstDash val="solid"/>
          </a:ln>
        </p:spPr>
      </p:sp>
      <p:sp>
        <p:nvSpPr>
          <p:cNvPr id="1048656" name="Text 80"/>
          <p:cNvSpPr/>
          <p:nvPr/>
        </p:nvSpPr>
        <p:spPr>
          <a:xfrm>
            <a:off x="6473952" y="2715768"/>
            <a:ext cx="2834640" cy="237744"/>
          </a:xfrm>
          <a:prstGeom prst="rect">
            <a:avLst/>
          </a:prstGeom>
          <a:noFill/>
        </p:spPr>
        <p:txBody>
          <a:bodyPr wrap="square" lIns="0" tIns="0" rIns="0" bIns="0" rtlCol="0" anchor="ctr"/>
          <a:lstStyle/>
          <a:p>
            <a:pPr marL="0" indent="0" algn="ctr">
              <a:buNone/>
            </a:pPr>
            <a:r>
              <a:rPr lang="en-US" sz="950" b="1" dirty="0">
                <a:solidFill>
                  <a:srgbClr val="FFFFFF"/>
                </a:solidFill>
              </a:rPr>
              <a:t>TESTING YOUR HYPERLINKS</a:t>
            </a:r>
          </a:p>
        </p:txBody>
      </p:sp>
      <p:sp>
        <p:nvSpPr>
          <p:cNvPr id="1048657" name="Shape 81"/>
          <p:cNvSpPr/>
          <p:nvPr/>
        </p:nvSpPr>
        <p:spPr>
          <a:xfrm>
            <a:off x="6473952" y="2953512"/>
            <a:ext cx="2834640" cy="475488"/>
          </a:xfrm>
          <a:prstGeom prst="rect">
            <a:avLst/>
          </a:prstGeom>
          <a:solidFill>
            <a:srgbClr val="FFFFFF"/>
          </a:solidFill>
          <a:ln w="12700">
            <a:solidFill>
              <a:srgbClr val="059669"/>
            </a:solidFill>
            <a:prstDash val="solid"/>
          </a:ln>
        </p:spPr>
      </p:sp>
      <p:sp>
        <p:nvSpPr>
          <p:cNvPr id="1048658" name="Text 82"/>
          <p:cNvSpPr/>
          <p:nvPr/>
        </p:nvSpPr>
        <p:spPr>
          <a:xfrm>
            <a:off x="6519672" y="2971800"/>
            <a:ext cx="2743200" cy="438912"/>
          </a:xfrm>
          <a:prstGeom prst="rect">
            <a:avLst/>
          </a:prstGeom>
          <a:noFill/>
        </p:spPr>
        <p:txBody>
          <a:bodyPr wrap="square" lIns="0" tIns="0" rIns="0" bIns="0" rtlCol="0" anchor="t"/>
          <a:lstStyle/>
          <a:p>
            <a:pPr marL="342900" indent="-342900" algn="l">
              <a:buSzPct val="100000"/>
              <a:buChar char="•"/>
            </a:pPr>
            <a:r>
              <a:rPr lang="en-US" sz="800" dirty="0">
                <a:solidFill>
                  <a:srgbClr val="1E293B"/>
                </a:solidFill>
              </a:rPr>
              <a:t>Press F5 or click Slide Show &gt; From Beginning</a:t>
            </a:r>
            <a:endParaRPr lang="en-US" sz="800" dirty="0"/>
          </a:p>
          <a:p>
            <a:pPr marL="342900" indent="-342900" algn="l">
              <a:buSzPct val="100000"/>
              <a:buChar char="•"/>
            </a:pPr>
            <a:r>
              <a:rPr lang="en-US" sz="800" dirty="0">
                <a:solidFill>
                  <a:srgbClr val="1E293B"/>
                </a:solidFill>
              </a:rPr>
              <a:t>Hover over links — cursor changes to hand icon</a:t>
            </a:r>
            <a:endParaRPr lang="en-US" sz="800" dirty="0"/>
          </a:p>
          <a:p>
            <a:pPr marL="342900" indent="-342900" algn="l">
              <a:buSzPct val="100000"/>
              <a:buChar char="•"/>
            </a:pPr>
            <a:r>
              <a:rPr lang="en-US" sz="800" dirty="0">
                <a:solidFill>
                  <a:srgbClr val="1E293B"/>
                </a:solidFill>
              </a:rPr>
              <a:t>Click to verify correct URL or slide destination (Al-Gahtani, 2021)</a:t>
            </a:r>
          </a:p>
        </p:txBody>
      </p:sp>
      <p:sp>
        <p:nvSpPr>
          <p:cNvPr id="1048659" name="Shape 83"/>
          <p:cNvSpPr/>
          <p:nvPr/>
        </p:nvSpPr>
        <p:spPr>
          <a:xfrm>
            <a:off x="6473952" y="3429000"/>
            <a:ext cx="2834640" cy="237744"/>
          </a:xfrm>
          <a:prstGeom prst="rect">
            <a:avLst/>
          </a:prstGeom>
          <a:solidFill>
            <a:srgbClr val="2563EB"/>
          </a:solidFill>
          <a:ln w="12700">
            <a:solidFill>
              <a:srgbClr val="2563EB"/>
            </a:solidFill>
            <a:prstDash val="solid"/>
          </a:ln>
        </p:spPr>
      </p:sp>
      <p:sp>
        <p:nvSpPr>
          <p:cNvPr id="1048660" name="Text 84"/>
          <p:cNvSpPr/>
          <p:nvPr/>
        </p:nvSpPr>
        <p:spPr>
          <a:xfrm>
            <a:off x="6473825" y="3493770"/>
            <a:ext cx="2834640" cy="172720"/>
          </a:xfrm>
          <a:prstGeom prst="rect">
            <a:avLst/>
          </a:prstGeom>
          <a:noFill/>
        </p:spPr>
        <p:txBody>
          <a:bodyPr wrap="square" lIns="0" tIns="0" rIns="0" bIns="0" rtlCol="0" anchor="ctr"/>
          <a:lstStyle/>
          <a:p>
            <a:pPr marL="0" indent="0" algn="ctr">
              <a:buNone/>
            </a:pPr>
            <a:r>
              <a:rPr lang="en-US" sz="850" b="1" dirty="0">
                <a:solidFill>
                  <a:srgbClr val="FFFFFF"/>
                </a:solidFill>
              </a:rPr>
              <a:t>IMPACT ON AUDIENCE ENGAGEMENT (%)</a:t>
            </a:r>
          </a:p>
        </p:txBody>
      </p:sp>
      <p:graphicFrame>
        <p:nvGraphicFramePr>
          <p:cNvPr id="4194305" name="Chart 1"/>
          <p:cNvGraphicFramePr>
            <a:graphicFrameLocks/>
          </p:cNvGraphicFramePr>
          <p:nvPr/>
        </p:nvGraphicFramePr>
        <p:xfrm>
          <a:off x="6473952" y="3666744"/>
          <a:ext cx="2834640" cy="1188720"/>
        </p:xfrm>
        <a:graphic>
          <a:graphicData uri="http://schemas.openxmlformats.org/drawingml/2006/chart">
            <c:chart xmlns:c="http://schemas.openxmlformats.org/drawingml/2006/chart" xmlns:r="http://schemas.openxmlformats.org/officeDocument/2006/relationships" r:id="rId4"/>
          </a:graphicData>
        </a:graphic>
      </p:graphicFrame>
      <p:sp>
        <p:nvSpPr>
          <p:cNvPr id="1048661" name="Text 85"/>
          <p:cNvSpPr/>
          <p:nvPr/>
        </p:nvSpPr>
        <p:spPr>
          <a:xfrm>
            <a:off x="6473952" y="4972939"/>
            <a:ext cx="2834640" cy="155448"/>
          </a:xfrm>
          <a:prstGeom prst="rect">
            <a:avLst/>
          </a:prstGeom>
          <a:noFill/>
        </p:spPr>
        <p:txBody>
          <a:bodyPr wrap="square" lIns="0" tIns="0" rIns="0" bIns="0" rtlCol="0" anchor="ctr"/>
          <a:lstStyle/>
          <a:p>
            <a:pPr marL="0" indent="0" algn="ctr">
              <a:buNone/>
            </a:pPr>
            <a:r>
              <a:rPr lang="en-US" sz="880" b="1" i="1" dirty="0">
                <a:solidFill>
                  <a:schemeClr val="tx1"/>
                </a:solidFill>
              </a:rPr>
              <a:t>Source: Wang et al. (2021); Chou &amp; Chen (2022)</a:t>
            </a:r>
          </a:p>
        </p:txBody>
      </p:sp>
      <p:sp>
        <p:nvSpPr>
          <p:cNvPr id="1048662" name="Shape 86"/>
          <p:cNvSpPr/>
          <p:nvPr/>
        </p:nvSpPr>
        <p:spPr>
          <a:xfrm>
            <a:off x="9381744" y="886968"/>
            <a:ext cx="2670048" cy="301752"/>
          </a:xfrm>
          <a:prstGeom prst="rect">
            <a:avLst/>
          </a:prstGeom>
          <a:solidFill>
            <a:schemeClr val="accent6">
              <a:lumMod val="40000"/>
              <a:lumOff val="60000"/>
            </a:schemeClr>
          </a:solidFill>
          <a:ln w="12700">
            <a:solidFill>
              <a:srgbClr val="4338CA"/>
            </a:solidFill>
            <a:prstDash val="solid"/>
          </a:ln>
        </p:spPr>
      </p:sp>
      <p:sp>
        <p:nvSpPr>
          <p:cNvPr id="1048663" name="Text 87"/>
          <p:cNvSpPr/>
          <p:nvPr/>
        </p:nvSpPr>
        <p:spPr>
          <a:xfrm>
            <a:off x="9381744" y="886968"/>
            <a:ext cx="2670048" cy="301752"/>
          </a:xfrm>
          <a:prstGeom prst="rect">
            <a:avLst/>
          </a:prstGeom>
          <a:noFill/>
        </p:spPr>
        <p:txBody>
          <a:bodyPr wrap="square" lIns="0" tIns="0" rIns="0" bIns="0" rtlCol="0" anchor="ctr"/>
          <a:lstStyle/>
          <a:p>
            <a:pPr marL="0" indent="0" algn="ctr">
              <a:buNone/>
            </a:pPr>
            <a:r>
              <a:rPr lang="en-US" sz="1050" b="1" dirty="0">
                <a:solidFill>
                  <a:srgbClr val="FFFFFF"/>
                </a:solidFill>
              </a:rPr>
              <a:t>CONCLUSION</a:t>
            </a:r>
          </a:p>
        </p:txBody>
      </p:sp>
      <p:sp>
        <p:nvSpPr>
          <p:cNvPr id="1048664" name="Shape 88"/>
          <p:cNvSpPr/>
          <p:nvPr/>
        </p:nvSpPr>
        <p:spPr>
          <a:xfrm>
            <a:off x="9381744" y="1188720"/>
            <a:ext cx="2670048" cy="1389888"/>
          </a:xfrm>
          <a:prstGeom prst="rect">
            <a:avLst/>
          </a:prstGeom>
          <a:solidFill>
            <a:srgbClr val="FFFFFF"/>
          </a:solidFill>
          <a:ln w="12700">
            <a:solidFill>
              <a:srgbClr val="4338CA"/>
            </a:solidFill>
            <a:prstDash val="solid"/>
          </a:ln>
        </p:spPr>
      </p:sp>
      <p:sp>
        <p:nvSpPr>
          <p:cNvPr id="1048665" name="Text 89"/>
          <p:cNvSpPr/>
          <p:nvPr/>
        </p:nvSpPr>
        <p:spPr>
          <a:xfrm>
            <a:off x="9436608" y="1216152"/>
            <a:ext cx="2560320" cy="1335024"/>
          </a:xfrm>
          <a:prstGeom prst="rect">
            <a:avLst/>
          </a:prstGeom>
          <a:noFill/>
        </p:spPr>
        <p:txBody>
          <a:bodyPr wrap="square" lIns="0" tIns="0" rIns="0" bIns="0" rtlCol="0" anchor="t"/>
          <a:lstStyle/>
          <a:p>
            <a:pPr marL="0" indent="0" algn="l">
              <a:buNone/>
            </a:pPr>
            <a:r>
              <a:rPr lang="en-US" sz="850" dirty="0">
                <a:solidFill>
                  <a:srgbClr val="1E293B"/>
                </a:solidFill>
              </a:rPr>
              <a:t>Hyperlinks are an essential feature of Microsoft PowerPoint, transforming static slides into dynamic, interactive presentations. By linking to websites, documents, emails, and internal slides, presenters can significantly improve audience navigation and overall engagement. Research confirms that presentations using hyperlinks consistently show higher audience interactivity and information retention compared to non-hyperlinked alternatives (Wang et al., 2021; Al-Gahtani, 2021). Mastering this tool is fundamental for any professional or educational context.</a:t>
            </a:r>
          </a:p>
        </p:txBody>
      </p:sp>
      <p:sp>
        <p:nvSpPr>
          <p:cNvPr id="1048666" name="Shape 90"/>
          <p:cNvSpPr/>
          <p:nvPr/>
        </p:nvSpPr>
        <p:spPr>
          <a:xfrm>
            <a:off x="9381744" y="2578608"/>
            <a:ext cx="2670048" cy="274320"/>
          </a:xfrm>
          <a:prstGeom prst="rect">
            <a:avLst/>
          </a:prstGeom>
          <a:solidFill>
            <a:srgbClr val="059669"/>
          </a:solidFill>
          <a:ln w="12700">
            <a:solidFill>
              <a:srgbClr val="059669"/>
            </a:solidFill>
            <a:prstDash val="solid"/>
          </a:ln>
        </p:spPr>
      </p:sp>
      <p:sp>
        <p:nvSpPr>
          <p:cNvPr id="1048667" name="Text 91"/>
          <p:cNvSpPr/>
          <p:nvPr/>
        </p:nvSpPr>
        <p:spPr>
          <a:xfrm>
            <a:off x="9381744" y="2578608"/>
            <a:ext cx="2670048" cy="274320"/>
          </a:xfrm>
          <a:prstGeom prst="rect">
            <a:avLst/>
          </a:prstGeom>
          <a:noFill/>
        </p:spPr>
        <p:txBody>
          <a:bodyPr wrap="square" lIns="0" tIns="0" rIns="0" bIns="0" rtlCol="0" anchor="ctr"/>
          <a:lstStyle/>
          <a:p>
            <a:pPr marL="0" indent="0" algn="ctr">
              <a:buNone/>
            </a:pPr>
            <a:r>
              <a:rPr lang="en-US" sz="1050" b="1" dirty="0">
                <a:solidFill>
                  <a:srgbClr val="FFFFFF"/>
                </a:solidFill>
              </a:rPr>
              <a:t>RECOMMENDATIONS</a:t>
            </a:r>
          </a:p>
        </p:txBody>
      </p:sp>
      <p:sp>
        <p:nvSpPr>
          <p:cNvPr id="1048668" name="Shape 92"/>
          <p:cNvSpPr/>
          <p:nvPr/>
        </p:nvSpPr>
        <p:spPr>
          <a:xfrm>
            <a:off x="9381744" y="2852928"/>
            <a:ext cx="274320" cy="347472"/>
          </a:xfrm>
          <a:prstGeom prst="rect">
            <a:avLst/>
          </a:prstGeom>
          <a:solidFill>
            <a:srgbClr val="2563EB"/>
          </a:solidFill>
          <a:ln w="12700">
            <a:solidFill>
              <a:srgbClr val="2563EB"/>
            </a:solidFill>
            <a:prstDash val="solid"/>
          </a:ln>
        </p:spPr>
      </p:sp>
      <p:sp>
        <p:nvSpPr>
          <p:cNvPr id="1048669" name="Text 93"/>
          <p:cNvSpPr/>
          <p:nvPr/>
        </p:nvSpPr>
        <p:spPr>
          <a:xfrm>
            <a:off x="9381744" y="2852928"/>
            <a:ext cx="274320" cy="347472"/>
          </a:xfrm>
          <a:prstGeom prst="rect">
            <a:avLst/>
          </a:prstGeom>
          <a:solidFill>
            <a:schemeClr val="accent2">
              <a:lumMod val="60000"/>
              <a:lumOff val="40000"/>
            </a:schemeClr>
          </a:solidFill>
        </p:spPr>
        <p:txBody>
          <a:bodyPr wrap="square" lIns="0" tIns="0" rIns="0" bIns="0" rtlCol="0" anchor="ctr"/>
          <a:lstStyle/>
          <a:p>
            <a:pPr marL="0" indent="0" algn="ctr">
              <a:buNone/>
            </a:pPr>
            <a:r>
              <a:rPr lang="en-US" sz="900" b="1" dirty="0">
                <a:solidFill>
                  <a:srgbClr val="FFFFFF"/>
                </a:solidFill>
              </a:rPr>
              <a:t>01</a:t>
            </a:r>
          </a:p>
        </p:txBody>
      </p:sp>
      <p:sp>
        <p:nvSpPr>
          <p:cNvPr id="1048670" name="Shape 94"/>
          <p:cNvSpPr/>
          <p:nvPr/>
        </p:nvSpPr>
        <p:spPr>
          <a:xfrm>
            <a:off x="9656064" y="2852928"/>
            <a:ext cx="2395728" cy="347472"/>
          </a:xfrm>
          <a:prstGeom prst="rect">
            <a:avLst/>
          </a:prstGeom>
          <a:solidFill>
            <a:srgbClr val="FFFFFF"/>
          </a:solidFill>
          <a:ln w="12700">
            <a:solidFill>
              <a:srgbClr val="2563EB"/>
            </a:solidFill>
            <a:prstDash val="solid"/>
          </a:ln>
        </p:spPr>
      </p:sp>
      <p:sp>
        <p:nvSpPr>
          <p:cNvPr id="1048671" name="Text 95"/>
          <p:cNvSpPr/>
          <p:nvPr/>
        </p:nvSpPr>
        <p:spPr>
          <a:xfrm>
            <a:off x="9701784" y="2862072"/>
            <a:ext cx="2304288" cy="329184"/>
          </a:xfrm>
          <a:prstGeom prst="rect">
            <a:avLst/>
          </a:prstGeom>
          <a:noFill/>
        </p:spPr>
        <p:txBody>
          <a:bodyPr wrap="square" lIns="0" tIns="0" rIns="0" bIns="0" rtlCol="0" anchor="ctr"/>
          <a:lstStyle/>
          <a:p>
            <a:pPr marL="0" indent="0" algn="l">
              <a:buNone/>
            </a:pPr>
            <a:r>
              <a:rPr lang="en-US" sz="780" dirty="0">
                <a:solidFill>
                  <a:srgbClr val="1E293B"/>
                </a:solidFill>
              </a:rPr>
              <a:t>Always use descriptive anchor text rather than raw URLs for accessibility and professionalism (W3C, 2020).</a:t>
            </a:r>
          </a:p>
        </p:txBody>
      </p:sp>
      <p:sp>
        <p:nvSpPr>
          <p:cNvPr id="1048672" name="Shape 96"/>
          <p:cNvSpPr/>
          <p:nvPr/>
        </p:nvSpPr>
        <p:spPr>
          <a:xfrm>
            <a:off x="9381744" y="3268980"/>
            <a:ext cx="274320" cy="347472"/>
          </a:xfrm>
          <a:prstGeom prst="rect">
            <a:avLst/>
          </a:prstGeom>
          <a:solidFill>
            <a:srgbClr val="7C3AED"/>
          </a:solidFill>
          <a:ln w="12700">
            <a:solidFill>
              <a:srgbClr val="7C3AED"/>
            </a:solidFill>
            <a:prstDash val="solid"/>
          </a:ln>
        </p:spPr>
      </p:sp>
      <p:sp>
        <p:nvSpPr>
          <p:cNvPr id="1048673" name="Text 97"/>
          <p:cNvSpPr/>
          <p:nvPr/>
        </p:nvSpPr>
        <p:spPr>
          <a:xfrm>
            <a:off x="9381744" y="3268980"/>
            <a:ext cx="274320" cy="347472"/>
          </a:xfrm>
          <a:prstGeom prst="rect">
            <a:avLst/>
          </a:prstGeom>
          <a:noFill/>
        </p:spPr>
        <p:txBody>
          <a:bodyPr wrap="square" lIns="0" tIns="0" rIns="0" bIns="0" rtlCol="0" anchor="ctr"/>
          <a:lstStyle/>
          <a:p>
            <a:pPr marL="0" indent="0" algn="ctr">
              <a:buNone/>
            </a:pPr>
            <a:r>
              <a:rPr lang="en-US" sz="900" b="1" dirty="0">
                <a:solidFill>
                  <a:srgbClr val="FFFFFF"/>
                </a:solidFill>
              </a:rPr>
              <a:t>02</a:t>
            </a:r>
          </a:p>
        </p:txBody>
      </p:sp>
      <p:sp>
        <p:nvSpPr>
          <p:cNvPr id="1048674" name="Shape 98"/>
          <p:cNvSpPr/>
          <p:nvPr/>
        </p:nvSpPr>
        <p:spPr>
          <a:xfrm>
            <a:off x="9656064" y="3268980"/>
            <a:ext cx="2395728" cy="347472"/>
          </a:xfrm>
          <a:prstGeom prst="rect">
            <a:avLst/>
          </a:prstGeom>
          <a:solidFill>
            <a:srgbClr val="FFFFFF"/>
          </a:solidFill>
          <a:ln w="12700">
            <a:solidFill>
              <a:srgbClr val="7C3AED"/>
            </a:solidFill>
            <a:prstDash val="solid"/>
          </a:ln>
        </p:spPr>
      </p:sp>
      <p:sp>
        <p:nvSpPr>
          <p:cNvPr id="1048675" name="Text 99"/>
          <p:cNvSpPr/>
          <p:nvPr/>
        </p:nvSpPr>
        <p:spPr>
          <a:xfrm>
            <a:off x="9701784" y="3278124"/>
            <a:ext cx="2304288" cy="329184"/>
          </a:xfrm>
          <a:prstGeom prst="rect">
            <a:avLst/>
          </a:prstGeom>
          <a:noFill/>
        </p:spPr>
        <p:txBody>
          <a:bodyPr wrap="square" lIns="0" tIns="0" rIns="0" bIns="0" rtlCol="0" anchor="ctr"/>
          <a:lstStyle/>
          <a:p>
            <a:pPr marL="0" indent="0" algn="l">
              <a:buNone/>
            </a:pPr>
            <a:r>
              <a:rPr lang="en-US" sz="780" dirty="0">
                <a:solidFill>
                  <a:srgbClr val="1E293B"/>
                </a:solidFill>
              </a:rPr>
              <a:t>Create a dedicated navigation slide with hyperlinks to key sections in large presentations (Microsoft, 2023).</a:t>
            </a:r>
          </a:p>
        </p:txBody>
      </p:sp>
      <p:sp>
        <p:nvSpPr>
          <p:cNvPr id="1048676" name="Shape 100"/>
          <p:cNvSpPr/>
          <p:nvPr/>
        </p:nvSpPr>
        <p:spPr>
          <a:xfrm>
            <a:off x="9381744" y="3685032"/>
            <a:ext cx="274320" cy="347472"/>
          </a:xfrm>
          <a:prstGeom prst="rect">
            <a:avLst/>
          </a:prstGeom>
          <a:solidFill>
            <a:srgbClr val="059669"/>
          </a:solidFill>
          <a:ln w="12700">
            <a:solidFill>
              <a:srgbClr val="059669"/>
            </a:solidFill>
            <a:prstDash val="solid"/>
          </a:ln>
        </p:spPr>
      </p:sp>
      <p:sp>
        <p:nvSpPr>
          <p:cNvPr id="1048677" name="Text 101"/>
          <p:cNvSpPr/>
          <p:nvPr/>
        </p:nvSpPr>
        <p:spPr>
          <a:xfrm>
            <a:off x="9381744" y="3685032"/>
            <a:ext cx="274320" cy="347472"/>
          </a:xfrm>
          <a:prstGeom prst="rect">
            <a:avLst/>
          </a:prstGeom>
          <a:noFill/>
        </p:spPr>
        <p:txBody>
          <a:bodyPr wrap="square" lIns="0" tIns="0" rIns="0" bIns="0" rtlCol="0" anchor="ctr"/>
          <a:lstStyle/>
          <a:p>
            <a:pPr marL="0" indent="0" algn="ctr">
              <a:buNone/>
            </a:pPr>
            <a:r>
              <a:rPr lang="en-US" sz="900" b="1" dirty="0">
                <a:solidFill>
                  <a:srgbClr val="FFFFFF"/>
                </a:solidFill>
              </a:rPr>
              <a:t>03</a:t>
            </a:r>
          </a:p>
        </p:txBody>
      </p:sp>
      <p:sp>
        <p:nvSpPr>
          <p:cNvPr id="1048678" name="Shape 102"/>
          <p:cNvSpPr/>
          <p:nvPr/>
        </p:nvSpPr>
        <p:spPr>
          <a:xfrm>
            <a:off x="9656064" y="3685032"/>
            <a:ext cx="2395728" cy="347472"/>
          </a:xfrm>
          <a:prstGeom prst="rect">
            <a:avLst/>
          </a:prstGeom>
          <a:solidFill>
            <a:srgbClr val="FFFFFF"/>
          </a:solidFill>
          <a:ln w="12700">
            <a:solidFill>
              <a:srgbClr val="059669"/>
            </a:solidFill>
            <a:prstDash val="solid"/>
          </a:ln>
        </p:spPr>
      </p:sp>
      <p:sp>
        <p:nvSpPr>
          <p:cNvPr id="1048679" name="Text 103"/>
          <p:cNvSpPr/>
          <p:nvPr/>
        </p:nvSpPr>
        <p:spPr>
          <a:xfrm>
            <a:off x="9701784" y="3694176"/>
            <a:ext cx="2304288" cy="329184"/>
          </a:xfrm>
          <a:prstGeom prst="rect">
            <a:avLst/>
          </a:prstGeom>
          <a:noFill/>
        </p:spPr>
        <p:txBody>
          <a:bodyPr wrap="square" lIns="0" tIns="0" rIns="0" bIns="0" rtlCol="0" anchor="ctr"/>
          <a:lstStyle/>
          <a:p>
            <a:pPr marL="0" indent="0" algn="l">
              <a:buNone/>
            </a:pPr>
            <a:r>
              <a:rPr lang="en-US" sz="780" dirty="0">
                <a:solidFill>
                  <a:srgbClr val="1E293B"/>
                </a:solidFill>
              </a:rPr>
              <a:t>Test all hyperlinks in Slide Show mode before presenting to audiences to avoid technical disruptions (Al-Gahtani, 2021).</a:t>
            </a:r>
          </a:p>
        </p:txBody>
      </p:sp>
      <p:sp>
        <p:nvSpPr>
          <p:cNvPr id="1048680" name="Shape 104"/>
          <p:cNvSpPr/>
          <p:nvPr/>
        </p:nvSpPr>
        <p:spPr>
          <a:xfrm>
            <a:off x="9381744" y="4101084"/>
            <a:ext cx="274320" cy="347472"/>
          </a:xfrm>
          <a:prstGeom prst="rect">
            <a:avLst/>
          </a:prstGeom>
          <a:solidFill>
            <a:srgbClr val="EA580C"/>
          </a:solidFill>
          <a:ln w="12700">
            <a:solidFill>
              <a:srgbClr val="EA580C"/>
            </a:solidFill>
            <a:prstDash val="solid"/>
          </a:ln>
        </p:spPr>
      </p:sp>
      <p:sp>
        <p:nvSpPr>
          <p:cNvPr id="1048681" name="Text 105"/>
          <p:cNvSpPr/>
          <p:nvPr/>
        </p:nvSpPr>
        <p:spPr>
          <a:xfrm>
            <a:off x="9381744" y="4101084"/>
            <a:ext cx="274320" cy="347472"/>
          </a:xfrm>
          <a:prstGeom prst="rect">
            <a:avLst/>
          </a:prstGeom>
          <a:noFill/>
        </p:spPr>
        <p:txBody>
          <a:bodyPr wrap="square" lIns="0" tIns="0" rIns="0" bIns="0" rtlCol="0" anchor="ctr"/>
          <a:lstStyle/>
          <a:p>
            <a:pPr marL="0" indent="0" algn="ctr">
              <a:buNone/>
            </a:pPr>
            <a:r>
              <a:rPr lang="en-US" sz="900" b="1" dirty="0">
                <a:solidFill>
                  <a:srgbClr val="FFFFFF"/>
                </a:solidFill>
              </a:rPr>
              <a:t>04</a:t>
            </a:r>
          </a:p>
        </p:txBody>
      </p:sp>
      <p:sp>
        <p:nvSpPr>
          <p:cNvPr id="1048682" name="Shape 106"/>
          <p:cNvSpPr/>
          <p:nvPr/>
        </p:nvSpPr>
        <p:spPr>
          <a:xfrm>
            <a:off x="9656064" y="4101084"/>
            <a:ext cx="2395728" cy="347472"/>
          </a:xfrm>
          <a:prstGeom prst="rect">
            <a:avLst/>
          </a:prstGeom>
          <a:solidFill>
            <a:srgbClr val="FFFFFF"/>
          </a:solidFill>
          <a:ln w="12700">
            <a:solidFill>
              <a:srgbClr val="EA580C"/>
            </a:solidFill>
            <a:prstDash val="solid"/>
          </a:ln>
        </p:spPr>
      </p:sp>
      <p:sp>
        <p:nvSpPr>
          <p:cNvPr id="1048683" name="Text 107"/>
          <p:cNvSpPr/>
          <p:nvPr/>
        </p:nvSpPr>
        <p:spPr>
          <a:xfrm>
            <a:off x="9701784" y="4110228"/>
            <a:ext cx="2304288" cy="329184"/>
          </a:xfrm>
          <a:prstGeom prst="rect">
            <a:avLst/>
          </a:prstGeom>
          <a:noFill/>
        </p:spPr>
        <p:txBody>
          <a:bodyPr wrap="square" lIns="0" tIns="0" rIns="0" bIns="0" rtlCol="0" anchor="ctr"/>
          <a:lstStyle/>
          <a:p>
            <a:pPr marL="0" indent="0" algn="l">
              <a:buNone/>
            </a:pPr>
            <a:r>
              <a:rPr lang="en-US" sz="780" dirty="0">
                <a:solidFill>
                  <a:srgbClr val="1E293B"/>
                </a:solidFill>
              </a:rPr>
              <a:t>Use Ctrl+K shortcut to speed up workflow when inserting multiple hyperlinks efficiently (Microsoft, 2023).</a:t>
            </a:r>
          </a:p>
        </p:txBody>
      </p:sp>
      <p:sp>
        <p:nvSpPr>
          <p:cNvPr id="1048684" name="Shape 108"/>
          <p:cNvSpPr/>
          <p:nvPr/>
        </p:nvSpPr>
        <p:spPr>
          <a:xfrm>
            <a:off x="9381744" y="4517136"/>
            <a:ext cx="274320" cy="347472"/>
          </a:xfrm>
          <a:prstGeom prst="rect">
            <a:avLst/>
          </a:prstGeom>
          <a:solidFill>
            <a:srgbClr val="DB2777"/>
          </a:solidFill>
          <a:ln w="12700">
            <a:solidFill>
              <a:srgbClr val="DB2777"/>
            </a:solidFill>
            <a:prstDash val="solid"/>
          </a:ln>
        </p:spPr>
      </p:sp>
      <p:sp>
        <p:nvSpPr>
          <p:cNvPr id="1048685" name="Text 109"/>
          <p:cNvSpPr/>
          <p:nvPr/>
        </p:nvSpPr>
        <p:spPr>
          <a:xfrm>
            <a:off x="9381744" y="4517136"/>
            <a:ext cx="274320" cy="347472"/>
          </a:xfrm>
          <a:prstGeom prst="rect">
            <a:avLst/>
          </a:prstGeom>
          <a:noFill/>
        </p:spPr>
        <p:txBody>
          <a:bodyPr wrap="square" lIns="0" tIns="0" rIns="0" bIns="0" rtlCol="0" anchor="ctr"/>
          <a:lstStyle/>
          <a:p>
            <a:pPr marL="0" indent="0" algn="ctr">
              <a:buNone/>
            </a:pPr>
            <a:r>
              <a:rPr lang="en-US" sz="900" b="1" dirty="0">
                <a:solidFill>
                  <a:srgbClr val="FFFFFF"/>
                </a:solidFill>
              </a:rPr>
              <a:t>05</a:t>
            </a:r>
          </a:p>
        </p:txBody>
      </p:sp>
      <p:sp>
        <p:nvSpPr>
          <p:cNvPr id="1048686" name="Shape 110"/>
          <p:cNvSpPr/>
          <p:nvPr/>
        </p:nvSpPr>
        <p:spPr>
          <a:xfrm>
            <a:off x="9656064" y="4517136"/>
            <a:ext cx="2395728" cy="347472"/>
          </a:xfrm>
          <a:prstGeom prst="rect">
            <a:avLst/>
          </a:prstGeom>
          <a:solidFill>
            <a:srgbClr val="FFFFFF"/>
          </a:solidFill>
          <a:ln w="12700">
            <a:solidFill>
              <a:srgbClr val="DB2777"/>
            </a:solidFill>
            <a:prstDash val="solid"/>
          </a:ln>
        </p:spPr>
      </p:sp>
      <p:sp>
        <p:nvSpPr>
          <p:cNvPr id="1048687" name="Text 111"/>
          <p:cNvSpPr/>
          <p:nvPr/>
        </p:nvSpPr>
        <p:spPr>
          <a:xfrm>
            <a:off x="9701784" y="4526280"/>
            <a:ext cx="2304288" cy="329184"/>
          </a:xfrm>
          <a:prstGeom prst="rect">
            <a:avLst/>
          </a:prstGeom>
          <a:noFill/>
        </p:spPr>
        <p:txBody>
          <a:bodyPr wrap="square" lIns="0" tIns="0" rIns="0" bIns="0" rtlCol="0" anchor="ctr"/>
          <a:lstStyle/>
          <a:p>
            <a:pPr marL="0" indent="0" algn="l">
              <a:buNone/>
            </a:pPr>
            <a:r>
              <a:rPr lang="en-US" sz="780" dirty="0">
                <a:solidFill>
                  <a:srgbClr val="1E293B"/>
                </a:solidFill>
              </a:rPr>
              <a:t>Apply ScreenTips to all links to improve usability and provide clear context for each hyperlink destination.</a:t>
            </a:r>
          </a:p>
        </p:txBody>
      </p:sp>
      <p:sp>
        <p:nvSpPr>
          <p:cNvPr id="1048688" name="Shape 112"/>
          <p:cNvSpPr/>
          <p:nvPr/>
        </p:nvSpPr>
        <p:spPr>
          <a:xfrm>
            <a:off x="109855" y="5052695"/>
            <a:ext cx="2816225" cy="393065"/>
          </a:xfrm>
          <a:prstGeom prst="rect">
            <a:avLst/>
          </a:prstGeom>
          <a:solidFill>
            <a:srgbClr val="0891B2"/>
          </a:solidFill>
          <a:ln w="12700">
            <a:solidFill>
              <a:srgbClr val="0891B2"/>
            </a:solidFill>
            <a:prstDash val="solid"/>
          </a:ln>
        </p:spPr>
      </p:sp>
      <p:sp>
        <p:nvSpPr>
          <p:cNvPr id="1048689" name="Text 113"/>
          <p:cNvSpPr/>
          <p:nvPr/>
        </p:nvSpPr>
        <p:spPr>
          <a:xfrm>
            <a:off x="164592" y="5128260"/>
            <a:ext cx="2706625" cy="244475"/>
          </a:xfrm>
          <a:prstGeom prst="rect">
            <a:avLst/>
          </a:prstGeom>
          <a:noFill/>
        </p:spPr>
        <p:txBody>
          <a:bodyPr wrap="square" lIns="0" tIns="0" rIns="0" bIns="0" rtlCol="0" anchor="ctr"/>
          <a:lstStyle/>
          <a:p>
            <a:pPr marL="0" indent="0" algn="ctr">
              <a:buNone/>
            </a:pPr>
            <a:r>
              <a:rPr lang="en-US" sz="900" b="1" dirty="0">
                <a:solidFill>
                  <a:srgbClr val="FFFFFF"/>
                </a:solidFill>
              </a:rPr>
              <a:t>GROWTH IN POWERPOINT HYPERLINK ADOPTION IN EDUCATION (%) — 2020 TO 2024</a:t>
            </a:r>
          </a:p>
        </p:txBody>
      </p:sp>
      <p:graphicFrame>
        <p:nvGraphicFramePr>
          <p:cNvPr id="4194306" name="Chart 2"/>
          <p:cNvGraphicFramePr>
            <a:graphicFrameLocks/>
          </p:cNvGraphicFramePr>
          <p:nvPr/>
        </p:nvGraphicFramePr>
        <p:xfrm>
          <a:off x="164465" y="5481955"/>
          <a:ext cx="4206875" cy="1220470"/>
        </p:xfrm>
        <a:graphic>
          <a:graphicData uri="http://schemas.openxmlformats.org/drawingml/2006/chart">
            <c:chart xmlns:c="http://schemas.openxmlformats.org/drawingml/2006/chart" xmlns:r="http://schemas.openxmlformats.org/officeDocument/2006/relationships" r:id="rId5"/>
          </a:graphicData>
        </a:graphic>
      </p:graphicFrame>
      <p:sp>
        <p:nvSpPr>
          <p:cNvPr id="1048690" name="Text 114"/>
          <p:cNvSpPr/>
          <p:nvPr/>
        </p:nvSpPr>
        <p:spPr>
          <a:xfrm>
            <a:off x="4406265" y="5936615"/>
            <a:ext cx="1948815" cy="271780"/>
          </a:xfrm>
          <a:prstGeom prst="rect">
            <a:avLst/>
          </a:prstGeom>
          <a:noFill/>
        </p:spPr>
        <p:txBody>
          <a:bodyPr wrap="square" lIns="0" tIns="0" rIns="0" bIns="0" rtlCol="0" anchor="ctr"/>
          <a:lstStyle/>
          <a:p>
            <a:pPr marL="0" indent="0" algn="r">
              <a:buNone/>
            </a:pPr>
            <a:r>
              <a:rPr lang="en-US" sz="880" b="1" i="1" dirty="0">
                <a:solidFill>
                  <a:srgbClr val="64748B"/>
                </a:solidFill>
              </a:rPr>
              <a:t>Source: Wang et al. (2021); Chou &amp; Chen (2022) — adapted trend data</a:t>
            </a:r>
          </a:p>
        </p:txBody>
      </p:sp>
      <p:sp>
        <p:nvSpPr>
          <p:cNvPr id="1048691" name="Shape 115"/>
          <p:cNvSpPr/>
          <p:nvPr/>
        </p:nvSpPr>
        <p:spPr>
          <a:xfrm>
            <a:off x="6574155" y="5193030"/>
            <a:ext cx="5587365" cy="274955"/>
          </a:xfrm>
          <a:prstGeom prst="rect">
            <a:avLst/>
          </a:prstGeom>
          <a:solidFill>
            <a:srgbClr val="2563EB"/>
          </a:solidFill>
          <a:ln w="12700">
            <a:solidFill>
              <a:srgbClr val="2563EB"/>
            </a:solidFill>
            <a:prstDash val="solid"/>
          </a:ln>
        </p:spPr>
      </p:sp>
      <p:sp>
        <p:nvSpPr>
          <p:cNvPr id="1048692" name="Text 116"/>
          <p:cNvSpPr/>
          <p:nvPr/>
        </p:nvSpPr>
        <p:spPr>
          <a:xfrm>
            <a:off x="7159625" y="5230495"/>
            <a:ext cx="1463040" cy="237744"/>
          </a:xfrm>
          <a:prstGeom prst="rect">
            <a:avLst/>
          </a:prstGeom>
          <a:noFill/>
        </p:spPr>
        <p:txBody>
          <a:bodyPr wrap="square" lIns="0" tIns="0" rIns="0" bIns="0" rtlCol="0" anchor="ctr"/>
          <a:lstStyle/>
          <a:p>
            <a:pPr marL="0" indent="0" algn="l">
              <a:buNone/>
            </a:pPr>
            <a:r>
              <a:rPr lang="en-US" sz="1050" b="1" dirty="0">
                <a:solidFill>
                  <a:srgbClr val="FFFFFF"/>
                </a:solidFill>
              </a:rPr>
              <a:t>REFERENCES</a:t>
            </a:r>
          </a:p>
        </p:txBody>
      </p:sp>
      <p:sp>
        <p:nvSpPr>
          <p:cNvPr id="1048693" name="Shape 117"/>
          <p:cNvSpPr/>
          <p:nvPr/>
        </p:nvSpPr>
        <p:spPr>
          <a:xfrm>
            <a:off x="6574790" y="5462905"/>
            <a:ext cx="5586730" cy="1235710"/>
          </a:xfrm>
          <a:prstGeom prst="rect">
            <a:avLst/>
          </a:prstGeom>
          <a:solidFill>
            <a:schemeClr val="bg1"/>
          </a:solidFill>
          <a:ln w="12700">
            <a:solidFill>
              <a:srgbClr val="1E293B"/>
            </a:solidFill>
            <a:prstDash val="solid"/>
          </a:ln>
        </p:spPr>
      </p:sp>
      <p:sp>
        <p:nvSpPr>
          <p:cNvPr id="1048694" name="Text 118"/>
          <p:cNvSpPr/>
          <p:nvPr/>
        </p:nvSpPr>
        <p:spPr>
          <a:xfrm>
            <a:off x="6682105" y="5623560"/>
            <a:ext cx="5479415" cy="585470"/>
          </a:xfrm>
          <a:prstGeom prst="rect">
            <a:avLst/>
          </a:prstGeom>
          <a:noFill/>
        </p:spPr>
        <p:txBody>
          <a:bodyPr wrap="square" lIns="0" tIns="0" rIns="0" bIns="0" rtlCol="0" anchor="t"/>
          <a:lstStyle/>
          <a:p>
            <a:pPr marL="0" indent="0" algn="l">
              <a:buNone/>
            </a:pPr>
            <a:r>
              <a:rPr lang="en-US" sz="800" dirty="0">
                <a:solidFill>
                  <a:schemeClr val="tx1"/>
                </a:solidFill>
              </a:rPr>
              <a:t>Al-Gahtani, S.S. (2021). Empirical investigation of e-learning acceptance and assimilation. Applied Computing and Informatics, 17(2), 270–292.   |   Chou, P.N. &amp; Chen, W.F. (2022). Internet self-efficacy and flow experience as predictors of cyberbullying involvement. Computers in Human Behavior, 128, 107097.   |   Microsoft (2023). Add a hyperlink to a slide. Microsoft Support. https://support.microsoft.com/en-us/office/add-a-hyperlink-to-a-slide</a:t>
            </a:r>
          </a:p>
        </p:txBody>
      </p:sp>
      <p:sp>
        <p:nvSpPr>
          <p:cNvPr id="1048695" name="Text 119"/>
          <p:cNvSpPr/>
          <p:nvPr/>
        </p:nvSpPr>
        <p:spPr>
          <a:xfrm>
            <a:off x="6666865" y="6208395"/>
            <a:ext cx="5357495" cy="421640"/>
          </a:xfrm>
          <a:prstGeom prst="rect">
            <a:avLst/>
          </a:prstGeom>
          <a:noFill/>
        </p:spPr>
        <p:txBody>
          <a:bodyPr wrap="square" lIns="0" tIns="0" rIns="0" bIns="0" rtlCol="0" anchor="t"/>
          <a:lstStyle/>
          <a:p>
            <a:pPr marL="0" indent="0" algn="l">
              <a:buNone/>
            </a:pPr>
            <a:r>
              <a:rPr lang="en-US" sz="800" dirty="0">
                <a:solidFill>
                  <a:schemeClr val="tx1"/>
                </a:solidFill>
              </a:rPr>
              <a:t>W3C (2020). Web Content Accessibility Guidelines (WCAG) 2.1. World Wide Web Consortium. https://www.w3.org/TR/WCAG21/   |   Wang, Y., Han, X. &amp; Liu, B. (2021). Exploring user acceptance of learning management systems: An empirical study. Journal of Computer Assisted Learning, 37(5), 1431–1449.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793</Words>
  <Application>Microsoft Office PowerPoint</Application>
  <PresentationFormat>Widescreen</PresentationFormat>
  <Paragraphs>73</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creator>My PC</dc:creator>
  <cp:lastModifiedBy>rahela ilie</cp:lastModifiedBy>
  <cp:revision>4</cp:revision>
  <dcterms:created xsi:type="dcterms:W3CDTF">2026-02-28T06:58:00Z</dcterms:created>
  <dcterms:modified xsi:type="dcterms:W3CDTF">2026-03-01T19:11:34Z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b17c1c7365ad4864bdd74b2ad5c74dd8</vt:lpwstr>
  </property>
  <property fmtid="{D5CDD505-2E9C-101B-9397-08002B2CF9AE}" pid="3" name="KSOProductBuildVer">
    <vt:lpwstr>1033-12.2.0.23196</vt:lpwstr>
  </property>
</Properties>
</file>