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6"/>
  </p:notesMasterIdLst>
  <p:handoutMasterIdLst>
    <p:handoutMasterId r:id="rId27"/>
  </p:handoutMasterIdLst>
  <p:sldIdLst>
    <p:sldId id="256" r:id="rId5"/>
    <p:sldId id="257" r:id="rId6"/>
    <p:sldId id="289" r:id="rId7"/>
    <p:sldId id="290" r:id="rId8"/>
    <p:sldId id="262" r:id="rId9"/>
    <p:sldId id="276" r:id="rId10"/>
    <p:sldId id="267" r:id="rId11"/>
    <p:sldId id="275" r:id="rId12"/>
    <p:sldId id="273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4" r:id="rId21"/>
    <p:sldId id="285" r:id="rId22"/>
    <p:sldId id="286" r:id="rId23"/>
    <p:sldId id="287" r:id="rId24"/>
    <p:sldId id="288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052"/>
  </p:normalViewPr>
  <p:slideViewPr>
    <p:cSldViewPr>
      <p:cViewPr varScale="1">
        <p:scale>
          <a:sx n="93" d="100"/>
          <a:sy n="93" d="100"/>
        </p:scale>
        <p:origin x="1664" y="20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6/29/20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317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233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6432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29/06/2020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29/06/2020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1196752"/>
            <a:ext cx="7992888" cy="1470025"/>
          </a:xfrm>
        </p:spPr>
        <p:txBody>
          <a:bodyPr>
            <a:normAutofit/>
          </a:bodyPr>
          <a:lstStyle/>
          <a:p>
            <a:r>
              <a:rPr lang="en-GB" dirty="0"/>
              <a:t>CLOUD COMPUTING TECHNOLOGIES – ACCC5000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4F407D-5713-8641-8CF7-BC98026595DE}"/>
              </a:ext>
            </a:extLst>
          </p:cNvPr>
          <p:cNvSpPr txBox="1"/>
          <p:nvPr/>
        </p:nvSpPr>
        <p:spPr>
          <a:xfrm>
            <a:off x="4788024" y="3429000"/>
            <a:ext cx="35283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Week 3: Session 1: </a:t>
            </a:r>
            <a:r>
              <a:rPr lang="en-US" sz="2400" dirty="0"/>
              <a:t>Cloud Service Models &amp; SaaS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Outcomes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752" y="1452986"/>
            <a:ext cx="7550496" cy="413625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4400" dirty="0"/>
              <a:t>By the end of this session, students will be able to: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sz="3600" dirty="0"/>
              <a:t>Understand Cloud Service Models</a:t>
            </a:r>
          </a:p>
          <a:p>
            <a:endParaRPr lang="en-GB" sz="3600" dirty="0"/>
          </a:p>
          <a:p>
            <a:r>
              <a:rPr lang="en-GB" sz="3600" dirty="0"/>
              <a:t>Understand Software-as-a-Service</a:t>
            </a:r>
          </a:p>
          <a:p>
            <a:endParaRPr lang="en-GB" sz="3600" dirty="0"/>
          </a:p>
          <a:p>
            <a:r>
              <a:rPr lang="en-GB" sz="3600" dirty="0"/>
              <a:t>Understand various business services provided by SaaS providers</a:t>
            </a:r>
          </a:p>
          <a:p>
            <a:endParaRPr lang="en-GB" sz="3600" dirty="0"/>
          </a:p>
          <a:p>
            <a:r>
              <a:rPr lang="en-GB" sz="3600" dirty="0"/>
              <a:t>Understand various characteristics of SaaS</a:t>
            </a:r>
          </a:p>
          <a:p>
            <a:endParaRPr lang="en-GB" sz="3600" dirty="0"/>
          </a:p>
          <a:p>
            <a:r>
              <a:rPr lang="en-GB" sz="3600" dirty="0"/>
              <a:t>Understand Suitability of SaaS</a:t>
            </a:r>
          </a:p>
          <a:p>
            <a:endParaRPr lang="en-GB" sz="3600" dirty="0"/>
          </a:p>
          <a:p>
            <a:r>
              <a:rPr lang="en-GB" sz="3600" dirty="0"/>
              <a:t>Understand Pros and Cons of SaaS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b="1" dirty="0"/>
              <a:t>Cloud Service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052736"/>
            <a:ext cx="7920880" cy="4608512"/>
          </a:xfrm>
        </p:spPr>
        <p:txBody>
          <a:bodyPr>
            <a:normAutofit fontScale="92500" lnSpcReduction="10000"/>
          </a:bodyPr>
          <a:lstStyle/>
          <a:p>
            <a:pPr algn="just">
              <a:buFontTx/>
              <a:buChar char="-"/>
            </a:pPr>
            <a:r>
              <a:rPr lang="en-GB" sz="2400" dirty="0"/>
              <a:t>Cloud companies provides computing resources, development platforms, and applications as a service to the end users</a:t>
            </a:r>
          </a:p>
          <a:p>
            <a:pPr marL="0" indent="0" algn="just">
              <a:buNone/>
            </a:pPr>
            <a:r>
              <a:rPr lang="en-GB" sz="2400" dirty="0"/>
              <a:t> </a:t>
            </a:r>
          </a:p>
          <a:p>
            <a:pPr algn="just">
              <a:buFontTx/>
              <a:buChar char="-"/>
            </a:pPr>
            <a:r>
              <a:rPr lang="en-GB" sz="2400" dirty="0"/>
              <a:t>The information technology (IT) industries started subscribing the cloud services instead of buying the products</a:t>
            </a:r>
          </a:p>
          <a:p>
            <a:pPr marL="0" indent="0" algn="just">
              <a:buNone/>
            </a:pPr>
            <a:endParaRPr lang="en-GB" sz="2400" dirty="0"/>
          </a:p>
          <a:p>
            <a:pPr algn="just">
              <a:buFontTx/>
              <a:buChar char="-"/>
            </a:pPr>
            <a:r>
              <a:rPr lang="en-GB" sz="2400" dirty="0"/>
              <a:t>Cloud computing is a model that enables the end users to access the shared pool of computing resources without the need to buy or own it</a:t>
            </a:r>
          </a:p>
          <a:p>
            <a:pPr algn="just">
              <a:buFontTx/>
              <a:buChar char="-"/>
            </a:pPr>
            <a:endParaRPr lang="en-GB" sz="2400" dirty="0"/>
          </a:p>
          <a:p>
            <a:pPr algn="just">
              <a:buFontTx/>
              <a:buChar char="-"/>
            </a:pPr>
            <a:r>
              <a:rPr lang="en-GB" sz="2400" dirty="0"/>
              <a:t>The essential characteristics of the Cloud include on-demand self-service, broad network access, resource pooling, rapid elasticity, and measured service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1269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GB" b="1" dirty="0"/>
              <a:t>Cloud Service Models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052736"/>
            <a:ext cx="7920880" cy="4608512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en-GB" sz="2400" dirty="0"/>
              <a:t>The National Institute of Standards and Technology (NIST) defines three basic service models, namely: </a:t>
            </a:r>
          </a:p>
          <a:p>
            <a:pPr marL="0" indent="0" algn="just">
              <a:buNone/>
            </a:pPr>
            <a:r>
              <a:rPr lang="en-GB" sz="2400" dirty="0"/>
              <a:t>	1. Software-as-a-Service (SaaS)</a:t>
            </a:r>
          </a:p>
          <a:p>
            <a:pPr marL="0" indent="0" algn="just">
              <a:buNone/>
            </a:pPr>
            <a:r>
              <a:rPr lang="en-GB" sz="2400" dirty="0"/>
              <a:t>	2. Platform-as-a-Service (PaaS)</a:t>
            </a:r>
          </a:p>
          <a:p>
            <a:pPr marL="0" indent="0" algn="just">
              <a:buNone/>
            </a:pPr>
            <a:r>
              <a:rPr lang="en-GB" sz="2400" dirty="0"/>
              <a:t>	3. Infrastructure-as-a-Service (IaaS) </a:t>
            </a:r>
          </a:p>
          <a:p>
            <a:pPr marL="0" indent="0" algn="just">
              <a:buNone/>
            </a:pPr>
            <a:endParaRPr lang="en-GB" sz="2400" dirty="0"/>
          </a:p>
          <a:p>
            <a:pPr marL="0" indent="0" algn="just">
              <a:buNone/>
            </a:pPr>
            <a:r>
              <a:rPr lang="en-GB" sz="2400" b="1" dirty="0"/>
              <a:t>SaaS: </a:t>
            </a:r>
            <a:r>
              <a:rPr lang="en-GB" sz="2600" dirty="0"/>
              <a:t>SaaS is a software program positioned as a shared cloud service and made available as a “product” or generic utility represents the typical profile of a SaaS offering</a:t>
            </a:r>
          </a:p>
          <a:p>
            <a:pPr marL="0" indent="0" algn="just">
              <a:buNone/>
            </a:pPr>
            <a:endParaRPr lang="en-GB" sz="2400" dirty="0"/>
          </a:p>
          <a:p>
            <a:pPr marL="0" indent="0" algn="just">
              <a:buNone/>
            </a:pPr>
            <a:r>
              <a:rPr lang="en-GB" sz="2400" b="1" dirty="0"/>
              <a:t>PaaS: </a:t>
            </a:r>
            <a:r>
              <a:rPr lang="en-GB" sz="2400" dirty="0"/>
              <a:t>PaaS delivery model represents a pre-defined “ready-to-use” environment typically comprised of already deployed and configured IT resources </a:t>
            </a:r>
          </a:p>
          <a:p>
            <a:pPr marL="0" indent="0" algn="just">
              <a:buNone/>
            </a:pPr>
            <a:endParaRPr lang="en-GB" sz="2400" dirty="0"/>
          </a:p>
          <a:p>
            <a:pPr marL="0" indent="0" algn="just">
              <a:buNone/>
            </a:pPr>
            <a:r>
              <a:rPr lang="en-GB" sz="2400" b="1" dirty="0"/>
              <a:t>IaaS: </a:t>
            </a:r>
            <a:r>
              <a:rPr lang="en-GB" sz="2400" dirty="0"/>
              <a:t>The IaaS delivery model represents a self-contained IT environment comprised infrastructure-centric IT resources that can be access and managed via Cloud service-based interfaces and tools</a:t>
            </a:r>
            <a:endParaRPr lang="en-GB" sz="2400" b="1" dirty="0"/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126216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796950"/>
          </a:xfrm>
        </p:spPr>
        <p:txBody>
          <a:bodyPr/>
          <a:lstStyle/>
          <a:p>
            <a:r>
              <a:rPr lang="en-US" dirty="0"/>
              <a:t>Cloud Service Models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E50501-0879-0B40-80F8-F4E5D30012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7704" y="1145318"/>
            <a:ext cx="4975696" cy="426488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505D7FE-EDA6-2646-82DA-2021BD5DCFDB}"/>
              </a:ext>
            </a:extLst>
          </p:cNvPr>
          <p:cNvSpPr txBox="1"/>
          <p:nvPr/>
        </p:nvSpPr>
        <p:spPr>
          <a:xfrm>
            <a:off x="2627784" y="5301208"/>
            <a:ext cx="4752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Figure: Basic Cloud service models</a:t>
            </a:r>
          </a:p>
        </p:txBody>
      </p:sp>
    </p:spTree>
    <p:extLst>
      <p:ext uri="{BB962C8B-B14F-4D97-AF65-F5344CB8AC3E}">
        <p14:creationId xmlns:p14="http://schemas.microsoft.com/office/powerpoint/2010/main" val="3245230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Software-as-a-Service (SaaS)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104456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en-US" sz="2400" dirty="0"/>
              <a:t>The ability given to the end users to access an application over the Internet that is hosted and managed by the service provider</a:t>
            </a:r>
          </a:p>
          <a:p>
            <a:pPr algn="just">
              <a:buFontTx/>
              <a:buChar char="-"/>
            </a:pPr>
            <a:r>
              <a:rPr lang="en-US" sz="2400" dirty="0"/>
              <a:t>SaaS is delivered as an on-demand service over the Internet, there is no need to install the software to the end user’s devices</a:t>
            </a:r>
          </a:p>
          <a:p>
            <a:pPr algn="just">
              <a:buFontTx/>
              <a:buChar char="-"/>
            </a:pPr>
            <a:r>
              <a:rPr lang="en-US" sz="2400" dirty="0"/>
              <a:t>software &amp; its associated data are hosted centrally and accessed using a client through a browser</a:t>
            </a:r>
          </a:p>
          <a:p>
            <a:pPr algn="just">
              <a:buFontTx/>
              <a:buChar char="-"/>
            </a:pPr>
            <a:r>
              <a:rPr lang="en-US" sz="2400" dirty="0"/>
              <a:t>software is provided as a web-based, on-demand, pay-as-go(some cases free!) service</a:t>
            </a:r>
          </a:p>
          <a:p>
            <a:pPr algn="just">
              <a:buFontTx/>
              <a:buChar char="-"/>
            </a:pPr>
            <a:endParaRPr lang="en-US" sz="2400" dirty="0"/>
          </a:p>
          <a:p>
            <a:pPr algn="just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8357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Software-as-a-Service (SaaS)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02133"/>
            <a:ext cx="7931224" cy="4253733"/>
          </a:xfrm>
        </p:spPr>
        <p:txBody>
          <a:bodyPr>
            <a:normAutofit fontScale="77500" lnSpcReduction="20000"/>
          </a:bodyPr>
          <a:lstStyle/>
          <a:p>
            <a:pPr marL="457200" lvl="1" indent="0" algn="just">
              <a:buNone/>
            </a:pPr>
            <a:endParaRPr lang="en-US" sz="3100" dirty="0"/>
          </a:p>
          <a:p>
            <a:pPr lvl="1" algn="just"/>
            <a:r>
              <a:rPr lang="en-US" sz="3100" dirty="0"/>
              <a:t>SaaS is a software program positioned as a shared cloud service and made available as a “product” or generic utility that represents the typical profile of SaaS offering</a:t>
            </a:r>
          </a:p>
          <a:p>
            <a:pPr lvl="1" algn="just"/>
            <a:endParaRPr lang="en-US" sz="3100" dirty="0"/>
          </a:p>
          <a:p>
            <a:pPr lvl="1" algn="just"/>
            <a:r>
              <a:rPr lang="en-US" sz="3200" dirty="0"/>
              <a:t>SaaS services can be accessed or disconnected at any time based on the end user’s needs</a:t>
            </a:r>
            <a:endParaRPr lang="en-US" sz="3100" dirty="0"/>
          </a:p>
          <a:p>
            <a:pPr lvl="1" algn="just"/>
            <a:endParaRPr lang="en-US" sz="3100" dirty="0"/>
          </a:p>
          <a:p>
            <a:pPr lvl="1" algn="just"/>
            <a:r>
              <a:rPr lang="en-US" sz="3100" dirty="0"/>
              <a:t>SaaS delivery model is typically used to make a reusable cloud service widely available to a range of cloud consumers </a:t>
            </a:r>
          </a:p>
          <a:p>
            <a:pPr marL="0" indent="0" algn="just">
              <a:buNone/>
            </a:pPr>
            <a:endParaRPr lang="en-US" dirty="0"/>
          </a:p>
          <a:p>
            <a:pPr algn="just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038975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/>
              <a:t>Differences between Traditional Software and SaaS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dirty="0"/>
              <a:t>Traditional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/>
              <a:t>One-time fee</a:t>
            </a:r>
          </a:p>
          <a:p>
            <a:pPr algn="just"/>
            <a:r>
              <a:rPr lang="en-US" dirty="0"/>
              <a:t>Use on your computer</a:t>
            </a:r>
          </a:p>
          <a:p>
            <a:pPr algn="just"/>
            <a:r>
              <a:rPr lang="en-US" dirty="0"/>
              <a:t>Free trial not available</a:t>
            </a:r>
          </a:p>
          <a:p>
            <a:pPr algn="just"/>
            <a:r>
              <a:rPr lang="en-US" dirty="0"/>
              <a:t>Installments required</a:t>
            </a:r>
          </a:p>
          <a:p>
            <a:pPr algn="just"/>
            <a:r>
              <a:rPr lang="en-US" dirty="0"/>
              <a:t>Some updates are automatic</a:t>
            </a:r>
          </a:p>
          <a:p>
            <a:pPr algn="just"/>
            <a:r>
              <a:rPr lang="en-US" dirty="0"/>
              <a:t>New version is a new purchase</a:t>
            </a:r>
          </a:p>
          <a:p>
            <a:pPr algn="just"/>
            <a:r>
              <a:rPr lang="en-US" dirty="0"/>
              <a:t>Mobile synchronization requires additional software (costlier)</a:t>
            </a:r>
          </a:p>
          <a:p>
            <a:pPr algn="just"/>
            <a:endParaRPr lang="en-US" dirty="0"/>
          </a:p>
          <a:p>
            <a:pPr algn="just"/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dirty="0"/>
              <a:t>SaaS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en-US" dirty="0"/>
              <a:t>Subscription fee</a:t>
            </a:r>
          </a:p>
          <a:p>
            <a:pPr algn="just"/>
            <a:r>
              <a:rPr lang="en-US" dirty="0"/>
              <a:t>Use on your computer</a:t>
            </a:r>
          </a:p>
          <a:p>
            <a:pPr algn="just"/>
            <a:r>
              <a:rPr lang="en-US" dirty="0"/>
              <a:t>Free trial often available</a:t>
            </a:r>
          </a:p>
          <a:p>
            <a:pPr algn="just"/>
            <a:r>
              <a:rPr lang="en-US" dirty="0"/>
              <a:t>Installment not required</a:t>
            </a:r>
          </a:p>
          <a:p>
            <a:pPr algn="just"/>
            <a:r>
              <a:rPr lang="en-US" dirty="0"/>
              <a:t>All updates are automatic</a:t>
            </a:r>
          </a:p>
          <a:p>
            <a:pPr algn="just"/>
            <a:r>
              <a:rPr lang="en-US" dirty="0"/>
              <a:t>New version may be new subscription</a:t>
            </a:r>
          </a:p>
          <a:p>
            <a:pPr algn="just"/>
            <a:r>
              <a:rPr lang="en-US" dirty="0"/>
              <a:t>Mobile synchronization may require additional software often free or affordable</a:t>
            </a:r>
          </a:p>
        </p:txBody>
      </p:sp>
    </p:spTree>
    <p:extLst>
      <p:ext uri="{BB962C8B-B14F-4D97-AF65-F5344CB8AC3E}">
        <p14:creationId xmlns:p14="http://schemas.microsoft.com/office/powerpoint/2010/main" val="16904155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15616" y="1293028"/>
            <a:ext cx="6624736" cy="4271944"/>
            <a:chOff x="323528" y="188640"/>
            <a:chExt cx="4669480" cy="4776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2"/>
            <a:srcRect r="73623"/>
            <a:stretch/>
          </p:blipFill>
          <p:spPr>
            <a:xfrm>
              <a:off x="323528" y="188640"/>
              <a:ext cx="2411886" cy="4776000"/>
            </a:xfrm>
            <a:prstGeom prst="rect">
              <a:avLst/>
            </a:prstGeom>
          </p:spPr>
        </p:pic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/>
            <a:srcRect l="74921"/>
            <a:stretch/>
          </p:blipFill>
          <p:spPr>
            <a:xfrm>
              <a:off x="2699792" y="188640"/>
              <a:ext cx="2293216" cy="4776000"/>
            </a:xfrm>
            <a:prstGeom prst="rect">
              <a:avLst/>
            </a:prstGeom>
          </p:spPr>
        </p:pic>
      </p:grpSp>
      <p:sp>
        <p:nvSpPr>
          <p:cNvPr id="5" name="Title 1">
            <a:extLst>
              <a:ext uri="{FF2B5EF4-FFF2-40B4-BE49-F238E27FC236}">
                <a16:creationId xmlns:a16="http://schemas.microsoft.com/office/drawing/2014/main" id="{9531994B-D58D-FF43-8494-0E775FD22BDC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>
            <a:normAutofit fontScale="90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/>
              <a:t>Differences between Traditional Software and SaaS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084862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Differences between IaaS, PaaS &amp; SaaS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9CEB170-86E4-0142-8008-43A85E7B6F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" y="1581150"/>
            <a:ext cx="8001000" cy="36957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E37E865-2017-5340-9BE8-9C42AD9A6558}"/>
              </a:ext>
            </a:extLst>
          </p:cNvPr>
          <p:cNvSpPr txBox="1"/>
          <p:nvPr/>
        </p:nvSpPr>
        <p:spPr>
          <a:xfrm>
            <a:off x="1403648" y="5305906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Figure: Differences between IaaS, PaaS and SaaS service models</a:t>
            </a:r>
          </a:p>
        </p:txBody>
      </p:sp>
    </p:spTree>
    <p:extLst>
      <p:ext uri="{BB962C8B-B14F-4D97-AF65-F5344CB8AC3E}">
        <p14:creationId xmlns:p14="http://schemas.microsoft.com/office/powerpoint/2010/main" val="23915246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Business Services of SaaS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327FBC2-FDB2-9E43-A76C-9072087EE4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104456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en-US" sz="2400" dirty="0"/>
              <a:t>The important benefits of using SaaS applications are less vulnerable to attack, has longer life cycle, consumes less power, and is less expensive </a:t>
            </a:r>
          </a:p>
          <a:p>
            <a:pPr marL="0" indent="0" algn="just">
              <a:buNone/>
            </a:pPr>
            <a:endParaRPr lang="en-US" sz="2400" dirty="0"/>
          </a:p>
          <a:p>
            <a:pPr algn="just">
              <a:buFontTx/>
              <a:buChar char="-"/>
            </a:pPr>
            <a:r>
              <a:rPr lang="en-US" sz="2400" dirty="0"/>
              <a:t>A typical SaaS provider may provide following services </a:t>
            </a:r>
          </a:p>
          <a:p>
            <a:pPr marL="0" indent="0" algn="just">
              <a:buNone/>
            </a:pPr>
            <a:r>
              <a:rPr lang="en-US" sz="2400" dirty="0"/>
              <a:t>	1. Social networks</a:t>
            </a:r>
          </a:p>
          <a:p>
            <a:pPr marL="0" indent="0" algn="just">
              <a:buNone/>
            </a:pPr>
            <a:r>
              <a:rPr lang="en-US" sz="2400" dirty="0"/>
              <a:t>	2. Document management</a:t>
            </a:r>
          </a:p>
          <a:p>
            <a:pPr marL="0" indent="0" algn="just">
              <a:buNone/>
            </a:pPr>
            <a:r>
              <a:rPr lang="en-US" sz="2400" dirty="0"/>
              <a:t>	3. Business Services and </a:t>
            </a:r>
          </a:p>
          <a:p>
            <a:pPr marL="0" indent="0" algn="just">
              <a:buNone/>
            </a:pPr>
            <a:r>
              <a:rPr lang="en-US" sz="2400" dirty="0"/>
              <a:t>	4. Email services</a:t>
            </a:r>
          </a:p>
          <a:p>
            <a:pPr algn="just">
              <a:buFontTx/>
              <a:buChar char="-"/>
            </a:pPr>
            <a:endParaRPr lang="en-US" sz="2400" dirty="0"/>
          </a:p>
          <a:p>
            <a:pPr algn="just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28937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Business Services of SaaS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03E1E1-A4CD-A840-B208-9C808E4923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1182762"/>
            <a:ext cx="6415913" cy="426711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841B5A1-9A92-0E44-B64A-E904F04E21F9}"/>
              </a:ext>
            </a:extLst>
          </p:cNvPr>
          <p:cNvSpPr txBox="1"/>
          <p:nvPr/>
        </p:nvSpPr>
        <p:spPr>
          <a:xfrm>
            <a:off x="1403648" y="5305906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Figure: Service provided by SaaS providers</a:t>
            </a:r>
          </a:p>
        </p:txBody>
      </p:sp>
    </p:spTree>
    <p:extLst>
      <p:ext uri="{BB962C8B-B14F-4D97-AF65-F5344CB8AC3E}">
        <p14:creationId xmlns:p14="http://schemas.microsoft.com/office/powerpoint/2010/main" val="41404584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Business Services of SaaS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1256FE1-0EF8-4445-BCB3-9DE85A88F7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104456"/>
          </a:xfrm>
        </p:spPr>
        <p:txBody>
          <a:bodyPr>
            <a:normAutofit fontScale="92500" lnSpcReduction="20000"/>
          </a:bodyPr>
          <a:lstStyle/>
          <a:p>
            <a:pPr marL="457200" indent="-457200" algn="just">
              <a:buAutoNum type="arabicPeriod"/>
            </a:pPr>
            <a:r>
              <a:rPr lang="en-US" sz="2400" b="1" dirty="0"/>
              <a:t>Business Services: </a:t>
            </a:r>
          </a:p>
          <a:p>
            <a:pPr algn="just">
              <a:buFontTx/>
              <a:buChar char="-"/>
            </a:pPr>
            <a:r>
              <a:rPr lang="en-US" sz="2400" dirty="0"/>
              <a:t>Most of the SaaS providers started providing a variety of business services that attract start-up companies</a:t>
            </a:r>
          </a:p>
          <a:p>
            <a:pPr algn="just">
              <a:buFontTx/>
              <a:buChar char="-"/>
            </a:pPr>
            <a:r>
              <a:rPr lang="en-US" sz="2400" dirty="0"/>
              <a:t>The business SaaS services include ERP, CRM, billing, sales, and human resources</a:t>
            </a:r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r>
              <a:rPr lang="en-US" sz="2400" b="1" dirty="0"/>
              <a:t>2. Social Networks: </a:t>
            </a:r>
          </a:p>
          <a:p>
            <a:pPr algn="just">
              <a:buFontTx/>
              <a:buChar char="-"/>
            </a:pPr>
            <a:r>
              <a:rPr lang="en-US" sz="2400" dirty="0"/>
              <a:t>Social networking sites are extensively used by the general public, many social networking service providers adopted SaaS for their sustainability </a:t>
            </a:r>
          </a:p>
          <a:p>
            <a:pPr algn="just">
              <a:buFontTx/>
              <a:buChar char="-"/>
            </a:pPr>
            <a:r>
              <a:rPr lang="en-US" sz="2400" dirty="0"/>
              <a:t>The number of users of the social networking sites is increasing exponentially, Cloud computing is the perfect match for handling the variable load</a:t>
            </a:r>
          </a:p>
          <a:p>
            <a:pPr algn="just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6604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Business Services of SaaS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1256FE1-0EF8-4445-BCB3-9DE85A88F7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104456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US" sz="2400" b="1" dirty="0"/>
              <a:t>3. Document Management: </a:t>
            </a:r>
          </a:p>
          <a:p>
            <a:pPr algn="just">
              <a:buFontTx/>
              <a:buChar char="-"/>
            </a:pPr>
            <a:r>
              <a:rPr lang="en-US" sz="2400" dirty="0"/>
              <a:t>Most of the enterprises extensively use electronic documents therefore, most of the SaaS providers started providing services that are used to create, manage, and track electronic documents </a:t>
            </a:r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r>
              <a:rPr lang="en-US" sz="2400" b="1" dirty="0"/>
              <a:t>4. Mail Services: </a:t>
            </a:r>
          </a:p>
          <a:p>
            <a:pPr algn="just">
              <a:buFontTx/>
              <a:buChar char="-"/>
            </a:pPr>
            <a:r>
              <a:rPr lang="en-US" sz="2400" dirty="0"/>
              <a:t>Email services are currently used by many people and the future growth in e-mail usage is unpredictable</a:t>
            </a:r>
          </a:p>
          <a:p>
            <a:pPr algn="just">
              <a:buFontTx/>
              <a:buChar char="-"/>
            </a:pPr>
            <a:endParaRPr lang="en-US" sz="2400" dirty="0"/>
          </a:p>
          <a:p>
            <a:pPr algn="just">
              <a:buFontTx/>
              <a:buChar char="-"/>
            </a:pPr>
            <a:r>
              <a:rPr lang="en-US" sz="2400" dirty="0"/>
              <a:t>To handle the unpredictable number of users and the load on e-mail services, most of the email providers started offering their services as SaaS services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4841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Characteristics of SaaS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1256FE1-0EF8-4445-BCB3-9DE85A88F7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104456"/>
          </a:xfrm>
        </p:spPr>
        <p:txBody>
          <a:bodyPr>
            <a:normAutofit fontScale="92500" lnSpcReduction="10000"/>
          </a:bodyPr>
          <a:lstStyle/>
          <a:p>
            <a:pPr algn="just">
              <a:buFontTx/>
              <a:buChar char="-"/>
            </a:pPr>
            <a:r>
              <a:rPr lang="en-US" sz="2400" dirty="0"/>
              <a:t>SaaS services are different and give more benefits to end users than the traditional software</a:t>
            </a:r>
          </a:p>
          <a:p>
            <a:pPr algn="just">
              <a:buFontTx/>
              <a:buChar char="-"/>
            </a:pPr>
            <a:r>
              <a:rPr lang="en-US" sz="2400" dirty="0"/>
              <a:t>The following are the essential characteristics of SaaS services that make it unique from traditional software: </a:t>
            </a:r>
          </a:p>
          <a:p>
            <a:pPr marL="0" indent="0" algn="just">
              <a:buNone/>
            </a:pPr>
            <a:endParaRPr lang="en-US" sz="2400" dirty="0"/>
          </a:p>
          <a:p>
            <a:pPr marL="457200" indent="-457200" algn="just">
              <a:buAutoNum type="arabicPeriod"/>
            </a:pPr>
            <a:r>
              <a:rPr lang="en-US" sz="2400" b="1" dirty="0"/>
              <a:t>One to Many: </a:t>
            </a:r>
            <a:r>
              <a:rPr lang="en-US" sz="2400" dirty="0"/>
              <a:t>SaaS services are delivered as a one-to-many model, where a single instance of the application can be shared by multiple tenants or customers</a:t>
            </a:r>
          </a:p>
          <a:p>
            <a:pPr marL="457200" indent="-457200" algn="just">
              <a:buAutoNum type="arabicPeriod"/>
            </a:pPr>
            <a:endParaRPr lang="en-US" sz="2400" dirty="0"/>
          </a:p>
          <a:p>
            <a:pPr marL="457200" indent="-457200" algn="just">
              <a:buAutoNum type="arabicPeriod"/>
            </a:pPr>
            <a:r>
              <a:rPr lang="en-US" sz="2400" b="1" dirty="0"/>
              <a:t>Web Access: </a:t>
            </a:r>
            <a:r>
              <a:rPr lang="en-US" sz="2400" dirty="0"/>
              <a:t>SaaS services provide web access to the software. It allows the end 	user to access the application from any location if the device is connected to the Internet</a:t>
            </a:r>
          </a:p>
          <a:p>
            <a:pPr marL="457200" indent="-457200" algn="just">
              <a:buAutoNum type="arabicPeriod"/>
            </a:pPr>
            <a:endParaRPr lang="en-US" sz="2400" dirty="0"/>
          </a:p>
          <a:p>
            <a:pPr marL="457200" indent="-457200" algn="just">
              <a:buAutoNum type="arabicPeriod"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algn="just">
              <a:buFontTx/>
              <a:buChar char="-"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44590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Characteristics of SaaS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1256FE1-0EF8-4445-BCB3-9DE85A88F7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104456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n-US" sz="2400" b="1" dirty="0"/>
              <a:t>3. Centralized Management: </a:t>
            </a:r>
          </a:p>
          <a:p>
            <a:pPr algn="just">
              <a:buFontTx/>
              <a:buChar char="-"/>
            </a:pPr>
            <a:r>
              <a:rPr lang="en-US" sz="2400" dirty="0"/>
              <a:t>SaaS services are hosted and managed from the central location; hence, management of the SaaS application becomes easier</a:t>
            </a:r>
          </a:p>
          <a:p>
            <a:pPr algn="just">
              <a:buFontTx/>
              <a:buChar char="-"/>
            </a:pPr>
            <a:r>
              <a:rPr lang="en-US" sz="2400" dirty="0"/>
              <a:t>The SaaS providers will perform the automatic updates that ensures that each tenant is accessing the most recent version of the application without any user-side updates</a:t>
            </a:r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r>
              <a:rPr lang="en-US" sz="2400" b="1" dirty="0"/>
              <a:t>4. Multidevice Support: </a:t>
            </a:r>
          </a:p>
          <a:p>
            <a:pPr algn="just">
              <a:buFontTx/>
              <a:buChar char="-"/>
            </a:pPr>
            <a:r>
              <a:rPr lang="en-US" sz="2400" dirty="0"/>
              <a:t>SaaS services can be accessed from any end user devices such as desktops, laptops, tablets, smartphones, and thin clients</a:t>
            </a:r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7802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Characteristics of SaaS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1256FE1-0EF8-4445-BCB3-9DE85A88F7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910534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US" sz="2400" b="1" dirty="0"/>
              <a:t>5. Better Scalability: </a:t>
            </a:r>
          </a:p>
          <a:p>
            <a:pPr algn="just">
              <a:buFontTx/>
              <a:buChar char="-"/>
            </a:pPr>
            <a:r>
              <a:rPr lang="en-US" sz="2400" dirty="0"/>
              <a:t>Most of the SaaS services leverage PaaS and IaaS for its development and deployment</a:t>
            </a:r>
          </a:p>
          <a:p>
            <a:pPr algn="just">
              <a:buFontTx/>
              <a:buChar char="-"/>
            </a:pPr>
            <a:r>
              <a:rPr lang="en-US" sz="2400" dirty="0"/>
              <a:t>SaaS ensures a better scalability than the traditional software </a:t>
            </a:r>
          </a:p>
          <a:p>
            <a:pPr algn="just">
              <a:buFontTx/>
              <a:buChar char="-"/>
            </a:pPr>
            <a:r>
              <a:rPr lang="en-US" sz="2400" dirty="0"/>
              <a:t>The dynamic scaling of underlying Cloud resources makes SaaS applications work efficiently even with varying loads </a:t>
            </a:r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r>
              <a:rPr lang="en-US" sz="2400" b="1" dirty="0"/>
              <a:t>6. High Availability: </a:t>
            </a:r>
          </a:p>
          <a:p>
            <a:pPr algn="just">
              <a:buFontTx/>
              <a:buChar char="-"/>
            </a:pPr>
            <a:r>
              <a:rPr lang="en-US" sz="2400" dirty="0"/>
              <a:t>SaaS services ensure the 99.99% availability of user data as proper backup and recovery mechanisms are implemented at the back end</a:t>
            </a:r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r>
              <a:rPr lang="en-US" sz="2400" b="1" dirty="0"/>
              <a:t>7. Application Programming Interface (API): </a:t>
            </a:r>
          </a:p>
          <a:p>
            <a:pPr marL="0" indent="0" algn="just">
              <a:buNone/>
            </a:pPr>
            <a:r>
              <a:rPr lang="en-US" sz="2400" dirty="0"/>
              <a:t>- SaaS services have the capability of integrating with other software or services through standard APIs </a:t>
            </a:r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98304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Suitability of SaaS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1256FE1-0EF8-4445-BCB3-9DE85A88F7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536504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en-US" sz="2400" dirty="0"/>
              <a:t>SaaS is popular among individuals and start-up companies because of the benefits it provides </a:t>
            </a:r>
          </a:p>
          <a:p>
            <a:pPr algn="just">
              <a:buFontTx/>
              <a:buChar char="-"/>
            </a:pPr>
            <a:r>
              <a:rPr lang="en-US" sz="2400" dirty="0"/>
              <a:t>Most of the traditional software users are looking for SaaS versions of the software as SaaS has several advantages over traditional applications </a:t>
            </a:r>
          </a:p>
          <a:p>
            <a:pPr algn="just">
              <a:buFontTx/>
              <a:buChar char="-"/>
            </a:pPr>
            <a:r>
              <a:rPr lang="en-US" sz="2400" dirty="0"/>
              <a:t>SaaS applications are the best option for the following: </a:t>
            </a:r>
          </a:p>
          <a:p>
            <a:pPr algn="just"/>
            <a:r>
              <a:rPr lang="en-US" sz="2400" dirty="0"/>
              <a:t>On-demand software</a:t>
            </a:r>
          </a:p>
          <a:p>
            <a:pPr algn="just"/>
            <a:r>
              <a:rPr lang="en-US" sz="2400" dirty="0"/>
              <a:t>Software for start-up companies</a:t>
            </a:r>
          </a:p>
          <a:p>
            <a:pPr algn="just"/>
            <a:r>
              <a:rPr lang="en-US" sz="2400" dirty="0"/>
              <a:t>Software compatible with multiple devices</a:t>
            </a:r>
          </a:p>
          <a:p>
            <a:pPr algn="just"/>
            <a:r>
              <a:rPr lang="en-US" sz="2400" dirty="0"/>
              <a:t>Software with varying loads</a:t>
            </a:r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23371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Suitability of SaaS - Exceptions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1256FE1-0EF8-4445-BCB3-9DE85A88F7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536504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en-US" sz="2400" dirty="0"/>
              <a:t>- The SaaS deliver model is not the best option for the applications mentioned (in the previous slides) in the following: </a:t>
            </a:r>
          </a:p>
          <a:p>
            <a:pPr marL="457200" indent="-457200" algn="just">
              <a:buAutoNum type="arabicPeriod"/>
            </a:pPr>
            <a:r>
              <a:rPr lang="en-US" sz="2400" b="1" dirty="0"/>
              <a:t>Real-time applications: </a:t>
            </a:r>
          </a:p>
          <a:p>
            <a:pPr algn="just">
              <a:buFontTx/>
              <a:buChar char="-"/>
            </a:pPr>
            <a:r>
              <a:rPr lang="en-US" sz="2400" dirty="0"/>
              <a:t>SaaS applications depend on Internet connectivity, so it may not work better with low Internet speed </a:t>
            </a:r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r>
              <a:rPr lang="en-US" sz="2400" b="1" dirty="0"/>
              <a:t>2. Applications with confidential data: </a:t>
            </a:r>
          </a:p>
          <a:p>
            <a:pPr algn="just">
              <a:buFontTx/>
              <a:buChar char="-"/>
            </a:pPr>
            <a:r>
              <a:rPr lang="en-US" sz="2400" dirty="0"/>
              <a:t>Data are always stored with third-party service providers, therefore, there is no surety that our data will be safe </a:t>
            </a:r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r>
              <a:rPr lang="en-US" sz="2400" b="1" dirty="0"/>
              <a:t>3. Better on-premise application: </a:t>
            </a:r>
          </a:p>
          <a:p>
            <a:pPr algn="just">
              <a:buFontTx/>
              <a:buChar char="-"/>
            </a:pPr>
            <a:r>
              <a:rPr lang="en-US" sz="2400" dirty="0"/>
              <a:t>Some of the on-premise applications might fulfill all the requirements of the organization. In such situations, migrating to the SaaS model may not be the best option </a:t>
            </a:r>
          </a:p>
          <a:p>
            <a:pPr algn="just">
              <a:buFontTx/>
              <a:buChar char="-"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sz="2400" dirty="0"/>
          </a:p>
          <a:p>
            <a:pPr marL="0" indent="0" algn="just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3176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Pros and Cons of SaaS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34DADF7-27CA-994F-8B4A-CAFC0E5A3F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00184731"/>
              </p:ext>
            </p:extLst>
          </p:nvPr>
        </p:nvGraphicFramePr>
        <p:xfrm>
          <a:off x="683568" y="1397000"/>
          <a:ext cx="7848872" cy="3230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24436">
                  <a:extLst>
                    <a:ext uri="{9D8B030D-6E8A-4147-A177-3AD203B41FA5}">
                      <a16:colId xmlns:a16="http://schemas.microsoft.com/office/drawing/2014/main" val="881011723"/>
                    </a:ext>
                  </a:extLst>
                </a:gridCol>
                <a:gridCol w="3924436">
                  <a:extLst>
                    <a:ext uri="{9D8B030D-6E8A-4147-A177-3AD203B41FA5}">
                      <a16:colId xmlns:a16="http://schemas.microsoft.com/office/drawing/2014/main" val="32819122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Pros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</a:rPr>
                        <a:t>Cons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95712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No Client-side installation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Security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73532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Cost savings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Connectivity requirements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61477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Less maintenance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Loss of control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5657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Ease of access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63282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Dynamic scaling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282362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Disaster recovery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912483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dirty="0">
                          <a:solidFill>
                            <a:schemeClr val="tx1"/>
                          </a:solidFill>
                        </a:rPr>
                        <a:t>Multitenancy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39462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01032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2D86A960-7AC3-4442-B99F-6667B8DBA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776" y="2286000"/>
            <a:ext cx="4474840" cy="1143000"/>
          </a:xfrm>
        </p:spPr>
        <p:txBody>
          <a:bodyPr/>
          <a:lstStyle/>
          <a:p>
            <a:r>
              <a:rPr lang="en-US" b="1" dirty="0">
                <a:solidFill>
                  <a:srgbClr val="FF0000"/>
                </a:solidFill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3134335531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5FC5585-51CA-4C4C-9028-AEC8FAD67B8B}">
  <ds:schemaRefs>
    <ds:schemaRef ds:uri="http://purl.org/dc/dcmitype/"/>
    <ds:schemaRef ds:uri="http://schemas.microsoft.com/office/2006/documentManagement/types"/>
    <ds:schemaRef ds:uri="http://purl.org/dc/terms/"/>
    <ds:schemaRef ds:uri="303dbf9b-b85b-46a0-94f1-894078c07ecd"/>
    <ds:schemaRef ds:uri="http://www.w3.org/XML/1998/namespace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38534</TotalTime>
  <Words>1260</Words>
  <Application>Microsoft Macintosh PowerPoint</Application>
  <PresentationFormat>On-screen Show (4:3)</PresentationFormat>
  <Paragraphs>179</Paragraphs>
  <Slides>21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Myriad Pro</vt:lpstr>
      <vt:lpstr>20140311PresentationUWTSDTemplate</vt:lpstr>
      <vt:lpstr>CLOUD COMPUTING TECHNOLOGIES – ACCC5000</vt:lpstr>
      <vt:lpstr>Learning Outcomes</vt:lpstr>
      <vt:lpstr>Cloud Service Models</vt:lpstr>
      <vt:lpstr>Cloud Service Models</vt:lpstr>
      <vt:lpstr>Cloud Service Models </vt:lpstr>
      <vt:lpstr>Software-as-a-Service (SaaS)</vt:lpstr>
      <vt:lpstr>Software-as-a-Service (SaaS)</vt:lpstr>
      <vt:lpstr>Differences between Traditional Software and SaaS</vt:lpstr>
      <vt:lpstr>PowerPoint Presentation</vt:lpstr>
      <vt:lpstr>Differences between IaaS, PaaS &amp; SaaS</vt:lpstr>
      <vt:lpstr>Business Services of SaaS</vt:lpstr>
      <vt:lpstr>Business Services of SaaS</vt:lpstr>
      <vt:lpstr>Business Services of SaaS</vt:lpstr>
      <vt:lpstr>Business Services of SaaS</vt:lpstr>
      <vt:lpstr>Characteristics of SaaS</vt:lpstr>
      <vt:lpstr>Characteristics of SaaS</vt:lpstr>
      <vt:lpstr>Characteristics of SaaS</vt:lpstr>
      <vt:lpstr>Suitability of SaaS</vt:lpstr>
      <vt:lpstr>Suitability of SaaS - Exceptions</vt:lpstr>
      <vt:lpstr>Pros and Cons of SaaS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Anupam Mazumdar</cp:lastModifiedBy>
  <cp:revision>103</cp:revision>
  <dcterms:created xsi:type="dcterms:W3CDTF">2015-04-14T15:21:28Z</dcterms:created>
  <dcterms:modified xsi:type="dcterms:W3CDTF">2020-06-29T16:33:42Z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