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14"/>
  </p:notesMasterIdLst>
  <p:sldIdLst>
    <p:sldId id="311" r:id="rId2"/>
    <p:sldId id="383" r:id="rId3"/>
    <p:sldId id="384" r:id="rId4"/>
    <p:sldId id="357" r:id="rId5"/>
    <p:sldId id="358" r:id="rId6"/>
    <p:sldId id="407" r:id="rId7"/>
    <p:sldId id="408" r:id="rId8"/>
    <p:sldId id="409" r:id="rId9"/>
    <p:sldId id="270" r:id="rId10"/>
    <p:sldId id="349" r:id="rId11"/>
    <p:sldId id="389" r:id="rId12"/>
    <p:sldId id="410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114" autoAdjust="0"/>
    <p:restoredTop sz="94660"/>
  </p:normalViewPr>
  <p:slideViewPr>
    <p:cSldViewPr snapToGrid="0">
      <p:cViewPr varScale="1">
        <p:scale>
          <a:sx n="90" d="100"/>
          <a:sy n="90" d="100"/>
        </p:scale>
        <p:origin x="69" y="12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7B7DCC-2CC7-412D-9AC1-0079BA0F45A6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9E4AF6-4B89-4CAA-A4CA-07AEDE4A7A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85303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A0E1B088-9DB9-4B98-918E-32E08E1F4F4A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F5FD9-C834-462F-B8A7-060E0C83CFD7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0173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1B088-9DB9-4B98-918E-32E08E1F4F4A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F5FD9-C834-462F-B8A7-060E0C83C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10813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1B088-9DB9-4B98-918E-32E08E1F4F4A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F5FD9-C834-462F-B8A7-060E0C83CFD7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853932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1B088-9DB9-4B98-918E-32E08E1F4F4A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F5FD9-C834-462F-B8A7-060E0C83C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44508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1B088-9DB9-4B98-918E-32E08E1F4F4A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F5FD9-C834-462F-B8A7-060E0C83C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2550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1B088-9DB9-4B98-918E-32E08E1F4F4A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F5FD9-C834-462F-B8A7-060E0C83C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91471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1B088-9DB9-4B98-918E-32E08E1F4F4A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F5FD9-C834-462F-B8A7-060E0C83C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40003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1B088-9DB9-4B98-918E-32E08E1F4F4A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F5FD9-C834-462F-B8A7-060E0C83C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43439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1B088-9DB9-4B98-918E-32E08E1F4F4A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F5FD9-C834-462F-B8A7-060E0C83CFD7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792047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1B088-9DB9-4B98-918E-32E08E1F4F4A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F5FD9-C834-462F-B8A7-060E0C83C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75797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1B088-9DB9-4B98-918E-32E08E1F4F4A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F5FD9-C834-462F-B8A7-060E0C83CFD7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768430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A0E1B088-9DB9-4B98-918E-32E08E1F4F4A}" type="datetimeFigureOut">
              <a:rPr lang="en-GB" smtClean="0"/>
              <a:t>11/09/2023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C10F5FD9-C834-462F-B8A7-060E0C83CFD7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47328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tmp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harmonica on a music sheet">
            <a:extLst>
              <a:ext uri="{FF2B5EF4-FFF2-40B4-BE49-F238E27FC236}">
                <a16:creationId xmlns:a16="http://schemas.microsoft.com/office/drawing/2014/main" id="{A35FB0E7-CE89-2539-DD9B-9374D9F1B44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342" b="1038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CC1CA635-2D9C-4E3E-820F-5FE35AC143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59968"/>
            <a:ext cx="12192000" cy="2298032"/>
          </a:xfrm>
          <a:prstGeom prst="rect">
            <a:avLst/>
          </a:prstGeom>
          <a:solidFill>
            <a:schemeClr val="accent1">
              <a:lumMod val="75000"/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FF4F40-9D70-4E37-9889-A75F3510DD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>
            <a:normAutofit/>
          </a:bodyPr>
          <a:lstStyle/>
          <a:p>
            <a:br>
              <a:rPr lang="en-GB" sz="3500">
                <a:solidFill>
                  <a:srgbClr val="FFFFFF"/>
                </a:solidFill>
              </a:rPr>
            </a:br>
            <a:r>
              <a:rPr lang="en-GB" sz="3500">
                <a:solidFill>
                  <a:srgbClr val="FFFFFF"/>
                </a:solidFill>
              </a:rPr>
              <a:t>Music 08/09/23</a:t>
            </a:r>
            <a:br>
              <a:rPr lang="en-GB" sz="3500">
                <a:solidFill>
                  <a:srgbClr val="FFFFFF"/>
                </a:solidFill>
              </a:rPr>
            </a:br>
            <a:endParaRPr lang="en-GB" sz="350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D13888-DE1E-466B-9D7F-A746270169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Day 2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0E62FBC-456F-48AE-91ED-3956405D76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87467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6"/>
          <p:cNvSpPr/>
          <p:nvPr/>
        </p:nvSpPr>
        <p:spPr>
          <a:xfrm>
            <a:off x="6884081" y="4869141"/>
            <a:ext cx="2085975" cy="159054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texture / </a:t>
            </a:r>
            <a:r>
              <a:rPr lang="en-GB" dirty="0" err="1">
                <a:solidFill>
                  <a:srgbClr val="FF0000"/>
                </a:solidFill>
              </a:rPr>
              <a:t>gwead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3503864" y="2379356"/>
            <a:ext cx="2109990" cy="159054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pitch / </a:t>
            </a:r>
            <a:r>
              <a:rPr lang="en-GB" dirty="0" err="1">
                <a:solidFill>
                  <a:srgbClr val="FF0000"/>
                </a:solidFill>
              </a:rPr>
              <a:t>traw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6017911" y="2690769"/>
            <a:ext cx="2106769" cy="159054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timbre / </a:t>
            </a:r>
            <a:r>
              <a:rPr lang="en-GB" dirty="0" err="1">
                <a:solidFill>
                  <a:srgbClr val="FF0000"/>
                </a:solidFill>
              </a:rPr>
              <a:t>ansawdd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5923168" y="512398"/>
            <a:ext cx="2092817" cy="159054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duration / </a:t>
            </a:r>
            <a:r>
              <a:rPr lang="en-GB" dirty="0" err="1">
                <a:solidFill>
                  <a:srgbClr val="FF0000"/>
                </a:solidFill>
              </a:rPr>
              <a:t>parhad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4401557" y="4501364"/>
            <a:ext cx="2092817" cy="159054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structure / </a:t>
            </a:r>
            <a:r>
              <a:rPr lang="en-GB" dirty="0" err="1">
                <a:solidFill>
                  <a:srgbClr val="FF0000"/>
                </a:solidFill>
              </a:rPr>
              <a:t>adeiledd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2" name="Oval 11"/>
          <p:cNvSpPr/>
          <p:nvPr/>
        </p:nvSpPr>
        <p:spPr>
          <a:xfrm>
            <a:off x="1812821" y="4042135"/>
            <a:ext cx="2140040" cy="159054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dynamics / </a:t>
            </a:r>
            <a:r>
              <a:rPr lang="en-GB" dirty="0" err="1">
                <a:solidFill>
                  <a:srgbClr val="FF0000"/>
                </a:solidFill>
              </a:rPr>
              <a:t>dynameg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3" name="Oval 12"/>
          <p:cNvSpPr/>
          <p:nvPr/>
        </p:nvSpPr>
        <p:spPr>
          <a:xfrm>
            <a:off x="8401844" y="3422187"/>
            <a:ext cx="2073499" cy="159054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silence / </a:t>
            </a:r>
            <a:r>
              <a:rPr lang="en-GB" dirty="0" err="1">
                <a:solidFill>
                  <a:srgbClr val="FF0000"/>
                </a:solidFill>
              </a:rPr>
              <a:t>distawrwydd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8233376" y="1175806"/>
            <a:ext cx="2056327" cy="159054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pace / </a:t>
            </a:r>
            <a:r>
              <a:rPr lang="en-GB" dirty="0" err="1">
                <a:solidFill>
                  <a:srgbClr val="FF0000"/>
                </a:solidFill>
              </a:rPr>
              <a:t>cyflymder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6" name="Rectangle 15"/>
          <p:cNvSpPr/>
          <p:nvPr/>
        </p:nvSpPr>
        <p:spPr>
          <a:xfrm rot="20670350">
            <a:off x="1687272" y="536992"/>
            <a:ext cx="3852651" cy="174649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</a:rPr>
              <a:t>Composition Task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777762" y="6228850"/>
            <a:ext cx="18358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6"/>
                </a:solidFill>
              </a:rPr>
              <a:t>pairs</a:t>
            </a:r>
          </a:p>
        </p:txBody>
      </p:sp>
    </p:spTree>
    <p:extLst>
      <p:ext uri="{BB962C8B-B14F-4D97-AF65-F5344CB8AC3E}">
        <p14:creationId xmlns:p14="http://schemas.microsoft.com/office/powerpoint/2010/main" val="33564879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Music in the ‘old’ KS3 curriculum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solidFill>
                  <a:srgbClr val="FF0000"/>
                </a:solidFill>
              </a:rPr>
              <a:t>Perfformio</a:t>
            </a:r>
            <a:r>
              <a:rPr lang="en-GB" dirty="0">
                <a:solidFill>
                  <a:srgbClr val="FF0000"/>
                </a:solidFill>
              </a:rPr>
              <a:t> (10 ‘</a:t>
            </a:r>
            <a:r>
              <a:rPr lang="en-GB" dirty="0" err="1">
                <a:solidFill>
                  <a:srgbClr val="FF0000"/>
                </a:solidFill>
              </a:rPr>
              <a:t>sgil</a:t>
            </a:r>
            <a:r>
              <a:rPr lang="en-GB" dirty="0">
                <a:solidFill>
                  <a:srgbClr val="FF0000"/>
                </a:solidFill>
              </a:rPr>
              <a:t>’)</a:t>
            </a:r>
          </a:p>
          <a:p>
            <a:r>
              <a:rPr lang="en-GB" dirty="0" err="1">
                <a:solidFill>
                  <a:srgbClr val="FF0000"/>
                </a:solidFill>
              </a:rPr>
              <a:t>Cyfansoddi</a:t>
            </a:r>
            <a:r>
              <a:rPr lang="en-GB" dirty="0">
                <a:solidFill>
                  <a:srgbClr val="FF0000"/>
                </a:solidFill>
              </a:rPr>
              <a:t> (5)</a:t>
            </a:r>
          </a:p>
          <a:p>
            <a:r>
              <a:rPr lang="en-GB" dirty="0" err="1">
                <a:solidFill>
                  <a:srgbClr val="FF0000"/>
                </a:solidFill>
              </a:rPr>
              <a:t>Gwerthuso</a:t>
            </a:r>
            <a:r>
              <a:rPr lang="en-GB" dirty="0">
                <a:solidFill>
                  <a:srgbClr val="FF0000"/>
                </a:solidFill>
              </a:rPr>
              <a:t> (4)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Performing (10 ‘skills’)</a:t>
            </a:r>
          </a:p>
          <a:p>
            <a:r>
              <a:rPr lang="en-GB" dirty="0"/>
              <a:t>Composing (5)</a:t>
            </a:r>
          </a:p>
          <a:p>
            <a:r>
              <a:rPr lang="en-GB" dirty="0"/>
              <a:t>Appraising (4)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82F620F-E0C6-4091-A4E2-ED0B491D1424}"/>
              </a:ext>
            </a:extLst>
          </p:cNvPr>
          <p:cNvSpPr txBox="1"/>
          <p:nvPr/>
        </p:nvSpPr>
        <p:spPr>
          <a:xfrm>
            <a:off x="2083362" y="4578306"/>
            <a:ext cx="8160233" cy="1554272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 sz="3500" dirty="0"/>
              <a:t>TASK</a:t>
            </a:r>
          </a:p>
          <a:p>
            <a:r>
              <a:rPr lang="en-GB" sz="3000" dirty="0"/>
              <a:t>What are the ‘skills’ that you think these statements might include?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87E68CC-7141-40CB-8468-C015DB9FB58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23530" y="284064"/>
            <a:ext cx="2500884" cy="3601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04611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BAD1EC-DC80-4101-ADB8-3F04C305E9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Performing</a:t>
            </a:r>
            <a:br>
              <a:rPr lang="en-GB" dirty="0"/>
            </a:br>
            <a:endParaRPr lang="en-GB" dirty="0"/>
          </a:p>
        </p:txBody>
      </p:sp>
      <p:pic>
        <p:nvPicPr>
          <p:cNvPr id="6" name="Content Placeholder 5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B3AB53C4-6E44-4135-AB8B-B10DA059E59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958121" y="1335024"/>
            <a:ext cx="8306282" cy="5515174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369FDAE-C571-44DE-AF46-2120421BD6A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03824" y="167035"/>
            <a:ext cx="1041324" cy="1499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22868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424142-3038-48AB-A8E0-A3789E655C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Composing and appraising</a:t>
            </a:r>
          </a:p>
        </p:txBody>
      </p:sp>
      <p:pic>
        <p:nvPicPr>
          <p:cNvPr id="6" name="Content Placeholder 5" descr="Text&#10;&#10;Description automatically generated with medium confidence">
            <a:extLst>
              <a:ext uri="{FF2B5EF4-FFF2-40B4-BE49-F238E27FC236}">
                <a16:creationId xmlns:a16="http://schemas.microsoft.com/office/drawing/2014/main" id="{902592D1-24BC-4356-AB6F-97FA4DFB073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2346139" y="2151529"/>
            <a:ext cx="6952339" cy="3867560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3120D09-AA49-44C2-AE0E-B7137F9A7FE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22243" y="216590"/>
            <a:ext cx="1079277" cy="1554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57182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rgbClr val="FF0000"/>
                </a:solidFill>
              </a:rPr>
              <a:t>Tasg</a:t>
            </a:r>
            <a:r>
              <a:rPr lang="en-GB" dirty="0"/>
              <a:t> / 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it-IT" dirty="0">
                <a:solidFill>
                  <a:srgbClr val="FF0000"/>
                </a:solidFill>
              </a:rPr>
              <a:t>Dewiswch </a:t>
            </a:r>
            <a:r>
              <a:rPr lang="it-IT" b="1" dirty="0">
                <a:solidFill>
                  <a:srgbClr val="FF0000"/>
                </a:solidFill>
              </a:rPr>
              <a:t>dri</a:t>
            </a:r>
            <a:r>
              <a:rPr lang="it-IT" dirty="0">
                <a:solidFill>
                  <a:srgbClr val="FF0000"/>
                </a:solidFill>
              </a:rPr>
              <a:t> 'sgil' o’r ddogfen CA3 CC, un o bob adran – perfformio, cyfansoddi, gwerthuso.</a:t>
            </a:r>
          </a:p>
          <a:p>
            <a:pPr marL="0" indent="0">
              <a:buNone/>
            </a:pPr>
            <a:endParaRPr lang="it-IT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it-IT" dirty="0">
                <a:solidFill>
                  <a:srgbClr val="FF0000"/>
                </a:solidFill>
              </a:rPr>
              <a:t>Ystyriwch beth mae'r ymadrodd yn ei olygu a rhowch enghreifftiau.</a:t>
            </a:r>
          </a:p>
          <a:p>
            <a:pPr marL="0" indent="0">
              <a:buNone/>
            </a:pPr>
            <a:endParaRPr lang="it-IT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it-IT" dirty="0">
              <a:solidFill>
                <a:srgbClr val="FF0000"/>
              </a:solidFill>
            </a:endParaRPr>
          </a:p>
          <a:p>
            <a:endParaRPr lang="it-IT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Choose </a:t>
            </a:r>
            <a:r>
              <a:rPr lang="en-GB" b="1" dirty="0"/>
              <a:t>three</a:t>
            </a:r>
            <a:r>
              <a:rPr lang="en-GB" dirty="0"/>
              <a:t> ‘skills’ from the NC KS3 document, one from each section – performing, composing, appraising.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Consider what the phrase means and give examples.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8153401" y="5351473"/>
            <a:ext cx="2967487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>
                <a:solidFill>
                  <a:srgbClr val="00B050"/>
                </a:solidFill>
              </a:rPr>
              <a:t>Example on next slides</a:t>
            </a:r>
            <a:r>
              <a:rPr lang="en-GB" sz="1350" dirty="0"/>
              <a:t>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B633AA1-80E9-4A30-90E1-DD528047474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38811" y="197075"/>
            <a:ext cx="857392" cy="12347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57180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rgbClr val="FF0000"/>
                </a:solidFill>
              </a:rPr>
              <a:t>Esiampl</a:t>
            </a:r>
            <a:r>
              <a:rPr lang="en-GB" dirty="0"/>
              <a:t> /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>
                <a:solidFill>
                  <a:srgbClr val="FF0000"/>
                </a:solidFill>
              </a:rPr>
              <a:t>Rydw</a:t>
            </a:r>
            <a:r>
              <a:rPr lang="en-GB" dirty="0">
                <a:solidFill>
                  <a:srgbClr val="FF0000"/>
                </a:solidFill>
              </a:rPr>
              <a:t> i wedi </a:t>
            </a:r>
            <a:r>
              <a:rPr lang="en-GB" dirty="0" err="1">
                <a:solidFill>
                  <a:srgbClr val="FF0000"/>
                </a:solidFill>
              </a:rPr>
              <a:t>dewis</a:t>
            </a:r>
            <a:r>
              <a:rPr lang="en-GB" dirty="0">
                <a:solidFill>
                  <a:srgbClr val="FF0000"/>
                </a:solidFill>
              </a:rPr>
              <a:t> (</a:t>
            </a:r>
            <a:r>
              <a:rPr lang="en-GB" dirty="0" err="1">
                <a:solidFill>
                  <a:srgbClr val="FF0000"/>
                </a:solidFill>
              </a:rPr>
              <a:t>o’r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adran</a:t>
            </a:r>
            <a:r>
              <a:rPr lang="en-GB" dirty="0">
                <a:solidFill>
                  <a:srgbClr val="FF0000"/>
                </a:solidFill>
              </a:rPr>
              <a:t> ‘</a:t>
            </a:r>
            <a:r>
              <a:rPr lang="en-GB" dirty="0" err="1">
                <a:solidFill>
                  <a:srgbClr val="FF0000"/>
                </a:solidFill>
              </a:rPr>
              <a:t>cyfansoddi</a:t>
            </a:r>
            <a:r>
              <a:rPr lang="en-GB" dirty="0">
                <a:solidFill>
                  <a:srgbClr val="FF0000"/>
                </a:solidFill>
              </a:rPr>
              <a:t>’):</a:t>
            </a: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dirty="0" err="1">
                <a:solidFill>
                  <a:srgbClr val="FF0000"/>
                </a:solidFill>
              </a:rPr>
              <a:t>datblygu</a:t>
            </a:r>
            <a:r>
              <a:rPr lang="en-GB" dirty="0">
                <a:solidFill>
                  <a:srgbClr val="FF0000"/>
                </a:solidFill>
              </a:rPr>
              <a:t> a </a:t>
            </a:r>
            <a:r>
              <a:rPr lang="en-GB" dirty="0" err="1">
                <a:solidFill>
                  <a:srgbClr val="FF0000"/>
                </a:solidFill>
              </a:rPr>
              <a:t>mireinio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syniadau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cerddorol</a:t>
            </a:r>
            <a:r>
              <a:rPr lang="en-GB" dirty="0">
                <a:solidFill>
                  <a:srgbClr val="FF0000"/>
                </a:solidFill>
              </a:rPr>
              <a:t>, a </a:t>
            </a:r>
            <a:r>
              <a:rPr lang="en-GB" dirty="0" err="1">
                <a:solidFill>
                  <a:srgbClr val="FF0000"/>
                </a:solidFill>
              </a:rPr>
              <a:t>gwerthuso’u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gwaith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er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mwyn</a:t>
            </a:r>
            <a:r>
              <a:rPr lang="en-GB" dirty="0">
                <a:solidFill>
                  <a:srgbClr val="FF0000"/>
                </a:solidFill>
              </a:rPr>
              <a:t> ei </a:t>
            </a:r>
            <a:r>
              <a:rPr lang="en-GB" dirty="0" err="1">
                <a:solidFill>
                  <a:srgbClr val="FF0000"/>
                </a:solidFill>
              </a:rPr>
              <a:t>wella</a:t>
            </a:r>
            <a:r>
              <a:rPr lang="en-GB" dirty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 have chosen (from the ‘composing’ section):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develop and refine musical ideas, and evaluate their work in order to improve it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BF337BA-B396-4CCC-BE4B-D86FCCBA3E4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41698" y="220943"/>
            <a:ext cx="906659" cy="1305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97677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rgbClr val="FF0000"/>
                </a:solidFill>
              </a:rPr>
              <a:t>Esiampl</a:t>
            </a:r>
            <a:r>
              <a:rPr lang="en-GB" dirty="0"/>
              <a:t> /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Pa </a:t>
            </a:r>
            <a:r>
              <a:rPr lang="en-GB" dirty="0" err="1">
                <a:solidFill>
                  <a:srgbClr val="FF0000"/>
                </a:solidFill>
              </a:rPr>
              <a:t>eiriau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o'r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ymadrodd</a:t>
            </a:r>
            <a:r>
              <a:rPr lang="en-GB" dirty="0">
                <a:solidFill>
                  <a:srgbClr val="FF0000"/>
                </a:solidFill>
              </a:rPr>
              <a:t>: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b="1" i="1" dirty="0" err="1">
                <a:solidFill>
                  <a:srgbClr val="FF0000"/>
                </a:solidFill>
              </a:rPr>
              <a:t>datblygu</a:t>
            </a:r>
            <a:r>
              <a:rPr lang="en-GB" b="1" i="1" dirty="0">
                <a:solidFill>
                  <a:srgbClr val="FF0000"/>
                </a:solidFill>
              </a:rPr>
              <a:t> a </a:t>
            </a:r>
            <a:r>
              <a:rPr lang="en-GB" b="1" i="1" dirty="0" err="1">
                <a:solidFill>
                  <a:srgbClr val="FF0000"/>
                </a:solidFill>
              </a:rPr>
              <a:t>mireinio</a:t>
            </a:r>
            <a:r>
              <a:rPr lang="en-GB" b="1" i="1" dirty="0">
                <a:solidFill>
                  <a:srgbClr val="FF0000"/>
                </a:solidFill>
              </a:rPr>
              <a:t> </a:t>
            </a:r>
            <a:r>
              <a:rPr lang="en-GB" b="1" i="1" dirty="0" err="1">
                <a:solidFill>
                  <a:srgbClr val="FF0000"/>
                </a:solidFill>
              </a:rPr>
              <a:t>syniadau</a:t>
            </a:r>
            <a:r>
              <a:rPr lang="en-GB" b="1" i="1" dirty="0">
                <a:solidFill>
                  <a:srgbClr val="FF0000"/>
                </a:solidFill>
              </a:rPr>
              <a:t> </a:t>
            </a:r>
            <a:r>
              <a:rPr lang="en-GB" b="1" i="1" dirty="0" err="1">
                <a:solidFill>
                  <a:srgbClr val="FF0000"/>
                </a:solidFill>
              </a:rPr>
              <a:t>cerddorol</a:t>
            </a:r>
            <a:r>
              <a:rPr lang="en-GB" b="1" i="1" dirty="0">
                <a:solidFill>
                  <a:srgbClr val="FF0000"/>
                </a:solidFill>
              </a:rPr>
              <a:t>, a </a:t>
            </a:r>
            <a:r>
              <a:rPr lang="en-GB" b="1" i="1" dirty="0" err="1">
                <a:solidFill>
                  <a:srgbClr val="FF0000"/>
                </a:solidFill>
              </a:rPr>
              <a:t>gwerthuso</a:t>
            </a:r>
            <a:r>
              <a:rPr lang="en-GB" b="1" i="1" dirty="0">
                <a:solidFill>
                  <a:srgbClr val="FF0000"/>
                </a:solidFill>
              </a:rPr>
              <a:t> </a:t>
            </a:r>
            <a:r>
              <a:rPr lang="en-GB" b="1" i="1" dirty="0" err="1">
                <a:solidFill>
                  <a:srgbClr val="FF0000"/>
                </a:solidFill>
              </a:rPr>
              <a:t>eu</a:t>
            </a:r>
            <a:r>
              <a:rPr lang="en-GB" b="1" i="1" dirty="0">
                <a:solidFill>
                  <a:srgbClr val="FF0000"/>
                </a:solidFill>
              </a:rPr>
              <a:t> </a:t>
            </a:r>
            <a:r>
              <a:rPr lang="en-GB" b="1" i="1" dirty="0" err="1">
                <a:solidFill>
                  <a:srgbClr val="FF0000"/>
                </a:solidFill>
              </a:rPr>
              <a:t>gwaith</a:t>
            </a:r>
            <a:r>
              <a:rPr lang="en-GB" b="1" i="1" dirty="0">
                <a:solidFill>
                  <a:srgbClr val="FF0000"/>
                </a:solidFill>
              </a:rPr>
              <a:t> </a:t>
            </a:r>
            <a:r>
              <a:rPr lang="en-GB" b="1" i="1" dirty="0" err="1">
                <a:solidFill>
                  <a:srgbClr val="FF0000"/>
                </a:solidFill>
              </a:rPr>
              <a:t>er</a:t>
            </a:r>
            <a:r>
              <a:rPr lang="en-GB" b="1" i="1" dirty="0">
                <a:solidFill>
                  <a:srgbClr val="FF0000"/>
                </a:solidFill>
              </a:rPr>
              <a:t> </a:t>
            </a:r>
            <a:r>
              <a:rPr lang="en-GB" b="1" i="1" dirty="0" err="1">
                <a:solidFill>
                  <a:srgbClr val="FF0000"/>
                </a:solidFill>
              </a:rPr>
              <a:t>mwyn</a:t>
            </a:r>
            <a:r>
              <a:rPr lang="en-GB" b="1" i="1" dirty="0">
                <a:solidFill>
                  <a:srgbClr val="FF0000"/>
                </a:solidFill>
              </a:rPr>
              <a:t> ei </a:t>
            </a:r>
            <a:r>
              <a:rPr lang="en-GB" b="1" i="1" dirty="0" err="1">
                <a:solidFill>
                  <a:srgbClr val="FF0000"/>
                </a:solidFill>
              </a:rPr>
              <a:t>wella</a:t>
            </a:r>
            <a:endParaRPr lang="en-GB" b="1" i="1" dirty="0">
              <a:solidFill>
                <a:srgbClr val="FF0000"/>
              </a:solidFill>
            </a:endParaRPr>
          </a:p>
          <a:p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dirty="0" err="1">
                <a:solidFill>
                  <a:srgbClr val="FF0000"/>
                </a:solidFill>
              </a:rPr>
              <a:t>oes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angen</a:t>
            </a:r>
            <a:r>
              <a:rPr lang="en-GB" dirty="0">
                <a:solidFill>
                  <a:srgbClr val="FF0000"/>
                </a:solidFill>
              </a:rPr>
              <a:t> i </a:t>
            </a:r>
            <a:r>
              <a:rPr lang="en-GB" dirty="0" err="1">
                <a:solidFill>
                  <a:srgbClr val="FF0000"/>
                </a:solidFill>
              </a:rPr>
              <a:t>ni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feddwl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amdano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er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mwyn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deall</a:t>
            </a:r>
            <a:r>
              <a:rPr lang="en-GB" dirty="0">
                <a:solidFill>
                  <a:srgbClr val="FF0000"/>
                </a:solidFill>
              </a:rPr>
              <a:t> ei </a:t>
            </a:r>
            <a:r>
              <a:rPr lang="en-GB" dirty="0" err="1">
                <a:solidFill>
                  <a:srgbClr val="FF0000"/>
                </a:solidFill>
              </a:rPr>
              <a:t>ystyr</a:t>
            </a:r>
            <a:r>
              <a:rPr lang="en-GB" dirty="0">
                <a:solidFill>
                  <a:srgbClr val="FF0000"/>
                </a:solidFill>
              </a:rPr>
              <a:t>?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dirty="0" err="1">
                <a:solidFill>
                  <a:srgbClr val="FF0000"/>
                </a:solidFill>
              </a:rPr>
              <a:t>datblygu</a:t>
            </a: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dirty="0" err="1">
                <a:solidFill>
                  <a:srgbClr val="FF0000"/>
                </a:solidFill>
              </a:rPr>
              <a:t>mireinio</a:t>
            </a: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dirty="0" err="1">
                <a:solidFill>
                  <a:srgbClr val="FF0000"/>
                </a:solidFill>
              </a:rPr>
              <a:t>gwerthuso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Which words from the phrase: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i="1" dirty="0"/>
              <a:t>develop and refine musical ideas, and evaluate their work in order to improve it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do we need to think about in order to understand its meaning?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develop</a:t>
            </a:r>
          </a:p>
          <a:p>
            <a:pPr marL="0" indent="0">
              <a:buNone/>
            </a:pPr>
            <a:r>
              <a:rPr lang="en-GB" dirty="0"/>
              <a:t>refine</a:t>
            </a:r>
          </a:p>
          <a:p>
            <a:pPr marL="0" indent="0">
              <a:buNone/>
            </a:pPr>
            <a:r>
              <a:rPr lang="en-GB" dirty="0"/>
              <a:t>evaluate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C0E6535-0118-420B-9574-6E6FFE3C334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65392" y="194361"/>
            <a:ext cx="857392" cy="12347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7692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al 4"/>
          <p:cNvSpPr/>
          <p:nvPr/>
        </p:nvSpPr>
        <p:spPr>
          <a:xfrm>
            <a:off x="4083283" y="2083377"/>
            <a:ext cx="1579418" cy="148797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develop…</a:t>
            </a:r>
          </a:p>
        </p:txBody>
      </p:sp>
      <p:sp>
        <p:nvSpPr>
          <p:cNvPr id="9" name="Oval 8"/>
          <p:cNvSpPr/>
          <p:nvPr/>
        </p:nvSpPr>
        <p:spPr>
          <a:xfrm>
            <a:off x="5065743" y="3630641"/>
            <a:ext cx="1579418" cy="148797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and refine musical ideas…</a:t>
            </a:r>
          </a:p>
        </p:txBody>
      </p:sp>
      <p:sp>
        <p:nvSpPr>
          <p:cNvPr id="11" name="Oval 10"/>
          <p:cNvSpPr/>
          <p:nvPr/>
        </p:nvSpPr>
        <p:spPr>
          <a:xfrm>
            <a:off x="6048203" y="2142664"/>
            <a:ext cx="1579418" cy="148797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and evaluate their work… </a:t>
            </a:r>
          </a:p>
        </p:txBody>
      </p:sp>
      <p:cxnSp>
        <p:nvCxnSpPr>
          <p:cNvPr id="13" name="Straight Arrow Connector 12"/>
          <p:cNvCxnSpPr/>
          <p:nvPr/>
        </p:nvCxnSpPr>
        <p:spPr>
          <a:xfrm flipH="1">
            <a:off x="3398521" y="3085061"/>
            <a:ext cx="951806" cy="54558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>
            <a:off x="1004777" y="3471602"/>
            <a:ext cx="2618188" cy="22698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57175" indent="-257175">
              <a:buAutoNum type="arabicPeriod"/>
            </a:pPr>
            <a:r>
              <a:rPr lang="en-GB" sz="1600" dirty="0"/>
              <a:t>create a contrasting phrase</a:t>
            </a:r>
          </a:p>
          <a:p>
            <a:pPr marL="257175" indent="-257175">
              <a:buAutoNum type="arabicPeriod"/>
            </a:pPr>
            <a:r>
              <a:rPr lang="en-GB" sz="1600" dirty="0"/>
              <a:t>create a new section</a:t>
            </a:r>
          </a:p>
          <a:p>
            <a:pPr marL="257175" indent="-257175">
              <a:buAutoNum type="arabicPeriod"/>
            </a:pPr>
            <a:r>
              <a:rPr lang="en-GB" sz="1600" dirty="0"/>
              <a:t>change the form, e.g. ternary / rondo</a:t>
            </a:r>
          </a:p>
          <a:p>
            <a:pPr marL="257175" indent="-257175">
              <a:buAutoNum type="arabicPeriod"/>
            </a:pPr>
            <a:r>
              <a:rPr lang="en-GB" sz="1600" dirty="0"/>
              <a:t>repetition</a:t>
            </a:r>
          </a:p>
          <a:p>
            <a:pPr marL="257175" indent="-257175">
              <a:buAutoNum type="arabicPeriod"/>
            </a:pPr>
            <a:r>
              <a:rPr lang="en-GB" sz="1600" dirty="0"/>
              <a:t>modulation</a:t>
            </a:r>
          </a:p>
          <a:p>
            <a:pPr marL="257175" indent="-257175">
              <a:buAutoNum type="arabicPeriod"/>
            </a:pPr>
            <a:r>
              <a:rPr lang="en-GB" sz="1600" dirty="0"/>
              <a:t>major/minor</a:t>
            </a:r>
          </a:p>
          <a:p>
            <a:pPr marL="257175" indent="-257175">
              <a:buAutoNum type="arabicPeriod"/>
            </a:pPr>
            <a:endParaRPr lang="en-GB" sz="1350" dirty="0"/>
          </a:p>
        </p:txBody>
      </p:sp>
      <p:cxnSp>
        <p:nvCxnSpPr>
          <p:cNvPr id="17" name="Straight Arrow Connector 16"/>
          <p:cNvCxnSpPr/>
          <p:nvPr/>
        </p:nvCxnSpPr>
        <p:spPr>
          <a:xfrm flipV="1">
            <a:off x="7060277" y="1900497"/>
            <a:ext cx="1014152" cy="49460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8013124" y="1272886"/>
            <a:ext cx="3682690" cy="22698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57175" indent="-257175">
              <a:buAutoNum type="arabicPeriod"/>
            </a:pPr>
            <a:r>
              <a:rPr lang="en-GB" sz="1600" dirty="0"/>
              <a:t>compare and contrast with another (published) piece of music in order to ‘magpie’ ideas</a:t>
            </a:r>
          </a:p>
          <a:p>
            <a:pPr marL="257175" indent="-257175">
              <a:buAutoNum type="arabicPeriod"/>
            </a:pPr>
            <a:r>
              <a:rPr lang="en-GB" sz="1600" dirty="0"/>
              <a:t>consider the musical elements  within the piece in order to develop it further </a:t>
            </a:r>
          </a:p>
          <a:p>
            <a:pPr marL="257175" indent="-257175">
              <a:buAutoNum type="arabicPeriod"/>
            </a:pPr>
            <a:r>
              <a:rPr lang="en-GB" sz="1600" dirty="0"/>
              <a:t>evaluate with another member of the class</a:t>
            </a:r>
          </a:p>
          <a:p>
            <a:pPr marL="257175" indent="-257175">
              <a:buAutoNum type="arabicPeriod"/>
            </a:pPr>
            <a:r>
              <a:rPr lang="en-GB" sz="1600" dirty="0"/>
              <a:t>evaluate individually</a:t>
            </a:r>
          </a:p>
          <a:p>
            <a:endParaRPr lang="en-GB" sz="1350" dirty="0"/>
          </a:p>
        </p:txBody>
      </p:sp>
      <p:cxnSp>
        <p:nvCxnSpPr>
          <p:cNvPr id="21" name="Straight Arrow Connector 20"/>
          <p:cNvCxnSpPr/>
          <p:nvPr/>
        </p:nvCxnSpPr>
        <p:spPr>
          <a:xfrm flipV="1">
            <a:off x="6337070" y="4374631"/>
            <a:ext cx="1172095" cy="16515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7627621" y="4152114"/>
            <a:ext cx="2709950" cy="22313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1. repeat a sound, phrase, pattern, 2. compose an inversion</a:t>
            </a:r>
          </a:p>
          <a:p>
            <a:r>
              <a:rPr lang="en-GB" sz="1600" dirty="0"/>
              <a:t>3. compose a retrograde melody/rhythm</a:t>
            </a:r>
          </a:p>
          <a:p>
            <a:r>
              <a:rPr lang="en-GB" sz="1600" dirty="0"/>
              <a:t>4. develop a rhythmic pattern</a:t>
            </a:r>
          </a:p>
          <a:p>
            <a:r>
              <a:rPr lang="en-GB" sz="1600" dirty="0"/>
              <a:t>5. develop a melodic pattern</a:t>
            </a:r>
          </a:p>
          <a:p>
            <a:endParaRPr lang="en-GB" sz="1350" dirty="0"/>
          </a:p>
          <a:p>
            <a:endParaRPr lang="en-GB" sz="1350" dirty="0"/>
          </a:p>
        </p:txBody>
      </p:sp>
      <p:sp>
        <p:nvSpPr>
          <p:cNvPr id="31" name="TextBox 30"/>
          <p:cNvSpPr txBox="1"/>
          <p:nvPr/>
        </p:nvSpPr>
        <p:spPr>
          <a:xfrm>
            <a:off x="542261" y="1043549"/>
            <a:ext cx="7349290" cy="584775"/>
          </a:xfrm>
          <a:prstGeom prst="rect">
            <a:avLst/>
          </a:prstGeom>
          <a:noFill/>
          <a:ln>
            <a:solidFill>
              <a:srgbClr val="FF0000"/>
            </a:solidFill>
          </a:ln>
          <a:effectLst>
            <a:reflection blurRad="6350" stA="50000" endA="300" endPos="55000" dir="5400000" sy="-100000" algn="bl" rotWithShape="0"/>
          </a:effectLst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rgbClr val="FF0000"/>
                </a:solidFill>
              </a:rPr>
              <a:t>Felly </a:t>
            </a:r>
            <a:r>
              <a:rPr lang="en-GB" sz="1600" dirty="0" err="1">
                <a:solidFill>
                  <a:srgbClr val="FF0000"/>
                </a:solidFill>
              </a:rPr>
              <a:t>beth</a:t>
            </a:r>
            <a:r>
              <a:rPr lang="en-GB" sz="1600" dirty="0">
                <a:solidFill>
                  <a:srgbClr val="FF0000"/>
                </a:solidFill>
              </a:rPr>
              <a:t> </a:t>
            </a:r>
            <a:r>
              <a:rPr lang="en-GB" sz="1600" dirty="0" err="1">
                <a:solidFill>
                  <a:srgbClr val="FF0000"/>
                </a:solidFill>
              </a:rPr>
              <a:t>allai'r</a:t>
            </a:r>
            <a:r>
              <a:rPr lang="en-GB" sz="1600" dirty="0">
                <a:solidFill>
                  <a:srgbClr val="FF0000"/>
                </a:solidFill>
              </a:rPr>
              <a:t> </a:t>
            </a:r>
            <a:r>
              <a:rPr lang="en-GB" sz="1600" dirty="0" err="1">
                <a:solidFill>
                  <a:srgbClr val="FF0000"/>
                </a:solidFill>
              </a:rPr>
              <a:t>geiriau</a:t>
            </a:r>
            <a:r>
              <a:rPr lang="en-GB" sz="1600" dirty="0">
                <a:solidFill>
                  <a:srgbClr val="FF0000"/>
                </a:solidFill>
              </a:rPr>
              <a:t> </a:t>
            </a:r>
            <a:r>
              <a:rPr lang="en-GB" sz="1600" dirty="0" err="1">
                <a:solidFill>
                  <a:srgbClr val="FF0000"/>
                </a:solidFill>
              </a:rPr>
              <a:t>hynny</a:t>
            </a:r>
            <a:r>
              <a:rPr lang="en-GB" sz="1600" dirty="0">
                <a:solidFill>
                  <a:srgbClr val="FF0000"/>
                </a:solidFill>
              </a:rPr>
              <a:t> ei </a:t>
            </a:r>
            <a:r>
              <a:rPr lang="en-GB" sz="1600" dirty="0" err="1">
                <a:solidFill>
                  <a:srgbClr val="FF0000"/>
                </a:solidFill>
              </a:rPr>
              <a:t>olygu</a:t>
            </a:r>
            <a:r>
              <a:rPr lang="en-GB" sz="1600" dirty="0">
                <a:solidFill>
                  <a:srgbClr val="FF0000"/>
                </a:solidFill>
              </a:rPr>
              <a:t> </a:t>
            </a:r>
            <a:r>
              <a:rPr lang="en-GB" sz="1600" dirty="0" err="1">
                <a:solidFill>
                  <a:srgbClr val="FF0000"/>
                </a:solidFill>
              </a:rPr>
              <a:t>mewn</a:t>
            </a:r>
            <a:r>
              <a:rPr lang="en-GB" sz="1600" dirty="0">
                <a:solidFill>
                  <a:srgbClr val="FF0000"/>
                </a:solidFill>
              </a:rPr>
              <a:t> </a:t>
            </a:r>
            <a:r>
              <a:rPr lang="en-GB" sz="1600" dirty="0" err="1">
                <a:solidFill>
                  <a:srgbClr val="FF0000"/>
                </a:solidFill>
              </a:rPr>
              <a:t>gwirionedd</a:t>
            </a:r>
            <a:r>
              <a:rPr lang="en-GB" sz="1600" dirty="0">
                <a:solidFill>
                  <a:srgbClr val="FF0000"/>
                </a:solidFill>
              </a:rPr>
              <a:t>? – </a:t>
            </a:r>
            <a:r>
              <a:rPr lang="en-GB" sz="1600" dirty="0" err="1">
                <a:solidFill>
                  <a:srgbClr val="FF0000"/>
                </a:solidFill>
              </a:rPr>
              <a:t>gwnewch</a:t>
            </a:r>
            <a:r>
              <a:rPr lang="en-GB" sz="1600" dirty="0">
                <a:solidFill>
                  <a:srgbClr val="FF0000"/>
                </a:solidFill>
              </a:rPr>
              <a:t> </a:t>
            </a:r>
            <a:r>
              <a:rPr lang="en-GB" sz="1600" dirty="0" err="1">
                <a:solidFill>
                  <a:srgbClr val="FF0000"/>
                </a:solidFill>
              </a:rPr>
              <a:t>restr</a:t>
            </a:r>
            <a:r>
              <a:rPr lang="en-GB" sz="1600" dirty="0">
                <a:solidFill>
                  <a:srgbClr val="FF0000"/>
                </a:solidFill>
              </a:rPr>
              <a:t> </a:t>
            </a:r>
            <a:r>
              <a:rPr lang="en-GB" sz="1600" dirty="0" err="1">
                <a:solidFill>
                  <a:srgbClr val="FF0000"/>
                </a:solidFill>
              </a:rPr>
              <a:t>fel</a:t>
            </a:r>
            <a:r>
              <a:rPr lang="en-GB" sz="1600" dirty="0">
                <a:solidFill>
                  <a:srgbClr val="FF0000"/>
                </a:solidFill>
              </a:rPr>
              <a:t> </a:t>
            </a:r>
            <a:r>
              <a:rPr lang="en-GB" sz="1600" dirty="0" err="1">
                <a:solidFill>
                  <a:srgbClr val="FF0000"/>
                </a:solidFill>
              </a:rPr>
              <a:t>hyn</a:t>
            </a:r>
            <a:r>
              <a:rPr lang="en-GB" sz="1600" dirty="0">
                <a:solidFill>
                  <a:srgbClr val="FF0000"/>
                </a:solidFill>
              </a:rPr>
              <a:t> (x3)</a:t>
            </a:r>
          </a:p>
          <a:p>
            <a:r>
              <a:rPr lang="en-GB" sz="1600" dirty="0"/>
              <a:t>So what might those words actually mean? – make a list like this (x3)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819E93B-4E6C-4E63-B025-63C23C00522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23750" y="194051"/>
            <a:ext cx="651978" cy="938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07637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856BEF1E-420C-479C-8657-721464A623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i="0" dirty="0">
                <a:solidFill>
                  <a:srgbClr val="1F1F1F"/>
                </a:solidFill>
                <a:effectLst/>
                <a:cs typeface="Arial" panose="020B0604020202020204" pitchFamily="34" charset="0"/>
              </a:rPr>
              <a:t>music in curriculum for Wales</a:t>
            </a:r>
            <a:endParaRPr lang="en-GB" dirty="0">
              <a:cs typeface="Arial" panose="020B0604020202020204" pitchFamily="34" charset="0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611170A-94FE-4C10-ADF4-4A1A32B5BD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400" dirty="0">
                <a:solidFill>
                  <a:srgbClr val="1F1F1F"/>
                </a:solidFill>
                <a:cs typeface="Arial" panose="020B0604020202020204" pitchFamily="34" charset="0"/>
              </a:rPr>
              <a:t>Music includes performing, improvising and composing, listening and appreciation.</a:t>
            </a:r>
          </a:p>
          <a:p>
            <a:pPr marL="0" indent="0">
              <a:buNone/>
            </a:pPr>
            <a:endParaRPr lang="en-GB" sz="2400" dirty="0">
              <a:solidFill>
                <a:srgbClr val="1F1F1F"/>
              </a:solidFill>
              <a:cs typeface="Arial" panose="020B0604020202020204" pitchFamily="34" charset="0"/>
            </a:endParaRPr>
          </a:p>
          <a:p>
            <a:pPr algn="l" fontAlgn="base"/>
            <a:r>
              <a:rPr lang="en-GB" sz="2400" dirty="0">
                <a:solidFill>
                  <a:srgbClr val="1F1F1F"/>
                </a:solidFill>
                <a:cs typeface="Arial" panose="020B0604020202020204" pitchFamily="34" charset="0"/>
              </a:rPr>
              <a:t>You should consider: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F1F1F"/>
                </a:solidFill>
                <a:cs typeface="Arial" panose="020B0604020202020204" pitchFamily="34" charset="0"/>
              </a:rPr>
              <a:t>pitch, melody, dynamics, texture, tempo, timbre, rhythm, metre, </a:t>
            </a:r>
            <a:r>
              <a:rPr lang="en-GB" sz="2400" dirty="0">
                <a:cs typeface="Arial" panose="020B0604020202020204" pitchFamily="34" charset="0"/>
              </a:rPr>
              <a:t>form</a:t>
            </a:r>
            <a:r>
              <a:rPr lang="en-GB" sz="2400" dirty="0">
                <a:solidFill>
                  <a:srgbClr val="1F1F1F"/>
                </a:solidFill>
                <a:cs typeface="Arial" panose="020B0604020202020204" pitchFamily="34" charset="0"/>
              </a:rPr>
              <a:t> and structure, tonality, musical devices (e.g. repetition, ostinato, sequence), harmony, intonation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F1F1F"/>
                </a:solidFill>
                <a:cs typeface="Arial" panose="020B0604020202020204" pitchFamily="34" charset="0"/>
              </a:rPr>
              <a:t>binary, ternary, rondo, round, minuet and trio, strophic, theme and variation, through-composed, sonata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F1F1F"/>
                </a:solidFill>
                <a:cs typeface="Arial" panose="020B0604020202020204" pitchFamily="34" charset="0"/>
              </a:rPr>
              <a:t>performing (including vocal, instrumental, technology e.g. DJ-</a:t>
            </a:r>
            <a:r>
              <a:rPr lang="en-GB" sz="2400" dirty="0" err="1">
                <a:solidFill>
                  <a:srgbClr val="1F1F1F"/>
                </a:solidFill>
                <a:cs typeface="Arial" panose="020B0604020202020204" pitchFamily="34" charset="0"/>
              </a:rPr>
              <a:t>ing</a:t>
            </a:r>
            <a:r>
              <a:rPr lang="en-GB" sz="2400" dirty="0">
                <a:solidFill>
                  <a:srgbClr val="1F1F1F"/>
                </a:solidFill>
                <a:cs typeface="Arial" panose="020B0604020202020204" pitchFamily="34" charset="0"/>
              </a:rPr>
              <a:t>), improvising and composing (including voc</a:t>
            </a:r>
            <a:r>
              <a:rPr lang="en-GB" sz="2400" dirty="0">
                <a:cs typeface="Arial" panose="020B0604020202020204" pitchFamily="34" charset="0"/>
              </a:rPr>
              <a:t>al, instrumental, acoustic, electric and digital, editing/production), listening (including analysing, evaluating, and appreciating a range of musical forms and styles across genres and periods of time)</a:t>
            </a:r>
          </a:p>
          <a:p>
            <a:endParaRPr lang="en-GB" dirty="0"/>
          </a:p>
        </p:txBody>
      </p:sp>
      <p:pic>
        <p:nvPicPr>
          <p:cNvPr id="9" name="Content Placeholder 6">
            <a:extLst>
              <a:ext uri="{FF2B5EF4-FFF2-40B4-BE49-F238E27FC236}">
                <a16:creationId xmlns:a16="http://schemas.microsoft.com/office/drawing/2014/main" id="{49058FA7-9EA3-4DD0-A748-28E439C8774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14513" y="233162"/>
            <a:ext cx="2003571" cy="1271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35460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010405-F44F-7EC2-C67C-2B974C534C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Progression steps</a:t>
            </a:r>
          </a:p>
        </p:txBody>
      </p:sp>
      <p:pic>
        <p:nvPicPr>
          <p:cNvPr id="5" name="Content Placeholder 4" descr="A picture containing text&#10;&#10;Description automatically generated">
            <a:extLst>
              <a:ext uri="{FF2B5EF4-FFF2-40B4-BE49-F238E27FC236}">
                <a16:creationId xmlns:a16="http://schemas.microsoft.com/office/drawing/2014/main" id="{2A2D3873-2B1F-7861-7026-6DBE7468FC4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05071" y="1666658"/>
            <a:ext cx="7377079" cy="5199890"/>
          </a:xfrm>
        </p:spPr>
      </p:pic>
      <p:pic>
        <p:nvPicPr>
          <p:cNvPr id="6" name="Content Placeholder 6">
            <a:extLst>
              <a:ext uri="{FF2B5EF4-FFF2-40B4-BE49-F238E27FC236}">
                <a16:creationId xmlns:a16="http://schemas.microsoft.com/office/drawing/2014/main" id="{EDAC7A97-1311-2496-BC30-4696651665B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19488" y="139618"/>
            <a:ext cx="2125855" cy="1348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95926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063255" y="585216"/>
            <a:ext cx="10462437" cy="1986534"/>
          </a:xfrm>
        </p:spPr>
        <p:txBody>
          <a:bodyPr>
            <a:normAutofit fontScale="90000"/>
          </a:bodyPr>
          <a:lstStyle/>
          <a:p>
            <a:r>
              <a:rPr lang="en-GB" dirty="0"/>
              <a:t>Task: </a:t>
            </a:r>
            <a:br>
              <a:rPr lang="en-GB" dirty="0"/>
            </a:br>
            <a:r>
              <a:rPr lang="en-GB" dirty="0">
                <a:solidFill>
                  <a:schemeClr val="accent2"/>
                </a:solidFill>
              </a:rPr>
              <a:t>What do you think children should have learnt in Music lessons by the end of year 9 (or before GCSE)?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>
          <a:xfrm>
            <a:off x="2191265" y="2571750"/>
            <a:ext cx="7673778" cy="301752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Make two lists:</a:t>
            </a:r>
          </a:p>
          <a:p>
            <a:pPr marL="457200" indent="-457200">
              <a:buFont typeface="Tw Cen MT" panose="020B0602020104020603" pitchFamily="34" charset="0"/>
              <a:buAutoNum type="arabicPeriod"/>
            </a:pPr>
            <a:r>
              <a:rPr lang="en-GB" dirty="0"/>
              <a:t>Skills (within composing, performing and appraising; e.g. be able to play an independent part in an ensemble)</a:t>
            </a:r>
          </a:p>
          <a:p>
            <a:pPr marL="457200" indent="-457200">
              <a:buAutoNum type="arabicPeriod"/>
            </a:pPr>
            <a:r>
              <a:rPr lang="en-GB" dirty="0"/>
              <a:t>Topics (e.g. music from Wales – be as specific as you can)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55B18CE-E4D2-4072-9C5E-332EA98C80B7}"/>
              </a:ext>
            </a:extLst>
          </p:cNvPr>
          <p:cNvSpPr txBox="1"/>
          <p:nvPr/>
        </p:nvSpPr>
        <p:spPr>
          <a:xfrm>
            <a:off x="5090443" y="5391055"/>
            <a:ext cx="5902610" cy="923330"/>
          </a:xfrm>
          <a:prstGeom prst="rect">
            <a:avLst/>
          </a:prstGeom>
          <a:noFill/>
          <a:ln w="1905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When writing your ‘topics’ list, bear in mind that schools will often cover only one ‘topic’ per half-term so you should aim to list a maximum of 18 topics in total.</a:t>
            </a:r>
          </a:p>
        </p:txBody>
      </p:sp>
    </p:spTree>
    <p:extLst>
      <p:ext uri="{BB962C8B-B14F-4D97-AF65-F5344CB8AC3E}">
        <p14:creationId xmlns:p14="http://schemas.microsoft.com/office/powerpoint/2010/main" val="378358599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3651</TotalTime>
  <Words>676</Words>
  <Application>Microsoft Office PowerPoint</Application>
  <PresentationFormat>Widescreen</PresentationFormat>
  <Paragraphs>92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Tw Cen MT</vt:lpstr>
      <vt:lpstr>Tw Cen MT Condensed</vt:lpstr>
      <vt:lpstr>Wingdings 3</vt:lpstr>
      <vt:lpstr>Integral</vt:lpstr>
      <vt:lpstr> Music 08/09/23 </vt:lpstr>
      <vt:lpstr>PowerPoint Presentation</vt:lpstr>
      <vt:lpstr>Music in the ‘old’ KS3 curriculum</vt:lpstr>
      <vt:lpstr>Performing </vt:lpstr>
      <vt:lpstr>Composing and appraising</vt:lpstr>
      <vt:lpstr>Tasg / Task</vt:lpstr>
      <vt:lpstr>Esiampl / Example</vt:lpstr>
      <vt:lpstr>Esiampl / Example</vt:lpstr>
      <vt:lpstr>PowerPoint Presentation</vt:lpstr>
      <vt:lpstr>music in curriculum for Wales</vt:lpstr>
      <vt:lpstr>Progression steps</vt:lpstr>
      <vt:lpstr>Task:  What do you think children should have learnt in Music lessons by the end of year 9 (or before GCSE)?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Catherine Morgan</dc:creator>
  <cp:lastModifiedBy>Catherine Morgan</cp:lastModifiedBy>
  <cp:revision>46</cp:revision>
  <dcterms:created xsi:type="dcterms:W3CDTF">2020-09-09T15:02:21Z</dcterms:created>
  <dcterms:modified xsi:type="dcterms:W3CDTF">2023-09-11T09:10:26Z</dcterms:modified>
</cp:coreProperties>
</file>