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301" r:id="rId8"/>
    <p:sldId id="302" r:id="rId9"/>
    <p:sldId id="303" r:id="rId10"/>
    <p:sldId id="304" r:id="rId11"/>
    <p:sldId id="305" r:id="rId12"/>
    <p:sldId id="306" r:id="rId13"/>
    <p:sldId id="307" r:id="rId14"/>
    <p:sldId id="308" r:id="rId15"/>
    <p:sldId id="309" r:id="rId16"/>
    <p:sldId id="310" r:id="rId17"/>
    <p:sldId id="321" r:id="rId18"/>
    <p:sldId id="314" r:id="rId19"/>
    <p:sldId id="315" r:id="rId20"/>
    <p:sldId id="316" r:id="rId21"/>
    <p:sldId id="317" r:id="rId22"/>
    <p:sldId id="318" r:id="rId23"/>
    <p:sldId id="319" r:id="rId24"/>
    <p:sldId id="322" r:id="rId25"/>
    <p:sldId id="32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varScale="1">
        <p:scale>
          <a:sx n="93" d="100"/>
          <a:sy n="93" d="100"/>
        </p:scale>
        <p:origin x="92" y="2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007E-3C16-EB29-19ED-1109314B43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8338B5-9A6F-0CB2-CC78-4CECDF83E5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CFFAF4-3FE4-3CF5-92C6-C2BE98D20515}"/>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5" name="Footer Placeholder 4">
            <a:extLst>
              <a:ext uri="{FF2B5EF4-FFF2-40B4-BE49-F238E27FC236}">
                <a16:creationId xmlns:a16="http://schemas.microsoft.com/office/drawing/2014/main" id="{BCC6366D-4674-D3BF-8A11-BED6AC54A5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61A27E-57C8-16CB-7C12-884D26DC9319}"/>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3397797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67BD4-63A2-3CEB-B3A5-B8864DE4B7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59EE73-E851-74B0-8964-429F4EEB5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10F65E-1269-0223-981D-912468880E5C}"/>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5" name="Footer Placeholder 4">
            <a:extLst>
              <a:ext uri="{FF2B5EF4-FFF2-40B4-BE49-F238E27FC236}">
                <a16:creationId xmlns:a16="http://schemas.microsoft.com/office/drawing/2014/main" id="{AEAE6823-B1DE-16BE-A1F8-74171EDC47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6868E-D640-4601-F0B6-CCD58E791707}"/>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3517423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3D830-5DD5-A00D-754D-73FF3663EB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96CE3F-9049-3B49-0A07-88D6286F38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3EC42A-5C20-552C-BC1A-E4E6AEE8AA6D}"/>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5" name="Footer Placeholder 4">
            <a:extLst>
              <a:ext uri="{FF2B5EF4-FFF2-40B4-BE49-F238E27FC236}">
                <a16:creationId xmlns:a16="http://schemas.microsoft.com/office/drawing/2014/main" id="{E966B085-078E-7F86-1469-9A9C517E31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C9D49-42CE-E1D5-B7EE-8D22ED60B5E8}"/>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698589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4DB5-D5DF-97CF-61A3-3ABB271F53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37ED87-F805-74E3-15C7-0491CE8BBB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CDEE75-BDCE-067E-4C38-8709E6D494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F90DA1-8A54-C9F6-713E-EB603E3CCE3D}"/>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6" name="Footer Placeholder 5">
            <a:extLst>
              <a:ext uri="{FF2B5EF4-FFF2-40B4-BE49-F238E27FC236}">
                <a16:creationId xmlns:a16="http://schemas.microsoft.com/office/drawing/2014/main" id="{95538777-A658-8DFB-DD4B-B4892415A3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10FFF-4BA8-1F81-720B-500552A085DE}"/>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350370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5047E-D3D1-006A-2A47-F7D08FCA72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BC50CF-97D2-B6AA-7388-66F9F7A072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93AAAD-DCD7-F1CA-38DF-EF3EC85834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FA01CA-5ECD-AB83-0B20-BE14C03EE5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CF648D-35EC-32D5-1093-386DA05DBD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E4729A-5B11-D3BC-5682-9EF33C307826}"/>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8" name="Footer Placeholder 7">
            <a:extLst>
              <a:ext uri="{FF2B5EF4-FFF2-40B4-BE49-F238E27FC236}">
                <a16:creationId xmlns:a16="http://schemas.microsoft.com/office/drawing/2014/main" id="{0510C431-0149-89C8-6DAD-68CF7EE0B4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C8117D-8FED-07DF-BBCE-49A7E777DE01}"/>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3079561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F13A8-46A5-05CB-9525-FEAEA2A843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5B3146-F0BB-51E9-831B-E55BD725776B}"/>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4" name="Footer Placeholder 3">
            <a:extLst>
              <a:ext uri="{FF2B5EF4-FFF2-40B4-BE49-F238E27FC236}">
                <a16:creationId xmlns:a16="http://schemas.microsoft.com/office/drawing/2014/main" id="{9AEF2DC9-FCB4-3FC3-3D57-4194AE6F49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50AE04-4CE0-ADE2-AEB8-55024A69023D}"/>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3823528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33207D-E301-6935-A2F6-7DDC557A6CD0}"/>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3" name="Footer Placeholder 2">
            <a:extLst>
              <a:ext uri="{FF2B5EF4-FFF2-40B4-BE49-F238E27FC236}">
                <a16:creationId xmlns:a16="http://schemas.microsoft.com/office/drawing/2014/main" id="{0593CF0A-8CE4-0213-F4ED-9FE0BF719F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46459E-26F1-2FF4-376D-9F9B50E599EF}"/>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3023076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0DCDF-975C-A7A7-35CE-6AC4289678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401D64-C162-29BE-B942-2A667DBCCC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6D7EE7-CBB4-06FA-4E42-EAC6CE9D1C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CF8AE8-CC62-39B3-2E68-828C6C541B84}"/>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6" name="Footer Placeholder 5">
            <a:extLst>
              <a:ext uri="{FF2B5EF4-FFF2-40B4-BE49-F238E27FC236}">
                <a16:creationId xmlns:a16="http://schemas.microsoft.com/office/drawing/2014/main" id="{A1D6E87B-E683-40AE-9B53-CD67E54B45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75005-2833-3B86-F597-999ED0F6C93C}"/>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3375800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B8E3D-5313-E67E-DC75-F847C75147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D9BA5A-98F8-83A2-B6FB-AE0BD4AFFE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5AFD12-2553-755C-6A3F-EACF07A88D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6C25E0-7EC8-9EC6-D916-BABFA3C0391D}"/>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6" name="Footer Placeholder 5">
            <a:extLst>
              <a:ext uri="{FF2B5EF4-FFF2-40B4-BE49-F238E27FC236}">
                <a16:creationId xmlns:a16="http://schemas.microsoft.com/office/drawing/2014/main" id="{2DC540C1-4FA0-F7BE-5AD1-48917218B2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07E2C1-88E5-C13C-29AB-D2108FE42A86}"/>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3196826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7050-3C9D-AB0D-C7B1-278F8F9C6B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0057EF-8D2C-4AC0-B5E0-968E66FDD0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820913-F632-4F61-1DDB-7CA09453ACFD}"/>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5" name="Footer Placeholder 4">
            <a:extLst>
              <a:ext uri="{FF2B5EF4-FFF2-40B4-BE49-F238E27FC236}">
                <a16:creationId xmlns:a16="http://schemas.microsoft.com/office/drawing/2014/main" id="{D16DA070-AB2D-4056-CA6C-A273DB998D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0D855E-48A1-3384-7886-84E619036801}"/>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115241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1661D4-902B-B8A6-7EBD-60A5A30C00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1B16D6-6562-FE61-3150-EB8184E5D5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65A842-D532-57EE-BF45-965420B9274D}"/>
              </a:ext>
            </a:extLst>
          </p:cNvPr>
          <p:cNvSpPr>
            <a:spLocks noGrp="1"/>
          </p:cNvSpPr>
          <p:nvPr>
            <p:ph type="dt" sz="half" idx="10"/>
          </p:nvPr>
        </p:nvSpPr>
        <p:spPr/>
        <p:txBody>
          <a:bodyPr/>
          <a:lstStyle/>
          <a:p>
            <a:fld id="{C56851C5-BDC3-482B-BE0E-BBA7C5192CED}" type="datetimeFigureOut">
              <a:rPr lang="en-GB" smtClean="0"/>
              <a:t>17/02/2024</a:t>
            </a:fld>
            <a:endParaRPr lang="en-GB"/>
          </a:p>
        </p:txBody>
      </p:sp>
      <p:sp>
        <p:nvSpPr>
          <p:cNvPr id="5" name="Footer Placeholder 4">
            <a:extLst>
              <a:ext uri="{FF2B5EF4-FFF2-40B4-BE49-F238E27FC236}">
                <a16:creationId xmlns:a16="http://schemas.microsoft.com/office/drawing/2014/main" id="{56FD9C26-98B1-7B28-EE55-9343086F78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B6C159-AEA8-D1CC-9A96-9944B4977A4F}"/>
              </a:ext>
            </a:extLst>
          </p:cNvPr>
          <p:cNvSpPr>
            <a:spLocks noGrp="1"/>
          </p:cNvSpPr>
          <p:nvPr>
            <p:ph type="sldNum" sz="quarter" idx="12"/>
          </p:nvPr>
        </p:nvSpPr>
        <p:spPr/>
        <p:txBody>
          <a:bodyPr/>
          <a:lstStyle/>
          <a:p>
            <a:fld id="{DFD4E70F-B7D2-46D1-9AB2-67BCA5B30F45}" type="slidenum">
              <a:rPr lang="en-GB" smtClean="0"/>
              <a:t>‹#›</a:t>
            </a:fld>
            <a:endParaRPr lang="en-GB"/>
          </a:p>
        </p:txBody>
      </p:sp>
    </p:spTree>
    <p:extLst>
      <p:ext uri="{BB962C8B-B14F-4D97-AF65-F5344CB8AC3E}">
        <p14:creationId xmlns:p14="http://schemas.microsoft.com/office/powerpoint/2010/main" val="586489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6BA8C3-D838-0369-57D3-3A80B7B654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89206B-0CC9-A8AC-7206-D407C050E7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465B34-DE86-633B-CF8B-274283C1E1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56851C5-BDC3-482B-BE0E-BBA7C5192CED}" type="datetimeFigureOut">
              <a:rPr lang="en-GB" smtClean="0"/>
              <a:t>17/02/2024</a:t>
            </a:fld>
            <a:endParaRPr lang="en-GB"/>
          </a:p>
        </p:txBody>
      </p:sp>
      <p:sp>
        <p:nvSpPr>
          <p:cNvPr id="5" name="Footer Placeholder 4">
            <a:extLst>
              <a:ext uri="{FF2B5EF4-FFF2-40B4-BE49-F238E27FC236}">
                <a16:creationId xmlns:a16="http://schemas.microsoft.com/office/drawing/2014/main" id="{3B1F7D49-C834-A07C-1B4D-537CBD411E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CA32CCF-B5DE-B9AB-9F97-798ADE172C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D4E70F-B7D2-46D1-9AB2-67BCA5B30F45}" type="slidenum">
              <a:rPr lang="en-GB" smtClean="0"/>
              <a:t>‹#›</a:t>
            </a:fld>
            <a:endParaRPr lang="en-GB"/>
          </a:p>
        </p:txBody>
      </p:sp>
    </p:spTree>
    <p:extLst>
      <p:ext uri="{BB962C8B-B14F-4D97-AF65-F5344CB8AC3E}">
        <p14:creationId xmlns:p14="http://schemas.microsoft.com/office/powerpoint/2010/main" val="33037608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talkinglogistics.com/2013/11/20/5-reasons-excel-champ-supply-chain-apps/" TargetMode="External"/><Relationship Id="rId2" Type="http://schemas.openxmlformats.org/officeDocument/2006/relationships/hyperlink" Target="http://talkinglogistics.com/2013/09/09/supply-chain-visibility-remains-elusive-goal/" TargetMode="External"/><Relationship Id="rId1" Type="http://schemas.openxmlformats.org/officeDocument/2006/relationships/slideLayout" Target="../slideLayouts/slideLayout2.xml"/><Relationship Id="rId6" Type="http://schemas.openxmlformats.org/officeDocument/2006/relationships/hyperlink" Target="https://www.linkedin.com/pulse/20140626143033-1306443-transform-your-decision-making-process" TargetMode="External"/><Relationship Id="rId5" Type="http://schemas.openxmlformats.org/officeDocument/2006/relationships/hyperlink" Target="http://talkinglogistics.com/2015/07/01/the-case-for-less-silos-more-intelligence-in-supply-chain-management/" TargetMode="External"/><Relationship Id="rId4" Type="http://schemas.openxmlformats.org/officeDocument/2006/relationships/hyperlink" Target="http://talkinglogistics.com/2013/12/10/millennial-walks-baby-boomers-office/"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F08C4-0ECC-5456-1A76-14BC89EEC994}"/>
              </a:ext>
            </a:extLst>
          </p:cNvPr>
          <p:cNvSpPr>
            <a:spLocks noGrp="1"/>
          </p:cNvSpPr>
          <p:nvPr>
            <p:ph type="ctrTitle"/>
          </p:nvPr>
        </p:nvSpPr>
        <p:spPr/>
        <p:txBody>
          <a:bodyPr/>
          <a:lstStyle/>
          <a:p>
            <a:r>
              <a:rPr lang="en-GB" dirty="0"/>
              <a:t>Lean Thinking Exercises</a:t>
            </a:r>
          </a:p>
        </p:txBody>
      </p:sp>
      <p:sp>
        <p:nvSpPr>
          <p:cNvPr id="3" name="Subtitle 2">
            <a:extLst>
              <a:ext uri="{FF2B5EF4-FFF2-40B4-BE49-F238E27FC236}">
                <a16:creationId xmlns:a16="http://schemas.microsoft.com/office/drawing/2014/main" id="{81C17133-6EC5-4AB6-692C-E9DC12D28CA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47364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AB6D9-083B-AD78-B5B2-A29669DD4C14}"/>
              </a:ext>
            </a:extLst>
          </p:cNvPr>
          <p:cNvSpPr>
            <a:spLocks noGrp="1"/>
          </p:cNvSpPr>
          <p:nvPr>
            <p:ph type="title"/>
          </p:nvPr>
        </p:nvSpPr>
        <p:spPr/>
        <p:txBody>
          <a:bodyPr/>
          <a:lstStyle/>
          <a:p>
            <a:r>
              <a:rPr lang="en-GB" dirty="0"/>
              <a:t>Problem Statement Question</a:t>
            </a:r>
          </a:p>
        </p:txBody>
      </p:sp>
      <p:sp>
        <p:nvSpPr>
          <p:cNvPr id="3" name="Content Placeholder 2">
            <a:extLst>
              <a:ext uri="{FF2B5EF4-FFF2-40B4-BE49-F238E27FC236}">
                <a16:creationId xmlns:a16="http://schemas.microsoft.com/office/drawing/2014/main" id="{5480E2A0-1283-B712-487D-DD111DC60E82}"/>
              </a:ext>
            </a:extLst>
          </p:cNvPr>
          <p:cNvSpPr>
            <a:spLocks noGrp="1"/>
          </p:cNvSpPr>
          <p:nvPr>
            <p:ph idx="1"/>
          </p:nvPr>
        </p:nvSpPr>
        <p:spPr/>
        <p:txBody>
          <a:bodyPr>
            <a:normAutofit/>
          </a:bodyPr>
          <a:lstStyle/>
          <a:p>
            <a:pPr marL="0" indent="0">
              <a:buNone/>
            </a:pPr>
            <a:r>
              <a:rPr lang="en-GB" sz="3200" dirty="0"/>
              <a:t>A large warehouse holding FMCG is constantly having problems with poor inventory management</a:t>
            </a:r>
          </a:p>
        </p:txBody>
      </p:sp>
    </p:spTree>
    <p:extLst>
      <p:ext uri="{BB962C8B-B14F-4D97-AF65-F5344CB8AC3E}">
        <p14:creationId xmlns:p14="http://schemas.microsoft.com/office/powerpoint/2010/main" val="2860857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EEDE-D526-E799-43F1-20AC6687E069}"/>
              </a:ext>
            </a:extLst>
          </p:cNvPr>
          <p:cNvSpPr>
            <a:spLocks noGrp="1"/>
          </p:cNvSpPr>
          <p:nvPr>
            <p:ph type="title"/>
          </p:nvPr>
        </p:nvSpPr>
        <p:spPr/>
        <p:txBody>
          <a:bodyPr/>
          <a:lstStyle/>
          <a:p>
            <a:r>
              <a:rPr lang="en-GB" dirty="0"/>
              <a:t>Problem Statement Question</a:t>
            </a:r>
          </a:p>
        </p:txBody>
      </p:sp>
      <p:sp>
        <p:nvSpPr>
          <p:cNvPr id="3" name="Content Placeholder 2">
            <a:extLst>
              <a:ext uri="{FF2B5EF4-FFF2-40B4-BE49-F238E27FC236}">
                <a16:creationId xmlns:a16="http://schemas.microsoft.com/office/drawing/2014/main" id="{666C1D4B-D894-FE03-B670-F1C834A53B71}"/>
              </a:ext>
            </a:extLst>
          </p:cNvPr>
          <p:cNvSpPr>
            <a:spLocks noGrp="1"/>
          </p:cNvSpPr>
          <p:nvPr>
            <p:ph idx="1"/>
          </p:nvPr>
        </p:nvSpPr>
        <p:spPr/>
        <p:txBody>
          <a:bodyPr/>
          <a:lstStyle/>
          <a:p>
            <a:pPr marL="0" indent="0">
              <a:buNone/>
            </a:pPr>
            <a:r>
              <a:rPr lang="en-GB" dirty="0"/>
              <a:t>A large warehouse for electrical goods is continually having issues with its inventory location system and on average 1 in 5 orders has goods in the wrong location</a:t>
            </a:r>
          </a:p>
        </p:txBody>
      </p:sp>
    </p:spTree>
    <p:extLst>
      <p:ext uri="{BB962C8B-B14F-4D97-AF65-F5344CB8AC3E}">
        <p14:creationId xmlns:p14="http://schemas.microsoft.com/office/powerpoint/2010/main" val="3589690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34602-CD58-1EFA-0FC1-B93650C2446B}"/>
              </a:ext>
            </a:extLst>
          </p:cNvPr>
          <p:cNvSpPr>
            <a:spLocks noGrp="1"/>
          </p:cNvSpPr>
          <p:nvPr>
            <p:ph type="title"/>
          </p:nvPr>
        </p:nvSpPr>
        <p:spPr/>
        <p:txBody>
          <a:bodyPr/>
          <a:lstStyle/>
          <a:p>
            <a:r>
              <a:rPr lang="en-GB" dirty="0"/>
              <a:t>Problem Statement Question</a:t>
            </a:r>
          </a:p>
        </p:txBody>
      </p:sp>
      <p:sp>
        <p:nvSpPr>
          <p:cNvPr id="3" name="Content Placeholder 2">
            <a:extLst>
              <a:ext uri="{FF2B5EF4-FFF2-40B4-BE49-F238E27FC236}">
                <a16:creationId xmlns:a16="http://schemas.microsoft.com/office/drawing/2014/main" id="{D438BC28-5E9D-CDDB-D553-F609C1A3DE87}"/>
              </a:ext>
            </a:extLst>
          </p:cNvPr>
          <p:cNvSpPr>
            <a:spLocks noGrp="1"/>
          </p:cNvSpPr>
          <p:nvPr>
            <p:ph idx="1"/>
          </p:nvPr>
        </p:nvSpPr>
        <p:spPr/>
        <p:txBody>
          <a:bodyPr>
            <a:normAutofit/>
          </a:bodyPr>
          <a:lstStyle/>
          <a:p>
            <a:pPr marL="0" indent="0">
              <a:buNone/>
            </a:pPr>
            <a:r>
              <a:rPr lang="en-GB" sz="3200" dirty="0"/>
              <a:t>A large supermarket distribution centre is having issues with delivery scheduling to stores</a:t>
            </a:r>
          </a:p>
        </p:txBody>
      </p:sp>
    </p:spTree>
    <p:extLst>
      <p:ext uri="{BB962C8B-B14F-4D97-AF65-F5344CB8AC3E}">
        <p14:creationId xmlns:p14="http://schemas.microsoft.com/office/powerpoint/2010/main" val="3599280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F64BE-B515-19DB-6474-2F581DA18A62}"/>
              </a:ext>
            </a:extLst>
          </p:cNvPr>
          <p:cNvSpPr>
            <a:spLocks noGrp="1"/>
          </p:cNvSpPr>
          <p:nvPr>
            <p:ph type="title"/>
          </p:nvPr>
        </p:nvSpPr>
        <p:spPr/>
        <p:txBody>
          <a:bodyPr/>
          <a:lstStyle/>
          <a:p>
            <a:r>
              <a:rPr lang="en-GB" dirty="0"/>
              <a:t>Problem Statement Questions</a:t>
            </a:r>
          </a:p>
        </p:txBody>
      </p:sp>
      <p:sp>
        <p:nvSpPr>
          <p:cNvPr id="3" name="Content Placeholder 2">
            <a:extLst>
              <a:ext uri="{FF2B5EF4-FFF2-40B4-BE49-F238E27FC236}">
                <a16:creationId xmlns:a16="http://schemas.microsoft.com/office/drawing/2014/main" id="{29FF5640-EB7E-56B8-5E8B-E788A4044ED2}"/>
              </a:ext>
            </a:extLst>
          </p:cNvPr>
          <p:cNvSpPr>
            <a:spLocks noGrp="1"/>
          </p:cNvSpPr>
          <p:nvPr>
            <p:ph idx="1"/>
          </p:nvPr>
        </p:nvSpPr>
        <p:spPr/>
        <p:txBody>
          <a:bodyPr/>
          <a:lstStyle/>
          <a:p>
            <a:pPr marL="0" indent="0">
              <a:buNone/>
            </a:pPr>
            <a:r>
              <a:rPr lang="en-GB" dirty="0"/>
              <a:t>A manufacturing company currently stores its inventory offsite in a separate warehouse.  It uses a random location system to store goods which means staff are travelling excessive distances to retrieve goods</a:t>
            </a:r>
          </a:p>
        </p:txBody>
      </p:sp>
    </p:spTree>
    <p:extLst>
      <p:ext uri="{BB962C8B-B14F-4D97-AF65-F5344CB8AC3E}">
        <p14:creationId xmlns:p14="http://schemas.microsoft.com/office/powerpoint/2010/main" val="3330056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E5B2B-A5AA-922D-9E30-D1C8B693E199}"/>
              </a:ext>
            </a:extLst>
          </p:cNvPr>
          <p:cNvSpPr>
            <a:spLocks noGrp="1"/>
          </p:cNvSpPr>
          <p:nvPr>
            <p:ph type="title"/>
          </p:nvPr>
        </p:nvSpPr>
        <p:spPr/>
        <p:txBody>
          <a:bodyPr/>
          <a:lstStyle/>
          <a:p>
            <a:r>
              <a:rPr lang="en-GB" dirty="0"/>
              <a:t>Data Collection Plan</a:t>
            </a:r>
          </a:p>
        </p:txBody>
      </p:sp>
      <p:sp>
        <p:nvSpPr>
          <p:cNvPr id="3" name="Content Placeholder 2">
            <a:extLst>
              <a:ext uri="{FF2B5EF4-FFF2-40B4-BE49-F238E27FC236}">
                <a16:creationId xmlns:a16="http://schemas.microsoft.com/office/drawing/2014/main" id="{97B37760-993B-1264-614E-112242EFE913}"/>
              </a:ext>
            </a:extLst>
          </p:cNvPr>
          <p:cNvSpPr>
            <a:spLocks noGrp="1"/>
          </p:cNvSpPr>
          <p:nvPr>
            <p:ph idx="1"/>
          </p:nvPr>
        </p:nvSpPr>
        <p:spPr/>
        <p:txBody>
          <a:bodyPr/>
          <a:lstStyle/>
          <a:p>
            <a:pPr marL="0" indent="0">
              <a:buNone/>
            </a:pPr>
            <a:r>
              <a:rPr lang="en-GB" dirty="0"/>
              <a:t>Select one of the four examples and discuss what data you could collect using the what, when, where, and how</a:t>
            </a:r>
          </a:p>
        </p:txBody>
      </p:sp>
    </p:spTree>
    <p:extLst>
      <p:ext uri="{BB962C8B-B14F-4D97-AF65-F5344CB8AC3E}">
        <p14:creationId xmlns:p14="http://schemas.microsoft.com/office/powerpoint/2010/main" val="664500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Exercise</a:t>
            </a:r>
          </a:p>
        </p:txBody>
      </p:sp>
      <p:sp>
        <p:nvSpPr>
          <p:cNvPr id="48131" name="Rectangle 3"/>
          <p:cNvSpPr>
            <a:spLocks noGrp="1" noChangeArrowheads="1"/>
          </p:cNvSpPr>
          <p:nvPr>
            <p:ph type="body" idx="1"/>
          </p:nvPr>
        </p:nvSpPr>
        <p:spPr/>
        <p:txBody>
          <a:bodyPr/>
          <a:lstStyle/>
          <a:p>
            <a:r>
              <a:rPr lang="en-GB"/>
              <a:t>Do a Process Mapping procedure for making a cup or tea or coffee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Force Field Analysis</a:t>
            </a:r>
          </a:p>
        </p:txBody>
      </p:sp>
      <p:sp>
        <p:nvSpPr>
          <p:cNvPr id="49155" name="Rectangle 3"/>
          <p:cNvSpPr>
            <a:spLocks noGrp="1" noChangeArrowheads="1"/>
          </p:cNvSpPr>
          <p:nvPr>
            <p:ph type="body" idx="1"/>
          </p:nvPr>
        </p:nvSpPr>
        <p:spPr/>
        <p:txBody>
          <a:bodyPr/>
          <a:lstStyle/>
          <a:p>
            <a:pPr>
              <a:lnSpc>
                <a:spcPct val="90000"/>
              </a:lnSpc>
            </a:pPr>
            <a:r>
              <a:rPr lang="en-GB" sz="2400"/>
              <a:t>Is a technique for identifying forces which may help or hinder achieving a change or improvement.  By assessing the forces that prevent making the change, plans can be developed to overcome them.  It is also important to identify those forces that will help with the change.  Once these forces have been identified and analysed, it is possible to determine if a proposed change is viable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Force Field Analysis</a:t>
            </a:r>
          </a:p>
        </p:txBody>
      </p:sp>
      <p:pic>
        <p:nvPicPr>
          <p:cNvPr id="50181" name="Picture 5" descr="~AUT0006"/>
          <p:cNvPicPr>
            <a:picLocks noChangeAspect="1" noChangeArrowheads="1"/>
          </p:cNvPicPr>
          <p:nvPr/>
        </p:nvPicPr>
        <p:blipFill>
          <a:blip r:embed="rId2" cstate="print"/>
          <a:srcRect/>
          <a:stretch>
            <a:fillRect/>
          </a:stretch>
        </p:blipFill>
        <p:spPr bwMode="auto">
          <a:xfrm>
            <a:off x="2279650" y="1916113"/>
            <a:ext cx="6408738" cy="3960812"/>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Pareto Analysis</a:t>
            </a:r>
          </a:p>
        </p:txBody>
      </p:sp>
      <p:sp>
        <p:nvSpPr>
          <p:cNvPr id="51203" name="Rectangle 3"/>
          <p:cNvSpPr>
            <a:spLocks noGrp="1" noChangeArrowheads="1"/>
          </p:cNvSpPr>
          <p:nvPr>
            <p:ph type="body" idx="1"/>
          </p:nvPr>
        </p:nvSpPr>
        <p:spPr/>
        <p:txBody>
          <a:bodyPr/>
          <a:lstStyle/>
          <a:p>
            <a:pPr>
              <a:lnSpc>
                <a:spcPct val="80000"/>
              </a:lnSpc>
            </a:pPr>
            <a:r>
              <a:rPr lang="en-GB" sz="2400"/>
              <a:t>Used to analyse data and identify the vital few problems or causes of problems that have the greatest impact.  Pareto diagrams reveal that 80% of the effect is often attributed to 20% of the causes; hence, it is known as the 80/20 rule</a:t>
            </a:r>
          </a:p>
          <a:p>
            <a:pPr>
              <a:lnSpc>
                <a:spcPct val="80000"/>
              </a:lnSpc>
            </a:pPr>
            <a:r>
              <a:rPr lang="en-GB" sz="2400"/>
              <a:t>There is damage, however, in placing too much emphasis on an 80/20 relationship.  There is no reason why the figures should not read 70/30 or 60/40</a:t>
            </a:r>
          </a:p>
          <a:p>
            <a:pPr>
              <a:lnSpc>
                <a:spcPct val="80000"/>
              </a:lnSpc>
            </a:pPr>
            <a:r>
              <a:rPr lang="en-GB" sz="2400"/>
              <a:t>An exact numerical relationship is not as important as recognising that the diagram shows the vital few from the trivial many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Pareto Analysis</a:t>
            </a:r>
          </a:p>
        </p:txBody>
      </p:sp>
      <p:sp>
        <p:nvSpPr>
          <p:cNvPr id="52227" name="Rectangle 3"/>
          <p:cNvSpPr>
            <a:spLocks noGrp="1" noChangeArrowheads="1"/>
          </p:cNvSpPr>
          <p:nvPr>
            <p:ph type="body" idx="1"/>
          </p:nvPr>
        </p:nvSpPr>
        <p:spPr/>
        <p:txBody>
          <a:bodyPr/>
          <a:lstStyle/>
          <a:p>
            <a:pPr marL="609600" indent="-609600">
              <a:buNone/>
            </a:pPr>
            <a:r>
              <a:rPr lang="en-GB"/>
              <a:t>Steps to be followed</a:t>
            </a:r>
          </a:p>
          <a:p>
            <a:pPr marL="609600" indent="-609600">
              <a:buFontTx/>
              <a:buAutoNum type="arabicPeriod"/>
            </a:pPr>
            <a:r>
              <a:rPr lang="en-GB"/>
              <a:t>List all features</a:t>
            </a:r>
          </a:p>
          <a:p>
            <a:pPr marL="609600" indent="-609600">
              <a:buFontTx/>
              <a:buAutoNum type="arabicPeriod"/>
            </a:pPr>
            <a:r>
              <a:rPr lang="en-GB"/>
              <a:t>Collect data</a:t>
            </a:r>
          </a:p>
          <a:p>
            <a:pPr marL="609600" indent="-609600">
              <a:buFontTx/>
              <a:buAutoNum type="arabicPeriod"/>
            </a:pPr>
            <a:r>
              <a:rPr lang="en-GB"/>
              <a:t>Rank priorities</a:t>
            </a:r>
          </a:p>
          <a:p>
            <a:pPr marL="609600" indent="-609600">
              <a:buFontTx/>
              <a:buAutoNum type="arabicPeriod"/>
            </a:pPr>
            <a:r>
              <a:rPr lang="en-GB"/>
              <a:t>Construct the diagram</a:t>
            </a:r>
          </a:p>
          <a:p>
            <a:pPr marL="609600" indent="-609600">
              <a:buFontTx/>
              <a:buAutoNum type="arabicPeriod"/>
            </a:pPr>
            <a:r>
              <a:rPr lang="en-GB"/>
              <a:t>Add cumulative line</a:t>
            </a:r>
          </a:p>
          <a:p>
            <a:pPr marL="609600" indent="-609600">
              <a:buFontTx/>
              <a:buAutoNum type="arabicPeriod"/>
            </a:pPr>
            <a:r>
              <a:rPr lang="en-GB"/>
              <a:t>Interpret  results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p:cNvSpPr>
            <a:spLocks noGrp="1" noChangeArrowheads="1"/>
          </p:cNvSpPr>
          <p:nvPr>
            <p:ph type="title"/>
          </p:nvPr>
        </p:nvSpPr>
        <p:spPr/>
        <p:txBody>
          <a:bodyPr/>
          <a:lstStyle/>
          <a:p>
            <a:r>
              <a:rPr lang="en-GB"/>
              <a:t>Collect data</a:t>
            </a:r>
          </a:p>
        </p:txBody>
      </p:sp>
      <p:sp>
        <p:nvSpPr>
          <p:cNvPr id="53253" name="Rectangle 5"/>
          <p:cNvSpPr>
            <a:spLocks noGrp="1" noChangeArrowheads="1"/>
          </p:cNvSpPr>
          <p:nvPr>
            <p:ph type="body" sz="half" idx="1"/>
          </p:nvPr>
        </p:nvSpPr>
        <p:spPr>
          <a:xfrm>
            <a:off x="2209801" y="1981201"/>
            <a:ext cx="4462463" cy="4543425"/>
          </a:xfrm>
        </p:spPr>
        <p:txBody>
          <a:bodyPr>
            <a:normAutofit lnSpcReduction="10000"/>
          </a:bodyPr>
          <a:lstStyle/>
          <a:p>
            <a:pPr>
              <a:lnSpc>
                <a:spcPct val="90000"/>
              </a:lnSpc>
              <a:buFontTx/>
              <a:buNone/>
            </a:pPr>
            <a:r>
              <a:rPr lang="en-GB" b="1"/>
              <a:t>Defect</a:t>
            </a:r>
          </a:p>
          <a:p>
            <a:pPr>
              <a:lnSpc>
                <a:spcPct val="90000"/>
              </a:lnSpc>
              <a:buFontTx/>
              <a:buNone/>
            </a:pPr>
            <a:r>
              <a:rPr lang="en-GB"/>
              <a:t>Short deliveries</a:t>
            </a:r>
          </a:p>
          <a:p>
            <a:pPr>
              <a:lnSpc>
                <a:spcPct val="90000"/>
              </a:lnSpc>
              <a:buFontTx/>
              <a:buNone/>
            </a:pPr>
            <a:r>
              <a:rPr lang="en-GB"/>
              <a:t>Missing paperwork</a:t>
            </a:r>
          </a:p>
          <a:p>
            <a:pPr>
              <a:lnSpc>
                <a:spcPct val="90000"/>
              </a:lnSpc>
              <a:buFontTx/>
              <a:buNone/>
            </a:pPr>
            <a:r>
              <a:rPr lang="en-GB"/>
              <a:t>Defective vehicle</a:t>
            </a:r>
          </a:p>
          <a:p>
            <a:pPr>
              <a:lnSpc>
                <a:spcPct val="90000"/>
              </a:lnSpc>
              <a:buFontTx/>
              <a:buNone/>
            </a:pPr>
            <a:r>
              <a:rPr lang="en-GB"/>
              <a:t>Wrong load delivered</a:t>
            </a:r>
          </a:p>
          <a:p>
            <a:pPr>
              <a:lnSpc>
                <a:spcPct val="90000"/>
              </a:lnSpc>
              <a:buFontTx/>
              <a:buNone/>
            </a:pPr>
            <a:r>
              <a:rPr lang="en-GB"/>
              <a:t>Rejected produce</a:t>
            </a:r>
          </a:p>
          <a:p>
            <a:pPr>
              <a:lnSpc>
                <a:spcPct val="90000"/>
              </a:lnSpc>
              <a:buFontTx/>
              <a:buNone/>
            </a:pPr>
            <a:r>
              <a:rPr lang="en-GB"/>
              <a:t>Congestion</a:t>
            </a:r>
          </a:p>
          <a:p>
            <a:pPr>
              <a:lnSpc>
                <a:spcPct val="90000"/>
              </a:lnSpc>
              <a:buFontTx/>
              <a:buNone/>
            </a:pPr>
            <a:r>
              <a:rPr lang="en-GB"/>
              <a:t>Missing personnel</a:t>
            </a:r>
          </a:p>
          <a:p>
            <a:pPr>
              <a:lnSpc>
                <a:spcPct val="90000"/>
              </a:lnSpc>
              <a:buFontTx/>
              <a:buNone/>
            </a:pPr>
            <a:r>
              <a:rPr lang="en-GB"/>
              <a:t>Incomplete pallets</a:t>
            </a:r>
          </a:p>
        </p:txBody>
      </p:sp>
      <p:sp>
        <p:nvSpPr>
          <p:cNvPr id="53254" name="Rectangle 6"/>
          <p:cNvSpPr>
            <a:spLocks noGrp="1" noChangeArrowheads="1"/>
          </p:cNvSpPr>
          <p:nvPr>
            <p:ph type="body" sz="half" idx="2"/>
          </p:nvPr>
        </p:nvSpPr>
        <p:spPr>
          <a:xfrm>
            <a:off x="6888164" y="1981200"/>
            <a:ext cx="3094037" cy="4471988"/>
          </a:xfrm>
        </p:spPr>
        <p:txBody>
          <a:bodyPr>
            <a:normAutofit lnSpcReduction="10000"/>
          </a:bodyPr>
          <a:lstStyle/>
          <a:p>
            <a:pPr algn="ctr">
              <a:lnSpc>
                <a:spcPct val="90000"/>
              </a:lnSpc>
              <a:buFontTx/>
              <a:buNone/>
            </a:pPr>
            <a:r>
              <a:rPr lang="en-GB"/>
              <a:t>Frequency</a:t>
            </a:r>
          </a:p>
          <a:p>
            <a:pPr algn="ctr">
              <a:lnSpc>
                <a:spcPct val="90000"/>
              </a:lnSpc>
              <a:buFontTx/>
              <a:buNone/>
            </a:pPr>
            <a:r>
              <a:rPr lang="en-GB"/>
              <a:t>274</a:t>
            </a:r>
          </a:p>
          <a:p>
            <a:pPr algn="ctr">
              <a:lnSpc>
                <a:spcPct val="90000"/>
              </a:lnSpc>
              <a:buFontTx/>
              <a:buNone/>
            </a:pPr>
            <a:r>
              <a:rPr lang="en-GB"/>
              <a:t>59</a:t>
            </a:r>
          </a:p>
          <a:p>
            <a:pPr algn="ctr">
              <a:lnSpc>
                <a:spcPct val="90000"/>
              </a:lnSpc>
              <a:buFontTx/>
              <a:buNone/>
            </a:pPr>
            <a:r>
              <a:rPr lang="en-GB"/>
              <a:t>19</a:t>
            </a:r>
          </a:p>
          <a:p>
            <a:pPr algn="ctr">
              <a:lnSpc>
                <a:spcPct val="90000"/>
              </a:lnSpc>
              <a:buFontTx/>
              <a:buNone/>
            </a:pPr>
            <a:r>
              <a:rPr lang="en-GB"/>
              <a:t>43</a:t>
            </a:r>
          </a:p>
          <a:p>
            <a:pPr algn="ctr">
              <a:lnSpc>
                <a:spcPct val="90000"/>
              </a:lnSpc>
              <a:buFontTx/>
              <a:buNone/>
            </a:pPr>
            <a:r>
              <a:rPr lang="en-GB"/>
              <a:t>10</a:t>
            </a:r>
          </a:p>
          <a:p>
            <a:pPr algn="ctr">
              <a:lnSpc>
                <a:spcPct val="90000"/>
              </a:lnSpc>
              <a:buFontTx/>
              <a:buNone/>
            </a:pPr>
            <a:r>
              <a:rPr lang="en-GB"/>
              <a:t>8</a:t>
            </a:r>
          </a:p>
          <a:p>
            <a:pPr algn="ctr">
              <a:lnSpc>
                <a:spcPct val="90000"/>
              </a:lnSpc>
              <a:buFontTx/>
              <a:buNone/>
            </a:pPr>
            <a:r>
              <a:rPr lang="en-GB"/>
              <a:t>6</a:t>
            </a:r>
          </a:p>
          <a:p>
            <a:pPr algn="ctr">
              <a:lnSpc>
                <a:spcPct val="90000"/>
              </a:lnSpc>
              <a:buFontTx/>
              <a:buNone/>
            </a:pPr>
            <a:r>
              <a:rPr lang="en-GB"/>
              <a:t>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lstStyle/>
          <a:p>
            <a:r>
              <a:rPr lang="en-GB" dirty="0"/>
              <a:t>Rank priorities</a:t>
            </a:r>
          </a:p>
        </p:txBody>
      </p:sp>
      <p:sp>
        <p:nvSpPr>
          <p:cNvPr id="54277" name="Rectangle 5"/>
          <p:cNvSpPr>
            <a:spLocks noGrp="1" noChangeArrowheads="1"/>
          </p:cNvSpPr>
          <p:nvPr>
            <p:ph type="body" sz="half" idx="1"/>
          </p:nvPr>
        </p:nvSpPr>
        <p:spPr>
          <a:xfrm>
            <a:off x="2209801" y="1981200"/>
            <a:ext cx="3814763" cy="4471988"/>
          </a:xfrm>
        </p:spPr>
        <p:txBody>
          <a:bodyPr>
            <a:normAutofit lnSpcReduction="10000"/>
          </a:bodyPr>
          <a:lstStyle/>
          <a:p>
            <a:pPr>
              <a:lnSpc>
                <a:spcPct val="90000"/>
              </a:lnSpc>
              <a:buFontTx/>
              <a:buNone/>
            </a:pPr>
            <a:r>
              <a:rPr lang="en-GB" sz="2400" b="1" dirty="0"/>
              <a:t>Defect</a:t>
            </a:r>
          </a:p>
          <a:p>
            <a:pPr>
              <a:lnSpc>
                <a:spcPct val="90000"/>
              </a:lnSpc>
              <a:buFontTx/>
              <a:buNone/>
            </a:pPr>
            <a:r>
              <a:rPr lang="en-GB" sz="2400" dirty="0"/>
              <a:t>Short deliveries</a:t>
            </a:r>
          </a:p>
          <a:p>
            <a:pPr>
              <a:lnSpc>
                <a:spcPct val="90000"/>
              </a:lnSpc>
              <a:buFontTx/>
              <a:buNone/>
            </a:pPr>
            <a:r>
              <a:rPr lang="en-GB" sz="2400" dirty="0"/>
              <a:t>Missing paperwork</a:t>
            </a:r>
          </a:p>
          <a:p>
            <a:pPr>
              <a:lnSpc>
                <a:spcPct val="90000"/>
              </a:lnSpc>
              <a:buFontTx/>
              <a:buNone/>
            </a:pPr>
            <a:r>
              <a:rPr lang="en-GB" sz="2400" dirty="0"/>
              <a:t>Wrong load delivered</a:t>
            </a:r>
          </a:p>
          <a:p>
            <a:pPr>
              <a:lnSpc>
                <a:spcPct val="90000"/>
              </a:lnSpc>
              <a:buFontTx/>
              <a:buNone/>
            </a:pPr>
            <a:r>
              <a:rPr lang="en-GB" sz="2400" dirty="0"/>
              <a:t>Defective vehicle</a:t>
            </a:r>
          </a:p>
          <a:p>
            <a:pPr>
              <a:lnSpc>
                <a:spcPct val="90000"/>
              </a:lnSpc>
              <a:buFontTx/>
              <a:buNone/>
            </a:pPr>
            <a:r>
              <a:rPr lang="en-GB" sz="2400" dirty="0"/>
              <a:t>Rejected produce</a:t>
            </a:r>
          </a:p>
          <a:p>
            <a:pPr>
              <a:lnSpc>
                <a:spcPct val="90000"/>
              </a:lnSpc>
              <a:buFontTx/>
              <a:buNone/>
            </a:pPr>
            <a:r>
              <a:rPr lang="en-GB" sz="2400" dirty="0"/>
              <a:t>Congestion</a:t>
            </a:r>
          </a:p>
          <a:p>
            <a:pPr>
              <a:lnSpc>
                <a:spcPct val="90000"/>
              </a:lnSpc>
              <a:buFontTx/>
              <a:buNone/>
            </a:pPr>
            <a:r>
              <a:rPr lang="en-GB" sz="2400" dirty="0"/>
              <a:t>Missing personnel</a:t>
            </a:r>
          </a:p>
          <a:p>
            <a:pPr>
              <a:lnSpc>
                <a:spcPct val="90000"/>
              </a:lnSpc>
              <a:buFontTx/>
              <a:buNone/>
            </a:pPr>
            <a:r>
              <a:rPr lang="en-GB" sz="2400" dirty="0"/>
              <a:t>Incomplete pallets</a:t>
            </a:r>
          </a:p>
          <a:p>
            <a:pPr>
              <a:lnSpc>
                <a:spcPct val="90000"/>
              </a:lnSpc>
              <a:buFontTx/>
              <a:buNone/>
            </a:pPr>
            <a:r>
              <a:rPr lang="en-GB" sz="2400" dirty="0"/>
              <a:t>Total</a:t>
            </a:r>
          </a:p>
        </p:txBody>
      </p:sp>
      <p:sp>
        <p:nvSpPr>
          <p:cNvPr id="54278" name="Rectangle 6"/>
          <p:cNvSpPr>
            <a:spLocks noGrp="1" noChangeArrowheads="1"/>
          </p:cNvSpPr>
          <p:nvPr>
            <p:ph type="body" sz="half" idx="2"/>
          </p:nvPr>
        </p:nvSpPr>
        <p:spPr>
          <a:xfrm>
            <a:off x="6959600" y="1981200"/>
            <a:ext cx="3022600" cy="4114800"/>
          </a:xfrm>
        </p:spPr>
        <p:txBody>
          <a:bodyPr>
            <a:normAutofit fontScale="92500" lnSpcReduction="20000"/>
          </a:bodyPr>
          <a:lstStyle/>
          <a:p>
            <a:pPr algn="ctr">
              <a:lnSpc>
                <a:spcPct val="90000"/>
              </a:lnSpc>
              <a:buFontTx/>
              <a:buNone/>
            </a:pPr>
            <a:r>
              <a:rPr lang="en-GB" sz="2400" dirty="0"/>
              <a:t>Frequency</a:t>
            </a:r>
          </a:p>
          <a:p>
            <a:pPr algn="ctr">
              <a:lnSpc>
                <a:spcPct val="90000"/>
              </a:lnSpc>
              <a:buFontTx/>
              <a:buNone/>
            </a:pPr>
            <a:r>
              <a:rPr lang="en-GB" sz="2600" dirty="0"/>
              <a:t>274</a:t>
            </a:r>
          </a:p>
          <a:p>
            <a:pPr algn="ctr">
              <a:lnSpc>
                <a:spcPct val="90000"/>
              </a:lnSpc>
              <a:buFontTx/>
              <a:buNone/>
            </a:pPr>
            <a:r>
              <a:rPr lang="en-GB" sz="2600" dirty="0"/>
              <a:t>59</a:t>
            </a:r>
          </a:p>
          <a:p>
            <a:pPr algn="ctr">
              <a:lnSpc>
                <a:spcPct val="90000"/>
              </a:lnSpc>
              <a:buFontTx/>
              <a:buNone/>
            </a:pPr>
            <a:r>
              <a:rPr lang="en-GB" sz="2600" dirty="0"/>
              <a:t>43</a:t>
            </a:r>
          </a:p>
          <a:p>
            <a:pPr algn="ctr">
              <a:lnSpc>
                <a:spcPct val="90000"/>
              </a:lnSpc>
              <a:buFontTx/>
              <a:buNone/>
            </a:pPr>
            <a:r>
              <a:rPr lang="en-GB" sz="2600" dirty="0"/>
              <a:t>19</a:t>
            </a:r>
          </a:p>
          <a:p>
            <a:pPr algn="ctr">
              <a:lnSpc>
                <a:spcPct val="90000"/>
              </a:lnSpc>
              <a:buFontTx/>
              <a:buNone/>
            </a:pPr>
            <a:r>
              <a:rPr lang="en-GB" sz="2600" dirty="0"/>
              <a:t>10</a:t>
            </a:r>
          </a:p>
          <a:p>
            <a:pPr algn="ctr">
              <a:lnSpc>
                <a:spcPct val="90000"/>
              </a:lnSpc>
              <a:buFontTx/>
              <a:buNone/>
            </a:pPr>
            <a:r>
              <a:rPr lang="en-GB" sz="2600" dirty="0"/>
              <a:t>8</a:t>
            </a:r>
          </a:p>
          <a:p>
            <a:pPr algn="ctr">
              <a:lnSpc>
                <a:spcPct val="90000"/>
              </a:lnSpc>
              <a:buFontTx/>
              <a:buNone/>
            </a:pPr>
            <a:r>
              <a:rPr lang="en-GB" sz="2600" dirty="0"/>
              <a:t>6</a:t>
            </a:r>
          </a:p>
          <a:p>
            <a:pPr algn="ctr">
              <a:lnSpc>
                <a:spcPct val="90000"/>
              </a:lnSpc>
              <a:buFontTx/>
              <a:buNone/>
            </a:pPr>
            <a:r>
              <a:rPr lang="en-GB" sz="2600" dirty="0"/>
              <a:t>4</a:t>
            </a:r>
          </a:p>
          <a:p>
            <a:pPr algn="ctr">
              <a:lnSpc>
                <a:spcPct val="90000"/>
              </a:lnSpc>
              <a:buFontTx/>
              <a:buNone/>
            </a:pPr>
            <a:r>
              <a:rPr lang="en-GB" sz="2600" dirty="0"/>
              <a:t>423</a:t>
            </a:r>
          </a:p>
          <a:p>
            <a:pPr>
              <a:lnSpc>
                <a:spcPct val="90000"/>
              </a:lnSpc>
              <a:buFontTx/>
              <a:buNone/>
            </a:pPr>
            <a:endParaRPr lang="en-GB"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areto Chart">
            <a:extLst>
              <a:ext uri="{FF2B5EF4-FFF2-40B4-BE49-F238E27FC236}">
                <a16:creationId xmlns:a16="http://schemas.microsoft.com/office/drawing/2014/main" id="{F574C813-6127-CD96-A011-54EB991F90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3155" y="412511"/>
            <a:ext cx="10388409" cy="6153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562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areto chart - Lean Manufacturing and Six Sigma Definitions">
            <a:extLst>
              <a:ext uri="{FF2B5EF4-FFF2-40B4-BE49-F238E27FC236}">
                <a16:creationId xmlns:a16="http://schemas.microsoft.com/office/drawing/2014/main" id="{A9D3F157-F64B-2910-9325-E04775DDD2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140" y="385010"/>
            <a:ext cx="11185931" cy="5981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958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2B11928-14C1-43D5-8951-B67D014C3E45}"/>
              </a:ext>
            </a:extLst>
          </p:cNvPr>
          <p:cNvGraphicFramePr>
            <a:graphicFrameLocks noGrp="1"/>
          </p:cNvGraphicFramePr>
          <p:nvPr>
            <p:extLst>
              <p:ext uri="{D42A27DB-BD31-4B8C-83A1-F6EECF244321}">
                <p14:modId xmlns:p14="http://schemas.microsoft.com/office/powerpoint/2010/main" val="3160050546"/>
              </p:ext>
            </p:extLst>
          </p:nvPr>
        </p:nvGraphicFramePr>
        <p:xfrm>
          <a:off x="2032000" y="719666"/>
          <a:ext cx="8128000" cy="296672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503068859"/>
                    </a:ext>
                  </a:extLst>
                </a:gridCol>
                <a:gridCol w="2032000">
                  <a:extLst>
                    <a:ext uri="{9D8B030D-6E8A-4147-A177-3AD203B41FA5}">
                      <a16:colId xmlns:a16="http://schemas.microsoft.com/office/drawing/2014/main" val="2652767501"/>
                    </a:ext>
                  </a:extLst>
                </a:gridCol>
                <a:gridCol w="2032000">
                  <a:extLst>
                    <a:ext uri="{9D8B030D-6E8A-4147-A177-3AD203B41FA5}">
                      <a16:colId xmlns:a16="http://schemas.microsoft.com/office/drawing/2014/main" val="4270924894"/>
                    </a:ext>
                  </a:extLst>
                </a:gridCol>
                <a:gridCol w="2032000">
                  <a:extLst>
                    <a:ext uri="{9D8B030D-6E8A-4147-A177-3AD203B41FA5}">
                      <a16:colId xmlns:a16="http://schemas.microsoft.com/office/drawing/2014/main" val="3666208704"/>
                    </a:ext>
                  </a:extLst>
                </a:gridCol>
              </a:tblGrid>
              <a:tr h="370840">
                <a:tc>
                  <a:txBody>
                    <a:bodyPr/>
                    <a:lstStyle/>
                    <a:p>
                      <a:r>
                        <a:rPr lang="en-GB" dirty="0"/>
                        <a:t>Defect</a:t>
                      </a:r>
                    </a:p>
                  </a:txBody>
                  <a:tcPr/>
                </a:tc>
                <a:tc>
                  <a:txBody>
                    <a:bodyPr/>
                    <a:lstStyle/>
                    <a:p>
                      <a:r>
                        <a:rPr lang="en-GB" dirty="0"/>
                        <a:t>Frequency</a:t>
                      </a:r>
                    </a:p>
                  </a:txBody>
                  <a:tcPr/>
                </a:tc>
                <a:tc>
                  <a:txBody>
                    <a:bodyPr/>
                    <a:lstStyle/>
                    <a:p>
                      <a:r>
                        <a:rPr lang="en-GB" dirty="0"/>
                        <a:t>% Frequency</a:t>
                      </a:r>
                    </a:p>
                  </a:txBody>
                  <a:tcPr/>
                </a:tc>
                <a:tc>
                  <a:txBody>
                    <a:bodyPr/>
                    <a:lstStyle/>
                    <a:p>
                      <a:r>
                        <a:rPr lang="en-GB" dirty="0"/>
                        <a:t>% Cumulative</a:t>
                      </a:r>
                    </a:p>
                  </a:txBody>
                  <a:tcPr/>
                </a:tc>
                <a:extLst>
                  <a:ext uri="{0D108BD9-81ED-4DB2-BD59-A6C34878D82A}">
                    <a16:rowId xmlns:a16="http://schemas.microsoft.com/office/drawing/2014/main" val="243871859"/>
                  </a:ext>
                </a:extLst>
              </a:tr>
              <a:tr h="370840">
                <a:tc>
                  <a:txBody>
                    <a:bodyPr/>
                    <a:lstStyle/>
                    <a:p>
                      <a:r>
                        <a:rPr lang="en-GB" dirty="0"/>
                        <a:t>Short Deliveries</a:t>
                      </a:r>
                    </a:p>
                  </a:txBody>
                  <a:tcPr/>
                </a:tc>
                <a:tc>
                  <a:txBody>
                    <a:bodyPr/>
                    <a:lstStyle/>
                    <a:p>
                      <a:r>
                        <a:rPr lang="en-GB" dirty="0"/>
                        <a:t>274</a:t>
                      </a:r>
                    </a:p>
                  </a:txBody>
                  <a:tcPr/>
                </a:tc>
                <a:tc>
                  <a:txBody>
                    <a:bodyPr/>
                    <a:lstStyle/>
                    <a:p>
                      <a:r>
                        <a:rPr lang="en-GB" dirty="0"/>
                        <a:t>64.77</a:t>
                      </a:r>
                    </a:p>
                  </a:txBody>
                  <a:tcPr/>
                </a:tc>
                <a:tc>
                  <a:txBody>
                    <a:bodyPr/>
                    <a:lstStyle/>
                    <a:p>
                      <a:r>
                        <a:rPr lang="en-GB" dirty="0"/>
                        <a:t>64.77</a:t>
                      </a:r>
                    </a:p>
                  </a:txBody>
                  <a:tcPr/>
                </a:tc>
                <a:extLst>
                  <a:ext uri="{0D108BD9-81ED-4DB2-BD59-A6C34878D82A}">
                    <a16:rowId xmlns:a16="http://schemas.microsoft.com/office/drawing/2014/main" val="3878571876"/>
                  </a:ext>
                </a:extLst>
              </a:tr>
              <a:tr h="370840">
                <a:tc>
                  <a:txBody>
                    <a:bodyPr/>
                    <a:lstStyle/>
                    <a:p>
                      <a:r>
                        <a:rPr lang="en-GB" dirty="0"/>
                        <a:t>Missing Paperwork</a:t>
                      </a:r>
                    </a:p>
                  </a:txBody>
                  <a:tcPr/>
                </a:tc>
                <a:tc>
                  <a:txBody>
                    <a:bodyPr/>
                    <a:lstStyle/>
                    <a:p>
                      <a:r>
                        <a:rPr lang="en-GB" dirty="0"/>
                        <a:t>59</a:t>
                      </a:r>
                    </a:p>
                  </a:txBody>
                  <a:tcPr/>
                </a:tc>
                <a:tc>
                  <a:txBody>
                    <a:bodyPr/>
                    <a:lstStyle/>
                    <a:p>
                      <a:r>
                        <a:rPr lang="en-GB" dirty="0"/>
                        <a:t>13.95</a:t>
                      </a:r>
                    </a:p>
                  </a:txBody>
                  <a:tcPr/>
                </a:tc>
                <a:tc>
                  <a:txBody>
                    <a:bodyPr/>
                    <a:lstStyle/>
                    <a:p>
                      <a:r>
                        <a:rPr lang="en-GB" dirty="0"/>
                        <a:t>78.72</a:t>
                      </a:r>
                    </a:p>
                  </a:txBody>
                  <a:tcPr/>
                </a:tc>
                <a:extLst>
                  <a:ext uri="{0D108BD9-81ED-4DB2-BD59-A6C34878D82A}">
                    <a16:rowId xmlns:a16="http://schemas.microsoft.com/office/drawing/2014/main" val="364523417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7764829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21697774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9389702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75666996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759382295"/>
                  </a:ext>
                </a:extLst>
              </a:tr>
            </a:tbl>
          </a:graphicData>
        </a:graphic>
      </p:graphicFrame>
    </p:spTree>
    <p:extLst>
      <p:ext uri="{BB962C8B-B14F-4D97-AF65-F5344CB8AC3E}">
        <p14:creationId xmlns:p14="http://schemas.microsoft.com/office/powerpoint/2010/main" val="1329706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p:cNvSpPr>
            <a:spLocks noGrp="1" noChangeArrowheads="1"/>
          </p:cNvSpPr>
          <p:nvPr>
            <p:ph type="title"/>
          </p:nvPr>
        </p:nvSpPr>
        <p:spPr/>
        <p:txBody>
          <a:bodyPr/>
          <a:lstStyle/>
          <a:p>
            <a:r>
              <a:rPr lang="en-GB"/>
              <a:t>Data for Pareto diagram</a:t>
            </a:r>
          </a:p>
        </p:txBody>
      </p:sp>
      <p:sp>
        <p:nvSpPr>
          <p:cNvPr id="56325" name="Rectangle 5"/>
          <p:cNvSpPr>
            <a:spLocks noGrp="1" noChangeArrowheads="1"/>
          </p:cNvSpPr>
          <p:nvPr>
            <p:ph type="body" sz="half" idx="1"/>
          </p:nvPr>
        </p:nvSpPr>
        <p:spPr>
          <a:xfrm>
            <a:off x="2209801" y="1981200"/>
            <a:ext cx="3814763" cy="4114800"/>
          </a:xfrm>
        </p:spPr>
        <p:txBody>
          <a:bodyPr>
            <a:normAutofit fontScale="92500" lnSpcReduction="10000"/>
          </a:bodyPr>
          <a:lstStyle/>
          <a:p>
            <a:pPr algn="ctr">
              <a:lnSpc>
                <a:spcPct val="90000"/>
              </a:lnSpc>
              <a:buFontTx/>
              <a:buNone/>
            </a:pPr>
            <a:r>
              <a:rPr lang="en-GB" sz="2400"/>
              <a:t>% total</a:t>
            </a:r>
          </a:p>
          <a:p>
            <a:pPr algn="ctr">
              <a:lnSpc>
                <a:spcPct val="90000"/>
              </a:lnSpc>
              <a:buFontTx/>
              <a:buNone/>
            </a:pPr>
            <a:endParaRPr lang="en-GB" sz="2400"/>
          </a:p>
          <a:p>
            <a:pPr algn="ctr">
              <a:lnSpc>
                <a:spcPct val="90000"/>
              </a:lnSpc>
              <a:buFontTx/>
              <a:buNone/>
            </a:pPr>
            <a:r>
              <a:rPr lang="en-GB" sz="2400"/>
              <a:t>64.77</a:t>
            </a:r>
          </a:p>
          <a:p>
            <a:pPr algn="ctr">
              <a:lnSpc>
                <a:spcPct val="90000"/>
              </a:lnSpc>
              <a:buFontTx/>
              <a:buNone/>
            </a:pPr>
            <a:r>
              <a:rPr lang="en-GB" sz="2400"/>
              <a:t>13.95</a:t>
            </a:r>
          </a:p>
          <a:p>
            <a:pPr algn="ctr">
              <a:lnSpc>
                <a:spcPct val="90000"/>
              </a:lnSpc>
              <a:buFontTx/>
              <a:buNone/>
            </a:pPr>
            <a:r>
              <a:rPr lang="en-GB" sz="2400"/>
              <a:t>10.17</a:t>
            </a:r>
          </a:p>
          <a:p>
            <a:pPr algn="ctr">
              <a:lnSpc>
                <a:spcPct val="90000"/>
              </a:lnSpc>
              <a:buFontTx/>
              <a:buNone/>
            </a:pPr>
            <a:r>
              <a:rPr lang="en-GB" sz="2400"/>
              <a:t>4.49</a:t>
            </a:r>
          </a:p>
          <a:p>
            <a:pPr algn="ctr">
              <a:lnSpc>
                <a:spcPct val="90000"/>
              </a:lnSpc>
              <a:buFontTx/>
              <a:buNone/>
            </a:pPr>
            <a:r>
              <a:rPr lang="en-GB" sz="2400"/>
              <a:t>2.36</a:t>
            </a:r>
          </a:p>
          <a:p>
            <a:pPr algn="ctr">
              <a:lnSpc>
                <a:spcPct val="90000"/>
              </a:lnSpc>
              <a:buFontTx/>
              <a:buNone/>
            </a:pPr>
            <a:r>
              <a:rPr lang="en-GB" sz="2400"/>
              <a:t>1.89</a:t>
            </a:r>
          </a:p>
          <a:p>
            <a:pPr algn="ctr">
              <a:lnSpc>
                <a:spcPct val="90000"/>
              </a:lnSpc>
              <a:buFontTx/>
              <a:buNone/>
            </a:pPr>
            <a:r>
              <a:rPr lang="en-GB" sz="2400"/>
              <a:t>1.42</a:t>
            </a:r>
          </a:p>
          <a:p>
            <a:pPr algn="ctr">
              <a:lnSpc>
                <a:spcPct val="90000"/>
              </a:lnSpc>
              <a:buFontTx/>
              <a:buNone/>
            </a:pPr>
            <a:r>
              <a:rPr lang="en-GB" sz="2400"/>
              <a:t>0.95</a:t>
            </a:r>
          </a:p>
        </p:txBody>
      </p:sp>
      <p:sp>
        <p:nvSpPr>
          <p:cNvPr id="56326" name="Rectangle 6"/>
          <p:cNvSpPr>
            <a:spLocks noGrp="1" noChangeArrowheads="1"/>
          </p:cNvSpPr>
          <p:nvPr>
            <p:ph type="body" sz="half" idx="2"/>
          </p:nvPr>
        </p:nvSpPr>
        <p:spPr>
          <a:xfrm>
            <a:off x="6167438" y="1981200"/>
            <a:ext cx="3814762" cy="4114800"/>
          </a:xfrm>
        </p:spPr>
        <p:txBody>
          <a:bodyPr/>
          <a:lstStyle/>
          <a:p>
            <a:pPr algn="ctr">
              <a:lnSpc>
                <a:spcPct val="90000"/>
              </a:lnSpc>
              <a:buFontTx/>
              <a:buNone/>
            </a:pPr>
            <a:r>
              <a:rPr lang="en-GB" sz="2400"/>
              <a:t>% Cumulative frequency</a:t>
            </a:r>
          </a:p>
          <a:p>
            <a:pPr algn="ctr">
              <a:lnSpc>
                <a:spcPct val="90000"/>
              </a:lnSpc>
              <a:buFontTx/>
              <a:buNone/>
            </a:pPr>
            <a:r>
              <a:rPr lang="en-GB" sz="2400"/>
              <a:t>64.77</a:t>
            </a:r>
          </a:p>
          <a:p>
            <a:pPr algn="ctr">
              <a:lnSpc>
                <a:spcPct val="90000"/>
              </a:lnSpc>
              <a:buFontTx/>
              <a:buNone/>
            </a:pPr>
            <a:r>
              <a:rPr lang="en-GB" sz="2400"/>
              <a:t>78.72</a:t>
            </a:r>
          </a:p>
          <a:p>
            <a:pPr algn="ctr">
              <a:lnSpc>
                <a:spcPct val="90000"/>
              </a:lnSpc>
              <a:buFontTx/>
              <a:buNone/>
            </a:pPr>
            <a:r>
              <a:rPr lang="en-GB" sz="2400"/>
              <a:t>88.89</a:t>
            </a:r>
          </a:p>
          <a:p>
            <a:pPr algn="ctr">
              <a:lnSpc>
                <a:spcPct val="90000"/>
              </a:lnSpc>
              <a:buFontTx/>
              <a:buNone/>
            </a:pPr>
            <a:r>
              <a:rPr lang="en-GB" sz="2400"/>
              <a:t>93.38</a:t>
            </a:r>
          </a:p>
          <a:p>
            <a:pPr algn="ctr">
              <a:lnSpc>
                <a:spcPct val="90000"/>
              </a:lnSpc>
              <a:buFontTx/>
              <a:buNone/>
            </a:pPr>
            <a:r>
              <a:rPr lang="en-GB" sz="2400"/>
              <a:t>95.74</a:t>
            </a:r>
          </a:p>
          <a:p>
            <a:pPr algn="ctr">
              <a:lnSpc>
                <a:spcPct val="90000"/>
              </a:lnSpc>
              <a:buFontTx/>
              <a:buNone/>
            </a:pPr>
            <a:r>
              <a:rPr lang="en-GB" sz="2400"/>
              <a:t>97.63</a:t>
            </a:r>
          </a:p>
          <a:p>
            <a:pPr algn="ctr">
              <a:lnSpc>
                <a:spcPct val="90000"/>
              </a:lnSpc>
              <a:buFontTx/>
              <a:buNone/>
            </a:pPr>
            <a:r>
              <a:rPr lang="en-GB" sz="2400"/>
              <a:t>99.05</a:t>
            </a:r>
          </a:p>
          <a:p>
            <a:pPr algn="ctr">
              <a:lnSpc>
                <a:spcPct val="90000"/>
              </a:lnSpc>
              <a:buFontTx/>
              <a:buNone/>
            </a:pPr>
            <a:r>
              <a:rPr lang="en-GB" sz="2400"/>
              <a:t>100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t>Cause &amp; effect analysis</a:t>
            </a:r>
          </a:p>
        </p:txBody>
      </p:sp>
      <p:sp>
        <p:nvSpPr>
          <p:cNvPr id="64515" name="Rectangle 3"/>
          <p:cNvSpPr>
            <a:spLocks noGrp="1" noChangeArrowheads="1"/>
          </p:cNvSpPr>
          <p:nvPr>
            <p:ph type="body" idx="1"/>
          </p:nvPr>
        </p:nvSpPr>
        <p:spPr/>
        <p:txBody>
          <a:bodyPr/>
          <a:lstStyle/>
          <a:p>
            <a:pPr>
              <a:lnSpc>
                <a:spcPct val="80000"/>
              </a:lnSpc>
            </a:pPr>
            <a:r>
              <a:rPr lang="en-GB"/>
              <a:t>A useful way of mapping the inputs that effect quality is the cause &amp; effect diagram also known as the fishbone or Ishikawa diagram</a:t>
            </a:r>
          </a:p>
          <a:p>
            <a:pPr>
              <a:lnSpc>
                <a:spcPct val="80000"/>
              </a:lnSpc>
            </a:pPr>
            <a:r>
              <a:rPr lang="en-GB"/>
              <a:t>A useful technique for opening up thinking in problem solving</a:t>
            </a:r>
          </a:p>
          <a:p>
            <a:pPr>
              <a:lnSpc>
                <a:spcPct val="80000"/>
              </a:lnSpc>
            </a:pPr>
            <a:r>
              <a:rPr lang="en-GB"/>
              <a:t>The effect or problem being investigated is shown at the end of a horizontal arrow</a:t>
            </a:r>
          </a:p>
          <a:p>
            <a:pPr>
              <a:lnSpc>
                <a:spcPct val="80000"/>
              </a:lnSpc>
            </a:pPr>
            <a:r>
              <a:rPr lang="en-GB"/>
              <a:t>Potential causes are then shown as labelled arrows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Cause &amp; effect analysis</a:t>
            </a:r>
          </a:p>
        </p:txBody>
      </p:sp>
      <p:pic>
        <p:nvPicPr>
          <p:cNvPr id="65541" name="Picture 5" descr="~AUT0008"/>
          <p:cNvPicPr>
            <a:picLocks noChangeAspect="1" noChangeArrowheads="1"/>
          </p:cNvPicPr>
          <p:nvPr/>
        </p:nvPicPr>
        <p:blipFill>
          <a:blip r:embed="rId2" cstate="print"/>
          <a:srcRect/>
          <a:stretch>
            <a:fillRect/>
          </a:stretch>
        </p:blipFill>
        <p:spPr bwMode="auto">
          <a:xfrm>
            <a:off x="378136" y="1553793"/>
            <a:ext cx="11440312" cy="4939082"/>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Developing the cause and effect diagram</a:t>
            </a:r>
          </a:p>
        </p:txBody>
      </p:sp>
      <p:sp>
        <p:nvSpPr>
          <p:cNvPr id="70659" name="Rectangle 3"/>
          <p:cNvSpPr>
            <a:spLocks noGrp="1" noChangeArrowheads="1"/>
          </p:cNvSpPr>
          <p:nvPr>
            <p:ph type="body" idx="1"/>
          </p:nvPr>
        </p:nvSpPr>
        <p:spPr/>
        <p:txBody>
          <a:bodyPr/>
          <a:lstStyle/>
          <a:p>
            <a:pPr marL="609600" indent="-609600">
              <a:buFontTx/>
              <a:buAutoNum type="arabicPeriod"/>
            </a:pPr>
            <a:r>
              <a:rPr lang="en-GB"/>
              <a:t>Specify the effect.</a:t>
            </a:r>
          </a:p>
          <a:p>
            <a:pPr marL="609600" indent="-609600">
              <a:buFontTx/>
              <a:buAutoNum type="arabicPeriod"/>
            </a:pPr>
            <a:r>
              <a:rPr lang="en-GB"/>
              <a:t>Classify the possible cause.</a:t>
            </a:r>
          </a:p>
          <a:p>
            <a:pPr marL="609600" indent="-609600">
              <a:buFontTx/>
              <a:buAutoNum type="arabicPeriod"/>
            </a:pPr>
            <a:r>
              <a:rPr lang="en-GB"/>
              <a:t>Transfer the ideas from a previous brainstorming session.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AUT0010"/>
          <p:cNvPicPr>
            <a:picLocks noChangeAspect="1" noChangeArrowheads="1"/>
          </p:cNvPicPr>
          <p:nvPr/>
        </p:nvPicPr>
        <p:blipFill>
          <a:blip r:embed="rId2" cstate="print"/>
          <a:srcRect/>
          <a:stretch>
            <a:fillRect/>
          </a:stretch>
        </p:blipFill>
        <p:spPr bwMode="auto">
          <a:xfrm>
            <a:off x="116879" y="281883"/>
            <a:ext cx="11894074" cy="5955405"/>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Fishbone Diagram – Enhancing Your Business Performance">
            <a:extLst>
              <a:ext uri="{FF2B5EF4-FFF2-40B4-BE49-F238E27FC236}">
                <a16:creationId xmlns:a16="http://schemas.microsoft.com/office/drawing/2014/main" id="{8D73D9CD-5B8A-E71D-49F7-146B3729F6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641" y="0"/>
            <a:ext cx="11069052"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A5E3F-E1B5-7C3F-7ED0-E1815CEF4E5F}"/>
              </a:ext>
            </a:extLst>
          </p:cNvPr>
          <p:cNvSpPr>
            <a:spLocks noGrp="1"/>
          </p:cNvSpPr>
          <p:nvPr>
            <p:ph type="title"/>
          </p:nvPr>
        </p:nvSpPr>
        <p:spPr>
          <a:xfrm flipV="1">
            <a:off x="838200" y="192505"/>
            <a:ext cx="10515600" cy="172620"/>
          </a:xfrm>
        </p:spPr>
        <p:txBody>
          <a:bodyPr>
            <a:normAutofit fontScale="90000"/>
          </a:bodyPr>
          <a:lstStyle/>
          <a:p>
            <a:endParaRPr lang="en-GB" dirty="0"/>
          </a:p>
        </p:txBody>
      </p:sp>
      <p:pic>
        <p:nvPicPr>
          <p:cNvPr id="5122" name="Picture 2" descr="Causes of transportation waste in a fishbone diagram | Download Scientific  Diagram">
            <a:extLst>
              <a:ext uri="{FF2B5EF4-FFF2-40B4-BE49-F238E27FC236}">
                <a16:creationId xmlns:a16="http://schemas.microsoft.com/office/drawing/2014/main" id="{42D0FAF7-55CE-7272-FEDC-DD63D49ED45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199" y="365125"/>
            <a:ext cx="10162101" cy="5811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405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0BE40-5526-F4E7-3D59-DFCF16DE8072}"/>
              </a:ext>
            </a:extLst>
          </p:cNvPr>
          <p:cNvSpPr>
            <a:spLocks noGrp="1"/>
          </p:cNvSpPr>
          <p:nvPr>
            <p:ph type="title"/>
          </p:nvPr>
        </p:nvSpPr>
        <p:spPr/>
        <p:txBody>
          <a:bodyPr/>
          <a:lstStyle/>
          <a:p>
            <a:r>
              <a:rPr lang="en-GB" dirty="0"/>
              <a:t>Five Whys Exercise</a:t>
            </a:r>
          </a:p>
        </p:txBody>
      </p:sp>
      <p:sp>
        <p:nvSpPr>
          <p:cNvPr id="3" name="Content Placeholder 2">
            <a:extLst>
              <a:ext uri="{FF2B5EF4-FFF2-40B4-BE49-F238E27FC236}">
                <a16:creationId xmlns:a16="http://schemas.microsoft.com/office/drawing/2014/main" id="{7DD80856-16DE-ADD7-8817-C57D6F067127}"/>
              </a:ext>
            </a:extLst>
          </p:cNvPr>
          <p:cNvSpPr>
            <a:spLocks noGrp="1"/>
          </p:cNvSpPr>
          <p:nvPr>
            <p:ph idx="1"/>
          </p:nvPr>
        </p:nvSpPr>
        <p:spPr/>
        <p:txBody>
          <a:bodyPr/>
          <a:lstStyle/>
          <a:p>
            <a:pPr algn="l">
              <a:buFont typeface="Arial" panose="020B0604020202020204" pitchFamily="34" charset="0"/>
              <a:buChar char="•"/>
            </a:pPr>
            <a:r>
              <a:rPr lang="en-GB" b="0" i="0" dirty="0">
                <a:solidFill>
                  <a:srgbClr val="444444"/>
                </a:solidFill>
                <a:effectLst/>
                <a:latin typeface="Nunito Sans" panose="020F0502020204030204" pitchFamily="2" charset="0"/>
              </a:rPr>
              <a:t>Why don’t we have full, end-to-end </a:t>
            </a:r>
            <a:r>
              <a:rPr lang="en-GB" b="0" i="0" u="none" strike="noStrike" dirty="0">
                <a:solidFill>
                  <a:srgbClr val="1E73BE"/>
                </a:solidFill>
                <a:effectLst/>
                <a:latin typeface="Nunito Sans" panose="020F0502020204030204" pitchFamily="2" charset="0"/>
                <a:hlinkClick r:id="rId2"/>
              </a:rPr>
              <a:t>supply chain visibility</a:t>
            </a:r>
            <a:r>
              <a:rPr lang="en-GB" b="0" i="0" dirty="0">
                <a:solidFill>
                  <a:srgbClr val="444444"/>
                </a:solidFill>
                <a:effectLst/>
                <a:latin typeface="Nunito Sans" panose="020F0502020204030204" pitchFamily="2" charset="0"/>
              </a:rPr>
              <a:t>?</a:t>
            </a:r>
          </a:p>
          <a:p>
            <a:pPr algn="l">
              <a:buFont typeface="Arial" panose="020B0604020202020204" pitchFamily="34" charset="0"/>
              <a:buChar char="•"/>
            </a:pPr>
            <a:r>
              <a:rPr lang="en-GB" b="0" i="0" dirty="0">
                <a:solidFill>
                  <a:srgbClr val="444444"/>
                </a:solidFill>
                <a:effectLst/>
                <a:latin typeface="Nunito Sans" panose="020F0502020204030204" pitchFamily="2" charset="0"/>
              </a:rPr>
              <a:t>Why do we </a:t>
            </a:r>
            <a:r>
              <a:rPr lang="en-GB" b="0" i="0" u="none" strike="noStrike" dirty="0">
                <a:solidFill>
                  <a:srgbClr val="1E73BE"/>
                </a:solidFill>
                <a:effectLst/>
                <a:latin typeface="Nunito Sans" panose="020F0502020204030204" pitchFamily="2" charset="0"/>
                <a:hlinkClick r:id="rId3"/>
              </a:rPr>
              <a:t>still use spreadsheets and fax machines</a:t>
            </a:r>
            <a:r>
              <a:rPr lang="en-GB" b="0" i="0" dirty="0">
                <a:solidFill>
                  <a:srgbClr val="444444"/>
                </a:solidFill>
                <a:effectLst/>
                <a:latin typeface="Nunito Sans" panose="020F0502020204030204" pitchFamily="2" charset="0"/>
              </a:rPr>
              <a:t> in parts of our operations instead of modern software?</a:t>
            </a:r>
          </a:p>
          <a:p>
            <a:pPr algn="l">
              <a:buFont typeface="Arial" panose="020B0604020202020204" pitchFamily="34" charset="0"/>
              <a:buChar char="•"/>
            </a:pPr>
            <a:r>
              <a:rPr lang="en-GB" b="0" i="0" dirty="0">
                <a:solidFill>
                  <a:srgbClr val="444444"/>
                </a:solidFill>
                <a:effectLst/>
                <a:latin typeface="Nunito Sans" panose="020F0502020204030204" pitchFamily="2" charset="0"/>
              </a:rPr>
              <a:t>Why are we having difficulty </a:t>
            </a:r>
            <a:r>
              <a:rPr lang="en-GB" b="0" i="0" u="none" strike="noStrike" dirty="0">
                <a:solidFill>
                  <a:srgbClr val="1E73BE"/>
                </a:solidFill>
                <a:effectLst/>
                <a:latin typeface="Nunito Sans" panose="020F0502020204030204" pitchFamily="2" charset="0"/>
                <a:hlinkClick r:id="rId4"/>
              </a:rPr>
              <a:t>retaining young, high-potential professionals</a:t>
            </a:r>
            <a:r>
              <a:rPr lang="en-GB" b="0" i="0" dirty="0">
                <a:solidFill>
                  <a:srgbClr val="444444"/>
                </a:solidFill>
                <a:effectLst/>
                <a:latin typeface="Nunito Sans" panose="020F0502020204030204" pitchFamily="2" charset="0"/>
              </a:rPr>
              <a:t>?</a:t>
            </a:r>
          </a:p>
          <a:p>
            <a:pPr algn="l">
              <a:buFont typeface="Arial" panose="020B0604020202020204" pitchFamily="34" charset="0"/>
              <a:buChar char="•"/>
            </a:pPr>
            <a:r>
              <a:rPr lang="en-GB" b="0" i="0" dirty="0">
                <a:solidFill>
                  <a:srgbClr val="444444"/>
                </a:solidFill>
                <a:effectLst/>
                <a:latin typeface="Nunito Sans" panose="020F0502020204030204" pitchFamily="2" charset="0"/>
              </a:rPr>
              <a:t>Why are we </a:t>
            </a:r>
            <a:r>
              <a:rPr lang="en-GB" b="0" i="0" u="none" strike="noStrike" dirty="0">
                <a:solidFill>
                  <a:srgbClr val="1E73BE"/>
                </a:solidFill>
                <a:effectLst/>
                <a:latin typeface="Nunito Sans" panose="020F0502020204030204" pitchFamily="2" charset="0"/>
                <a:hlinkClick r:id="rId5"/>
              </a:rPr>
              <a:t>still working in functional silos</a:t>
            </a:r>
            <a:r>
              <a:rPr lang="en-GB" b="0" i="0" dirty="0">
                <a:solidFill>
                  <a:srgbClr val="444444"/>
                </a:solidFill>
                <a:effectLst/>
                <a:latin typeface="Nunito Sans" panose="020F0502020204030204" pitchFamily="2" charset="0"/>
              </a:rPr>
              <a:t>?</a:t>
            </a:r>
          </a:p>
          <a:p>
            <a:pPr algn="l">
              <a:buFont typeface="Arial" panose="020B0604020202020204" pitchFamily="34" charset="0"/>
              <a:buChar char="•"/>
            </a:pPr>
            <a:r>
              <a:rPr lang="en-GB" b="0" i="0" dirty="0">
                <a:solidFill>
                  <a:srgbClr val="444444"/>
                </a:solidFill>
                <a:effectLst/>
                <a:latin typeface="Nunito Sans" panose="020F0502020204030204" pitchFamily="2" charset="0"/>
              </a:rPr>
              <a:t>Why does it </a:t>
            </a:r>
            <a:r>
              <a:rPr lang="en-GB" b="0" i="0" u="none" strike="noStrike" dirty="0">
                <a:solidFill>
                  <a:srgbClr val="1E73BE"/>
                </a:solidFill>
                <a:effectLst/>
                <a:latin typeface="Nunito Sans" panose="020F0502020204030204" pitchFamily="2" charset="0"/>
                <a:hlinkClick r:id="rId6"/>
              </a:rPr>
              <a:t>take us so long to make decisions</a:t>
            </a:r>
            <a:r>
              <a:rPr lang="en-GB" b="0" i="0" dirty="0">
                <a:solidFill>
                  <a:srgbClr val="444444"/>
                </a:solidFill>
                <a:effectLst/>
                <a:latin typeface="Nunito Sans" panose="020F0502020204030204" pitchFamily="2" charset="0"/>
              </a:rPr>
              <a:t>?</a:t>
            </a:r>
          </a:p>
          <a:p>
            <a:pPr algn="l">
              <a:buFont typeface="Arial" panose="020B0604020202020204" pitchFamily="34" charset="0"/>
              <a:buChar char="•"/>
            </a:pPr>
            <a:r>
              <a:rPr lang="en-GB" b="0" i="0">
                <a:solidFill>
                  <a:srgbClr val="444444"/>
                </a:solidFill>
                <a:effectLst/>
                <a:latin typeface="Nunito Sans" panose="020F0502020204030204" pitchFamily="2" charset="0"/>
              </a:rPr>
              <a:t>Why is there so much complexity in our supply chain?</a:t>
            </a:r>
          </a:p>
          <a:p>
            <a:pPr marL="0" indent="0">
              <a:buNone/>
            </a:pPr>
            <a:endParaRPr lang="en-GB"/>
          </a:p>
        </p:txBody>
      </p:sp>
    </p:spTree>
    <p:extLst>
      <p:ext uri="{BB962C8B-B14F-4D97-AF65-F5344CB8AC3E}">
        <p14:creationId xmlns:p14="http://schemas.microsoft.com/office/powerpoint/2010/main" val="241129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ACEB7-FD8E-7236-5EF0-CF531C84EB10}"/>
              </a:ext>
            </a:extLst>
          </p:cNvPr>
          <p:cNvSpPr>
            <a:spLocks noGrp="1"/>
          </p:cNvSpPr>
          <p:nvPr>
            <p:ph type="title"/>
          </p:nvPr>
        </p:nvSpPr>
        <p:spPr/>
        <p:txBody>
          <a:bodyPr/>
          <a:lstStyle/>
          <a:p>
            <a:r>
              <a:rPr lang="en-GB"/>
              <a:t>FMEA Exercise</a:t>
            </a:r>
          </a:p>
        </p:txBody>
      </p:sp>
      <p:sp>
        <p:nvSpPr>
          <p:cNvPr id="3" name="Content Placeholder 2">
            <a:extLst>
              <a:ext uri="{FF2B5EF4-FFF2-40B4-BE49-F238E27FC236}">
                <a16:creationId xmlns:a16="http://schemas.microsoft.com/office/drawing/2014/main" id="{67DAC855-A0B1-E861-9424-F4A998A81179}"/>
              </a:ext>
            </a:extLst>
          </p:cNvPr>
          <p:cNvSpPr>
            <a:spLocks noGrp="1"/>
          </p:cNvSpPr>
          <p:nvPr>
            <p:ph idx="1"/>
          </p:nvPr>
        </p:nvSpPr>
        <p:spPr/>
        <p:txBody>
          <a:bodyPr/>
          <a:lstStyle/>
          <a:p>
            <a:r>
              <a:rPr lang="en-GB" dirty="0"/>
              <a:t>Carry out an FMEA Exercise on Shipping goods from Asia to UK</a:t>
            </a:r>
          </a:p>
        </p:txBody>
      </p:sp>
    </p:spTree>
    <p:extLst>
      <p:ext uri="{BB962C8B-B14F-4D97-AF65-F5344CB8AC3E}">
        <p14:creationId xmlns:p14="http://schemas.microsoft.com/office/powerpoint/2010/main" val="1712585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30268</TotalTime>
  <Words>615</Words>
  <Application>Microsoft Office PowerPoint</Application>
  <PresentationFormat>Widescreen</PresentationFormat>
  <Paragraphs>119</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Aptos</vt:lpstr>
      <vt:lpstr>Aptos Display</vt:lpstr>
      <vt:lpstr>Arial</vt:lpstr>
      <vt:lpstr>Nunito Sans</vt:lpstr>
      <vt:lpstr>Office Theme</vt:lpstr>
      <vt:lpstr>Lean Thinking Exercises</vt:lpstr>
      <vt:lpstr>Problem Statement Question</vt:lpstr>
      <vt:lpstr>Problem Statement Question</vt:lpstr>
      <vt:lpstr>Problem Statement Question</vt:lpstr>
      <vt:lpstr>Problem Statement Questions</vt:lpstr>
      <vt:lpstr>Data Collection Plan</vt:lpstr>
      <vt:lpstr>Exercise</vt:lpstr>
      <vt:lpstr>Force Field Analysis</vt:lpstr>
      <vt:lpstr>Force Field Analysis</vt:lpstr>
      <vt:lpstr>Pareto Analysis</vt:lpstr>
      <vt:lpstr>Pareto Analysis</vt:lpstr>
      <vt:lpstr>Collect data</vt:lpstr>
      <vt:lpstr>Rank priorities</vt:lpstr>
      <vt:lpstr>PowerPoint Presentation</vt:lpstr>
      <vt:lpstr>PowerPoint Presentation</vt:lpstr>
      <vt:lpstr>PowerPoint Presentation</vt:lpstr>
      <vt:lpstr>Data for Pareto diagram</vt:lpstr>
      <vt:lpstr>Cause &amp; effect analysis</vt:lpstr>
      <vt:lpstr>Cause &amp; effect analysis</vt:lpstr>
      <vt:lpstr>Developing the cause and effect diagram</vt:lpstr>
      <vt:lpstr>PowerPoint Presentation</vt:lpstr>
      <vt:lpstr>PowerPoint Presentation</vt:lpstr>
      <vt:lpstr>PowerPoint Presentation</vt:lpstr>
      <vt:lpstr>Five Whys Exercise</vt:lpstr>
      <vt:lpstr>FMEA 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11</cp:revision>
  <dcterms:created xsi:type="dcterms:W3CDTF">2024-01-24T08:51:46Z</dcterms:created>
  <dcterms:modified xsi:type="dcterms:W3CDTF">2024-02-21T01:49:34Z</dcterms:modified>
</cp:coreProperties>
</file>