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3"/>
  </p:notesMasterIdLst>
  <p:handoutMasterIdLst>
    <p:handoutMasterId r:id="rId34"/>
  </p:handoutMasterIdLst>
  <p:sldIdLst>
    <p:sldId id="260" r:id="rId5"/>
    <p:sldId id="450" r:id="rId6"/>
    <p:sldId id="452" r:id="rId7"/>
    <p:sldId id="455" r:id="rId8"/>
    <p:sldId id="464" r:id="rId9"/>
    <p:sldId id="456" r:id="rId10"/>
    <p:sldId id="457" r:id="rId11"/>
    <p:sldId id="458" r:id="rId12"/>
    <p:sldId id="461" r:id="rId13"/>
    <p:sldId id="460" r:id="rId14"/>
    <p:sldId id="463" r:id="rId15"/>
    <p:sldId id="465" r:id="rId16"/>
    <p:sldId id="467" r:id="rId17"/>
    <p:sldId id="471" r:id="rId18"/>
    <p:sldId id="459" r:id="rId19"/>
    <p:sldId id="466" r:id="rId20"/>
    <p:sldId id="478" r:id="rId21"/>
    <p:sldId id="479" r:id="rId22"/>
    <p:sldId id="480" r:id="rId23"/>
    <p:sldId id="476" r:id="rId24"/>
    <p:sldId id="475" r:id="rId25"/>
    <p:sldId id="468" r:id="rId26"/>
    <p:sldId id="472" r:id="rId27"/>
    <p:sldId id="491" r:id="rId28"/>
    <p:sldId id="473" r:id="rId29"/>
    <p:sldId id="477" r:id="rId30"/>
    <p:sldId id="490" r:id="rId31"/>
    <p:sldId id="462" r:id="rId3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08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40210-9A76-4288-B9FD-2E6EF58FA949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A8173-6EA7-483C-A1E0-CFB4950086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981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School Governors</a:t>
            </a:r>
          </a:p>
          <a:p>
            <a:r>
              <a:rPr lang="en-GB" dirty="0"/>
              <a:t>Head teacher</a:t>
            </a:r>
          </a:p>
          <a:p>
            <a:r>
              <a:rPr lang="en-GB" dirty="0"/>
              <a:t>Parents/guardians </a:t>
            </a:r>
          </a:p>
          <a:p>
            <a:r>
              <a:rPr lang="en-GB" dirty="0"/>
              <a:t>Staff</a:t>
            </a:r>
          </a:p>
          <a:p>
            <a:r>
              <a:rPr lang="en-GB" dirty="0"/>
              <a:t>Children, although they are minors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8003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12/06/2024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12/06/2024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600" y="1916833"/>
            <a:ext cx="7992888" cy="1440160"/>
          </a:xfrm>
        </p:spPr>
        <p:txBody>
          <a:bodyPr>
            <a:noAutofit/>
          </a:bodyPr>
          <a:lstStyle/>
          <a:p>
            <a:br>
              <a:rPr lang="en-GB" sz="3600" b="1" i="1" dirty="0">
                <a:solidFill>
                  <a:schemeClr val="bg1"/>
                </a:solidFill>
              </a:rPr>
            </a:br>
            <a:br>
              <a:rPr lang="en-GB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i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Ethical and Legal issues of Digital Technology in Health Promotion</a:t>
            </a:r>
            <a:br>
              <a:rPr lang="en-GB" sz="3600" b="1" dirty="0">
                <a:solidFill>
                  <a:schemeClr val="bg1"/>
                </a:solidFill>
              </a:rPr>
            </a:br>
            <a:br>
              <a:rPr lang="en-GB" sz="3600" b="1" dirty="0">
                <a:solidFill>
                  <a:schemeClr val="bg1"/>
                </a:solidFill>
              </a:rPr>
            </a:br>
            <a:endParaRPr lang="en-GB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7A4DBEA-D6A2-4952-8612-2F1B35E2CE46}"/>
              </a:ext>
            </a:extLst>
          </p:cNvPr>
          <p:cNvSpPr txBox="1">
            <a:spLocks/>
          </p:cNvSpPr>
          <p:nvPr/>
        </p:nvSpPr>
        <p:spPr>
          <a:xfrm>
            <a:off x="251520" y="5445224"/>
            <a:ext cx="799288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2000" b="1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DFE276F-6869-41C6-B887-3EC4A210430D}"/>
              </a:ext>
            </a:extLst>
          </p:cNvPr>
          <p:cNvSpPr txBox="1"/>
          <p:nvPr/>
        </p:nvSpPr>
        <p:spPr>
          <a:xfrm>
            <a:off x="107504" y="5508521"/>
            <a:ext cx="26642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Dr Ping Wu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6842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284CC-33D5-13DA-B2ED-25F00A71D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D6F64A-255D-C778-4B76-31A5018CD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50" y="1323976"/>
            <a:ext cx="8229600" cy="43372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At the end of this session, student should be able to: </a:t>
            </a:r>
          </a:p>
          <a:p>
            <a:pPr lvl="0" algn="just" rtl="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28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Understand </a:t>
            </a:r>
            <a:r>
              <a:rPr lang="en-GB" sz="2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the concept of ethics and law in  health promotion</a:t>
            </a:r>
          </a:p>
          <a:p>
            <a:pPr lvl="0" algn="just" rtl="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28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Explore ethical and legal issues about digital health promotion intervention </a:t>
            </a:r>
          </a:p>
          <a:p>
            <a:pPr lvl="0" algn="just" rtl="0">
              <a:lnSpc>
                <a:spcPct val="115000"/>
              </a:lnSpc>
              <a:buFont typeface="Wingdings" panose="05000000000000000000" pitchFamily="2" charset="2"/>
              <a:buChar char="§"/>
            </a:pPr>
            <a:r>
              <a:rPr lang="en-GB" sz="2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Discuss</a:t>
            </a:r>
            <a:r>
              <a:rPr lang="en-GB" sz="2800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how to mitigate ethical and legal issues about digital health promotion intervention </a:t>
            </a:r>
            <a:r>
              <a:rPr lang="en-GB" sz="2800" dirty="0">
                <a:effectLst/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sz="1800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96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4BBF76-4E34-B871-9F10-E28747AEE3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A7EB43-4DFB-D5F0-C2BF-E2BD311E15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Technology advancement have been very helpful and promising in health promotion</a:t>
            </a:r>
          </a:p>
          <a:p>
            <a:r>
              <a:rPr lang="en-GB" dirty="0"/>
              <a:t>Nevertheless there are ethical, legal and social issues that must be identified and addressed.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93942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90B66D-C6EE-E793-71D0-978C655DC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/>
          <a:lstStyle/>
          <a:p>
            <a:r>
              <a:rPr lang="en-GB" b="1" dirty="0"/>
              <a:t>Ethics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3C2F7F-0F97-DECC-0AE3-A18C944EF1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528" y="1124744"/>
            <a:ext cx="8640960" cy="4608512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“It is the moral principles that govern a person behaviour or conduct”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r>
              <a:rPr lang="en-GB" dirty="0"/>
              <a:t>Concerned with: 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GB" dirty="0"/>
              <a:t>“what is good and bad”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GB" dirty="0"/>
              <a:t> “what is right and wrong” </a:t>
            </a:r>
          </a:p>
          <a:p>
            <a:pPr marL="457200" lvl="1" indent="0">
              <a:buNone/>
            </a:pPr>
            <a:endParaRPr lang="en-GB" dirty="0"/>
          </a:p>
          <a:p>
            <a:r>
              <a:rPr lang="en-GB" b="0" i="0" u="none" strike="noStrike" baseline="0" dirty="0"/>
              <a:t>It is a code of conduct: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b="0" i="0" u="none" strike="noStrike" baseline="0" dirty="0"/>
              <a:t>Agreed and adopted by people in a society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S</a:t>
            </a:r>
            <a:r>
              <a:rPr lang="en-GB" b="0" i="0" u="none" strike="noStrike" baseline="0" dirty="0"/>
              <a:t>ets the norms of how a person should live and interact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047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7B422-F690-D9A7-B9DA-1E2EE65B0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Aspects of Ethics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919AF-4BAA-6977-861C-5A0DE5F389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There are 3 aspects of ethics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Metaethics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Normative ethics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Applied/practical ethics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84255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5F579-6679-28EC-98F5-EF43108FA7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Metaethics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378337-8DE7-7C74-1718-275C6DF8BE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435280" cy="391703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GB" dirty="0"/>
              <a:t>Examines the nature of morality and the meaning of moral/ethical judgement </a:t>
            </a:r>
          </a:p>
          <a:p>
            <a:pPr algn="just"/>
            <a:r>
              <a:rPr lang="en-GB" dirty="0"/>
              <a:t>Aim is to understand ethical properties, attitudes, statements and judgement and how they can be supported </a:t>
            </a:r>
          </a:p>
          <a:p>
            <a:pPr algn="just"/>
            <a:r>
              <a:rPr lang="en-GB" dirty="0"/>
              <a:t>Basic questions explored with metaethics are: </a:t>
            </a:r>
          </a:p>
          <a:p>
            <a:pPr lvl="1"/>
            <a:r>
              <a:rPr lang="en-GB" dirty="0"/>
              <a:t>What is good? </a:t>
            </a:r>
          </a:p>
          <a:p>
            <a:pPr lvl="1"/>
            <a:r>
              <a:rPr lang="en-GB" dirty="0"/>
              <a:t>What makes them true? 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64838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0D4947-3AB7-47F4-C19C-3A3BB716B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Normative ethics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32F8F3-442E-73D2-4165-04CB065430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Focused on rules, framework or principles</a:t>
            </a:r>
          </a:p>
          <a:p>
            <a:r>
              <a:rPr lang="en-GB" dirty="0"/>
              <a:t>Deals with norms or actions that are considered morally acceptable </a:t>
            </a:r>
          </a:p>
          <a:p>
            <a:r>
              <a:rPr lang="en-GB" dirty="0"/>
              <a:t>Also known as </a:t>
            </a:r>
            <a:r>
              <a:rPr lang="en-GB" i="1" dirty="0"/>
              <a:t>“Perspective ethics” </a:t>
            </a:r>
            <a:r>
              <a:rPr lang="en-GB" dirty="0"/>
              <a:t>because it applies the principle that determines if an action is right or wrong </a:t>
            </a:r>
          </a:p>
        </p:txBody>
      </p:sp>
    </p:spTree>
    <p:extLst>
      <p:ext uri="{BB962C8B-B14F-4D97-AF65-F5344CB8AC3E}">
        <p14:creationId xmlns:p14="http://schemas.microsoft.com/office/powerpoint/2010/main" val="38390010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796F3-98F4-F358-62A6-0B7486FDB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Applied ethics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C50D54-ABE1-26B0-88DA-D4EF8BBA26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This focuses on the application of ethics theories in actual life </a:t>
            </a:r>
          </a:p>
          <a:p>
            <a:r>
              <a:rPr lang="en-GB" dirty="0"/>
              <a:t>Application of ethics in areas such as regulations, policies, teaching, service delivery </a:t>
            </a:r>
          </a:p>
          <a:p>
            <a:r>
              <a:rPr lang="en-GB" dirty="0"/>
              <a:t>This is the ethics relevant to health promotion </a:t>
            </a:r>
          </a:p>
        </p:txBody>
      </p:sp>
    </p:spTree>
    <p:extLst>
      <p:ext uri="{BB962C8B-B14F-4D97-AF65-F5344CB8AC3E}">
        <p14:creationId xmlns:p14="http://schemas.microsoft.com/office/powerpoint/2010/main" val="3957415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33D65A-22DB-BB9F-FB38-9E05DC51A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Ethics framework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B67BA-AD77-D3DC-7A84-E151394C0E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Justice</a:t>
            </a:r>
            <a:r>
              <a:rPr lang="en-GB" dirty="0"/>
              <a:t> – requirement that benefits and burdens should be equally distributed</a:t>
            </a:r>
          </a:p>
          <a:p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Autonomy</a:t>
            </a:r>
            <a:r>
              <a:rPr lang="en-GB" dirty="0"/>
              <a:t>- respects for persons and individual rights  </a:t>
            </a:r>
          </a:p>
          <a:p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Beneficence-</a:t>
            </a:r>
            <a:r>
              <a:rPr lang="en-GB" dirty="0"/>
              <a:t> doing good and optimising benefits over burdens </a:t>
            </a:r>
          </a:p>
          <a:p>
            <a:r>
              <a:rPr lang="en-GB" b="1" dirty="0">
                <a:solidFill>
                  <a:schemeClr val="accent6">
                    <a:lumMod val="50000"/>
                  </a:schemeClr>
                </a:solidFill>
              </a:rPr>
              <a:t>Non-maleficence</a:t>
            </a:r>
            <a:r>
              <a:rPr lang="en-GB" dirty="0"/>
              <a:t>- refraining from doing harm 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Beauchamp and Childress (1979)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0508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9BA2AE-6C2B-78CA-EBE0-BF48B113F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Legal Issues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E759DF-3B4F-25F8-6D74-87872D5F6C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These are issues relating to law </a:t>
            </a:r>
          </a:p>
          <a:p>
            <a:r>
              <a:rPr lang="en-GB" dirty="0"/>
              <a:t>Law and ethics are often used interchangeably but they are different</a:t>
            </a:r>
          </a:p>
          <a:p>
            <a:r>
              <a:rPr lang="en-GB" dirty="0"/>
              <a:t>Both law and ethics are 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based on moral values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en-GB" dirty="0"/>
              <a:t>describe behaviour/conduct expected of individuals </a:t>
            </a:r>
          </a:p>
        </p:txBody>
      </p:sp>
    </p:spTree>
    <p:extLst>
      <p:ext uri="{BB962C8B-B14F-4D97-AF65-F5344CB8AC3E}">
        <p14:creationId xmlns:p14="http://schemas.microsoft.com/office/powerpoint/2010/main" val="39839835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FC99A-820A-F7FE-983E-24E1B78EE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Law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A0E339-B0CA-FCD7-B6A4-B5299922AD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l"/>
            <a:r>
              <a:rPr lang="en-GB" dirty="0"/>
              <a:t>“</a:t>
            </a:r>
            <a:r>
              <a:rPr lang="en-GB" sz="3200" b="0" i="0" u="none" strike="noStrike" baseline="0" dirty="0"/>
              <a:t>set of rules produced by the government, aiming at maintaining social order, peace and justice in society, and providing protection to the entire public and safeguarding their interests. </a:t>
            </a:r>
          </a:p>
          <a:p>
            <a:pPr algn="l"/>
            <a:r>
              <a:rPr lang="en-GB" sz="3200" b="0" i="0" u="none" strike="noStrike" baseline="0" dirty="0"/>
              <a:t>Law is created by the judicial system of the country, and it is compulsory” </a:t>
            </a:r>
          </a:p>
          <a:p>
            <a:pPr marL="0" indent="0" algn="l">
              <a:buNone/>
            </a:pPr>
            <a:r>
              <a:rPr lang="en-GB" sz="3200" b="0" i="0" u="none" strike="noStrike" baseline="0" dirty="0"/>
              <a:t>(</a:t>
            </a:r>
            <a:r>
              <a:rPr lang="en-GB" dirty="0" err="1"/>
              <a:t>Tzafestas</a:t>
            </a:r>
            <a:r>
              <a:rPr lang="en-GB" dirty="0"/>
              <a:t>, 2018, p105)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3144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24F59-6A53-1025-B7C3-BC98B17DF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332656"/>
            <a:ext cx="8686800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Difference between Law and Ethics </a:t>
            </a:r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01EF65AB-1F81-6481-D94F-05C8C87E9D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099" y="2077778"/>
            <a:ext cx="8859802" cy="1720557"/>
          </a:xfrm>
        </p:spPr>
      </p:pic>
    </p:spTree>
    <p:extLst>
      <p:ext uri="{BB962C8B-B14F-4D97-AF65-F5344CB8AC3E}">
        <p14:creationId xmlns:p14="http://schemas.microsoft.com/office/powerpoint/2010/main" val="34924254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6B075-58E6-2FE3-234C-C194BD289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Relevant Laws in the UK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10E044-74D2-6503-AD2B-90976B88DD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Data protection Act (2018) </a:t>
            </a:r>
          </a:p>
          <a:p>
            <a:r>
              <a:rPr lang="en-GB" b="0" i="0" dirty="0">
                <a:effectLst/>
              </a:rPr>
              <a:t>General Data Protection Regulation (GDPR)</a:t>
            </a:r>
          </a:p>
          <a:p>
            <a:endParaRPr lang="en-GB" dirty="0"/>
          </a:p>
          <a:p>
            <a:r>
              <a:rPr lang="en-GB" dirty="0"/>
              <a:t>Future regulations- </a:t>
            </a:r>
          </a:p>
          <a:p>
            <a:pPr marL="0" indent="0">
              <a:buNone/>
            </a:pPr>
            <a:r>
              <a:rPr lang="en-GB" b="0" i="0" dirty="0">
                <a:effectLst/>
              </a:rPr>
              <a:t>Data Protection and Digital Information(DPDI)  Bill being currently introduced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01796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47E32-BBB1-CF36-9340-5407871E96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Ethics in Health Promotion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D17F94-A5EA-5CAB-020A-B05343C4AB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360" y="1556792"/>
            <a:ext cx="8435280" cy="3917032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It is a broad areas that encompasses ethical, legal and social issues that arises in health promotion </a:t>
            </a:r>
          </a:p>
          <a:p>
            <a:endParaRPr lang="en-GB" dirty="0"/>
          </a:p>
          <a:p>
            <a:r>
              <a:rPr lang="en-GB" dirty="0"/>
              <a:t>This is concerned about: </a:t>
            </a:r>
          </a:p>
          <a:p>
            <a:pPr lvl="1"/>
            <a:r>
              <a:rPr lang="en-GB" dirty="0"/>
              <a:t>Protecting the welfare of individuals/population group</a:t>
            </a:r>
          </a:p>
          <a:p>
            <a:pPr lvl="1"/>
            <a:r>
              <a:rPr lang="en-GB" dirty="0"/>
              <a:t>Just distribution of resources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99084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37A65-0DF3-7343-0B13-B162BFFC6F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Ethical debate about health promotion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A71B8D-5AEC-9D6A-155F-81ECEADB0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3917032"/>
          </a:xfrm>
        </p:spPr>
        <p:txBody>
          <a:bodyPr/>
          <a:lstStyle/>
          <a:p>
            <a:r>
              <a:rPr lang="en-GB" dirty="0"/>
              <a:t>Inhibit or enhance freedom/ autonomy of citizen</a:t>
            </a:r>
          </a:p>
          <a:p>
            <a:r>
              <a:rPr lang="en-GB" dirty="0"/>
              <a:t>Victim blaming and stigmatisation </a:t>
            </a:r>
          </a:p>
          <a:p>
            <a:r>
              <a:rPr lang="en-GB" dirty="0"/>
              <a:t>? Collective good </a:t>
            </a:r>
          </a:p>
          <a:p>
            <a:r>
              <a:rPr lang="en-GB" dirty="0"/>
              <a:t>? Benefit evenly distributed </a:t>
            </a:r>
          </a:p>
        </p:txBody>
      </p:sp>
    </p:spTree>
    <p:extLst>
      <p:ext uri="{BB962C8B-B14F-4D97-AF65-F5344CB8AC3E}">
        <p14:creationId xmlns:p14="http://schemas.microsoft.com/office/powerpoint/2010/main" val="17480993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0C760-2C6A-E1A5-292B-33730E74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Ethical and legal issues with digital technology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DF9F5-CD31-CFF6-F381-8C93E42FD3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Consent and Privacy</a:t>
            </a:r>
          </a:p>
          <a:p>
            <a:pPr lvl="1"/>
            <a:r>
              <a:rPr lang="en-GB" dirty="0"/>
              <a:t>Data collection </a:t>
            </a:r>
          </a:p>
          <a:p>
            <a:pPr lvl="1"/>
            <a:r>
              <a:rPr lang="en-GB" dirty="0"/>
              <a:t>Data sharing </a:t>
            </a:r>
          </a:p>
          <a:p>
            <a:pPr lvl="1"/>
            <a:r>
              <a:rPr lang="en-GB" dirty="0"/>
              <a:t>Anonymisation </a:t>
            </a:r>
          </a:p>
          <a:p>
            <a:r>
              <a:rPr lang="en-GB" dirty="0"/>
              <a:t>Security </a:t>
            </a:r>
          </a:p>
          <a:p>
            <a:pPr lvl="1"/>
            <a:r>
              <a:rPr lang="en-GB" dirty="0"/>
              <a:t>Data hack</a:t>
            </a:r>
          </a:p>
          <a:p>
            <a:pPr lvl="1"/>
            <a:r>
              <a:rPr lang="en-GB" dirty="0"/>
              <a:t>Storage </a:t>
            </a:r>
          </a:p>
          <a:p>
            <a:pPr lvl="1"/>
            <a:r>
              <a:rPr lang="en-GB" dirty="0"/>
              <a:t>Access via other network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76829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32C91-CBD6-9D98-78C8-B7B71D052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Ethical and legal issues with digital technology contd.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DE3B8-0305-FDFF-5CB1-D05B294D6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Accuracy </a:t>
            </a:r>
          </a:p>
          <a:p>
            <a:pPr lvl="1"/>
            <a:r>
              <a:rPr lang="en-GB" dirty="0"/>
              <a:t>Inferred data especially AI</a:t>
            </a:r>
          </a:p>
          <a:p>
            <a:pPr lvl="1"/>
            <a:r>
              <a:rPr lang="en-GB" dirty="0"/>
              <a:t>Data processing  </a:t>
            </a:r>
          </a:p>
          <a:p>
            <a:pPr lvl="1"/>
            <a:r>
              <a:rPr lang="en-GB" dirty="0"/>
              <a:t>Data collection </a:t>
            </a:r>
          </a:p>
          <a:p>
            <a:r>
              <a:rPr lang="en-GB" dirty="0"/>
              <a:t>Inclusion, fairness and non-discrimination </a:t>
            </a:r>
          </a:p>
          <a:p>
            <a:pPr lvl="1"/>
            <a:r>
              <a:rPr lang="en-GB" dirty="0"/>
              <a:t>Demographic fairness </a:t>
            </a:r>
          </a:p>
          <a:p>
            <a:pPr lvl="1"/>
            <a:r>
              <a:rPr lang="en-GB" dirty="0"/>
              <a:t>Inferred data</a:t>
            </a:r>
          </a:p>
        </p:txBody>
      </p:sp>
    </p:spTree>
    <p:extLst>
      <p:ext uri="{BB962C8B-B14F-4D97-AF65-F5344CB8AC3E}">
        <p14:creationId xmlns:p14="http://schemas.microsoft.com/office/powerpoint/2010/main" val="23690834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2E411-D712-5470-B5D9-C4383B63E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Ethical and legal issues with digital technology contd..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94E1DC-A9D3-953C-C35B-7D4E8F015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Cyberbully/ protection from online harm</a:t>
            </a:r>
          </a:p>
          <a:p>
            <a:pPr lvl="1"/>
            <a:r>
              <a:rPr lang="en-GB" dirty="0"/>
              <a:t>Illegal or harmful content </a:t>
            </a:r>
          </a:p>
          <a:p>
            <a:pPr lvl="1"/>
            <a:r>
              <a:rPr lang="en-GB" dirty="0"/>
              <a:t>Inappropriate targeting </a:t>
            </a:r>
          </a:p>
          <a:p>
            <a:r>
              <a:rPr lang="en-GB" dirty="0"/>
              <a:t>Accountability </a:t>
            </a:r>
          </a:p>
          <a:p>
            <a:pPr lvl="1"/>
            <a:r>
              <a:rPr lang="en-GB" dirty="0"/>
              <a:t>Devices e.g. robots and AI</a:t>
            </a:r>
          </a:p>
          <a:p>
            <a:pPr lvl="1"/>
            <a:r>
              <a:rPr lang="en-GB" dirty="0"/>
              <a:t>Design</a:t>
            </a:r>
          </a:p>
          <a:p>
            <a:pPr lvl="1"/>
            <a:r>
              <a:rPr lang="en-GB" dirty="0"/>
              <a:t>Data collection and storage </a:t>
            </a:r>
          </a:p>
        </p:txBody>
      </p:sp>
    </p:spTree>
    <p:extLst>
      <p:ext uri="{BB962C8B-B14F-4D97-AF65-F5344CB8AC3E}">
        <p14:creationId xmlns:p14="http://schemas.microsoft.com/office/powerpoint/2010/main" val="5659729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888F14-A51B-5FD9-1253-9AAF0AA0B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Ethical and legal issues with digital technology </a:t>
            </a:r>
            <a:r>
              <a:rPr lang="en-GB" b="1" dirty="0" err="1"/>
              <a:t>contd</a:t>
            </a:r>
            <a:r>
              <a:rPr lang="en-GB" b="1" dirty="0"/>
              <a:t>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81755A-BF86-6B81-91D1-E702DAC471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Transparency </a:t>
            </a:r>
          </a:p>
          <a:p>
            <a:pPr lvl="1"/>
            <a:r>
              <a:rPr lang="en-GB" dirty="0"/>
              <a:t>Data collection </a:t>
            </a:r>
          </a:p>
          <a:p>
            <a:pPr lvl="1"/>
            <a:r>
              <a:rPr lang="en-GB" dirty="0"/>
              <a:t>Data processing </a:t>
            </a:r>
          </a:p>
          <a:p>
            <a:pPr lvl="1"/>
            <a:r>
              <a:rPr lang="en-GB" dirty="0"/>
              <a:t>Data storage </a:t>
            </a:r>
          </a:p>
          <a:p>
            <a:pPr lvl="1"/>
            <a:r>
              <a:rPr lang="en-GB" dirty="0"/>
              <a:t>Inferred data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51651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1B605-08D9-541E-BAC7-FE8FD17BB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Class 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D4EE17-12CC-4D03-4B63-810DD52F02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Thinking of the ethical and legal issues discussed earlier. How will you rate the following ethical concern for the following digital technology. </a:t>
            </a:r>
          </a:p>
          <a:p>
            <a:r>
              <a:rPr lang="en-GB" dirty="0"/>
              <a:t>Use the </a:t>
            </a:r>
            <a:r>
              <a:rPr lang="en-GB"/>
              <a:t>following rating-</a:t>
            </a:r>
            <a:r>
              <a:rPr lang="en-GB" dirty="0"/>
              <a:t> </a:t>
            </a:r>
          </a:p>
          <a:p>
            <a:pPr marL="0" indent="0">
              <a:buNone/>
            </a:pPr>
            <a:r>
              <a:rPr lang="en-GB" i="1" dirty="0"/>
              <a:t>“No, low, moderate and high” </a:t>
            </a:r>
          </a:p>
          <a:p>
            <a:r>
              <a:rPr lang="en-GB" dirty="0"/>
              <a:t>Complete the worksheet on Moodle </a:t>
            </a:r>
          </a:p>
        </p:txBody>
      </p:sp>
    </p:spTree>
    <p:extLst>
      <p:ext uri="{BB962C8B-B14F-4D97-AF65-F5344CB8AC3E}">
        <p14:creationId xmlns:p14="http://schemas.microsoft.com/office/powerpoint/2010/main" val="93076458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790D6-B4CF-1DB8-2CE3-57BF5A853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b="1" dirty="0"/>
              <a:t>Individual Digital Technology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094E547-F6DD-830E-0C4A-B60B825993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9850132"/>
              </p:ext>
            </p:extLst>
          </p:nvPr>
        </p:nvGraphicFramePr>
        <p:xfrm>
          <a:off x="443389" y="1268760"/>
          <a:ext cx="8229600" cy="405384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205234945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1377639409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983262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199108594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415252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Ethical concerns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Telehealth e.g. Apps, platform, eHealth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Artificial intelligence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Robotics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wearable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59822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Consent &amp; privacy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95018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Security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Low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78702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Accuracy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9910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Inclusion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Low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Low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48170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Cyberbullying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Low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Low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28935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Transparency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82702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Accountability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High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Moderate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380039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3BFCADE-0C2B-431C-B095-A231A0339F33}"/>
              </a:ext>
            </a:extLst>
          </p:cNvPr>
          <p:cNvSpPr txBox="1"/>
          <p:nvPr/>
        </p:nvSpPr>
        <p:spPr>
          <a:xfrm>
            <a:off x="0" y="5404574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</a:rPr>
              <a:t>Schoentgen &amp; Wilkinson (2021)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67190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ED229-190A-2341-49A3-AF67F5B06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Other legal and ethical considerations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C556A9-AD34-5007-537C-255A1487FD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Public health problem e.g.. mental health, teenage pregnancy etc. </a:t>
            </a:r>
          </a:p>
          <a:p>
            <a:r>
              <a:rPr lang="en-GB" dirty="0"/>
              <a:t>Setting e.g. workplace, hospital, community centre </a:t>
            </a:r>
          </a:p>
          <a:p>
            <a:r>
              <a:rPr lang="en-GB" dirty="0"/>
              <a:t>Groups e.g. elderly, children, teenage, etc </a:t>
            </a:r>
          </a:p>
        </p:txBody>
      </p:sp>
    </p:spTree>
    <p:extLst>
      <p:ext uri="{BB962C8B-B14F-4D97-AF65-F5344CB8AC3E}">
        <p14:creationId xmlns:p14="http://schemas.microsoft.com/office/powerpoint/2010/main" val="296543192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0688B2-2C1D-1010-2D6F-9D54F6BD3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Settings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F9A0FC-0C72-469A-13EE-27606A4688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There are some specific ethical issues that may arise from conducting digital health promotion interventions in specific settings </a:t>
            </a:r>
          </a:p>
          <a:p>
            <a:r>
              <a:rPr lang="en-GB" dirty="0"/>
              <a:t>Examples </a:t>
            </a:r>
          </a:p>
          <a:p>
            <a:pPr lvl="1"/>
            <a:r>
              <a:rPr lang="en-GB" dirty="0"/>
              <a:t>Schools</a:t>
            </a:r>
          </a:p>
          <a:p>
            <a:pPr lvl="1"/>
            <a:r>
              <a:rPr lang="en-GB" dirty="0"/>
              <a:t>Hospitals </a:t>
            </a:r>
          </a:p>
          <a:p>
            <a:pPr lvl="1"/>
            <a:r>
              <a:rPr lang="en-GB" dirty="0"/>
              <a:t>Community</a:t>
            </a:r>
          </a:p>
          <a:p>
            <a:pPr lvl="1"/>
            <a:r>
              <a:rPr lang="en-GB" dirty="0"/>
              <a:t>Prisons </a:t>
            </a:r>
          </a:p>
          <a:p>
            <a:pPr lvl="1"/>
            <a:r>
              <a:rPr lang="en-GB" dirty="0"/>
              <a:t>Workplace </a:t>
            </a:r>
          </a:p>
        </p:txBody>
      </p:sp>
    </p:spTree>
    <p:extLst>
      <p:ext uri="{BB962C8B-B14F-4D97-AF65-F5344CB8AC3E}">
        <p14:creationId xmlns:p14="http://schemas.microsoft.com/office/powerpoint/2010/main" val="39344753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C94298-E92D-2F28-931A-C7EA2945D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Public health problem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49C760-A1D6-47F2-DF2F-2AE506620C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For instance Mental health</a:t>
            </a:r>
          </a:p>
          <a:p>
            <a:pPr lvl="1"/>
            <a:r>
              <a:rPr lang="en-GB" dirty="0"/>
              <a:t>Privacy</a:t>
            </a:r>
          </a:p>
          <a:p>
            <a:pPr lvl="1"/>
            <a:r>
              <a:rPr lang="en-GB" dirty="0"/>
              <a:t>Consent </a:t>
            </a:r>
          </a:p>
          <a:p>
            <a:pPr lvl="1"/>
            <a:r>
              <a:rPr lang="en-GB" dirty="0"/>
              <a:t>Rights/respects of choice </a:t>
            </a:r>
          </a:p>
          <a:p>
            <a:pPr lvl="1"/>
            <a:r>
              <a:rPr lang="en-GB" dirty="0"/>
              <a:t>Fairness </a:t>
            </a:r>
          </a:p>
          <a:p>
            <a:pPr lvl="1"/>
            <a:r>
              <a:rPr lang="en-GB" dirty="0"/>
              <a:t>Minimisation of harm </a:t>
            </a:r>
          </a:p>
          <a:p>
            <a:pPr lvl="1"/>
            <a:endParaRPr lang="en-GB" dirty="0"/>
          </a:p>
          <a:p>
            <a:pPr marL="457200" lvl="1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22490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61A615-6F53-A34C-1769-C0119EE6D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Ethical issues in school setting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0665B3-6201-BBE1-D226-BF6BF394BD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363272" cy="39170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i="1" dirty="0">
                <a:solidFill>
                  <a:srgbClr val="00B0F0"/>
                </a:solidFill>
              </a:rPr>
              <a:t>Mention some of the Key stakeholders whose consent in needed in a school setting? </a:t>
            </a:r>
          </a:p>
          <a:p>
            <a:r>
              <a:rPr lang="en-GB" dirty="0"/>
              <a:t>Informed consent with multiple stakeholders </a:t>
            </a:r>
          </a:p>
          <a:p>
            <a:r>
              <a:rPr lang="en-GB" dirty="0"/>
              <a:t>Confidentiality</a:t>
            </a:r>
          </a:p>
          <a:p>
            <a:r>
              <a:rPr lang="en-GB" dirty="0"/>
              <a:t>Minimisation of harm </a:t>
            </a:r>
          </a:p>
          <a:p>
            <a:pPr marL="0" indent="0">
              <a:buNone/>
            </a:pPr>
            <a:endParaRPr lang="en-GB" b="1" i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4438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A633D-6AA6-8DD3-D4CE-6F24E06D1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197767"/>
            <a:ext cx="8507288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Mitigating Ethical and Legal Issues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815E4-88C2-EB3F-56A6-EDB82AA5EC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Accountable </a:t>
            </a:r>
          </a:p>
          <a:p>
            <a:r>
              <a:rPr lang="en-GB" dirty="0"/>
              <a:t>Transparent</a:t>
            </a:r>
          </a:p>
          <a:p>
            <a:r>
              <a:rPr lang="en-GB" dirty="0"/>
              <a:t>Fair and equal </a:t>
            </a:r>
          </a:p>
          <a:p>
            <a:r>
              <a:rPr lang="en-GB" dirty="0"/>
              <a:t>Continuous review and dialogue </a:t>
            </a:r>
          </a:p>
          <a:p>
            <a:r>
              <a:rPr lang="en-GB" dirty="0"/>
              <a:t>Value centric </a:t>
            </a:r>
          </a:p>
          <a:p>
            <a:r>
              <a:rPr lang="en-GB" dirty="0"/>
              <a:t>Human centric </a:t>
            </a:r>
          </a:p>
          <a:p>
            <a:r>
              <a:rPr lang="en-GB" dirty="0"/>
              <a:t>Training </a:t>
            </a:r>
          </a:p>
          <a:p>
            <a:r>
              <a:rPr lang="en-GB" dirty="0"/>
              <a:t>Governance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76788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4F2D7A-E19E-ED04-F78B-8682EED5D7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562074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Class 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5D9DB-D51B-431F-8C78-D3050CE129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1124744"/>
            <a:ext cx="8507288" cy="4392489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In groups of 2 -3.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Decide on a </a:t>
            </a:r>
            <a:r>
              <a:rPr lang="en-GB" b="1" dirty="0">
                <a:solidFill>
                  <a:srgbClr val="7030A0"/>
                </a:solidFill>
              </a:rPr>
              <a:t>health problem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Decide on a </a:t>
            </a:r>
            <a:r>
              <a:rPr lang="en-GB" b="1" dirty="0">
                <a:solidFill>
                  <a:srgbClr val="7030A0"/>
                </a:solidFill>
              </a:rPr>
              <a:t>digital technology </a:t>
            </a:r>
          </a:p>
          <a:p>
            <a:endParaRPr lang="en-GB" dirty="0"/>
          </a:p>
          <a:p>
            <a:r>
              <a:rPr lang="en-GB" dirty="0"/>
              <a:t>Decide on a </a:t>
            </a:r>
            <a:r>
              <a:rPr lang="en-GB" b="1" dirty="0">
                <a:solidFill>
                  <a:srgbClr val="7030A0"/>
                </a:solidFill>
              </a:rPr>
              <a:t>setting or group </a:t>
            </a:r>
          </a:p>
          <a:p>
            <a:endParaRPr lang="en-GB" dirty="0"/>
          </a:p>
          <a:p>
            <a:r>
              <a:rPr lang="en-GB" dirty="0"/>
              <a:t>Identify some ethical and legal issues </a:t>
            </a:r>
          </a:p>
          <a:p>
            <a:endParaRPr lang="en-GB" dirty="0"/>
          </a:p>
          <a:p>
            <a:r>
              <a:rPr lang="en-GB" dirty="0"/>
              <a:t>Fill out the worksheet on Moodle </a:t>
            </a:r>
          </a:p>
          <a:p>
            <a:endParaRPr lang="en-GB" dirty="0"/>
          </a:p>
          <a:p>
            <a:r>
              <a:rPr lang="en-GB" dirty="0"/>
              <a:t>Choose someone to present </a:t>
            </a:r>
          </a:p>
        </p:txBody>
      </p:sp>
    </p:spTree>
    <p:extLst>
      <p:ext uri="{BB962C8B-B14F-4D97-AF65-F5344CB8AC3E}">
        <p14:creationId xmlns:p14="http://schemas.microsoft.com/office/powerpoint/2010/main" val="39247871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76D4D-F8A2-F181-CED5-C28C4683D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53DF35-6643-A877-67AA-1F8D8A735D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/>
              <a:t>Beauchamp TL, Childress JF. Principles of Biomedical Ethics. New York (NY): Oxford University Press; 1979.</a:t>
            </a:r>
            <a:endParaRPr lang="en-GB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Carter, S. M., Cribb, A., &amp;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Allegrante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J. P. (2012). How to think about health promotion ethics.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Public Health Reviews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34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1-24.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Parker, E., Gould, T., &amp; Fleming, M. (2007). Ethics in health promotion-reflections in practice.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Health Promotion Journal of Australia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18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69-72.</a:t>
            </a:r>
          </a:p>
          <a:p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</a:rPr>
              <a:t>Schoentgen, A., &amp; Wilkinson, L. (2021). Ethical issues in digital technologies.</a:t>
            </a:r>
            <a:endParaRPr lang="en-GB" dirty="0"/>
          </a:p>
          <a:p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Tzafestas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S. G. (2018). Ethics and law in the internet of things world.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Smart cities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(1), 98-120.</a:t>
            </a:r>
          </a:p>
        </p:txBody>
      </p:sp>
    </p:spTree>
    <p:extLst>
      <p:ext uri="{BB962C8B-B14F-4D97-AF65-F5344CB8AC3E}">
        <p14:creationId xmlns:p14="http://schemas.microsoft.com/office/powerpoint/2010/main" val="425447359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1C78B1F6210C4E9A58F73BA6479D21" ma:contentTypeVersion="2" ma:contentTypeDescription="Create a new document." ma:contentTypeScope="" ma:versionID="52f795333ace41bef08649b18825776b">
  <xsd:schema xmlns:xsd="http://www.w3.org/2001/XMLSchema" xmlns:xs="http://www.w3.org/2001/XMLSchema" xmlns:p="http://schemas.microsoft.com/office/2006/metadata/properties" xmlns:ns3="f856874f-9946-48cd-ac29-4cb76853c4c1" targetNamespace="http://schemas.microsoft.com/office/2006/metadata/properties" ma:root="true" ma:fieldsID="7a6da204620c827d4f9b8b623575ef93" ns3:_="">
    <xsd:import namespace="f856874f-9946-48cd-ac29-4cb76853c4c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56874f-9946-48cd-ac29-4cb76853c4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f856874f-9946-48cd-ac29-4cb76853c4c1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03D7929B-5B4C-4CAE-8D27-458BB31CA3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856874f-9946-48cd-ac29-4cb76853c4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1987</TotalTime>
  <Words>1059</Words>
  <Application>Microsoft Office PowerPoint</Application>
  <PresentationFormat>On-screen Show (4:3)</PresentationFormat>
  <Paragraphs>225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Arial</vt:lpstr>
      <vt:lpstr>Calibri</vt:lpstr>
      <vt:lpstr>Courier New</vt:lpstr>
      <vt:lpstr>Myriad Pro</vt:lpstr>
      <vt:lpstr>Wingdings</vt:lpstr>
      <vt:lpstr>20140311PresentationUWTSDTemplate</vt:lpstr>
      <vt:lpstr>  Ethical and Legal issues of Digital Technology in Health Promotion  </vt:lpstr>
      <vt:lpstr>Learning objectives</vt:lpstr>
      <vt:lpstr>Introduction </vt:lpstr>
      <vt:lpstr>Ethics </vt:lpstr>
      <vt:lpstr>Aspects of Ethics </vt:lpstr>
      <vt:lpstr>Metaethics </vt:lpstr>
      <vt:lpstr>Normative ethics </vt:lpstr>
      <vt:lpstr>Applied ethics </vt:lpstr>
      <vt:lpstr>Ethics framework </vt:lpstr>
      <vt:lpstr>Legal Issues </vt:lpstr>
      <vt:lpstr>Law </vt:lpstr>
      <vt:lpstr>Difference between Law and Ethics </vt:lpstr>
      <vt:lpstr>Relevant Laws in the UK</vt:lpstr>
      <vt:lpstr>Ethics in Health Promotion</vt:lpstr>
      <vt:lpstr>Ethical debate about health promotion </vt:lpstr>
      <vt:lpstr>Ethical and legal issues with digital technology </vt:lpstr>
      <vt:lpstr>Ethical and legal issues with digital technology contd.</vt:lpstr>
      <vt:lpstr>Ethical and legal issues with digital technology contd..</vt:lpstr>
      <vt:lpstr>Ethical and legal issues with digital technology contd…</vt:lpstr>
      <vt:lpstr>Class activity </vt:lpstr>
      <vt:lpstr>Individual Digital Technology</vt:lpstr>
      <vt:lpstr>Other legal and ethical considerations </vt:lpstr>
      <vt:lpstr>Settings </vt:lpstr>
      <vt:lpstr>Public health problem </vt:lpstr>
      <vt:lpstr>Ethical issues in school setting </vt:lpstr>
      <vt:lpstr>Mitigating Ethical and Legal Issues </vt:lpstr>
      <vt:lpstr>Class Activity 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Ping Wu</cp:lastModifiedBy>
  <cp:revision>81</cp:revision>
  <dcterms:created xsi:type="dcterms:W3CDTF">2015-04-14T15:21:28Z</dcterms:created>
  <dcterms:modified xsi:type="dcterms:W3CDTF">2024-06-12T16:15:12Z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0x010100341C78B1F6210C4E9A58F73BA6479D21</vt:lpwstr>
  </property>
</Properties>
</file>