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3" r:id="rId4"/>
    <p:sldId id="265" r:id="rId5"/>
    <p:sldId id="266" r:id="rId6"/>
    <p:sldId id="267" r:id="rId7"/>
    <p:sldId id="268" r:id="rId8"/>
    <p:sldId id="279" r:id="rId9"/>
    <p:sldId id="269" r:id="rId10"/>
    <p:sldId id="278" r:id="rId11"/>
    <p:sldId id="270" r:id="rId12"/>
    <p:sldId id="271" r:id="rId13"/>
    <p:sldId id="272" r:id="rId14"/>
    <p:sldId id="273" r:id="rId15"/>
    <p:sldId id="274" r:id="rId16"/>
    <p:sldId id="277" r:id="rId17"/>
    <p:sldId id="260" r:id="rId18"/>
    <p:sldId id="261" r:id="rId19"/>
    <p:sldId id="262" r:id="rId20"/>
    <p:sldId id="26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26/10/2016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4989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26/10/2016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48426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26/10/2016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9616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26/10/2016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79522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26/10/2016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4733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26/10/2016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23156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26/10/2016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85491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26/10/2016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2223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26/10/2016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2005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26/10/2016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9944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26/10/2016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561849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39604483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19154494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1974883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26/10/2016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26912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6672"/>
            <a:ext cx="7772400" cy="4608512"/>
          </a:xfrm>
        </p:spPr>
        <p:txBody>
          <a:bodyPr>
            <a:normAutofit/>
          </a:bodyPr>
          <a:lstStyle/>
          <a:p>
            <a:pPr>
              <a:lnSpc>
                <a:spcPct val="115000"/>
              </a:lnSpc>
            </a:pPr>
            <a:r>
              <a:rPr lang="en-US" b="1" dirty="0">
                <a:ea typeface="Times New Roman"/>
                <a:cs typeface="Calibri"/>
              </a:rPr>
              <a:t>West meets East: At the Borders of the </a:t>
            </a:r>
            <a:r>
              <a:rPr lang="en-US" b="1" i="1" dirty="0" err="1">
                <a:ea typeface="Times New Roman"/>
                <a:cs typeface="Calibri"/>
              </a:rPr>
              <a:t>Oikoumen</a:t>
            </a:r>
            <a:r>
              <a:rPr lang="en-US" b="1" i="1" dirty="0" err="1">
                <a:ea typeface="Times New Roman"/>
                <a:cs typeface="Times New Roman"/>
              </a:rPr>
              <a:t>ē</a:t>
            </a:r>
            <a:r>
              <a:rPr lang="en-US" b="1" i="1" dirty="0">
                <a:ea typeface="Times New Roman"/>
                <a:cs typeface="Times New Roman"/>
              </a:rPr>
              <a:t> </a:t>
            </a:r>
            <a:r>
              <a:rPr lang="en-US" b="1" dirty="0" smtClean="0">
                <a:ea typeface="Times New Roman"/>
                <a:cs typeface="Calibri"/>
              </a:rPr>
              <a:t>and </a:t>
            </a:r>
            <a:r>
              <a:rPr lang="en-US" b="1" dirty="0">
                <a:ea typeface="Times New Roman"/>
                <a:cs typeface="Calibri"/>
              </a:rPr>
              <a:t>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GB" sz="2800" b="1" dirty="0" smtClean="0">
                <a:ea typeface="Times New Roman"/>
                <a:cs typeface="Calibri"/>
              </a:rPr>
              <a:t>Balancing </a:t>
            </a:r>
            <a:r>
              <a:rPr lang="en-GB" sz="2800" b="1" dirty="0">
                <a:ea typeface="Times New Roman"/>
                <a:cs typeface="Calibri"/>
              </a:rPr>
              <a:t>the </a:t>
            </a:r>
            <a:r>
              <a:rPr lang="en-GB" sz="2800" b="1" dirty="0" smtClean="0">
                <a:ea typeface="Times New Roman"/>
                <a:cs typeface="Calibri"/>
              </a:rPr>
              <a:t>scales</a:t>
            </a:r>
            <a:r>
              <a:rPr lang="en-US" sz="2800" b="1" dirty="0" smtClean="0">
                <a:ea typeface="Times New Roman"/>
                <a:cs typeface="Calibri"/>
              </a:rPr>
              <a:t/>
            </a:r>
            <a:br>
              <a:rPr lang="en-US" sz="2800" b="1" dirty="0" smtClean="0">
                <a:ea typeface="Times New Roman"/>
                <a:cs typeface="Calibri"/>
              </a:rPr>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03648" y="5805264"/>
            <a:ext cx="6400800" cy="672480"/>
          </a:xfrm>
        </p:spPr>
        <p:txBody>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330467" y="3673492"/>
            <a:ext cx="4072481" cy="2017951"/>
          </a:xfrm>
          <a:prstGeom prst="rect">
            <a:avLst/>
          </a:prstGeom>
        </p:spPr>
      </p:pic>
      <p:pic>
        <p:nvPicPr>
          <p:cNvPr id="5" name="Picture 4"/>
          <p:cNvPicPr>
            <a:picLocks noChangeAspect="1"/>
          </p:cNvPicPr>
          <p:nvPr/>
        </p:nvPicPr>
        <p:blipFill>
          <a:blip r:embed="rId3"/>
          <a:stretch>
            <a:fillRect/>
          </a:stretch>
        </p:blipFill>
        <p:spPr>
          <a:xfrm>
            <a:off x="4758281" y="3673492"/>
            <a:ext cx="4041998" cy="2060627"/>
          </a:xfrm>
          <a:prstGeom prst="rect">
            <a:avLst/>
          </a:prstGeom>
        </p:spPr>
      </p:pic>
    </p:spTree>
    <p:extLst>
      <p:ext uri="{BB962C8B-B14F-4D97-AF65-F5344CB8AC3E}">
        <p14:creationId xmlns:p14="http://schemas.microsoft.com/office/powerpoint/2010/main" val="19927825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712968" cy="1143000"/>
          </a:xfrm>
        </p:spPr>
        <p:txBody>
          <a:bodyPr>
            <a:normAutofit fontScale="90000"/>
          </a:bodyPr>
          <a:lstStyle/>
          <a:p>
            <a:r>
              <a:rPr lang="en-GB" b="1" dirty="0" smtClean="0"/>
              <a:t>The Cost of Rome’s Indian Ocean Trade</a:t>
            </a:r>
            <a:endParaRPr lang="en-GB" b="1" dirty="0"/>
          </a:p>
        </p:txBody>
      </p:sp>
      <p:sp>
        <p:nvSpPr>
          <p:cNvPr id="3" name="Content Placeholder 2"/>
          <p:cNvSpPr>
            <a:spLocks noGrp="1"/>
          </p:cNvSpPr>
          <p:nvPr>
            <p:ph idx="1"/>
          </p:nvPr>
        </p:nvSpPr>
        <p:spPr>
          <a:xfrm>
            <a:off x="107504" y="1600200"/>
            <a:ext cx="8928992" cy="5069160"/>
          </a:xfrm>
        </p:spPr>
        <p:txBody>
          <a:bodyPr>
            <a:normAutofit fontScale="92500" lnSpcReduction="20000"/>
          </a:bodyPr>
          <a:lstStyle/>
          <a:p>
            <a:r>
              <a:rPr lang="en-GB" dirty="0" smtClean="0"/>
              <a:t>Attempts to estimate scale of trade – Sidebotham (2011):</a:t>
            </a:r>
          </a:p>
          <a:p>
            <a:pPr lvl="1"/>
            <a:r>
              <a:rPr lang="en-GB" dirty="0" err="1" smtClean="0"/>
              <a:t>Muziris</a:t>
            </a:r>
            <a:r>
              <a:rPr lang="en-GB" dirty="0" smtClean="0"/>
              <a:t> Papyrus - 154 </a:t>
            </a:r>
            <a:r>
              <a:rPr lang="en-GB" dirty="0"/>
              <a:t>Egyptian talents and 2,852 drachmae (almost seven million sesterces</a:t>
            </a:r>
            <a:r>
              <a:rPr lang="en-GB" dirty="0" smtClean="0"/>
              <a:t>) – goods 3.18 tonnes.</a:t>
            </a:r>
          </a:p>
          <a:p>
            <a:pPr lvl="1"/>
            <a:r>
              <a:rPr lang="en-GB" dirty="0" smtClean="0"/>
              <a:t>120 ships sailing from Myos Hormos (Strabo </a:t>
            </a:r>
            <a:r>
              <a:rPr lang="en-GB" i="1" dirty="0"/>
              <a:t>Geog. </a:t>
            </a:r>
            <a:r>
              <a:rPr lang="en-GB" dirty="0" smtClean="0"/>
              <a:t>2.5.12).</a:t>
            </a:r>
          </a:p>
          <a:p>
            <a:pPr lvl="1"/>
            <a:r>
              <a:rPr lang="en-GB" dirty="0" smtClean="0"/>
              <a:t>75 ton (68 tonnes) ship capacity – average cargo value of 147 million drachmas.</a:t>
            </a:r>
          </a:p>
          <a:p>
            <a:pPr lvl="1"/>
            <a:r>
              <a:rPr lang="en-GB" dirty="0"/>
              <a:t>17.64 billion Egyptian drachmae (equal to 17.64 billion sesterces</a:t>
            </a:r>
            <a:r>
              <a:rPr lang="en-GB" dirty="0" smtClean="0"/>
              <a:t>). </a:t>
            </a:r>
          </a:p>
          <a:p>
            <a:endParaRPr lang="en-GB" sz="900" dirty="0"/>
          </a:p>
          <a:p>
            <a:r>
              <a:rPr lang="en-GB" dirty="0" smtClean="0"/>
              <a:t>See estimates </a:t>
            </a:r>
            <a:r>
              <a:rPr lang="en-GB" dirty="0"/>
              <a:t>for Empire’s GDP at 9-20 billion sesterces in the Imperial period (</a:t>
            </a:r>
            <a:r>
              <a:rPr lang="en-GB" dirty="0" err="1"/>
              <a:t>Scheidel</a:t>
            </a:r>
            <a:r>
              <a:rPr lang="en-GB" dirty="0"/>
              <a:t> and Friesen 2009</a:t>
            </a:r>
            <a:r>
              <a:rPr lang="en-GB" dirty="0" smtClean="0"/>
              <a:t>).  </a:t>
            </a:r>
            <a:endParaRPr lang="en-GB" dirty="0"/>
          </a:p>
        </p:txBody>
      </p:sp>
    </p:spTree>
    <p:extLst>
      <p:ext uri="{BB962C8B-B14F-4D97-AF65-F5344CB8AC3E}">
        <p14:creationId xmlns:p14="http://schemas.microsoft.com/office/powerpoint/2010/main" val="1251746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b="1" dirty="0" smtClean="0"/>
              <a:t>Balance of Trade Debate</a:t>
            </a:r>
            <a:endParaRPr lang="en-GB" b="1" dirty="0"/>
          </a:p>
        </p:txBody>
      </p:sp>
      <p:sp>
        <p:nvSpPr>
          <p:cNvPr id="3" name="Content Placeholder 2"/>
          <p:cNvSpPr>
            <a:spLocks noGrp="1"/>
          </p:cNvSpPr>
          <p:nvPr>
            <p:ph idx="1"/>
          </p:nvPr>
        </p:nvSpPr>
        <p:spPr>
          <a:xfrm>
            <a:off x="107504" y="908720"/>
            <a:ext cx="8928992" cy="2808312"/>
          </a:xfrm>
        </p:spPr>
        <p:txBody>
          <a:bodyPr>
            <a:normAutofit fontScale="85000" lnSpcReduction="20000"/>
          </a:bodyPr>
          <a:lstStyle/>
          <a:p>
            <a:r>
              <a:rPr lang="en-GB" dirty="0" smtClean="0"/>
              <a:t>Some argue that the Roman Empire relied heavily on export of gold and silver to pay for its imports, particularly from India.</a:t>
            </a:r>
          </a:p>
          <a:p>
            <a:endParaRPr lang="en-GB" sz="500" dirty="0"/>
          </a:p>
          <a:p>
            <a:r>
              <a:rPr lang="en-GB" dirty="0" smtClean="0"/>
              <a:t>Also that either in volume </a:t>
            </a:r>
            <a:r>
              <a:rPr lang="en-GB" dirty="0"/>
              <a:t>or value, the Roman Empire imported more than it exported, consequently suffering a trade imbalance </a:t>
            </a:r>
            <a:r>
              <a:rPr lang="en-GB" dirty="0" smtClean="0"/>
              <a:t>(particularly with India).  </a:t>
            </a:r>
          </a:p>
          <a:p>
            <a:endParaRPr lang="en-GB" sz="500" dirty="0"/>
          </a:p>
          <a:p>
            <a:r>
              <a:rPr lang="en-GB" dirty="0" smtClean="0"/>
              <a:t>Did the Romans conceive of a balance of trade? </a:t>
            </a:r>
            <a:endParaRPr lang="en-GB" dirty="0"/>
          </a:p>
        </p:txBody>
      </p:sp>
      <p:sp>
        <p:nvSpPr>
          <p:cNvPr id="4" name="Title 1"/>
          <p:cNvSpPr txBox="1">
            <a:spLocks/>
          </p:cNvSpPr>
          <p:nvPr/>
        </p:nvSpPr>
        <p:spPr>
          <a:xfrm>
            <a:off x="323528" y="3577580"/>
            <a:ext cx="8229600" cy="78752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Mercantilism</a:t>
            </a:r>
            <a:endParaRPr lang="en-GB" b="1" dirty="0"/>
          </a:p>
        </p:txBody>
      </p:sp>
      <p:sp>
        <p:nvSpPr>
          <p:cNvPr id="5" name="Content Placeholder 2"/>
          <p:cNvSpPr txBox="1">
            <a:spLocks/>
          </p:cNvSpPr>
          <p:nvPr/>
        </p:nvSpPr>
        <p:spPr>
          <a:xfrm>
            <a:off x="107504" y="4509120"/>
            <a:ext cx="8928992" cy="234888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t>Basic premise that a state should try and ensure as much gold and silver remains within its borders as possible.</a:t>
            </a:r>
          </a:p>
          <a:p>
            <a:pPr marL="400050" lvl="1" indent="0">
              <a:buFont typeface="Arial" panose="020B0604020202020204" pitchFamily="34" charset="0"/>
              <a:buNone/>
            </a:pPr>
            <a:r>
              <a:rPr lang="en-GB" dirty="0" smtClean="0"/>
              <a:t>“…and we lose those monies only which are made of the over-balance of our general trade, that is to say, that which we spend more in value in foreign wares, than we utter of our own commodities.” – Thomas </a:t>
            </a:r>
            <a:r>
              <a:rPr lang="en-GB" dirty="0" err="1" smtClean="0"/>
              <a:t>Mun</a:t>
            </a:r>
            <a:r>
              <a:rPr lang="en-GB" dirty="0" smtClean="0"/>
              <a:t> </a:t>
            </a:r>
            <a:r>
              <a:rPr lang="en-GB" i="1" dirty="0" smtClean="0"/>
              <a:t>England’s Treasure by Foreign Trade</a:t>
            </a:r>
            <a:r>
              <a:rPr lang="en-GB" dirty="0" smtClean="0"/>
              <a:t> (1664).</a:t>
            </a:r>
          </a:p>
          <a:p>
            <a:pPr marL="0" indent="0">
              <a:buFont typeface="Arial" panose="020B0604020202020204" pitchFamily="34" charset="0"/>
              <a:buNone/>
            </a:pPr>
            <a:endParaRPr lang="en-GB" sz="400" dirty="0"/>
          </a:p>
        </p:txBody>
      </p:sp>
    </p:spTree>
    <p:extLst>
      <p:ext uri="{BB962C8B-B14F-4D97-AF65-F5344CB8AC3E}">
        <p14:creationId xmlns:p14="http://schemas.microsoft.com/office/powerpoint/2010/main" val="2793940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Evidence</a:t>
            </a:r>
            <a:endParaRPr lang="en-GB" b="1" dirty="0"/>
          </a:p>
        </p:txBody>
      </p:sp>
      <p:sp>
        <p:nvSpPr>
          <p:cNvPr id="3" name="Content Placeholder 2"/>
          <p:cNvSpPr>
            <a:spLocks noGrp="1"/>
          </p:cNvSpPr>
          <p:nvPr>
            <p:ph idx="1"/>
          </p:nvPr>
        </p:nvSpPr>
        <p:spPr>
          <a:xfrm>
            <a:off x="251520" y="1600200"/>
            <a:ext cx="8712968" cy="5141168"/>
          </a:xfrm>
        </p:spPr>
        <p:txBody>
          <a:bodyPr>
            <a:normAutofit fontScale="92500" lnSpcReduction="10000"/>
          </a:bodyPr>
          <a:lstStyle/>
          <a:p>
            <a:r>
              <a:rPr lang="en-GB" i="1" dirty="0" smtClean="0"/>
              <a:t>PME </a:t>
            </a:r>
            <a:r>
              <a:rPr lang="en-GB" dirty="0" smtClean="0"/>
              <a:t>49, 56 – exchange of Roman gold and silver coins at </a:t>
            </a:r>
            <a:r>
              <a:rPr lang="en-GB" dirty="0" err="1" smtClean="0"/>
              <a:t>Barygaza</a:t>
            </a:r>
            <a:r>
              <a:rPr lang="en-GB" dirty="0" smtClean="0"/>
              <a:t> and demand for a great deal of money at </a:t>
            </a:r>
            <a:r>
              <a:rPr lang="en-GB" dirty="0" err="1"/>
              <a:t>Muziris</a:t>
            </a:r>
            <a:r>
              <a:rPr lang="en-GB" dirty="0"/>
              <a:t>, and </a:t>
            </a:r>
            <a:r>
              <a:rPr lang="en-GB" dirty="0" err="1" smtClean="0"/>
              <a:t>Bakarē</a:t>
            </a:r>
            <a:r>
              <a:rPr lang="en-GB" dirty="0" smtClean="0"/>
              <a:t>. </a:t>
            </a:r>
          </a:p>
          <a:p>
            <a:endParaRPr lang="en-GB" sz="1100" dirty="0"/>
          </a:p>
          <a:p>
            <a:r>
              <a:rPr lang="en-GB" dirty="0" err="1" smtClean="0"/>
              <a:t>Sangam</a:t>
            </a:r>
            <a:r>
              <a:rPr lang="en-GB" dirty="0" smtClean="0"/>
              <a:t> literature - </a:t>
            </a:r>
            <a:r>
              <a:rPr lang="en-GB" dirty="0" err="1" smtClean="0"/>
              <a:t>Yavanas</a:t>
            </a:r>
            <a:r>
              <a:rPr lang="en-GB" dirty="0" smtClean="0"/>
              <a:t> </a:t>
            </a:r>
            <a:r>
              <a:rPr lang="en-GB" dirty="0"/>
              <a:t>coming in their great vessels exchanging gold for </a:t>
            </a:r>
            <a:r>
              <a:rPr lang="en-GB" dirty="0" smtClean="0"/>
              <a:t>pepper. </a:t>
            </a:r>
          </a:p>
          <a:p>
            <a:endParaRPr lang="en-GB" sz="1100" i="1" dirty="0"/>
          </a:p>
          <a:p>
            <a:r>
              <a:rPr lang="en-GB" dirty="0"/>
              <a:t>6,000 Roman denarii and well over </a:t>
            </a:r>
            <a:r>
              <a:rPr lang="en-GB" dirty="0" smtClean="0"/>
              <a:t>c.1,500 (possibly 10,500) aurei reported from India.</a:t>
            </a:r>
          </a:p>
          <a:p>
            <a:endParaRPr lang="en-GB" sz="1100" dirty="0"/>
          </a:p>
          <a:p>
            <a:r>
              <a:rPr lang="en-GB" dirty="0" smtClean="0"/>
              <a:t>Not possible to take account of un-coined bullion -  debates over </a:t>
            </a:r>
            <a:r>
              <a:rPr lang="en-GB" dirty="0"/>
              <a:t>state of wear, distribution and </a:t>
            </a:r>
            <a:r>
              <a:rPr lang="en-GB" dirty="0" smtClean="0"/>
              <a:t>patterns of coins </a:t>
            </a:r>
            <a:r>
              <a:rPr lang="en-GB" dirty="0"/>
              <a:t>within the hoard </a:t>
            </a:r>
            <a:r>
              <a:rPr lang="en-GB" dirty="0" smtClean="0"/>
              <a:t>finds. </a:t>
            </a:r>
            <a:endParaRPr lang="en-GB" dirty="0"/>
          </a:p>
        </p:txBody>
      </p:sp>
    </p:spTree>
    <p:extLst>
      <p:ext uri="{BB962C8B-B14F-4D97-AF65-F5344CB8AC3E}">
        <p14:creationId xmlns:p14="http://schemas.microsoft.com/office/powerpoint/2010/main" val="2888059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b="1" dirty="0" smtClean="0"/>
              <a:t>Pliny’s Figures</a:t>
            </a:r>
            <a:endParaRPr lang="en-GB" b="1" dirty="0"/>
          </a:p>
        </p:txBody>
      </p:sp>
      <p:sp>
        <p:nvSpPr>
          <p:cNvPr id="3" name="Content Placeholder 2"/>
          <p:cNvSpPr>
            <a:spLocks noGrp="1"/>
          </p:cNvSpPr>
          <p:nvPr>
            <p:ph idx="1"/>
          </p:nvPr>
        </p:nvSpPr>
        <p:spPr>
          <a:xfrm>
            <a:off x="107504" y="1340768"/>
            <a:ext cx="8856984" cy="5400600"/>
          </a:xfrm>
        </p:spPr>
        <p:txBody>
          <a:bodyPr>
            <a:normAutofit fontScale="92500" lnSpcReduction="20000"/>
          </a:bodyPr>
          <a:lstStyle/>
          <a:p>
            <a:pPr marL="0" indent="0">
              <a:buNone/>
            </a:pPr>
            <a:r>
              <a:rPr lang="en-GB" dirty="0" smtClean="0"/>
              <a:t>“And </a:t>
            </a:r>
            <a:r>
              <a:rPr lang="en-GB" dirty="0"/>
              <a:t>it will not be amiss to set out the whole of the voyage from Egypt, now that reliable knowledge of it is for the first time accessible. It is an important subject, in view of the fact that </a:t>
            </a:r>
            <a:r>
              <a:rPr lang="en-GB" b="1" dirty="0"/>
              <a:t>in no year does India absorb less than fifty million sesterces of our empire’s wealth</a:t>
            </a:r>
            <a:r>
              <a:rPr lang="en-GB" dirty="0"/>
              <a:t>, sending back </a:t>
            </a:r>
            <a:r>
              <a:rPr lang="en-GB" b="1" dirty="0"/>
              <a:t>merchandise to be sold with us at a hundred times its prime cost</a:t>
            </a:r>
            <a:r>
              <a:rPr lang="en-GB" dirty="0" smtClean="0"/>
              <a:t>.” - </a:t>
            </a:r>
            <a:r>
              <a:rPr lang="en-GB" b="1" dirty="0" smtClean="0"/>
              <a:t>Pliny </a:t>
            </a:r>
            <a:r>
              <a:rPr lang="en-GB" b="1" i="1" dirty="0"/>
              <a:t>NH</a:t>
            </a:r>
            <a:r>
              <a:rPr lang="en-GB" b="1" dirty="0"/>
              <a:t> </a:t>
            </a:r>
            <a:r>
              <a:rPr lang="en-GB" b="1" dirty="0" smtClean="0"/>
              <a:t>6.26.101</a:t>
            </a:r>
            <a:r>
              <a:rPr lang="en-GB" dirty="0" smtClean="0"/>
              <a:t>.</a:t>
            </a:r>
          </a:p>
          <a:p>
            <a:pPr marL="0" indent="0">
              <a:buNone/>
            </a:pPr>
            <a:endParaRPr lang="en-GB" sz="1100" dirty="0"/>
          </a:p>
          <a:p>
            <a:pPr marL="0" indent="0">
              <a:buNone/>
            </a:pPr>
            <a:r>
              <a:rPr lang="en-GB" dirty="0" smtClean="0"/>
              <a:t>“But </a:t>
            </a:r>
            <a:r>
              <a:rPr lang="en-GB" dirty="0"/>
              <a:t>the title ‘happy’ belongs still more to the Arabian Sea, for from it come the pearls which that country sends us. </a:t>
            </a:r>
            <a:r>
              <a:rPr lang="en-GB" b="1" dirty="0"/>
              <a:t>And at the lowest reckoning, India, </a:t>
            </a:r>
            <a:r>
              <a:rPr lang="en-GB" b="1" dirty="0" smtClean="0"/>
              <a:t>the Seres, </a:t>
            </a:r>
            <a:r>
              <a:rPr lang="en-GB" b="1" dirty="0"/>
              <a:t>and the Arabian peninsula take from our empire 100 million sesterces every year </a:t>
            </a:r>
            <a:r>
              <a:rPr lang="en-GB" dirty="0"/>
              <a:t>- this is the sum which our luxuries and our women cost us</a:t>
            </a:r>
            <a:r>
              <a:rPr lang="en-GB" dirty="0" smtClean="0"/>
              <a:t>.” - </a:t>
            </a:r>
            <a:r>
              <a:rPr lang="en-GB" b="1" dirty="0" smtClean="0"/>
              <a:t>Pliny </a:t>
            </a:r>
            <a:r>
              <a:rPr lang="en-GB" b="1" i="1" dirty="0"/>
              <a:t>NH</a:t>
            </a:r>
            <a:r>
              <a:rPr lang="en-GB" b="1" dirty="0"/>
              <a:t> </a:t>
            </a:r>
            <a:r>
              <a:rPr lang="en-GB" b="1" dirty="0" smtClean="0"/>
              <a:t>12.41.84</a:t>
            </a:r>
            <a:r>
              <a:rPr lang="en-GB" dirty="0" smtClean="0"/>
              <a:t>.</a:t>
            </a:r>
            <a:endParaRPr lang="en-GB" dirty="0"/>
          </a:p>
          <a:p>
            <a:endParaRPr lang="en-GB" dirty="0"/>
          </a:p>
        </p:txBody>
      </p:sp>
    </p:spTree>
    <p:extLst>
      <p:ext uri="{BB962C8B-B14F-4D97-AF65-F5344CB8AC3E}">
        <p14:creationId xmlns:p14="http://schemas.microsoft.com/office/powerpoint/2010/main" val="103145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04664"/>
            <a:ext cx="8784976" cy="6336704"/>
          </a:xfrm>
        </p:spPr>
        <p:txBody>
          <a:bodyPr>
            <a:normAutofit fontScale="92500" lnSpcReduction="10000"/>
          </a:bodyPr>
          <a:lstStyle/>
          <a:p>
            <a:r>
              <a:rPr lang="en-GB" dirty="0" smtClean="0"/>
              <a:t>What do these </a:t>
            </a:r>
            <a:r>
              <a:rPr lang="en-GB" dirty="0"/>
              <a:t>figures represent - </a:t>
            </a:r>
            <a:r>
              <a:rPr lang="en-GB" dirty="0" smtClean="0"/>
              <a:t>seaborne commerce, both overland and seaborne commerce, the </a:t>
            </a:r>
            <a:r>
              <a:rPr lang="en-GB" dirty="0"/>
              <a:t>pearl trade </a:t>
            </a:r>
            <a:r>
              <a:rPr lang="en-GB" dirty="0" smtClean="0"/>
              <a:t>alone (</a:t>
            </a:r>
            <a:r>
              <a:rPr lang="en-GB" dirty="0"/>
              <a:t>Warmington </a:t>
            </a:r>
            <a:r>
              <a:rPr lang="en-GB" dirty="0" smtClean="0"/>
              <a:t>1928)? </a:t>
            </a:r>
          </a:p>
          <a:p>
            <a:endParaRPr lang="en-GB" sz="500" dirty="0"/>
          </a:p>
          <a:p>
            <a:r>
              <a:rPr lang="en-GB" dirty="0" smtClean="0"/>
              <a:t>Basis for </a:t>
            </a:r>
            <a:r>
              <a:rPr lang="en-GB" dirty="0"/>
              <a:t>these figures - tax receipts the government collected at Alexandria after merchant paid the 25% tax (</a:t>
            </a:r>
            <a:r>
              <a:rPr lang="en-GB" i="1" dirty="0" err="1"/>
              <a:t>tetarte</a:t>
            </a:r>
            <a:r>
              <a:rPr lang="en-GB" dirty="0"/>
              <a:t>) on imported Indian Ocean goods – (Young </a:t>
            </a:r>
            <a:r>
              <a:rPr lang="en-GB" dirty="0" smtClean="0"/>
              <a:t>2001)?</a:t>
            </a:r>
          </a:p>
          <a:p>
            <a:pPr marL="0" indent="0">
              <a:buNone/>
            </a:pPr>
            <a:endParaRPr lang="en-GB" sz="500" dirty="0" smtClean="0"/>
          </a:p>
          <a:p>
            <a:pPr marL="0" indent="0">
              <a:buNone/>
            </a:pPr>
            <a:r>
              <a:rPr lang="en-GB" dirty="0"/>
              <a:t>“</a:t>
            </a:r>
            <a:r>
              <a:rPr lang="en-GB" b="1" dirty="0"/>
              <a:t>And it will not be amiss to set out the whole of the voyage from Egypt, now that reliable knowledge of it is for the first time accessible</a:t>
            </a:r>
            <a:r>
              <a:rPr lang="en-GB" dirty="0"/>
              <a:t>. It is an important subject, in view of the fact that in no year does India absorb less than fifty million sesterces of our empire’s wealth, sending back merchandise to be sold with us at a hundred times its prime cost.” - </a:t>
            </a:r>
            <a:r>
              <a:rPr lang="en-GB" b="1" dirty="0"/>
              <a:t>Pliny </a:t>
            </a:r>
            <a:r>
              <a:rPr lang="en-GB" b="1" i="1" dirty="0"/>
              <a:t>NH</a:t>
            </a:r>
            <a:r>
              <a:rPr lang="en-GB" b="1" dirty="0"/>
              <a:t> 6.26.101</a:t>
            </a:r>
            <a:r>
              <a:rPr lang="en-GB" dirty="0"/>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312248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32656"/>
            <a:ext cx="8784976" cy="6336704"/>
          </a:xfrm>
        </p:spPr>
        <p:txBody>
          <a:bodyPr>
            <a:normAutofit lnSpcReduction="10000"/>
          </a:bodyPr>
          <a:lstStyle/>
          <a:p>
            <a:r>
              <a:rPr lang="en-GB" dirty="0" smtClean="0"/>
              <a:t>Pliny’s credibility as a source of information? </a:t>
            </a:r>
            <a:r>
              <a:rPr lang="en-GB" dirty="0"/>
              <a:t>- procurator and </a:t>
            </a:r>
            <a:r>
              <a:rPr lang="en-GB" dirty="0" smtClean="0"/>
              <a:t>closely </a:t>
            </a:r>
            <a:r>
              <a:rPr lang="en-GB" dirty="0"/>
              <a:t>associated with the court of Vespasian (Miller </a:t>
            </a:r>
            <a:r>
              <a:rPr lang="en-GB" dirty="0" smtClean="0"/>
              <a:t>1969; </a:t>
            </a:r>
            <a:r>
              <a:rPr lang="en-GB" dirty="0"/>
              <a:t>Frank </a:t>
            </a:r>
            <a:r>
              <a:rPr lang="en-GB" dirty="0" smtClean="0"/>
              <a:t>1940; </a:t>
            </a:r>
            <a:r>
              <a:rPr lang="en-GB" dirty="0"/>
              <a:t>McLaughlin </a:t>
            </a:r>
            <a:r>
              <a:rPr lang="en-GB" dirty="0" smtClean="0"/>
              <a:t>2010) vs. questionable </a:t>
            </a:r>
            <a:r>
              <a:rPr lang="en-GB" dirty="0"/>
              <a:t>competence (</a:t>
            </a:r>
            <a:r>
              <a:rPr lang="en-GB" dirty="0" err="1"/>
              <a:t>Raschke</a:t>
            </a:r>
            <a:r>
              <a:rPr lang="en-GB" dirty="0"/>
              <a:t> </a:t>
            </a:r>
            <a:r>
              <a:rPr lang="en-GB" dirty="0" smtClean="0"/>
              <a:t>1978). </a:t>
            </a:r>
          </a:p>
          <a:p>
            <a:endParaRPr lang="en-GB" sz="900" dirty="0"/>
          </a:p>
          <a:p>
            <a:r>
              <a:rPr lang="en-GB" dirty="0" smtClean="0"/>
              <a:t>Pliny’s comments as a moralising</a:t>
            </a:r>
            <a:r>
              <a:rPr lang="en-GB" i="1" dirty="0"/>
              <a:t> </a:t>
            </a:r>
            <a:r>
              <a:rPr lang="en-GB" i="1" dirty="0" err="1" smtClean="0"/>
              <a:t>topos</a:t>
            </a:r>
            <a:r>
              <a:rPr lang="en-GB" dirty="0" smtClean="0"/>
              <a:t>?</a:t>
            </a:r>
          </a:p>
          <a:p>
            <a:pPr marL="0" indent="0">
              <a:buNone/>
            </a:pPr>
            <a:endParaRPr lang="en-GB" sz="900" dirty="0"/>
          </a:p>
          <a:p>
            <a:pPr marL="0" indent="0">
              <a:buNone/>
            </a:pPr>
            <a:r>
              <a:rPr lang="en-GB" dirty="0"/>
              <a:t>“But the title ‘happy’ belongs still more to the Arabian Sea, for from it come the pearls which that country sends us. And at the lowest reckoning, India, China, and the Arabian peninsula take from our empire 100 million sesterces every year - </a:t>
            </a:r>
            <a:r>
              <a:rPr lang="en-GB" b="1" dirty="0"/>
              <a:t>this is the sum which our luxuries and our women cost us</a:t>
            </a:r>
            <a:r>
              <a:rPr lang="en-GB" dirty="0"/>
              <a:t>.” - </a:t>
            </a:r>
            <a:r>
              <a:rPr lang="en-GB" b="1" dirty="0"/>
              <a:t>Pliny </a:t>
            </a:r>
            <a:r>
              <a:rPr lang="en-GB" b="1" i="1" dirty="0"/>
              <a:t>NH</a:t>
            </a:r>
            <a:r>
              <a:rPr lang="en-GB" b="1" dirty="0"/>
              <a:t> 12.41.84</a:t>
            </a:r>
            <a:r>
              <a:rPr lang="en-GB" dirty="0"/>
              <a:t>.</a:t>
            </a:r>
          </a:p>
          <a:p>
            <a:pPr marL="0" indent="0">
              <a:buNone/>
            </a:pPr>
            <a:endParaRPr lang="en-GB" dirty="0"/>
          </a:p>
        </p:txBody>
      </p:sp>
    </p:spTree>
    <p:extLst>
      <p:ext uri="{BB962C8B-B14F-4D97-AF65-F5344CB8AC3E}">
        <p14:creationId xmlns:p14="http://schemas.microsoft.com/office/powerpoint/2010/main" val="1865942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Tacitus </a:t>
            </a:r>
            <a:r>
              <a:rPr lang="en-GB" b="1" i="1" dirty="0" smtClean="0"/>
              <a:t>Annals </a:t>
            </a:r>
            <a:r>
              <a:rPr lang="en-GB" b="1" dirty="0" smtClean="0"/>
              <a:t>3.53</a:t>
            </a:r>
            <a:endParaRPr lang="en-GB" b="1" dirty="0"/>
          </a:p>
        </p:txBody>
      </p:sp>
      <p:sp>
        <p:nvSpPr>
          <p:cNvPr id="3" name="Content Placeholder 2"/>
          <p:cNvSpPr>
            <a:spLocks noGrp="1"/>
          </p:cNvSpPr>
          <p:nvPr>
            <p:ph idx="1"/>
          </p:nvPr>
        </p:nvSpPr>
        <p:spPr>
          <a:xfrm>
            <a:off x="179512" y="1600200"/>
            <a:ext cx="8784976" cy="5141168"/>
          </a:xfrm>
        </p:spPr>
        <p:txBody>
          <a:bodyPr>
            <a:normAutofit/>
          </a:bodyPr>
          <a:lstStyle/>
          <a:p>
            <a:pPr marL="0" indent="0">
              <a:buNone/>
            </a:pPr>
            <a:r>
              <a:rPr lang="en-GB" dirty="0" smtClean="0"/>
              <a:t>[Speech of Tiberius] For </a:t>
            </a:r>
            <a:r>
              <a:rPr lang="en-GB" dirty="0"/>
              <a:t>on what am I to make my first effort </a:t>
            </a:r>
            <a:r>
              <a:rPr lang="en-GB" dirty="0" smtClean="0"/>
              <a:t>at </a:t>
            </a:r>
            <a:r>
              <a:rPr lang="en-GB" dirty="0"/>
              <a:t>prohibition and </a:t>
            </a:r>
            <a:r>
              <a:rPr lang="en-GB" dirty="0" smtClean="0"/>
              <a:t>a retreat </a:t>
            </a:r>
            <a:r>
              <a:rPr lang="en-GB" dirty="0"/>
              <a:t>to the ancient standard? On the </a:t>
            </a:r>
            <a:r>
              <a:rPr lang="en-GB" dirty="0" smtClean="0"/>
              <a:t>endless </a:t>
            </a:r>
            <a:r>
              <a:rPr lang="en-GB" dirty="0"/>
              <a:t>expanse of our </a:t>
            </a:r>
            <a:r>
              <a:rPr lang="en-GB" dirty="0" smtClean="0"/>
              <a:t>villas? </a:t>
            </a:r>
            <a:r>
              <a:rPr lang="en-GB" dirty="0"/>
              <a:t>The numbers — the nations — of our </a:t>
            </a:r>
            <a:r>
              <a:rPr lang="en-GB" dirty="0" smtClean="0"/>
              <a:t>slaves? </a:t>
            </a:r>
            <a:r>
              <a:rPr lang="en-GB" dirty="0"/>
              <a:t>The weight of our silver and gold? The miracles of </a:t>
            </a:r>
            <a:r>
              <a:rPr lang="en-GB" dirty="0" smtClean="0"/>
              <a:t>bronze </a:t>
            </a:r>
            <a:r>
              <a:rPr lang="en-GB" dirty="0"/>
              <a:t>and canvas? The promiscuous dress of male and </a:t>
            </a:r>
            <a:r>
              <a:rPr lang="en-GB" dirty="0" smtClean="0"/>
              <a:t>female </a:t>
            </a:r>
            <a:r>
              <a:rPr lang="en-GB" dirty="0"/>
              <a:t>— </a:t>
            </a:r>
            <a:r>
              <a:rPr lang="en-GB" b="1" dirty="0"/>
              <a:t>and the specially female extravagance by which, for the sake of jewels, our wealth is transported to alien or hostile countries</a:t>
            </a:r>
            <a:r>
              <a:rPr lang="en-GB" dirty="0"/>
              <a:t>?</a:t>
            </a:r>
          </a:p>
        </p:txBody>
      </p:sp>
    </p:spTree>
    <p:extLst>
      <p:ext uri="{BB962C8B-B14F-4D97-AF65-F5344CB8AC3E}">
        <p14:creationId xmlns:p14="http://schemas.microsoft.com/office/powerpoint/2010/main" val="3732263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Can Pliny’s figures be used?</a:t>
            </a:r>
            <a:endParaRPr lang="en-GB" b="1" dirty="0"/>
          </a:p>
        </p:txBody>
      </p:sp>
      <p:sp>
        <p:nvSpPr>
          <p:cNvPr id="5" name="Content Placeholder 4"/>
          <p:cNvSpPr>
            <a:spLocks noGrp="1"/>
          </p:cNvSpPr>
          <p:nvPr>
            <p:ph idx="1"/>
          </p:nvPr>
        </p:nvSpPr>
        <p:spPr>
          <a:xfrm>
            <a:off x="179512" y="1484784"/>
            <a:ext cx="8784976" cy="5373216"/>
          </a:xfrm>
        </p:spPr>
        <p:txBody>
          <a:bodyPr>
            <a:normAutofit fontScale="92500"/>
          </a:bodyPr>
          <a:lstStyle/>
          <a:p>
            <a:r>
              <a:rPr lang="en-GB" dirty="0" smtClean="0"/>
              <a:t>What do they represent? – Do they show a </a:t>
            </a:r>
            <a:r>
              <a:rPr lang="en-GB" dirty="0"/>
              <a:t>trade deficit (i.e. cost of imports minus the value of </a:t>
            </a:r>
            <a:r>
              <a:rPr lang="en-GB" dirty="0" smtClean="0"/>
              <a:t>exports)? – the amount of money spent in the Empire?</a:t>
            </a:r>
          </a:p>
          <a:p>
            <a:endParaRPr lang="en-GB" sz="500" dirty="0"/>
          </a:p>
          <a:p>
            <a:r>
              <a:rPr lang="en-GB" dirty="0" smtClean="0"/>
              <a:t>Does Pliny have the outflow of gold or silver in mind?</a:t>
            </a:r>
          </a:p>
          <a:p>
            <a:pPr marL="0" indent="0">
              <a:buNone/>
            </a:pPr>
            <a:endParaRPr lang="en-GB" sz="500" dirty="0"/>
          </a:p>
          <a:p>
            <a:pPr marL="0" indent="0">
              <a:buNone/>
            </a:pPr>
            <a:r>
              <a:rPr lang="en-GB" dirty="0" smtClean="0"/>
              <a:t>“…</a:t>
            </a:r>
            <a:r>
              <a:rPr lang="en-GB" dirty="0"/>
              <a:t> </a:t>
            </a:r>
            <a:r>
              <a:rPr lang="en-GB" dirty="0" smtClean="0"/>
              <a:t>in no year does India </a:t>
            </a:r>
            <a:r>
              <a:rPr lang="en-GB" dirty="0"/>
              <a:t>absorb less than fifty million </a:t>
            </a:r>
            <a:r>
              <a:rPr lang="en-GB" b="1" dirty="0"/>
              <a:t>sesterces</a:t>
            </a:r>
            <a:r>
              <a:rPr lang="en-GB" dirty="0"/>
              <a:t> of our empire’s </a:t>
            </a:r>
            <a:r>
              <a:rPr lang="en-GB" dirty="0" smtClean="0"/>
              <a:t>wealth…” </a:t>
            </a:r>
          </a:p>
          <a:p>
            <a:pPr marL="0" indent="0">
              <a:buNone/>
            </a:pPr>
            <a:endParaRPr lang="en-GB" sz="500" dirty="0"/>
          </a:p>
          <a:p>
            <a:pPr marL="0" indent="0">
              <a:buNone/>
            </a:pPr>
            <a:r>
              <a:rPr lang="en-GB" dirty="0" smtClean="0"/>
              <a:t>“And </a:t>
            </a:r>
            <a:r>
              <a:rPr lang="en-GB" dirty="0"/>
              <a:t>at the lowest reckoning, India, China, and the Arabian peninsula take from our empire 100 million </a:t>
            </a:r>
            <a:r>
              <a:rPr lang="en-GB" b="1" dirty="0"/>
              <a:t>sesterces</a:t>
            </a:r>
            <a:r>
              <a:rPr lang="en-GB" dirty="0"/>
              <a:t> every </a:t>
            </a:r>
            <a:r>
              <a:rPr lang="en-GB" dirty="0" smtClean="0"/>
              <a:t>year…” </a:t>
            </a:r>
            <a:endParaRPr lang="en-GB" dirty="0"/>
          </a:p>
        </p:txBody>
      </p:sp>
    </p:spTree>
    <p:extLst>
      <p:ext uri="{BB962C8B-B14F-4D97-AF65-F5344CB8AC3E}">
        <p14:creationId xmlns:p14="http://schemas.microsoft.com/office/powerpoint/2010/main" val="2375087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Ruin of the Elite?</a:t>
            </a:r>
            <a:endParaRPr lang="en-GB" b="1" dirty="0"/>
          </a:p>
        </p:txBody>
      </p:sp>
      <p:sp>
        <p:nvSpPr>
          <p:cNvPr id="3" name="Content Placeholder 2"/>
          <p:cNvSpPr>
            <a:spLocks noGrp="1"/>
          </p:cNvSpPr>
          <p:nvPr>
            <p:ph idx="1"/>
          </p:nvPr>
        </p:nvSpPr>
        <p:spPr>
          <a:xfrm>
            <a:off x="251520" y="1340768"/>
            <a:ext cx="8640960" cy="5517232"/>
          </a:xfrm>
        </p:spPr>
        <p:txBody>
          <a:bodyPr>
            <a:normAutofit fontScale="92500" lnSpcReduction="10000"/>
          </a:bodyPr>
          <a:lstStyle/>
          <a:p>
            <a:r>
              <a:rPr lang="en-GB" dirty="0"/>
              <a:t>Ruin of many of noble families in Julio-Claudian period - </a:t>
            </a:r>
            <a:r>
              <a:rPr lang="en-GB" b="1" dirty="0"/>
              <a:t>Tacitus </a:t>
            </a:r>
            <a:r>
              <a:rPr lang="en-GB" b="1" i="1" dirty="0"/>
              <a:t>Annals</a:t>
            </a:r>
            <a:r>
              <a:rPr lang="en-GB" b="1" dirty="0"/>
              <a:t> 3.55</a:t>
            </a:r>
            <a:r>
              <a:rPr lang="en-GB" dirty="0"/>
              <a:t>; those who had been close friends of Nero, despite having received millions of sesterces in gifts, had “squandered” their wealth on “luxuries” and had nothing left - </a:t>
            </a:r>
            <a:r>
              <a:rPr lang="en-GB" b="1" dirty="0"/>
              <a:t>Tacitus </a:t>
            </a:r>
            <a:r>
              <a:rPr lang="en-GB" b="1" i="1" dirty="0"/>
              <a:t>Histories</a:t>
            </a:r>
            <a:r>
              <a:rPr lang="en-GB" b="1" dirty="0"/>
              <a:t> 1.20</a:t>
            </a:r>
            <a:r>
              <a:rPr lang="en-GB" dirty="0" smtClean="0"/>
              <a:t>.</a:t>
            </a:r>
          </a:p>
          <a:p>
            <a:pPr marL="0" indent="0">
              <a:buNone/>
            </a:pPr>
            <a:endParaRPr lang="en-GB" sz="500" dirty="0"/>
          </a:p>
          <a:p>
            <a:r>
              <a:rPr lang="en-GB" dirty="0" smtClean="0"/>
              <a:t>Expense </a:t>
            </a:r>
            <a:r>
              <a:rPr lang="en-GB" dirty="0"/>
              <a:t>of gold and silver mirrors adorned with </a:t>
            </a:r>
            <a:r>
              <a:rPr lang="en-GB" dirty="0" smtClean="0"/>
              <a:t>jewels - the </a:t>
            </a:r>
            <a:r>
              <a:rPr lang="en-GB" dirty="0"/>
              <a:t>spending of patrimony on pearl earrings </a:t>
            </a:r>
            <a:r>
              <a:rPr lang="en-GB" dirty="0" smtClean="0"/>
              <a:t>- </a:t>
            </a:r>
            <a:r>
              <a:rPr lang="en-GB" b="1" dirty="0"/>
              <a:t>Seneca </a:t>
            </a:r>
            <a:r>
              <a:rPr lang="en-GB" b="1" i="1" dirty="0"/>
              <a:t>NQ </a:t>
            </a:r>
            <a:r>
              <a:rPr lang="en-GB" b="1" dirty="0"/>
              <a:t>1.17.8-9, </a:t>
            </a:r>
            <a:r>
              <a:rPr lang="en-GB" b="1" i="1" dirty="0"/>
              <a:t>Ben </a:t>
            </a:r>
            <a:r>
              <a:rPr lang="en-GB" b="1" dirty="0" smtClean="0"/>
              <a:t>7.9.4</a:t>
            </a:r>
            <a:r>
              <a:rPr lang="en-GB" dirty="0" smtClean="0"/>
              <a:t>.</a:t>
            </a:r>
          </a:p>
          <a:p>
            <a:endParaRPr lang="en-GB" sz="500" dirty="0"/>
          </a:p>
          <a:p>
            <a:r>
              <a:rPr lang="en-GB" dirty="0"/>
              <a:t>Men frequently were forced into indebtedness due to their wives’ luxury - </a:t>
            </a:r>
            <a:r>
              <a:rPr lang="en-GB" b="1" dirty="0"/>
              <a:t>Juvenal </a:t>
            </a:r>
            <a:r>
              <a:rPr lang="en-GB" b="1" i="1" dirty="0"/>
              <a:t>Satires</a:t>
            </a:r>
            <a:r>
              <a:rPr lang="en-GB" b="1" dirty="0"/>
              <a:t> 6 Line 509 </a:t>
            </a:r>
            <a:r>
              <a:rPr lang="en-GB" dirty="0"/>
              <a:t>(also 6 lines 464-660).</a:t>
            </a:r>
          </a:p>
          <a:p>
            <a:endParaRPr lang="en-GB" dirty="0"/>
          </a:p>
          <a:p>
            <a:endParaRPr lang="en-GB" dirty="0"/>
          </a:p>
        </p:txBody>
      </p:sp>
    </p:spTree>
    <p:extLst>
      <p:ext uri="{BB962C8B-B14F-4D97-AF65-F5344CB8AC3E}">
        <p14:creationId xmlns:p14="http://schemas.microsoft.com/office/powerpoint/2010/main" val="1146671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Practicality of Coinage Export</a:t>
            </a:r>
            <a:endParaRPr lang="en-GB" b="1" dirty="0"/>
          </a:p>
        </p:txBody>
      </p:sp>
      <p:sp>
        <p:nvSpPr>
          <p:cNvPr id="3" name="Content Placeholder 2"/>
          <p:cNvSpPr>
            <a:spLocks noGrp="1"/>
          </p:cNvSpPr>
          <p:nvPr>
            <p:ph idx="1"/>
          </p:nvPr>
        </p:nvSpPr>
        <p:spPr>
          <a:xfrm>
            <a:off x="395536" y="1600200"/>
            <a:ext cx="8208912" cy="5141168"/>
          </a:xfrm>
        </p:spPr>
        <p:txBody>
          <a:bodyPr>
            <a:normAutofit/>
          </a:bodyPr>
          <a:lstStyle/>
          <a:p>
            <a:r>
              <a:rPr lang="en-GB" sz="3400" dirty="0"/>
              <a:t>50 million sesterces </a:t>
            </a:r>
            <a:r>
              <a:rPr lang="en-GB" sz="3400" dirty="0" smtClean="0"/>
              <a:t>= </a:t>
            </a:r>
            <a:r>
              <a:rPr lang="en-GB" sz="3400" dirty="0"/>
              <a:t>12.5 million denarii or 500,000 </a:t>
            </a:r>
            <a:r>
              <a:rPr lang="en-GB" sz="3400" dirty="0" smtClean="0"/>
              <a:t>aurei.</a:t>
            </a:r>
          </a:p>
          <a:p>
            <a:endParaRPr lang="en-GB" sz="1000" dirty="0"/>
          </a:p>
          <a:p>
            <a:r>
              <a:rPr lang="en-GB" sz="3400" dirty="0" smtClean="0"/>
              <a:t>Freshly </a:t>
            </a:r>
            <a:r>
              <a:rPr lang="en-GB" sz="3400" dirty="0"/>
              <a:t>minted denarius notionally weighed 3.9 grams (g) prior to AD 64, </a:t>
            </a:r>
            <a:r>
              <a:rPr lang="en-GB" sz="3400" dirty="0" smtClean="0"/>
              <a:t>aureus weighed 8g.</a:t>
            </a:r>
          </a:p>
          <a:p>
            <a:endParaRPr lang="en-GB" sz="1000" dirty="0"/>
          </a:p>
          <a:p>
            <a:r>
              <a:rPr lang="en-GB" sz="3400" dirty="0"/>
              <a:t>12.5 </a:t>
            </a:r>
            <a:r>
              <a:rPr lang="en-GB" sz="3400" dirty="0" smtClean="0"/>
              <a:t>million denarii = </a:t>
            </a:r>
            <a:r>
              <a:rPr lang="en-GB" sz="3400" dirty="0"/>
              <a:t>48.75 metric </a:t>
            </a:r>
            <a:r>
              <a:rPr lang="en-GB" sz="3400" dirty="0" smtClean="0"/>
              <a:t>tonnes.</a:t>
            </a:r>
          </a:p>
          <a:p>
            <a:endParaRPr lang="en-GB" sz="1000" dirty="0"/>
          </a:p>
          <a:p>
            <a:r>
              <a:rPr lang="en-GB" sz="3400" dirty="0"/>
              <a:t>500,000 </a:t>
            </a:r>
            <a:r>
              <a:rPr lang="en-GB" sz="3400" dirty="0" smtClean="0"/>
              <a:t>aurei </a:t>
            </a:r>
            <a:r>
              <a:rPr lang="en-GB" sz="3400" dirty="0"/>
              <a:t>=  </a:t>
            </a:r>
            <a:r>
              <a:rPr lang="en-GB" sz="3400" dirty="0" smtClean="0"/>
              <a:t>4 metric tonnes. </a:t>
            </a:r>
            <a:endParaRPr lang="en-GB" sz="3400" dirty="0"/>
          </a:p>
        </p:txBody>
      </p:sp>
    </p:spTree>
    <p:extLst>
      <p:ext uri="{BB962C8B-B14F-4D97-AF65-F5344CB8AC3E}">
        <p14:creationId xmlns:p14="http://schemas.microsoft.com/office/powerpoint/2010/main" val="2939857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Ship Capacity</a:t>
            </a:r>
            <a:endParaRPr lang="en-GB" b="1" dirty="0"/>
          </a:p>
        </p:txBody>
      </p:sp>
      <p:sp>
        <p:nvSpPr>
          <p:cNvPr id="4" name="Content Placeholder 3"/>
          <p:cNvSpPr>
            <a:spLocks noGrp="1"/>
          </p:cNvSpPr>
          <p:nvPr>
            <p:ph sz="half" idx="1"/>
          </p:nvPr>
        </p:nvSpPr>
        <p:spPr>
          <a:xfrm>
            <a:off x="179512" y="1340768"/>
            <a:ext cx="8856984" cy="2736304"/>
          </a:xfrm>
        </p:spPr>
        <p:txBody>
          <a:bodyPr>
            <a:normAutofit fontScale="77500" lnSpcReduction="20000"/>
          </a:bodyPr>
          <a:lstStyle/>
          <a:p>
            <a:r>
              <a:rPr lang="en-GB" dirty="0" smtClean="0"/>
              <a:t>Average ship’s capacity in Mediterranean - </a:t>
            </a:r>
            <a:r>
              <a:rPr lang="en-GB" dirty="0"/>
              <a:t>68-181 metric tonnes (or 75-200 tons</a:t>
            </a:r>
            <a:r>
              <a:rPr lang="en-GB" dirty="0" smtClean="0"/>
              <a:t>).</a:t>
            </a:r>
          </a:p>
          <a:p>
            <a:endParaRPr lang="en-GB" sz="800" dirty="0"/>
          </a:p>
          <a:p>
            <a:r>
              <a:rPr lang="en-GB" dirty="0" smtClean="0"/>
              <a:t>Dimension of Harbour at Berenike suggest larger than average ships.</a:t>
            </a:r>
          </a:p>
          <a:p>
            <a:endParaRPr lang="en-GB" sz="600" dirty="0"/>
          </a:p>
          <a:p>
            <a:r>
              <a:rPr lang="en-GB" dirty="0" smtClean="0"/>
              <a:t>Lower cargo </a:t>
            </a:r>
            <a:r>
              <a:rPr lang="en-GB" dirty="0"/>
              <a:t>capacity (68t) and highest estimate of silver </a:t>
            </a:r>
            <a:r>
              <a:rPr lang="en-GB" dirty="0" smtClean="0"/>
              <a:t>(</a:t>
            </a:r>
            <a:r>
              <a:rPr lang="en-GB" dirty="0"/>
              <a:t>48.75t</a:t>
            </a:r>
            <a:r>
              <a:rPr lang="en-GB" dirty="0" smtClean="0"/>
              <a:t>).</a:t>
            </a:r>
          </a:p>
          <a:p>
            <a:endParaRPr lang="en-GB" sz="600" dirty="0"/>
          </a:p>
          <a:p>
            <a:r>
              <a:rPr lang="en-GB" dirty="0" smtClean="0"/>
              <a:t>120 </a:t>
            </a:r>
            <a:r>
              <a:rPr lang="en-GB" dirty="0"/>
              <a:t>ships </a:t>
            </a:r>
            <a:r>
              <a:rPr lang="en-GB" dirty="0" smtClean="0"/>
              <a:t>(Strabo </a:t>
            </a:r>
            <a:r>
              <a:rPr lang="en-GB" i="1" dirty="0" smtClean="0"/>
              <a:t>Geog</a:t>
            </a:r>
            <a:r>
              <a:rPr lang="en-GB" dirty="0"/>
              <a:t>. 2.5.12) </a:t>
            </a:r>
            <a:r>
              <a:rPr lang="en-GB" dirty="0" smtClean="0"/>
              <a:t>- lower </a:t>
            </a:r>
            <a:r>
              <a:rPr lang="en-GB" dirty="0"/>
              <a:t>ship capacity (68t), </a:t>
            </a:r>
            <a:r>
              <a:rPr lang="en-GB" dirty="0" smtClean="0"/>
              <a:t>- upper </a:t>
            </a:r>
            <a:r>
              <a:rPr lang="en-GB" dirty="0"/>
              <a:t>estimate for the weight of silver </a:t>
            </a:r>
            <a:r>
              <a:rPr lang="en-GB" dirty="0" smtClean="0"/>
              <a:t>- (</a:t>
            </a:r>
            <a:r>
              <a:rPr lang="en-GB" dirty="0"/>
              <a:t>48.75t), then, on average, only 0.6</a:t>
            </a:r>
            <a:r>
              <a:rPr lang="en-GB" dirty="0" smtClean="0"/>
              <a:t>% space utilised.</a:t>
            </a:r>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1065292449"/>
              </p:ext>
            </p:extLst>
          </p:nvPr>
        </p:nvGraphicFramePr>
        <p:xfrm>
          <a:off x="323528" y="3933057"/>
          <a:ext cx="8568953" cy="2811775"/>
        </p:xfrm>
        <a:graphic>
          <a:graphicData uri="http://schemas.openxmlformats.org/drawingml/2006/table">
            <a:tbl>
              <a:tblPr firstRow="1" firstCol="1" bandRow="1"/>
              <a:tblGrid>
                <a:gridCol w="2855701"/>
                <a:gridCol w="2856626"/>
                <a:gridCol w="2856626"/>
              </a:tblGrid>
              <a:tr h="937259">
                <a:tc>
                  <a:txBody>
                    <a:bodyPr/>
                    <a:lstStyle/>
                    <a:p>
                      <a:pPr algn="just">
                        <a:lnSpc>
                          <a:spcPct val="115000"/>
                        </a:lnSpc>
                        <a:spcAft>
                          <a:spcPts val="0"/>
                        </a:spcAft>
                      </a:pPr>
                      <a:r>
                        <a:rPr lang="en-GB" sz="1200" b="1" dirty="0">
                          <a:effectLst/>
                          <a:latin typeface="Times New Roman"/>
                          <a:ea typeface="Calibri"/>
                          <a:cs typeface="Times New Roman"/>
                        </a:rPr>
                        <a:t>Gold and silver equivalents of 50,000,000 sesterces</a:t>
                      </a:r>
                      <a:endParaRPr lang="en-GB" sz="11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0"/>
                        </a:spcAft>
                      </a:pPr>
                      <a:r>
                        <a:rPr lang="en-GB" sz="1200" b="1" dirty="0">
                          <a:effectLst/>
                          <a:latin typeface="Times New Roman"/>
                          <a:ea typeface="Calibri"/>
                          <a:cs typeface="Times New Roman"/>
                        </a:rPr>
                        <a:t>Ship capacity 68 tonnes </a:t>
                      </a:r>
                      <a:endParaRPr lang="en-GB" sz="1100" dirty="0">
                        <a:effectLst/>
                        <a:latin typeface="Calibri"/>
                        <a:ea typeface="Calibri"/>
                        <a:cs typeface="Times New Roman"/>
                      </a:endParaRPr>
                    </a:p>
                    <a:p>
                      <a:pPr algn="just">
                        <a:lnSpc>
                          <a:spcPct val="115000"/>
                        </a:lnSpc>
                        <a:spcAft>
                          <a:spcPts val="0"/>
                        </a:spcAft>
                      </a:pPr>
                      <a:r>
                        <a:rPr lang="en-GB" sz="1200" b="1" dirty="0">
                          <a:effectLst/>
                          <a:latin typeface="Times New Roman"/>
                          <a:ea typeface="Calibri"/>
                          <a:cs typeface="Times New Roman"/>
                        </a:rPr>
                        <a:t>120 ships</a:t>
                      </a:r>
                      <a:endParaRPr lang="en-GB" sz="1100" dirty="0">
                        <a:effectLst/>
                        <a:latin typeface="Calibri"/>
                        <a:ea typeface="Calibri"/>
                        <a:cs typeface="Times New Roman"/>
                      </a:endParaRPr>
                    </a:p>
                    <a:p>
                      <a:pPr algn="just">
                        <a:lnSpc>
                          <a:spcPct val="115000"/>
                        </a:lnSpc>
                        <a:spcAft>
                          <a:spcPts val="0"/>
                        </a:spcAft>
                      </a:pPr>
                      <a:r>
                        <a:rPr lang="en-GB" sz="1200" b="1" dirty="0">
                          <a:effectLst/>
                          <a:latin typeface="Times New Roman"/>
                          <a:ea typeface="Calibri"/>
                          <a:cs typeface="Times New Roman"/>
                        </a:rPr>
                        <a:t>Average cargo capacity utilised</a:t>
                      </a:r>
                      <a:endParaRPr lang="en-GB" sz="11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0"/>
                        </a:spcAft>
                      </a:pPr>
                      <a:r>
                        <a:rPr lang="en-GB" sz="1200" b="1">
                          <a:effectLst/>
                          <a:latin typeface="Times New Roman"/>
                          <a:ea typeface="Calibri"/>
                          <a:cs typeface="Times New Roman"/>
                        </a:rPr>
                        <a:t>Ship capacity 181 tonnes</a:t>
                      </a:r>
                      <a:endParaRPr lang="en-GB" sz="1100">
                        <a:effectLst/>
                        <a:latin typeface="Calibri"/>
                        <a:ea typeface="Calibri"/>
                        <a:cs typeface="Times New Roman"/>
                      </a:endParaRPr>
                    </a:p>
                    <a:p>
                      <a:pPr algn="just">
                        <a:lnSpc>
                          <a:spcPct val="115000"/>
                        </a:lnSpc>
                        <a:spcAft>
                          <a:spcPts val="0"/>
                        </a:spcAft>
                      </a:pPr>
                      <a:r>
                        <a:rPr lang="en-GB" sz="1200" b="1">
                          <a:effectLst/>
                          <a:latin typeface="Times New Roman"/>
                          <a:ea typeface="Calibri"/>
                          <a:cs typeface="Times New Roman"/>
                        </a:rPr>
                        <a:t>120 ships</a:t>
                      </a:r>
                      <a:endParaRPr lang="en-GB" sz="1100">
                        <a:effectLst/>
                        <a:latin typeface="Calibri"/>
                        <a:ea typeface="Calibri"/>
                        <a:cs typeface="Times New Roman"/>
                      </a:endParaRPr>
                    </a:p>
                    <a:p>
                      <a:pPr algn="just">
                        <a:lnSpc>
                          <a:spcPct val="115000"/>
                        </a:lnSpc>
                        <a:spcAft>
                          <a:spcPts val="0"/>
                        </a:spcAft>
                      </a:pPr>
                      <a:r>
                        <a:rPr lang="en-GB" sz="1200" b="1">
                          <a:effectLst/>
                          <a:latin typeface="Times New Roman"/>
                          <a:ea typeface="Calibri"/>
                          <a:cs typeface="Times New Roman"/>
                        </a:rPr>
                        <a:t>Average cargo capacity utilised</a:t>
                      </a:r>
                      <a:endParaRPr lang="en-GB" sz="11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468629">
                <a:tc>
                  <a:txBody>
                    <a:bodyPr/>
                    <a:lstStyle/>
                    <a:p>
                      <a:pPr algn="just">
                        <a:lnSpc>
                          <a:spcPct val="115000"/>
                        </a:lnSpc>
                        <a:spcAft>
                          <a:spcPts val="0"/>
                        </a:spcAft>
                      </a:pPr>
                      <a:r>
                        <a:rPr lang="en-GB" sz="1200" dirty="0">
                          <a:effectLst/>
                          <a:latin typeface="Times New Roman"/>
                          <a:ea typeface="Calibri"/>
                          <a:cs typeface="Times New Roman"/>
                        </a:rPr>
                        <a:t>Denarii (3.9g) – 12,500,000</a:t>
                      </a:r>
                      <a:endParaRPr lang="en-GB" sz="1100" dirty="0">
                        <a:effectLst/>
                        <a:latin typeface="Calibri"/>
                        <a:ea typeface="Calibri"/>
                        <a:cs typeface="Times New Roman"/>
                      </a:endParaRPr>
                    </a:p>
                    <a:p>
                      <a:pPr algn="just">
                        <a:lnSpc>
                          <a:spcPct val="115000"/>
                        </a:lnSpc>
                        <a:spcAft>
                          <a:spcPts val="0"/>
                        </a:spcAft>
                      </a:pPr>
                      <a:r>
                        <a:rPr lang="en-GB" sz="1200" dirty="0">
                          <a:effectLst/>
                          <a:latin typeface="Times New Roman"/>
                          <a:ea typeface="Calibri"/>
                          <a:cs typeface="Times New Roman"/>
                        </a:rPr>
                        <a:t>48.75 tonnes weight (pre-64)</a:t>
                      </a:r>
                      <a:endParaRPr lang="en-GB" sz="11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15000"/>
                        </a:lnSpc>
                        <a:spcAft>
                          <a:spcPts val="0"/>
                        </a:spcAft>
                      </a:pPr>
                      <a:r>
                        <a:rPr lang="en-GB" sz="1200" dirty="0">
                          <a:effectLst/>
                          <a:latin typeface="Times New Roman"/>
                          <a:ea typeface="Calibri"/>
                          <a:cs typeface="Times New Roman"/>
                        </a:rPr>
                        <a:t>0.6%</a:t>
                      </a:r>
                      <a:endParaRPr lang="en-GB" sz="11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15000"/>
                        </a:lnSpc>
                        <a:spcAft>
                          <a:spcPts val="0"/>
                        </a:spcAft>
                      </a:pPr>
                      <a:r>
                        <a:rPr lang="en-GB" sz="1200" dirty="0">
                          <a:effectLst/>
                          <a:latin typeface="Times New Roman"/>
                          <a:ea typeface="Calibri"/>
                          <a:cs typeface="Times New Roman"/>
                        </a:rPr>
                        <a:t>0.22%</a:t>
                      </a:r>
                      <a:endParaRPr lang="en-GB" sz="11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468629">
                <a:tc>
                  <a:txBody>
                    <a:bodyPr/>
                    <a:lstStyle/>
                    <a:p>
                      <a:pPr algn="just">
                        <a:lnSpc>
                          <a:spcPct val="115000"/>
                        </a:lnSpc>
                        <a:spcAft>
                          <a:spcPts val="0"/>
                        </a:spcAft>
                      </a:pPr>
                      <a:r>
                        <a:rPr lang="en-GB" sz="1200">
                          <a:effectLst/>
                          <a:latin typeface="Times New Roman"/>
                          <a:ea typeface="Calibri"/>
                          <a:cs typeface="Times New Roman"/>
                        </a:rPr>
                        <a:t>Denarii (3.4g) – 12,500,000</a:t>
                      </a:r>
                      <a:endParaRPr lang="en-GB" sz="1100">
                        <a:effectLst/>
                        <a:latin typeface="Calibri"/>
                        <a:ea typeface="Calibri"/>
                        <a:cs typeface="Times New Roman"/>
                      </a:endParaRPr>
                    </a:p>
                    <a:p>
                      <a:pPr algn="just">
                        <a:lnSpc>
                          <a:spcPct val="115000"/>
                        </a:lnSpc>
                        <a:spcAft>
                          <a:spcPts val="0"/>
                        </a:spcAft>
                      </a:pPr>
                      <a:r>
                        <a:rPr lang="en-GB" sz="1200">
                          <a:effectLst/>
                          <a:latin typeface="Times New Roman"/>
                          <a:ea typeface="Calibri"/>
                          <a:cs typeface="Times New Roman"/>
                        </a:rPr>
                        <a:t>42.5 tonnes weight (post-64)</a:t>
                      </a:r>
                      <a:endParaRPr lang="en-GB" sz="11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15000"/>
                        </a:lnSpc>
                        <a:spcAft>
                          <a:spcPts val="0"/>
                        </a:spcAft>
                      </a:pPr>
                      <a:r>
                        <a:rPr lang="en-GB" sz="1200" dirty="0">
                          <a:effectLst/>
                          <a:latin typeface="Times New Roman"/>
                          <a:ea typeface="Calibri"/>
                          <a:cs typeface="Times New Roman"/>
                        </a:rPr>
                        <a:t>0.52%</a:t>
                      </a:r>
                      <a:endParaRPr lang="en-GB" sz="11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15000"/>
                        </a:lnSpc>
                        <a:spcAft>
                          <a:spcPts val="0"/>
                        </a:spcAft>
                      </a:pPr>
                      <a:r>
                        <a:rPr lang="en-GB" sz="1200">
                          <a:effectLst/>
                          <a:latin typeface="Times New Roman"/>
                          <a:ea typeface="Calibri"/>
                          <a:cs typeface="Times New Roman"/>
                        </a:rPr>
                        <a:t>0.2%</a:t>
                      </a:r>
                      <a:endParaRPr lang="en-GB" sz="11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468629">
                <a:tc>
                  <a:txBody>
                    <a:bodyPr/>
                    <a:lstStyle/>
                    <a:p>
                      <a:pPr algn="just">
                        <a:lnSpc>
                          <a:spcPct val="115000"/>
                        </a:lnSpc>
                        <a:spcAft>
                          <a:spcPts val="0"/>
                        </a:spcAft>
                      </a:pPr>
                      <a:r>
                        <a:rPr lang="en-GB" sz="1200">
                          <a:effectLst/>
                          <a:latin typeface="Times New Roman"/>
                          <a:ea typeface="Calibri"/>
                          <a:cs typeface="Times New Roman"/>
                        </a:rPr>
                        <a:t>Aurei (8g) – 500,000</a:t>
                      </a:r>
                      <a:endParaRPr lang="en-GB" sz="1100">
                        <a:effectLst/>
                        <a:latin typeface="Calibri"/>
                        <a:ea typeface="Calibri"/>
                        <a:cs typeface="Times New Roman"/>
                      </a:endParaRPr>
                    </a:p>
                    <a:p>
                      <a:pPr algn="just">
                        <a:lnSpc>
                          <a:spcPct val="115000"/>
                        </a:lnSpc>
                        <a:spcAft>
                          <a:spcPts val="0"/>
                        </a:spcAft>
                      </a:pPr>
                      <a:r>
                        <a:rPr lang="en-GB" sz="1200">
                          <a:effectLst/>
                          <a:latin typeface="Times New Roman"/>
                          <a:ea typeface="Calibri"/>
                          <a:cs typeface="Times New Roman"/>
                        </a:rPr>
                        <a:t>4 tonnes weight (pre-64)</a:t>
                      </a:r>
                      <a:endParaRPr lang="en-GB" sz="11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15000"/>
                        </a:lnSpc>
                        <a:spcAft>
                          <a:spcPts val="0"/>
                        </a:spcAft>
                      </a:pPr>
                      <a:r>
                        <a:rPr lang="en-GB" sz="1200" dirty="0">
                          <a:effectLst/>
                          <a:latin typeface="Times New Roman"/>
                          <a:ea typeface="Calibri"/>
                          <a:cs typeface="Times New Roman"/>
                        </a:rPr>
                        <a:t>0.05%</a:t>
                      </a:r>
                      <a:endParaRPr lang="en-GB" sz="11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15000"/>
                        </a:lnSpc>
                        <a:spcAft>
                          <a:spcPts val="0"/>
                        </a:spcAft>
                      </a:pPr>
                      <a:r>
                        <a:rPr lang="en-GB" sz="1200">
                          <a:effectLst/>
                          <a:latin typeface="Times New Roman"/>
                          <a:ea typeface="Calibri"/>
                          <a:cs typeface="Times New Roman"/>
                        </a:rPr>
                        <a:t>0.018%</a:t>
                      </a:r>
                      <a:endParaRPr lang="en-GB" sz="11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468629">
                <a:tc>
                  <a:txBody>
                    <a:bodyPr/>
                    <a:lstStyle/>
                    <a:p>
                      <a:pPr algn="just">
                        <a:lnSpc>
                          <a:spcPct val="115000"/>
                        </a:lnSpc>
                        <a:spcAft>
                          <a:spcPts val="0"/>
                        </a:spcAft>
                      </a:pPr>
                      <a:r>
                        <a:rPr lang="en-GB" sz="1200">
                          <a:effectLst/>
                          <a:latin typeface="Times New Roman"/>
                          <a:ea typeface="Calibri"/>
                          <a:cs typeface="Times New Roman"/>
                        </a:rPr>
                        <a:t>Aurei (7.3g) – 500,000</a:t>
                      </a:r>
                      <a:endParaRPr lang="en-GB" sz="1100">
                        <a:effectLst/>
                        <a:latin typeface="Calibri"/>
                        <a:ea typeface="Calibri"/>
                        <a:cs typeface="Times New Roman"/>
                      </a:endParaRPr>
                    </a:p>
                    <a:p>
                      <a:pPr algn="just">
                        <a:lnSpc>
                          <a:spcPct val="115000"/>
                        </a:lnSpc>
                        <a:spcAft>
                          <a:spcPts val="0"/>
                        </a:spcAft>
                      </a:pPr>
                      <a:r>
                        <a:rPr lang="en-GB" sz="1200">
                          <a:effectLst/>
                          <a:latin typeface="Times New Roman"/>
                          <a:ea typeface="Calibri"/>
                          <a:cs typeface="Times New Roman"/>
                        </a:rPr>
                        <a:t>3.65 tonnes weight (post-64)</a:t>
                      </a:r>
                      <a:endParaRPr lang="en-GB" sz="110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15000"/>
                        </a:lnSpc>
                        <a:spcAft>
                          <a:spcPts val="0"/>
                        </a:spcAft>
                      </a:pPr>
                      <a:r>
                        <a:rPr lang="en-GB" sz="1200" dirty="0">
                          <a:effectLst/>
                          <a:latin typeface="Times New Roman"/>
                          <a:ea typeface="Calibri"/>
                          <a:cs typeface="Times New Roman"/>
                        </a:rPr>
                        <a:t>0.045%</a:t>
                      </a:r>
                      <a:endParaRPr lang="en-GB" sz="11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15000"/>
                        </a:lnSpc>
                        <a:spcAft>
                          <a:spcPts val="0"/>
                        </a:spcAft>
                      </a:pPr>
                      <a:r>
                        <a:rPr lang="en-GB" sz="1200" dirty="0">
                          <a:effectLst/>
                          <a:latin typeface="Times New Roman"/>
                          <a:ea typeface="Calibri"/>
                          <a:cs typeface="Times New Roman"/>
                        </a:rPr>
                        <a:t>0.017%</a:t>
                      </a:r>
                      <a:endParaRPr lang="en-GB" sz="1100" dirty="0">
                        <a:effectLst/>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3947067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Distribution of Goods</a:t>
            </a:r>
            <a:endParaRPr lang="en-GB" b="1" dirty="0"/>
          </a:p>
        </p:txBody>
      </p:sp>
      <p:sp>
        <p:nvSpPr>
          <p:cNvPr id="4" name="Content Placeholder 3"/>
          <p:cNvSpPr>
            <a:spLocks noGrp="1"/>
          </p:cNvSpPr>
          <p:nvPr>
            <p:ph sz="half" idx="1"/>
          </p:nvPr>
        </p:nvSpPr>
        <p:spPr>
          <a:xfrm>
            <a:off x="107504" y="1600200"/>
            <a:ext cx="4388296" cy="5069160"/>
          </a:xfrm>
        </p:spPr>
        <p:txBody>
          <a:bodyPr>
            <a:normAutofit fontScale="92500"/>
          </a:bodyPr>
          <a:lstStyle/>
          <a:p>
            <a:r>
              <a:rPr lang="en-GB" dirty="0" smtClean="0"/>
              <a:t>Were Indians really uninterested in Roman products?</a:t>
            </a:r>
          </a:p>
          <a:p>
            <a:endParaRPr lang="en-GB" sz="1200" dirty="0"/>
          </a:p>
          <a:p>
            <a:r>
              <a:rPr lang="en-GB" dirty="0" smtClean="0"/>
              <a:t>Distribution of craft-wares across Indian subcontinent. </a:t>
            </a:r>
          </a:p>
          <a:p>
            <a:endParaRPr lang="en-GB" sz="1200" dirty="0"/>
          </a:p>
          <a:p>
            <a:r>
              <a:rPr lang="en-GB" dirty="0" smtClean="0"/>
              <a:t>Many found in inland </a:t>
            </a:r>
            <a:r>
              <a:rPr lang="en-GB" dirty="0"/>
              <a:t>sites </a:t>
            </a:r>
            <a:r>
              <a:rPr lang="en-GB" dirty="0" smtClean="0"/>
              <a:t>- well-developed </a:t>
            </a:r>
            <a:r>
              <a:rPr lang="en-GB" dirty="0"/>
              <a:t>series of overland, riverine and sea-routes </a:t>
            </a:r>
            <a:r>
              <a:rPr lang="en-GB" dirty="0" smtClean="0"/>
              <a:t>used by </a:t>
            </a:r>
            <a:r>
              <a:rPr lang="en-GB" dirty="0"/>
              <a:t>the indigenous populations of </a:t>
            </a:r>
            <a:r>
              <a:rPr lang="en-GB" dirty="0" smtClean="0"/>
              <a:t>India. </a:t>
            </a:r>
            <a:endParaRPr lang="en-GB" dirty="0"/>
          </a:p>
        </p:txBody>
      </p:sp>
      <p:pic>
        <p:nvPicPr>
          <p:cNvPr id="1026" name="Picture 2" descr="C:\Users\m.cobb\AppData\Local\Microsoft\Windows\Temporary Internet Files\Content.Outlook\P08HD1X4\SKMBT_C28014103014081.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057" t="10053" r="3439" b="2519"/>
          <a:stretch/>
        </p:blipFill>
        <p:spPr bwMode="auto">
          <a:xfrm>
            <a:off x="4572000" y="1791848"/>
            <a:ext cx="4427105" cy="4969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326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Ballast and Stowage</a:t>
            </a:r>
            <a:endParaRPr lang="en-GB" b="1" dirty="0"/>
          </a:p>
        </p:txBody>
      </p:sp>
      <p:sp>
        <p:nvSpPr>
          <p:cNvPr id="4" name="Content Placeholder 3"/>
          <p:cNvSpPr>
            <a:spLocks noGrp="1"/>
          </p:cNvSpPr>
          <p:nvPr>
            <p:ph sz="half" idx="1"/>
          </p:nvPr>
        </p:nvSpPr>
        <p:spPr>
          <a:xfrm>
            <a:off x="179512" y="1600200"/>
            <a:ext cx="4316288" cy="5069160"/>
          </a:xfrm>
        </p:spPr>
        <p:txBody>
          <a:bodyPr>
            <a:normAutofit fontScale="85000" lnSpcReduction="10000"/>
          </a:bodyPr>
          <a:lstStyle/>
          <a:p>
            <a:r>
              <a:rPr lang="en-GB" dirty="0"/>
              <a:t>Mixed cargoes were the norm in long distance </a:t>
            </a:r>
            <a:r>
              <a:rPr lang="en-GB" dirty="0" smtClean="0"/>
              <a:t>trade. </a:t>
            </a:r>
          </a:p>
          <a:p>
            <a:endParaRPr lang="en-GB" sz="600" dirty="0"/>
          </a:p>
          <a:p>
            <a:r>
              <a:rPr lang="en-GB" dirty="0" smtClean="0"/>
              <a:t>Need </a:t>
            </a:r>
            <a:r>
              <a:rPr lang="en-GB" dirty="0"/>
              <a:t>for ballast, but also for the correct stowage of </a:t>
            </a:r>
            <a:r>
              <a:rPr lang="en-GB" dirty="0" smtClean="0"/>
              <a:t>goods – necessary to </a:t>
            </a:r>
            <a:r>
              <a:rPr lang="en-GB" dirty="0"/>
              <a:t>ensure stability in strong winds and buoyant </a:t>
            </a:r>
            <a:r>
              <a:rPr lang="en-GB" dirty="0" smtClean="0"/>
              <a:t>conditions. </a:t>
            </a:r>
          </a:p>
          <a:p>
            <a:endParaRPr lang="en-GB" sz="600" dirty="0"/>
          </a:p>
          <a:p>
            <a:r>
              <a:rPr lang="en-GB" dirty="0"/>
              <a:t>If a ship is loaded with materials with a high stowage factor (i.e. low cargo density) it is necessary to compensate by including a consignment of material with a low stowage factor.</a:t>
            </a:r>
          </a:p>
        </p:txBody>
      </p:sp>
      <p:sp>
        <p:nvSpPr>
          <p:cNvPr id="5" name="Content Placeholder 4"/>
          <p:cNvSpPr>
            <a:spLocks noGrp="1"/>
          </p:cNvSpPr>
          <p:nvPr>
            <p:ph sz="half" idx="2"/>
          </p:nvPr>
        </p:nvSpPr>
        <p:spPr>
          <a:xfrm>
            <a:off x="4788024" y="6321077"/>
            <a:ext cx="4038600" cy="536923"/>
          </a:xfrm>
        </p:spPr>
        <p:txBody>
          <a:bodyPr>
            <a:normAutofit fontScale="85000" lnSpcReduction="10000"/>
          </a:bodyPr>
          <a:lstStyle/>
          <a:p>
            <a:pPr marL="0" indent="0" algn="ctr">
              <a:buNone/>
            </a:pPr>
            <a:r>
              <a:rPr lang="en-GB" dirty="0" smtClean="0"/>
              <a:t>Image from </a:t>
            </a:r>
            <a:r>
              <a:rPr lang="en-GB" dirty="0" err="1" smtClean="0"/>
              <a:t>McGrail</a:t>
            </a:r>
            <a:r>
              <a:rPr lang="en-GB" dirty="0" smtClean="0"/>
              <a:t> (1989)</a:t>
            </a:r>
            <a:endParaRPr lang="en-GB" dirty="0"/>
          </a:p>
        </p:txBody>
      </p:sp>
      <p:pic>
        <p:nvPicPr>
          <p:cNvPr id="2050" name="Picture 2" descr="C:\Users\m.cobb\AppData\Local\Microsoft\Windows\Temporary Internet Files\Content.Outlook\P08HD1X4\SKMBT_C28014103014080.jpg"/>
          <p:cNvPicPr>
            <a:picLocks noChangeAspect="1" noChangeArrowheads="1"/>
          </p:cNvPicPr>
          <p:nvPr/>
        </p:nvPicPr>
        <p:blipFill rotWithShape="1">
          <a:blip r:embed="rId2">
            <a:extLst>
              <a:ext uri="{28A0092B-C50C-407E-A947-70E740481C1C}">
                <a14:useLocalDpi xmlns:a14="http://schemas.microsoft.com/office/drawing/2010/main" val="0"/>
              </a:ext>
            </a:extLst>
          </a:blip>
          <a:srcRect l="29573" t="6984" r="17668" b="36350"/>
          <a:stretch/>
        </p:blipFill>
        <p:spPr bwMode="auto">
          <a:xfrm>
            <a:off x="4716016" y="1628801"/>
            <a:ext cx="4142320" cy="46794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4646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838886204"/>
              </p:ext>
            </p:extLst>
          </p:nvPr>
        </p:nvGraphicFramePr>
        <p:xfrm>
          <a:off x="323527" y="332653"/>
          <a:ext cx="8568954" cy="6264705"/>
        </p:xfrm>
        <a:graphic>
          <a:graphicData uri="http://schemas.openxmlformats.org/drawingml/2006/table">
            <a:tbl>
              <a:tblPr firstRow="1" firstCol="1" bandRow="1"/>
              <a:tblGrid>
                <a:gridCol w="2855700"/>
                <a:gridCol w="2856627"/>
                <a:gridCol w="2856627"/>
              </a:tblGrid>
              <a:tr h="608109">
                <a:tc>
                  <a:txBody>
                    <a:bodyPr/>
                    <a:lstStyle/>
                    <a:p>
                      <a:pPr algn="just">
                        <a:lnSpc>
                          <a:spcPct val="115000"/>
                        </a:lnSpc>
                        <a:spcAft>
                          <a:spcPts val="1000"/>
                        </a:spcAft>
                      </a:pPr>
                      <a:r>
                        <a:rPr lang="en-GB" sz="1200" b="1" dirty="0">
                          <a:effectLst/>
                          <a:latin typeface="Times New Roman"/>
                          <a:ea typeface="Calibri"/>
                          <a:cs typeface="Times New Roman"/>
                        </a:rPr>
                        <a:t>Commodity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b="1" dirty="0">
                          <a:effectLst/>
                          <a:latin typeface="Times New Roman"/>
                          <a:ea typeface="Calibri"/>
                          <a:cs typeface="Times New Roman"/>
                        </a:rPr>
                        <a:t>Stowage Factors (1m</a:t>
                      </a:r>
                      <a:r>
                        <a:rPr lang="en-GB" sz="1200" b="1" baseline="30000" dirty="0">
                          <a:effectLst/>
                          <a:latin typeface="Times New Roman"/>
                          <a:ea typeface="Calibri"/>
                          <a:cs typeface="Times New Roman"/>
                        </a:rPr>
                        <a:t>3</a:t>
                      </a:r>
                      <a:r>
                        <a:rPr lang="en-GB" sz="1200" b="1" dirty="0">
                          <a:effectLst/>
                          <a:latin typeface="Times New Roman"/>
                          <a:ea typeface="Calibri"/>
                          <a:cs typeface="Times New Roman"/>
                        </a:rPr>
                        <a:t>/t) - Lower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b="1" dirty="0">
                          <a:effectLst/>
                          <a:latin typeface="Times New Roman"/>
                          <a:ea typeface="Calibri"/>
                          <a:cs typeface="Times New Roman"/>
                        </a:rPr>
                        <a:t>Stowage Factors (1m</a:t>
                      </a:r>
                      <a:r>
                        <a:rPr lang="en-GB" sz="1200" b="1" baseline="30000" dirty="0">
                          <a:effectLst/>
                          <a:latin typeface="Times New Roman"/>
                          <a:ea typeface="Calibri"/>
                          <a:cs typeface="Times New Roman"/>
                        </a:rPr>
                        <a:t>3</a:t>
                      </a:r>
                      <a:r>
                        <a:rPr lang="en-GB" sz="1200" b="1" dirty="0">
                          <a:effectLst/>
                          <a:latin typeface="Times New Roman"/>
                          <a:ea typeface="Calibri"/>
                          <a:cs typeface="Times New Roman"/>
                        </a:rPr>
                        <a:t>/t) – Higher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dirty="0">
                          <a:effectLst/>
                          <a:latin typeface="Times New Roman"/>
                          <a:ea typeface="Calibri"/>
                          <a:cs typeface="Times New Roman"/>
                        </a:rPr>
                        <a:t>Antimony ore/residue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0.34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0.42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dirty="0">
                          <a:effectLst/>
                          <a:latin typeface="Times New Roman"/>
                          <a:ea typeface="Calibri"/>
                          <a:cs typeface="Times New Roman"/>
                        </a:rPr>
                        <a:t>Barley (bags)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1.67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1.81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dirty="0">
                          <a:effectLst/>
                          <a:latin typeface="Times New Roman"/>
                          <a:ea typeface="Calibri"/>
                          <a:cs typeface="Times New Roman"/>
                        </a:rPr>
                        <a:t>Cinnabar – red ore (bags)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0.5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0.56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dirty="0">
                          <a:effectLst/>
                          <a:latin typeface="Times New Roman"/>
                          <a:ea typeface="Calibri"/>
                          <a:cs typeface="Times New Roman"/>
                        </a:rPr>
                        <a:t>Clover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1.39</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1.53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a:effectLst/>
                          <a:latin typeface="Times New Roman"/>
                          <a:ea typeface="Calibri"/>
                          <a:cs typeface="Times New Roman"/>
                        </a:rPr>
                        <a:t>Copper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0.28 (ingots) / 0.39 (ore)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0.33 (ingots) / 0.56 (ore)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a:effectLst/>
                          <a:latin typeface="Times New Roman"/>
                          <a:ea typeface="Calibri"/>
                          <a:cs typeface="Times New Roman"/>
                        </a:rPr>
                        <a:t>Coral (bags)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2.23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2.79</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a:effectLst/>
                          <a:latin typeface="Times New Roman"/>
                          <a:ea typeface="Calibri"/>
                          <a:cs typeface="Times New Roman"/>
                        </a:rPr>
                        <a:t>Earthenware (crates)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1.7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2.13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791716">
                <a:tc>
                  <a:txBody>
                    <a:bodyPr/>
                    <a:lstStyle/>
                    <a:p>
                      <a:pPr algn="just">
                        <a:lnSpc>
                          <a:spcPct val="115000"/>
                        </a:lnSpc>
                        <a:spcAft>
                          <a:spcPts val="1000"/>
                        </a:spcAft>
                      </a:pPr>
                      <a:r>
                        <a:rPr lang="en-GB" sz="1200">
                          <a:effectLst/>
                          <a:latin typeface="Times New Roman"/>
                          <a:ea typeface="Calibri"/>
                          <a:cs typeface="Times New Roman"/>
                        </a:rPr>
                        <a:t>Glass-wares (crates)</a:t>
                      </a:r>
                    </a:p>
                    <a:p>
                      <a:pPr algn="just">
                        <a:lnSpc>
                          <a:spcPct val="115000"/>
                        </a:lnSpc>
                        <a:spcAft>
                          <a:spcPts val="1000"/>
                        </a:spcAft>
                      </a:pPr>
                      <a:r>
                        <a:rPr lang="en-GB" sz="1200">
                          <a:effectLst/>
                          <a:latin typeface="Times New Roman"/>
                          <a:ea typeface="Calibri"/>
                          <a:cs typeface="Times New Roman"/>
                        </a:rPr>
                        <a:t>Glass bottles (crates)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2.26</a:t>
                      </a:r>
                    </a:p>
                    <a:p>
                      <a:pPr algn="just">
                        <a:lnSpc>
                          <a:spcPct val="115000"/>
                        </a:lnSpc>
                        <a:spcAft>
                          <a:spcPts val="1000"/>
                        </a:spcAft>
                      </a:pPr>
                      <a:r>
                        <a:rPr lang="en-GB" sz="1200" dirty="0">
                          <a:effectLst/>
                          <a:latin typeface="Times New Roman"/>
                          <a:ea typeface="Calibri"/>
                          <a:cs typeface="Times New Roman"/>
                        </a:rPr>
                        <a:t>2.23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3.40</a:t>
                      </a:r>
                    </a:p>
                    <a:p>
                      <a:pPr algn="just">
                        <a:lnSpc>
                          <a:spcPct val="115000"/>
                        </a:lnSpc>
                        <a:spcAft>
                          <a:spcPts val="1000"/>
                        </a:spcAft>
                      </a:pPr>
                      <a:r>
                        <a:rPr lang="en-GB" sz="1200" dirty="0">
                          <a:effectLst/>
                          <a:latin typeface="Times New Roman"/>
                          <a:ea typeface="Calibri"/>
                          <a:cs typeface="Times New Roman"/>
                        </a:rPr>
                        <a:t>2.79</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a:effectLst/>
                          <a:latin typeface="Times New Roman"/>
                          <a:ea typeface="Calibri"/>
                          <a:cs typeface="Times New Roman"/>
                        </a:rPr>
                        <a:t>Hides (dry in bags)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2.09</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2.23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a:effectLst/>
                          <a:latin typeface="Times New Roman"/>
                          <a:ea typeface="Calibri"/>
                          <a:cs typeface="Times New Roman"/>
                        </a:rPr>
                        <a:t>Iron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0.28 (pig) / 0.33 (ore)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0.30 (pigs) / 0.42 (ore)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a:effectLst/>
                          <a:latin typeface="Times New Roman"/>
                          <a:ea typeface="Calibri"/>
                          <a:cs typeface="Times New Roman"/>
                        </a:rPr>
                        <a:t>Lead ore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0.28 (ingots) / 0.36 (ore)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0.33 (ingots) / 0.39 (ore)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a:effectLst/>
                          <a:latin typeface="Times New Roman"/>
                          <a:ea typeface="Calibri"/>
                          <a:cs typeface="Times New Roman"/>
                        </a:rPr>
                        <a:t>Olive oil (casks)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1.67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1.73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a:effectLst/>
                          <a:latin typeface="Times New Roman"/>
                          <a:ea typeface="Calibri"/>
                          <a:cs typeface="Times New Roman"/>
                        </a:rPr>
                        <a:t>Silk (boxes)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3.11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3.68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a:effectLst/>
                          <a:latin typeface="Times New Roman"/>
                          <a:ea typeface="Calibri"/>
                          <a:cs typeface="Times New Roman"/>
                        </a:rPr>
                        <a:t>Textiles, fabrics, cloth</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1.14 (bales) / 1.51 (boxes)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6.5 (bales) / 7.44 (boxes)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a:effectLst/>
                          <a:latin typeface="Times New Roman"/>
                          <a:ea typeface="Calibri"/>
                          <a:cs typeface="Times New Roman"/>
                        </a:rPr>
                        <a:t>Tin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0.22 (ingots) / 0.5 (ore)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0.28 (ingots) / 0.61 (ore)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a:effectLst/>
                          <a:latin typeface="Times New Roman"/>
                          <a:ea typeface="Calibri"/>
                          <a:cs typeface="Times New Roman"/>
                        </a:rPr>
                        <a:t>Wheat (bags)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1.34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1.5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04055">
                <a:tc>
                  <a:txBody>
                    <a:bodyPr/>
                    <a:lstStyle/>
                    <a:p>
                      <a:pPr algn="just">
                        <a:lnSpc>
                          <a:spcPct val="115000"/>
                        </a:lnSpc>
                        <a:spcAft>
                          <a:spcPts val="1000"/>
                        </a:spcAft>
                      </a:pPr>
                      <a:r>
                        <a:rPr lang="en-GB" sz="1200">
                          <a:effectLst/>
                          <a:latin typeface="Times New Roman"/>
                          <a:ea typeface="Calibri"/>
                          <a:cs typeface="Times New Roman"/>
                        </a:rPr>
                        <a:t>Wine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a:effectLst/>
                          <a:latin typeface="Times New Roman"/>
                          <a:ea typeface="Calibri"/>
                          <a:cs typeface="Times New Roman"/>
                        </a:rPr>
                        <a:t>1.62 (casks) / 1.67 (cases)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lnSpc>
                          <a:spcPct val="115000"/>
                        </a:lnSpc>
                        <a:spcAft>
                          <a:spcPts val="1000"/>
                        </a:spcAft>
                      </a:pPr>
                      <a:r>
                        <a:rPr lang="en-GB" sz="1200" dirty="0">
                          <a:effectLst/>
                          <a:latin typeface="Times New Roman"/>
                          <a:ea typeface="Calibri"/>
                          <a:cs typeface="Times New Roman"/>
                        </a:rPr>
                        <a:t>1.78 (casks) / 1.95 (cases)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2109907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Effects on the Empire?</a:t>
            </a:r>
            <a:endParaRPr lang="en-GB" b="1" dirty="0"/>
          </a:p>
        </p:txBody>
      </p:sp>
      <p:sp>
        <p:nvSpPr>
          <p:cNvPr id="3" name="Content Placeholder 2"/>
          <p:cNvSpPr>
            <a:spLocks noGrp="1"/>
          </p:cNvSpPr>
          <p:nvPr>
            <p:ph idx="1"/>
          </p:nvPr>
        </p:nvSpPr>
        <p:spPr>
          <a:xfrm>
            <a:off x="107504" y="1412776"/>
            <a:ext cx="8928992" cy="5445224"/>
          </a:xfrm>
        </p:spPr>
        <p:txBody>
          <a:bodyPr>
            <a:normAutofit fontScale="92500" lnSpcReduction="20000"/>
          </a:bodyPr>
          <a:lstStyle/>
          <a:p>
            <a:r>
              <a:rPr lang="en-GB" dirty="0" smtClean="0"/>
              <a:t>Outflow limited to Julio-Claudian period (argument partially based on coin evidence)? </a:t>
            </a:r>
          </a:p>
          <a:p>
            <a:endParaRPr lang="en-GB" sz="900" dirty="0" smtClean="0"/>
          </a:p>
          <a:p>
            <a:r>
              <a:rPr lang="en-GB" dirty="0" smtClean="0"/>
              <a:t>Gold and silver mines of Spain and Dacia – Trajan’s booty?</a:t>
            </a:r>
          </a:p>
          <a:p>
            <a:endParaRPr lang="en-GB" sz="900" dirty="0"/>
          </a:p>
          <a:p>
            <a:r>
              <a:rPr lang="en-GB" dirty="0" smtClean="0"/>
              <a:t>Comparison of coins finds with regions closer to the Empire. </a:t>
            </a:r>
          </a:p>
          <a:p>
            <a:endParaRPr lang="en-GB" sz="900" dirty="0"/>
          </a:p>
          <a:p>
            <a:r>
              <a:rPr lang="en-GB" dirty="0" smtClean="0"/>
              <a:t>Most of money spent in the Empire – money distributed </a:t>
            </a:r>
            <a:r>
              <a:rPr lang="en-GB" dirty="0"/>
              <a:t>mainly among the financiers, merchants and crew, wholesalers, retailers, and the government </a:t>
            </a:r>
            <a:r>
              <a:rPr lang="en-GB" dirty="0" smtClean="0"/>
              <a:t>itself.</a:t>
            </a:r>
          </a:p>
          <a:p>
            <a:endParaRPr lang="en-GB" sz="900" dirty="0"/>
          </a:p>
          <a:p>
            <a:r>
              <a:rPr lang="en-GB" dirty="0" smtClean="0"/>
              <a:t>Customs </a:t>
            </a:r>
            <a:r>
              <a:rPr lang="en-GB" dirty="0"/>
              <a:t>revenue generated at </a:t>
            </a:r>
            <a:r>
              <a:rPr lang="en-GB" dirty="0" smtClean="0"/>
              <a:t>Alexandria vital for the state?</a:t>
            </a:r>
            <a:endParaRPr lang="en-GB" dirty="0"/>
          </a:p>
          <a:p>
            <a:endParaRPr lang="en-GB" dirty="0"/>
          </a:p>
        </p:txBody>
      </p:sp>
    </p:spTree>
    <p:extLst>
      <p:ext uri="{BB962C8B-B14F-4D97-AF65-F5344CB8AC3E}">
        <p14:creationId xmlns:p14="http://schemas.microsoft.com/office/powerpoint/2010/main" val="1006323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(1)</a:t>
            </a:r>
            <a:endParaRPr lang="en-GB" b="1" dirty="0"/>
          </a:p>
        </p:txBody>
      </p:sp>
      <p:sp>
        <p:nvSpPr>
          <p:cNvPr id="3" name="Content Placeholder 2"/>
          <p:cNvSpPr>
            <a:spLocks noGrp="1"/>
          </p:cNvSpPr>
          <p:nvPr>
            <p:ph idx="1"/>
          </p:nvPr>
        </p:nvSpPr>
        <p:spPr>
          <a:xfrm>
            <a:off x="179512" y="1600200"/>
            <a:ext cx="8856984" cy="5213176"/>
          </a:xfrm>
        </p:spPr>
        <p:txBody>
          <a:bodyPr>
            <a:normAutofit fontScale="92500"/>
          </a:bodyPr>
          <a:lstStyle/>
          <a:p>
            <a:r>
              <a:rPr lang="en-GB" dirty="0" err="1" smtClean="0"/>
              <a:t>Casson</a:t>
            </a:r>
            <a:r>
              <a:rPr lang="en-GB" dirty="0" smtClean="0"/>
              <a:t>, </a:t>
            </a:r>
            <a:r>
              <a:rPr lang="en-GB" dirty="0"/>
              <a:t>L. 1990: New Light on Maritime Loans: P. </a:t>
            </a:r>
            <a:r>
              <a:rPr lang="en-GB" dirty="0" err="1"/>
              <a:t>Vindob</a:t>
            </a:r>
            <a:r>
              <a:rPr lang="en-GB" dirty="0"/>
              <a:t> G 40822. </a:t>
            </a:r>
            <a:r>
              <a:rPr lang="en-GB" i="1" dirty="0"/>
              <a:t>ZPE</a:t>
            </a:r>
            <a:r>
              <a:rPr lang="en-GB" dirty="0"/>
              <a:t> </a:t>
            </a:r>
            <a:r>
              <a:rPr lang="en-GB" dirty="0" smtClean="0"/>
              <a:t>84: </a:t>
            </a:r>
            <a:r>
              <a:rPr lang="en-GB" dirty="0"/>
              <a:t>195-206</a:t>
            </a:r>
            <a:r>
              <a:rPr lang="en-GB" dirty="0" smtClean="0"/>
              <a:t>.</a:t>
            </a:r>
          </a:p>
          <a:p>
            <a:endParaRPr lang="en-GB" sz="500" dirty="0"/>
          </a:p>
          <a:p>
            <a:r>
              <a:rPr lang="en-GB" dirty="0" err="1"/>
              <a:t>Charlesworth</a:t>
            </a:r>
            <a:r>
              <a:rPr lang="en-GB" dirty="0"/>
              <a:t>, M. P. (1924) Trade-Routes and Commerce of the Roman Empire. London: Cambridge University Press</a:t>
            </a:r>
            <a:r>
              <a:rPr lang="en-GB" dirty="0" smtClean="0"/>
              <a:t>.</a:t>
            </a:r>
          </a:p>
          <a:p>
            <a:endParaRPr lang="en-GB" sz="500" dirty="0"/>
          </a:p>
          <a:p>
            <a:r>
              <a:rPr lang="en-GB" dirty="0" smtClean="0"/>
              <a:t>Fitzpatrick, </a:t>
            </a:r>
            <a:r>
              <a:rPr lang="en-GB" dirty="0"/>
              <a:t>M. P. 2011: Provincializing Rome: The Indian Ocean Trade Network and Roman Imperialism. </a:t>
            </a:r>
            <a:r>
              <a:rPr lang="en-GB" i="1" dirty="0"/>
              <a:t>Journal of World History </a:t>
            </a:r>
            <a:r>
              <a:rPr lang="en-GB" dirty="0" smtClean="0"/>
              <a:t>22.1: 27-54.</a:t>
            </a:r>
            <a:endParaRPr lang="en-GB" dirty="0"/>
          </a:p>
          <a:p>
            <a:endParaRPr lang="en-GB" sz="500" dirty="0" smtClean="0"/>
          </a:p>
          <a:p>
            <a:r>
              <a:rPr lang="en-GB" dirty="0" smtClean="0"/>
              <a:t>Frank, </a:t>
            </a:r>
            <a:r>
              <a:rPr lang="en-GB" dirty="0"/>
              <a:t>T. 1940: </a:t>
            </a:r>
            <a:r>
              <a:rPr lang="en-GB" i="1" dirty="0"/>
              <a:t>An Economic Survey of Ancient Rome - Volume V: Rome and Italy of the </a:t>
            </a:r>
            <a:r>
              <a:rPr lang="en-GB" i="1" dirty="0" smtClean="0"/>
              <a:t>Empire</a:t>
            </a:r>
            <a:r>
              <a:rPr lang="en-GB" dirty="0" smtClean="0"/>
              <a:t>. Baltimore.</a:t>
            </a:r>
          </a:p>
          <a:p>
            <a:endParaRPr lang="en-GB" sz="500" dirty="0"/>
          </a:p>
        </p:txBody>
      </p:sp>
    </p:spTree>
    <p:extLst>
      <p:ext uri="{BB962C8B-B14F-4D97-AF65-F5344CB8AC3E}">
        <p14:creationId xmlns:p14="http://schemas.microsoft.com/office/powerpoint/2010/main" val="22631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b="1" dirty="0" smtClean="0"/>
              <a:t>Bibliography (2)</a:t>
            </a:r>
            <a:endParaRPr lang="en-GB" b="1" dirty="0"/>
          </a:p>
        </p:txBody>
      </p:sp>
      <p:sp>
        <p:nvSpPr>
          <p:cNvPr id="3" name="Content Placeholder 2"/>
          <p:cNvSpPr>
            <a:spLocks noGrp="1"/>
          </p:cNvSpPr>
          <p:nvPr>
            <p:ph idx="1"/>
          </p:nvPr>
        </p:nvSpPr>
        <p:spPr>
          <a:xfrm>
            <a:off x="107504" y="1196752"/>
            <a:ext cx="8856984" cy="5661248"/>
          </a:xfrm>
        </p:spPr>
        <p:txBody>
          <a:bodyPr>
            <a:normAutofit fontScale="85000" lnSpcReduction="20000"/>
          </a:bodyPr>
          <a:lstStyle/>
          <a:p>
            <a:r>
              <a:rPr lang="en-GB" dirty="0"/>
              <a:t>Gupta, P. L. 1991: Coins in Rome’s Indian Trade. In </a:t>
            </a:r>
            <a:r>
              <a:rPr lang="en-GB" dirty="0" err="1"/>
              <a:t>Jha</a:t>
            </a:r>
            <a:r>
              <a:rPr lang="en-GB" dirty="0"/>
              <a:t>, A. K (ed.), </a:t>
            </a:r>
            <a:r>
              <a:rPr lang="en-GB" i="1" dirty="0"/>
              <a:t>Coinage, Trade and Economy. Third International Colloquium </a:t>
            </a:r>
            <a:r>
              <a:rPr lang="en-GB" dirty="0"/>
              <a:t>(Nashik: Indian Institute of Research in Numismatic Studies): 122-137.</a:t>
            </a:r>
          </a:p>
          <a:p>
            <a:endParaRPr lang="en-GB" sz="500" dirty="0" smtClean="0"/>
          </a:p>
          <a:p>
            <a:r>
              <a:rPr lang="en-GB" dirty="0" err="1"/>
              <a:t>McGrail</a:t>
            </a:r>
            <a:r>
              <a:rPr lang="en-GB" dirty="0"/>
              <a:t>, S. </a:t>
            </a:r>
            <a:r>
              <a:rPr lang="en-GB" dirty="0" smtClean="0"/>
              <a:t>1989. </a:t>
            </a:r>
            <a:r>
              <a:rPr lang="en-GB" dirty="0"/>
              <a:t>‘The Shipment of Traded Goods and of Ballast in Antiquity’, Oxford Journal of Archaeology 8: </a:t>
            </a:r>
            <a:r>
              <a:rPr lang="en-GB" dirty="0" smtClean="0"/>
              <a:t>353-358</a:t>
            </a:r>
          </a:p>
          <a:p>
            <a:endParaRPr lang="en-GB" sz="500" dirty="0"/>
          </a:p>
          <a:p>
            <a:r>
              <a:rPr lang="en-GB" dirty="0" err="1" smtClean="0"/>
              <a:t>Mclaughlin</a:t>
            </a:r>
            <a:r>
              <a:rPr lang="en-GB" dirty="0" smtClean="0"/>
              <a:t>, </a:t>
            </a:r>
            <a:r>
              <a:rPr lang="en-GB" dirty="0"/>
              <a:t>R. 2010: </a:t>
            </a:r>
            <a:r>
              <a:rPr lang="en-GB" i="1" dirty="0"/>
              <a:t>Rome and the Distance East: Trade Routes to the Ancient Lands of Arabia, India and </a:t>
            </a:r>
            <a:r>
              <a:rPr lang="en-GB" i="1" dirty="0" smtClean="0"/>
              <a:t>China</a:t>
            </a:r>
            <a:r>
              <a:rPr lang="en-GB" dirty="0" smtClean="0"/>
              <a:t>. London.</a:t>
            </a:r>
          </a:p>
          <a:p>
            <a:endParaRPr lang="en-GB" sz="500" dirty="0"/>
          </a:p>
          <a:p>
            <a:r>
              <a:rPr lang="en-GB" dirty="0" smtClean="0"/>
              <a:t>Miller, </a:t>
            </a:r>
            <a:r>
              <a:rPr lang="en-GB" dirty="0"/>
              <a:t>J. I. 1969: </a:t>
            </a:r>
            <a:r>
              <a:rPr lang="en-GB" i="1" dirty="0"/>
              <a:t>The Spice Trade of the Roman Empire 29 B.C. to A.D. </a:t>
            </a:r>
            <a:r>
              <a:rPr lang="en-GB" i="1" dirty="0" smtClean="0"/>
              <a:t>641</a:t>
            </a:r>
            <a:r>
              <a:rPr lang="en-GB" dirty="0" smtClean="0"/>
              <a:t>. Oxford.</a:t>
            </a:r>
          </a:p>
          <a:p>
            <a:endParaRPr lang="de-DE" sz="500" dirty="0" smtClean="0"/>
          </a:p>
          <a:p>
            <a:r>
              <a:rPr lang="de-DE" dirty="0" smtClean="0"/>
              <a:t>Raschke, </a:t>
            </a:r>
            <a:r>
              <a:rPr lang="de-DE" dirty="0"/>
              <a:t>M. G. 1978: New Studies in Roman Commerce with the East. </a:t>
            </a:r>
            <a:r>
              <a:rPr lang="de-DE" i="1" dirty="0"/>
              <a:t>Aufstieg und Niedergang der Römischen Welt </a:t>
            </a:r>
            <a:r>
              <a:rPr lang="de-DE" dirty="0" smtClean="0"/>
              <a:t>9.2: 604-1378.</a:t>
            </a:r>
            <a:endParaRPr lang="en-GB" dirty="0"/>
          </a:p>
          <a:p>
            <a:endParaRPr lang="en-GB" sz="500" dirty="0" smtClean="0"/>
          </a:p>
        </p:txBody>
      </p:sp>
    </p:spTree>
    <p:extLst>
      <p:ext uri="{BB962C8B-B14F-4D97-AF65-F5344CB8AC3E}">
        <p14:creationId xmlns:p14="http://schemas.microsoft.com/office/powerpoint/2010/main" val="34748826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(3)</a:t>
            </a:r>
            <a:endParaRPr lang="en-GB" b="1" dirty="0"/>
          </a:p>
        </p:txBody>
      </p:sp>
      <p:sp>
        <p:nvSpPr>
          <p:cNvPr id="3" name="Content Placeholder 2"/>
          <p:cNvSpPr>
            <a:spLocks noGrp="1"/>
          </p:cNvSpPr>
          <p:nvPr>
            <p:ph idx="1"/>
          </p:nvPr>
        </p:nvSpPr>
        <p:spPr>
          <a:xfrm>
            <a:off x="179512" y="1268760"/>
            <a:ext cx="8856984" cy="5589240"/>
          </a:xfrm>
        </p:spPr>
        <p:txBody>
          <a:bodyPr>
            <a:normAutofit fontScale="85000" lnSpcReduction="20000"/>
          </a:bodyPr>
          <a:lstStyle/>
          <a:p>
            <a:r>
              <a:rPr lang="en-GB" dirty="0"/>
              <a:t>Rathbone, D. 2000: The ‘</a:t>
            </a:r>
            <a:r>
              <a:rPr lang="en-GB" dirty="0" err="1"/>
              <a:t>Muziris</a:t>
            </a:r>
            <a:r>
              <a:rPr lang="en-GB" dirty="0"/>
              <a:t>’ Papyrus (SB XVIII 13167): Financing Roman Trade with India. In </a:t>
            </a:r>
            <a:r>
              <a:rPr lang="en-GB" i="1" dirty="0" err="1"/>
              <a:t>Abd</a:t>
            </a:r>
            <a:r>
              <a:rPr lang="en-GB" i="1" dirty="0"/>
              <a:t>-El-</a:t>
            </a:r>
            <a:r>
              <a:rPr lang="en-GB" i="1" dirty="0" err="1"/>
              <a:t>Ghani</a:t>
            </a:r>
            <a:r>
              <a:rPr lang="en-GB" i="1" dirty="0"/>
              <a:t>, S. Z. B. M., </a:t>
            </a:r>
            <a:r>
              <a:rPr lang="en-GB" i="1" dirty="0" err="1"/>
              <a:t>Farag</a:t>
            </a:r>
            <a:r>
              <a:rPr lang="en-GB" i="1" dirty="0"/>
              <a:t>, W. A</a:t>
            </a:r>
            <a:r>
              <a:rPr lang="en-GB" dirty="0"/>
              <a:t>. (eds.), Alexandrian Studies in Honour of </a:t>
            </a:r>
            <a:r>
              <a:rPr lang="en-GB" dirty="0" err="1"/>
              <a:t>Mostafa</a:t>
            </a:r>
            <a:r>
              <a:rPr lang="en-GB" dirty="0"/>
              <a:t> el </a:t>
            </a:r>
            <a:r>
              <a:rPr lang="en-GB" dirty="0" err="1"/>
              <a:t>Abbadi</a:t>
            </a:r>
            <a:r>
              <a:rPr lang="en-GB" dirty="0"/>
              <a:t>. Alexandria: 39-50.</a:t>
            </a:r>
          </a:p>
          <a:p>
            <a:endParaRPr lang="en-GB" sz="500" dirty="0" smtClean="0"/>
          </a:p>
          <a:p>
            <a:r>
              <a:rPr lang="en-GB" dirty="0" err="1" smtClean="0"/>
              <a:t>Rostovtzeff</a:t>
            </a:r>
            <a:r>
              <a:rPr lang="en-GB" dirty="0" smtClean="0"/>
              <a:t>, </a:t>
            </a:r>
            <a:r>
              <a:rPr lang="en-GB" dirty="0"/>
              <a:t>M. (revised by </a:t>
            </a:r>
            <a:r>
              <a:rPr lang="en-GB" dirty="0" smtClean="0"/>
              <a:t>Fraser, </a:t>
            </a:r>
            <a:r>
              <a:rPr lang="en-GB" dirty="0"/>
              <a:t>P. M.) 1957: </a:t>
            </a:r>
            <a:r>
              <a:rPr lang="en-GB" i="1" dirty="0"/>
              <a:t>The Social and Economic History of the Roman </a:t>
            </a:r>
            <a:r>
              <a:rPr lang="en-GB" i="1" dirty="0" smtClean="0"/>
              <a:t>Empire</a:t>
            </a:r>
            <a:r>
              <a:rPr lang="en-GB" dirty="0" smtClean="0"/>
              <a:t>. Oxford.</a:t>
            </a:r>
          </a:p>
          <a:p>
            <a:endParaRPr lang="en-GB" sz="500" dirty="0"/>
          </a:p>
          <a:p>
            <a:r>
              <a:rPr lang="en-GB" dirty="0" err="1" smtClean="0"/>
              <a:t>Scheidel</a:t>
            </a:r>
            <a:r>
              <a:rPr lang="en-GB" dirty="0" smtClean="0"/>
              <a:t>, </a:t>
            </a:r>
            <a:r>
              <a:rPr lang="en-GB" dirty="0"/>
              <a:t>W. and </a:t>
            </a:r>
            <a:r>
              <a:rPr lang="en-GB" dirty="0" smtClean="0"/>
              <a:t>Friesen, </a:t>
            </a:r>
            <a:r>
              <a:rPr lang="en-GB" dirty="0"/>
              <a:t>S. J. 2009: The Size of the Economy and the Distribution of Income in the Roman Empire. </a:t>
            </a:r>
            <a:r>
              <a:rPr lang="en-GB" i="1" dirty="0"/>
              <a:t>JRS</a:t>
            </a:r>
            <a:r>
              <a:rPr lang="en-GB" dirty="0"/>
              <a:t> </a:t>
            </a:r>
            <a:r>
              <a:rPr lang="en-GB" dirty="0" smtClean="0"/>
              <a:t>99: 61-91.</a:t>
            </a:r>
            <a:endParaRPr lang="en-GB" dirty="0"/>
          </a:p>
          <a:p>
            <a:endParaRPr lang="en-GB" sz="500" dirty="0" smtClean="0"/>
          </a:p>
          <a:p>
            <a:r>
              <a:rPr lang="en-GB" dirty="0" err="1" smtClean="0"/>
              <a:t>Seland</a:t>
            </a:r>
            <a:r>
              <a:rPr lang="en-GB" dirty="0" smtClean="0"/>
              <a:t>, </a:t>
            </a:r>
            <a:r>
              <a:rPr lang="en-GB" dirty="0"/>
              <a:t>E. H. 2010: </a:t>
            </a:r>
            <a:r>
              <a:rPr lang="en-GB" i="1" dirty="0"/>
              <a:t>Ports and Political Power in the </a:t>
            </a:r>
            <a:r>
              <a:rPr lang="en-GB" i="1" dirty="0" err="1"/>
              <a:t>Periplus</a:t>
            </a:r>
            <a:r>
              <a:rPr lang="en-GB" i="1" dirty="0"/>
              <a:t>: Complex Societies and Maritime Trade on the Indian Ocean in the First Century </a:t>
            </a:r>
            <a:r>
              <a:rPr lang="en-GB" i="1" dirty="0" smtClean="0"/>
              <a:t>AD</a:t>
            </a:r>
            <a:r>
              <a:rPr lang="en-GB" dirty="0" smtClean="0"/>
              <a:t>. Oxford.</a:t>
            </a:r>
            <a:endParaRPr lang="en-GB" dirty="0"/>
          </a:p>
          <a:p>
            <a:endParaRPr lang="en-GB" sz="500" dirty="0" smtClean="0"/>
          </a:p>
          <a:p>
            <a:r>
              <a:rPr lang="en-GB" dirty="0" smtClean="0"/>
              <a:t>Sidebotham</a:t>
            </a:r>
            <a:r>
              <a:rPr lang="en-GB" dirty="0"/>
              <a:t>, S. E. 2011: </a:t>
            </a:r>
            <a:r>
              <a:rPr lang="en-GB" i="1" dirty="0"/>
              <a:t>Berenike and the Ancient Maritime Spice Route</a:t>
            </a:r>
            <a:r>
              <a:rPr lang="en-GB" dirty="0"/>
              <a:t>. London</a:t>
            </a:r>
            <a:r>
              <a:rPr lang="en-GB" dirty="0" smtClean="0"/>
              <a:t>.</a:t>
            </a:r>
          </a:p>
          <a:p>
            <a:endParaRPr lang="en-GB" sz="500" dirty="0" smtClean="0"/>
          </a:p>
          <a:p>
            <a:endParaRPr lang="en-GB" dirty="0"/>
          </a:p>
        </p:txBody>
      </p:sp>
    </p:spTree>
    <p:extLst>
      <p:ext uri="{BB962C8B-B14F-4D97-AF65-F5344CB8AC3E}">
        <p14:creationId xmlns:p14="http://schemas.microsoft.com/office/powerpoint/2010/main" val="225531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(4)</a:t>
            </a:r>
            <a:endParaRPr lang="en-GB" b="1" dirty="0"/>
          </a:p>
        </p:txBody>
      </p:sp>
      <p:sp>
        <p:nvSpPr>
          <p:cNvPr id="3" name="Content Placeholder 2"/>
          <p:cNvSpPr>
            <a:spLocks noGrp="1"/>
          </p:cNvSpPr>
          <p:nvPr>
            <p:ph idx="1"/>
          </p:nvPr>
        </p:nvSpPr>
        <p:spPr>
          <a:xfrm>
            <a:off x="251520" y="1340768"/>
            <a:ext cx="8712968" cy="5400600"/>
          </a:xfrm>
        </p:spPr>
        <p:txBody>
          <a:bodyPr>
            <a:normAutofit fontScale="85000" lnSpcReduction="10000"/>
          </a:bodyPr>
          <a:lstStyle/>
          <a:p>
            <a:r>
              <a:rPr lang="en-GB" dirty="0"/>
              <a:t>Singh, A. K. 1988: </a:t>
            </a:r>
            <a:r>
              <a:rPr lang="en-GB" i="1" dirty="0"/>
              <a:t>Indo-Roman Trade</a:t>
            </a:r>
            <a:r>
              <a:rPr lang="en-GB" dirty="0"/>
              <a:t>. New Delhi.</a:t>
            </a:r>
          </a:p>
          <a:p>
            <a:endParaRPr lang="en-GB" sz="500" dirty="0" smtClean="0"/>
          </a:p>
          <a:p>
            <a:r>
              <a:rPr lang="fr-FR" dirty="0" err="1"/>
              <a:t>Tchernia</a:t>
            </a:r>
            <a:r>
              <a:rPr lang="fr-FR" dirty="0"/>
              <a:t>, A. </a:t>
            </a:r>
            <a:r>
              <a:rPr lang="fr-FR" dirty="0" smtClean="0"/>
              <a:t>1995. </a:t>
            </a:r>
            <a:r>
              <a:rPr lang="fr-FR" dirty="0"/>
              <a:t>‘Moussons et Monnaies: Les Voies du Commerce Entre le Monde Gréco-Romain et L’Inde.’ </a:t>
            </a:r>
            <a:r>
              <a:rPr lang="fr-FR" i="1" dirty="0"/>
              <a:t>Annales Histoire, Sciences Sociales </a:t>
            </a:r>
            <a:r>
              <a:rPr lang="fr-FR" dirty="0"/>
              <a:t>50 (5): 991-1009.</a:t>
            </a:r>
            <a:endParaRPr lang="en-GB" dirty="0" smtClean="0"/>
          </a:p>
          <a:p>
            <a:endParaRPr lang="en-GB" sz="500" dirty="0" smtClean="0"/>
          </a:p>
          <a:p>
            <a:r>
              <a:rPr lang="en-GB" dirty="0" err="1" smtClean="0"/>
              <a:t>Thapar</a:t>
            </a:r>
            <a:r>
              <a:rPr lang="en-GB" dirty="0" smtClean="0"/>
              <a:t>, </a:t>
            </a:r>
            <a:r>
              <a:rPr lang="en-GB" dirty="0"/>
              <a:t>R. 2002: </a:t>
            </a:r>
            <a:r>
              <a:rPr lang="en-GB" i="1" dirty="0"/>
              <a:t>The Penguin History of Early India from the Origins to AD </a:t>
            </a:r>
            <a:r>
              <a:rPr lang="en-GB" i="1" dirty="0" smtClean="0"/>
              <a:t>1300</a:t>
            </a:r>
            <a:r>
              <a:rPr lang="en-GB" dirty="0" smtClean="0"/>
              <a:t>. London.</a:t>
            </a:r>
            <a:endParaRPr lang="en-GB" dirty="0"/>
          </a:p>
          <a:p>
            <a:endParaRPr lang="en-GB" sz="500" dirty="0" smtClean="0"/>
          </a:p>
          <a:p>
            <a:r>
              <a:rPr lang="en-GB" dirty="0" smtClean="0"/>
              <a:t>Warmington, </a:t>
            </a:r>
            <a:r>
              <a:rPr lang="en-GB" dirty="0"/>
              <a:t>E. H. 1928: </a:t>
            </a:r>
            <a:r>
              <a:rPr lang="en-GB" i="1" dirty="0"/>
              <a:t>The Commerce between the Roman Empire and </a:t>
            </a:r>
            <a:r>
              <a:rPr lang="en-GB" i="1" dirty="0" smtClean="0"/>
              <a:t>India. </a:t>
            </a:r>
            <a:r>
              <a:rPr lang="en-GB" dirty="0" smtClean="0"/>
              <a:t>Cambridge.</a:t>
            </a:r>
          </a:p>
          <a:p>
            <a:endParaRPr lang="en-GB" sz="500" dirty="0"/>
          </a:p>
          <a:p>
            <a:r>
              <a:rPr lang="en-GB" dirty="0" smtClean="0"/>
              <a:t>West, </a:t>
            </a:r>
            <a:r>
              <a:rPr lang="en-GB" dirty="0"/>
              <a:t>L. C. 1917: Phases of Commercial Life in Roman Egypt. </a:t>
            </a:r>
            <a:r>
              <a:rPr lang="en-GB" i="1" dirty="0"/>
              <a:t>JRS</a:t>
            </a:r>
            <a:r>
              <a:rPr lang="en-GB" dirty="0"/>
              <a:t> 7, </a:t>
            </a:r>
            <a:r>
              <a:rPr lang="en-GB" dirty="0" smtClean="0"/>
              <a:t>45-58.</a:t>
            </a:r>
          </a:p>
          <a:p>
            <a:endParaRPr lang="en-GB" sz="500" dirty="0"/>
          </a:p>
          <a:p>
            <a:r>
              <a:rPr lang="en-GB" dirty="0" smtClean="0"/>
              <a:t>Young, </a:t>
            </a:r>
            <a:r>
              <a:rPr lang="en-GB" dirty="0"/>
              <a:t>G. K. 2001: </a:t>
            </a:r>
            <a:r>
              <a:rPr lang="en-GB" i="1" dirty="0"/>
              <a:t>Rome’s Eastern Trade International Commerce and Imperial Policy, 31 BC - AD </a:t>
            </a:r>
            <a:r>
              <a:rPr lang="en-GB" i="1" dirty="0" smtClean="0"/>
              <a:t>305</a:t>
            </a:r>
            <a:r>
              <a:rPr lang="en-GB" dirty="0" smtClean="0"/>
              <a:t>. London.</a:t>
            </a:r>
            <a:endParaRPr lang="en-GB" dirty="0"/>
          </a:p>
        </p:txBody>
      </p:sp>
    </p:spTree>
    <p:extLst>
      <p:ext uri="{BB962C8B-B14F-4D97-AF65-F5344CB8AC3E}">
        <p14:creationId xmlns:p14="http://schemas.microsoft.com/office/powerpoint/2010/main" val="197747144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391</TotalTime>
  <Words>2214</Words>
  <Application>Microsoft Office PowerPoint</Application>
  <PresentationFormat>On-screen Show (4:3)</PresentationFormat>
  <Paragraphs>216</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Times New Roman</vt:lpstr>
      <vt:lpstr>1_Office Theme</vt:lpstr>
      <vt:lpstr>West meets East: At the Borders of the Oikoumenē and Beyond   Balancing the scales  </vt:lpstr>
      <vt:lpstr>The Cost of Rome’s Indian Ocean Trade</vt:lpstr>
      <vt:lpstr>Balance of Trade Debate</vt:lpstr>
      <vt:lpstr>The Evidence</vt:lpstr>
      <vt:lpstr>Pliny’s Figures</vt:lpstr>
      <vt:lpstr>PowerPoint Presentation</vt:lpstr>
      <vt:lpstr>PowerPoint Presentation</vt:lpstr>
      <vt:lpstr>Tacitus Annals 3.53</vt:lpstr>
      <vt:lpstr>Can Pliny’s figures be used?</vt:lpstr>
      <vt:lpstr>Ruin of the Elite?</vt:lpstr>
      <vt:lpstr>Practicality of Coinage Export</vt:lpstr>
      <vt:lpstr>Ship Capacity</vt:lpstr>
      <vt:lpstr>Distribution of Goods</vt:lpstr>
      <vt:lpstr>Ballast and Stowage</vt:lpstr>
      <vt:lpstr>PowerPoint Presentation</vt:lpstr>
      <vt:lpstr>Effects on the Empire?</vt:lpstr>
      <vt:lpstr>Bibliography (1)</vt:lpstr>
      <vt:lpstr>Bibliography (2)</vt:lpstr>
      <vt:lpstr>Bibliography (3)</vt:lpstr>
      <vt:lpstr>Bibliography (4)</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Oikoumene and Beyond   Lecture 11 – Balancing the scales</dc:title>
  <dc:creator>Matt</dc:creator>
  <cp:lastModifiedBy>Matthew Cobb</cp:lastModifiedBy>
  <cp:revision>123</cp:revision>
  <dcterms:created xsi:type="dcterms:W3CDTF">2014-09-17T19:02:42Z</dcterms:created>
  <dcterms:modified xsi:type="dcterms:W3CDTF">2016-10-26T10:43:53Z</dcterms:modified>
</cp:coreProperties>
</file>