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52" r:id="rId1"/>
  </p:sldMasterIdLst>
  <p:notesMasterIdLst>
    <p:notesMasterId r:id="rId11"/>
  </p:notesMasterIdLst>
  <p:sldIdLst>
    <p:sldId id="316" r:id="rId2"/>
    <p:sldId id="317" r:id="rId3"/>
    <p:sldId id="318" r:id="rId4"/>
    <p:sldId id="319" r:id="rId5"/>
    <p:sldId id="320" r:id="rId6"/>
    <p:sldId id="321" r:id="rId7"/>
    <p:sldId id="322" r:id="rId8"/>
    <p:sldId id="323" r:id="rId9"/>
    <p:sldId id="32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55374"/>
  </p:normalViewPr>
  <p:slideViewPr>
    <p:cSldViewPr snapToGrid="0">
      <p:cViewPr varScale="1">
        <p:scale>
          <a:sx n="67" d="100"/>
          <a:sy n="67" d="100"/>
        </p:scale>
        <p:origin x="2824" y="1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A46F8C-D738-7F41-8C9D-8FE4E30AAAF3}" type="datetimeFigureOut">
              <a:rPr lang="en-US" smtClean="0"/>
              <a:t>10/5/23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515356C-1DE3-064D-9C60-AA84057AC03B}" type="slidenum">
              <a:rPr lang="en-US" smtClean="0"/>
              <a:t>‹#›</a:t>
            </a:fld>
            <a:endParaRPr lang="en-US"/>
          </a:p>
        </p:txBody>
      </p:sp>
    </p:spTree>
    <p:extLst>
      <p:ext uri="{BB962C8B-B14F-4D97-AF65-F5344CB8AC3E}">
        <p14:creationId xmlns:p14="http://schemas.microsoft.com/office/powerpoint/2010/main" val="21625038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1</a:t>
            </a:fld>
            <a:endParaRPr lang="en-US"/>
          </a:p>
        </p:txBody>
      </p:sp>
    </p:spTree>
    <p:extLst>
      <p:ext uri="{BB962C8B-B14F-4D97-AF65-F5344CB8AC3E}">
        <p14:creationId xmlns:p14="http://schemas.microsoft.com/office/powerpoint/2010/main" val="10469843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2</a:t>
            </a:fld>
            <a:endParaRPr lang="en-US"/>
          </a:p>
        </p:txBody>
      </p:sp>
    </p:spTree>
    <p:extLst>
      <p:ext uri="{BB962C8B-B14F-4D97-AF65-F5344CB8AC3E}">
        <p14:creationId xmlns:p14="http://schemas.microsoft.com/office/powerpoint/2010/main" val="1634873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In the statements made by President George W. Bush and Secretary of State Colin L. Powell, they are invoking definitions of terrorism that emphasize the following key aspects:</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Global and Transnational Nature:</a:t>
            </a:r>
            <a:r>
              <a:rPr lang="en-GB" b="0" i="0" u="none" strike="noStrike" dirty="0">
                <a:solidFill>
                  <a:srgbClr val="374151"/>
                </a:solidFill>
                <a:effectLst/>
                <a:latin typeface="Söhne"/>
              </a:rPr>
              <a:t> They are characterizing terrorism as a global phenomenon that knows no boundaries or geographic limits. This definition suggests that terrorist acts can occur anywhere in the world and are not confined to specific regions or nations.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Non-Discriminatory:</a:t>
            </a:r>
            <a:r>
              <a:rPr lang="en-GB" b="0" i="0" u="none" strike="noStrike" dirty="0">
                <a:solidFill>
                  <a:srgbClr val="374151"/>
                </a:solidFill>
                <a:effectLst/>
                <a:latin typeface="Söhne"/>
              </a:rPr>
              <a:t> They are highlighting that terrorists do not respect any moral or ethical limits in their actions. This implies that terrorists target innocent civilians and engage in acts that are considered morally reprehensible, such as suicide bombings or attacks on non-combatants.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Broad Impact:</a:t>
            </a:r>
            <a:r>
              <a:rPr lang="en-GB" b="0" i="0" u="none" strike="noStrike" dirty="0">
                <a:solidFill>
                  <a:srgbClr val="374151"/>
                </a:solidFill>
                <a:effectLst/>
                <a:latin typeface="Söhne"/>
              </a:rPr>
              <a:t> They emphasize that terrorism has far-reaching consequences beyond the immediate loss of life. This includes threats to democratic institutions, destabilization of regions, economic impacts, and the undermining of societal and political norms.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No Neutrality:</a:t>
            </a:r>
            <a:r>
              <a:rPr lang="en-GB" b="0" i="0" u="none" strike="noStrike" dirty="0">
                <a:solidFill>
                  <a:srgbClr val="374151"/>
                </a:solidFill>
                <a:effectLst/>
                <a:latin typeface="Söhne"/>
              </a:rPr>
              <a:t> Bush and Powell suggest that no country can remain neutral or detached from the issue of terrorism. They argue that all nations are affected by terrorism in some way, whether through direct attacks, the spread of extremist ideologies, or the broader consequences on global security and stability.</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Overall, the definitions invoked by Bush and Powell emphasize the global and multifaceted nature of terrorism, its disregard for moral boundaries, and its broad-ranging impacts on society, politics, and economies. These definitions were used to justify international efforts to combat terrorism in the aftermath of the 9/11 attacks.</a:t>
            </a:r>
          </a:p>
          <a:p>
            <a:endParaRPr lang="en-US" dirty="0"/>
          </a:p>
          <a:p>
            <a:endParaRPr lang="en-US" dirty="0"/>
          </a:p>
          <a:p>
            <a:pPr algn="l"/>
            <a:r>
              <a:rPr lang="en-GB" b="0" i="0" u="none" strike="noStrike" dirty="0">
                <a:solidFill>
                  <a:srgbClr val="374151"/>
                </a:solidFill>
                <a:effectLst/>
                <a:latin typeface="Söhne"/>
              </a:rPr>
              <a:t>The sentence "Terrorism not only kills people. It also threatens democratic institutions, undermines economies, and destabilizes regions" suggests that the author holds a perspective that goes beyond the immediate loss of life caused by terrorism. The author is emphasizing that terrorism has a wide-ranging and significant impact on various aspects of society and global stability. </a:t>
            </a:r>
          </a:p>
          <a:p>
            <a:pPr algn="l"/>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Specifically, the author seems to believe that terrorism poses threats to:</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Democratic Institutions:</a:t>
            </a:r>
            <a:r>
              <a:rPr lang="en-GB" b="0" i="0" u="none" strike="noStrike" dirty="0">
                <a:solidFill>
                  <a:srgbClr val="374151"/>
                </a:solidFill>
                <a:effectLst/>
                <a:latin typeface="Söhne"/>
              </a:rPr>
              <a:t> The author implies that terrorism has the potential to erode or endanger democratic principles and practices. This perspective suggests concern about the ability of democratic systems to withstand the challenges posed by terrorism.</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Economies:</a:t>
            </a:r>
            <a:r>
              <a:rPr lang="en-GB" b="0" i="0" u="none" strike="noStrike" dirty="0">
                <a:solidFill>
                  <a:srgbClr val="374151"/>
                </a:solidFill>
                <a:effectLst/>
                <a:latin typeface="Söhne"/>
              </a:rPr>
              <a:t> The author suggests that terrorism can have adverse effects on economic stability and growth. This perspective likely reflects an understanding of how terrorist acts can disrupt trade, investment, and economic activities.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Regional Stability:</a:t>
            </a:r>
            <a:r>
              <a:rPr lang="en-GB" b="0" i="0" u="none" strike="noStrike" dirty="0">
                <a:solidFill>
                  <a:srgbClr val="374151"/>
                </a:solidFill>
                <a:effectLst/>
                <a:latin typeface="Söhne"/>
              </a:rPr>
              <a:t> The author is concerned about the destabilizing influence of terrorism on regions. This may include the potential for conflict escalation, displacement of populations, and the breakdown of social and political order within affected areas.</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In summary, the sentence indicates that the author sees terrorism as a multifaceted threat with consequences that extend beyond loss of life. The author's perspective underscores the broader societal and geopolitical implications of terrorism, which may drive support for efforts to combat and prevent acts of terrorism.</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3</a:t>
            </a:fld>
            <a:endParaRPr lang="en-US"/>
          </a:p>
        </p:txBody>
      </p:sp>
    </p:spTree>
    <p:extLst>
      <p:ext uri="{BB962C8B-B14F-4D97-AF65-F5344CB8AC3E}">
        <p14:creationId xmlns:p14="http://schemas.microsoft.com/office/powerpoint/2010/main" val="14283114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4</a:t>
            </a:fld>
            <a:endParaRPr lang="en-US"/>
          </a:p>
        </p:txBody>
      </p:sp>
    </p:spTree>
    <p:extLst>
      <p:ext uri="{BB962C8B-B14F-4D97-AF65-F5344CB8AC3E}">
        <p14:creationId xmlns:p14="http://schemas.microsoft.com/office/powerpoint/2010/main" val="122161141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buFont typeface="+mj-lt"/>
              <a:buAutoNum type="arabicPeriod"/>
            </a:pPr>
            <a:r>
              <a:rPr lang="en-GB" b="0" i="0" u="none" strike="noStrike" dirty="0">
                <a:solidFill>
                  <a:srgbClr val="374151"/>
                </a:solidFill>
                <a:effectLst/>
                <a:latin typeface="Söhne"/>
              </a:rPr>
              <a:t>This suggests a nuanced perspective on terrorism and its relationship to human rights abuses. Here are some key points regarding how this statement may change the perception of terrorism:</a:t>
            </a:r>
            <a:endParaRPr lang="en-GB" b="1" i="0" u="none" strike="noStrike" dirty="0">
              <a:solidFill>
                <a:srgbClr val="374151"/>
              </a:solidFill>
              <a:effectLst/>
              <a:latin typeface="Söhne"/>
            </a:endParaRPr>
          </a:p>
          <a:p>
            <a:pPr algn="l">
              <a:buFont typeface="+mj-lt"/>
              <a:buAutoNum type="arabicPeriod"/>
            </a:pPr>
            <a:endParaRPr lang="en-GB" b="1"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Broader Understanding of Threats:</a:t>
            </a:r>
            <a:r>
              <a:rPr lang="en-GB" b="0" i="0" u="none" strike="noStrike" dirty="0">
                <a:solidFill>
                  <a:srgbClr val="374151"/>
                </a:solidFill>
                <a:effectLst/>
                <a:latin typeface="Söhne"/>
              </a:rPr>
              <a:t> The statement highlights that not all human rights abuses qualify as terrorism, especially in the sense of immediate physical violence. It acknowledges that violence is just one aspect of the abuses </a:t>
            </a:r>
            <a:r>
              <a:rPr lang="en-GB" b="0" i="0" u="none" strike="noStrike" dirty="0" err="1">
                <a:solidFill>
                  <a:srgbClr val="374151"/>
                </a:solidFill>
                <a:effectLst/>
                <a:latin typeface="Söhne"/>
              </a:rPr>
              <a:t>cataloged</a:t>
            </a:r>
            <a:r>
              <a:rPr lang="en-GB" b="0" i="0" u="none" strike="noStrike" dirty="0">
                <a:solidFill>
                  <a:srgbClr val="374151"/>
                </a:solidFill>
                <a:effectLst/>
                <a:latin typeface="Söhne"/>
              </a:rPr>
              <a:t> by organizations like Human Rights Watch and Freedom House.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Diverse Forms of Threats:</a:t>
            </a:r>
            <a:r>
              <a:rPr lang="en-GB" b="0" i="0" u="none" strike="noStrike" dirty="0">
                <a:solidFill>
                  <a:srgbClr val="374151"/>
                </a:solidFill>
                <a:effectLst/>
                <a:latin typeface="Söhne"/>
              </a:rPr>
              <a:t> It suggests that violence and threats can take various forms, and not all of them fit the conventional definition of terrorism. This implies that threats to human rights and the quality of life can manifest in ways that may not involve traditional acts of terrorism but are nonetheless significant.</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Recognition of Complicity:</a:t>
            </a:r>
            <a:r>
              <a:rPr lang="en-GB" b="0" i="0" u="none" strike="noStrike" dirty="0">
                <a:solidFill>
                  <a:srgbClr val="374151"/>
                </a:solidFill>
                <a:effectLst/>
                <a:latin typeface="Söhne"/>
              </a:rPr>
              <a:t> The statement also draws attention to governmental complicity in human rights abuses, including complicity with assaults on citizens. This underscores the idea that state actors may play a role in violations of human rights and can contribute to the erosion of the quality of life.</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Focus on Asymmetrical Deployment:</a:t>
            </a:r>
            <a:r>
              <a:rPr lang="en-GB" b="0" i="0" u="none" strike="noStrike" dirty="0">
                <a:solidFill>
                  <a:srgbClr val="374151"/>
                </a:solidFill>
                <a:effectLst/>
                <a:latin typeface="Söhne"/>
              </a:rPr>
              <a:t> The statement mentions that only a minority of the reported violent events qualify as "terror" defined as asymmetrical deployment of threats and violence against enemies using unconventional means. This suggests that not all violence falls under the category of terrorism, and there may be a distinction between conventional political struggle and acts of terror.</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Overall, this statement broadens the perception of threats to human rights and quality of life by acknowledging that not all abuses are acts of terrorism in the traditional sense. It emphasizes the complexity and diversity of threats that can exist within a given country and the role that governments can play in such abuses. It highlights the need for a nuanced understanding of violence, threats, and human rights violations.</a:t>
            </a:r>
          </a:p>
          <a:p>
            <a:endParaRPr lang="en-US" dirty="0"/>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5</a:t>
            </a:fld>
            <a:endParaRPr lang="en-US"/>
          </a:p>
        </p:txBody>
      </p:sp>
    </p:spTree>
    <p:extLst>
      <p:ext uri="{BB962C8B-B14F-4D97-AF65-F5344CB8AC3E}">
        <p14:creationId xmlns:p14="http://schemas.microsoft.com/office/powerpoint/2010/main" val="11976018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6</a:t>
            </a:fld>
            <a:endParaRPr lang="en-US"/>
          </a:p>
        </p:txBody>
      </p:sp>
    </p:spTree>
    <p:extLst>
      <p:ext uri="{BB962C8B-B14F-4D97-AF65-F5344CB8AC3E}">
        <p14:creationId xmlns:p14="http://schemas.microsoft.com/office/powerpoint/2010/main" val="121227606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dirty="0">
                <a:solidFill>
                  <a:srgbClr val="374151"/>
                </a:solidFill>
                <a:effectLst/>
                <a:latin typeface="Söhne"/>
              </a:rPr>
              <a:t>The sentence "that State Department specialists interpreted the 'political motivation' required by their definition of terror rather broadly" suggests the following about the use of definitions of terrorism by official agencies, in this case, the State Department:</a:t>
            </a:r>
          </a:p>
          <a:p>
            <a:pPr algn="l"/>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Broad Interpretation of Political Motivation:</a:t>
            </a:r>
            <a:r>
              <a:rPr lang="en-GB" b="0" i="0" u="none" strike="noStrike" dirty="0">
                <a:solidFill>
                  <a:srgbClr val="374151"/>
                </a:solidFill>
                <a:effectLst/>
                <a:latin typeface="Söhne"/>
              </a:rPr>
              <a:t> The State Department specialists have taken a broad and inclusive approach when interpreting the concept of "political motivation" as it relates to their definition of terrorism. This means that they are not limiting the definition of terrorism to acts solely motivated by conventional political goals or ideologies.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Flexibility in Defining Terrorism:</a:t>
            </a:r>
            <a:r>
              <a:rPr lang="en-GB" b="0" i="0" u="none" strike="noStrike" dirty="0">
                <a:solidFill>
                  <a:srgbClr val="374151"/>
                </a:solidFill>
                <a:effectLst/>
                <a:latin typeface="Söhne"/>
              </a:rPr>
              <a:t> By interpreting "political motivation" broadly, the State Department appears to allow for a wider range of motivations that may lead to acts of terrorism. This could encompass a variety of factors or objectives that extend beyond traditional political aims, such as economic, social, or religious motivations.</a:t>
            </a:r>
          </a:p>
          <a:p>
            <a:pPr algn="l">
              <a:buFont typeface="+mj-lt"/>
              <a:buAutoNum type="arabicPeriod"/>
            </a:pPr>
            <a:endParaRPr lang="en-GB" b="0" i="0" u="none" strike="noStrike" dirty="0">
              <a:solidFill>
                <a:srgbClr val="374151"/>
              </a:solidFill>
              <a:effectLst/>
              <a:latin typeface="Söhne"/>
            </a:endParaRPr>
          </a:p>
          <a:p>
            <a:pPr algn="l">
              <a:buFont typeface="+mj-lt"/>
              <a:buAutoNum type="arabicPeriod"/>
            </a:pPr>
            <a:r>
              <a:rPr lang="en-GB" b="1" i="0" u="none" strike="noStrike" dirty="0">
                <a:solidFill>
                  <a:srgbClr val="374151"/>
                </a:solidFill>
                <a:effectLst/>
                <a:latin typeface="Söhne"/>
              </a:rPr>
              <a:t>Contextual Understanding:</a:t>
            </a:r>
            <a:r>
              <a:rPr lang="en-GB" b="0" i="0" u="none" strike="noStrike" dirty="0">
                <a:solidFill>
                  <a:srgbClr val="374151"/>
                </a:solidFill>
                <a:effectLst/>
                <a:latin typeface="Söhne"/>
              </a:rPr>
              <a:t> This approach suggests that the State Department may consider the specific context and circumstances surrounding an act when determining whether it qualifies as terrorism. It implies a recognition that terrorism can take different forms and motivations, and a rigid or narrow definition may not adequately capture the complexity of modern terrorist activities.</a:t>
            </a:r>
          </a:p>
          <a:p>
            <a:pPr algn="l">
              <a:buFont typeface="+mj-lt"/>
              <a:buAutoNum type="arabicPeriod"/>
            </a:pPr>
            <a:endParaRPr lang="en-GB" b="0" i="0" u="none" strike="noStrike" dirty="0">
              <a:solidFill>
                <a:srgbClr val="374151"/>
              </a:solidFill>
              <a:effectLst/>
              <a:latin typeface="Söhne"/>
            </a:endParaRPr>
          </a:p>
          <a:p>
            <a:pPr algn="l"/>
            <a:r>
              <a:rPr lang="en-GB" b="0" i="0" u="none" strike="noStrike" dirty="0">
                <a:solidFill>
                  <a:srgbClr val="374151"/>
                </a:solidFill>
                <a:effectLst/>
                <a:latin typeface="Söhne"/>
              </a:rPr>
              <a:t>Overall, the sentence implies that the State Department is open to a more flexible and context-specific interpretation of the "political motivation" element within its definition of terrorism. This flexibility may be driven by the recognition that terrorism can manifest in various ways and may have diverse motivations beyond what might be traditionally associated with politics.</a:t>
            </a:r>
          </a:p>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7</a:t>
            </a:fld>
            <a:endParaRPr lang="en-US"/>
          </a:p>
        </p:txBody>
      </p:sp>
    </p:spTree>
    <p:extLst>
      <p:ext uri="{BB962C8B-B14F-4D97-AF65-F5344CB8AC3E}">
        <p14:creationId xmlns:p14="http://schemas.microsoft.com/office/powerpoint/2010/main" val="130938975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515356C-1DE3-064D-9C60-AA84057AC03B}" type="slidenum">
              <a:rPr lang="en-US" smtClean="0"/>
              <a:t>8</a:t>
            </a:fld>
            <a:endParaRPr lang="en-US"/>
          </a:p>
        </p:txBody>
      </p:sp>
    </p:spTree>
    <p:extLst>
      <p:ext uri="{BB962C8B-B14F-4D97-AF65-F5344CB8AC3E}">
        <p14:creationId xmlns:p14="http://schemas.microsoft.com/office/powerpoint/2010/main" val="288258620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2515356C-1DE3-064D-9C60-AA84057AC03B}" type="slidenum">
              <a:rPr lang="en-US" smtClean="0"/>
              <a:t>9</a:t>
            </a:fld>
            <a:endParaRPr lang="en-US"/>
          </a:p>
        </p:txBody>
      </p:sp>
    </p:spTree>
    <p:extLst>
      <p:ext uri="{BB962C8B-B14F-4D97-AF65-F5344CB8AC3E}">
        <p14:creationId xmlns:p14="http://schemas.microsoft.com/office/powerpoint/2010/main" val="164495575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9D3B3C7E-BC2D-4436-8B03-AC421FA66787}"/>
              </a:ext>
            </a:extLst>
          </p:cNvPr>
          <p:cNvSpPr/>
          <p:nvPr/>
        </p:nvSpPr>
        <p:spPr>
          <a:xfrm>
            <a:off x="160920" y="157606"/>
            <a:ext cx="11870161" cy="6542788"/>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66887E-4265-46F7-9DE0-605FFFC90761}"/>
              </a:ext>
            </a:extLst>
          </p:cNvPr>
          <p:cNvSpPr>
            <a:spLocks noGrp="1"/>
          </p:cNvSpPr>
          <p:nvPr>
            <p:ph type="ctrTitle" hasCustomPrompt="1"/>
          </p:nvPr>
        </p:nvSpPr>
        <p:spPr>
          <a:xfrm>
            <a:off x="2035130" y="1066800"/>
            <a:ext cx="8112369" cy="2073119"/>
          </a:xfrm>
        </p:spPr>
        <p:txBody>
          <a:bodyPr anchor="b">
            <a:normAutofit/>
          </a:bodyPr>
          <a:lstStyle>
            <a:lvl1pPr algn="ctr">
              <a:lnSpc>
                <a:spcPct val="110000"/>
              </a:lnSpc>
              <a:defRPr sz="2800" cap="all" spc="390" baseline="0"/>
            </a:lvl1pPr>
          </a:lstStyle>
          <a:p>
            <a:r>
              <a:rPr lang="en-US" dirty="0"/>
              <a:t>CLICK TO EDIT MASTER TITLE STYLE</a:t>
            </a:r>
          </a:p>
        </p:txBody>
      </p:sp>
      <p:sp>
        <p:nvSpPr>
          <p:cNvPr id="3" name="Subtitle 2">
            <a:extLst>
              <a:ext uri="{FF2B5EF4-FFF2-40B4-BE49-F238E27FC236}">
                <a16:creationId xmlns:a16="http://schemas.microsoft.com/office/drawing/2014/main" id="{7EDB1A74-54F5-45CA-8922-87FFD57515D4}"/>
              </a:ext>
            </a:extLst>
          </p:cNvPr>
          <p:cNvSpPr>
            <a:spLocks noGrp="1"/>
          </p:cNvSpPr>
          <p:nvPr>
            <p:ph type="subTitle" idx="1"/>
          </p:nvPr>
        </p:nvSpPr>
        <p:spPr>
          <a:xfrm>
            <a:off x="2175804" y="4876802"/>
            <a:ext cx="7821637" cy="1028697"/>
          </a:xfrm>
        </p:spPr>
        <p:txBody>
          <a:bodyPr>
            <a:normAutofit/>
          </a:bodyPr>
          <a:lstStyle>
            <a:lvl1pPr marL="0" indent="0" algn="ctr">
              <a:lnSpc>
                <a:spcPct val="100000"/>
              </a:lnSpc>
              <a:buNone/>
              <a:defRPr sz="20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0B6BE6EF-9D0F-4ABF-B92C-E967FE3F16CF}"/>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5" name="Footer Placeholder 4">
            <a:extLst>
              <a:ext uri="{FF2B5EF4-FFF2-40B4-BE49-F238E27FC236}">
                <a16:creationId xmlns:a16="http://schemas.microsoft.com/office/drawing/2014/main" id="{4E4AB150-954C-4F02-89AC-DA7163D75C39}"/>
              </a:ext>
            </a:extLst>
          </p:cNvPr>
          <p:cNvSpPr>
            <a:spLocks noGrp="1"/>
          </p:cNvSpPr>
          <p:nvPr>
            <p:ph type="ftr" sz="quarter" idx="11"/>
          </p:nvPr>
        </p:nvSpPr>
        <p:spPr>
          <a:xfrm>
            <a:off x="7279965" y="6245352"/>
            <a:ext cx="4114800" cy="365125"/>
          </a:xfrm>
        </p:spPr>
        <p:txBody>
          <a:bodyPr/>
          <a:lstStyle/>
          <a:p>
            <a:endParaRPr lang="en-US"/>
          </a:p>
        </p:txBody>
      </p:sp>
      <p:sp>
        <p:nvSpPr>
          <p:cNvPr id="6" name="Slide Number Placeholder 5">
            <a:extLst>
              <a:ext uri="{FF2B5EF4-FFF2-40B4-BE49-F238E27FC236}">
                <a16:creationId xmlns:a16="http://schemas.microsoft.com/office/drawing/2014/main" id="{E8E16270-CBD7-4ACC-BFC5-9CADE7226688}"/>
              </a:ext>
            </a:extLst>
          </p:cNvPr>
          <p:cNvSpPr>
            <a:spLocks noGrp="1"/>
          </p:cNvSpPr>
          <p:nvPr>
            <p:ph type="sldNum" sz="quarter" idx="12"/>
          </p:nvPr>
        </p:nvSpPr>
        <p:spPr/>
        <p:txBody>
          <a:bodyPr/>
          <a:lstStyle/>
          <a:p>
            <a:fld id="{19590046-DA73-4BBF-84B5-C08E6F75191A}" type="slidenum">
              <a:rPr lang="en-US" smtClean="0"/>
              <a:t>‹#›</a:t>
            </a:fld>
            <a:endParaRPr lang="en-US"/>
          </a:p>
        </p:txBody>
      </p:sp>
      <p:grpSp>
        <p:nvGrpSpPr>
          <p:cNvPr id="7" name="Group 6">
            <a:extLst>
              <a:ext uri="{FF2B5EF4-FFF2-40B4-BE49-F238E27FC236}">
                <a16:creationId xmlns:a16="http://schemas.microsoft.com/office/drawing/2014/main" id="{79B5D0C1-066E-4C02-A6B8-59FAE4A19724}"/>
              </a:ext>
            </a:extLst>
          </p:cNvPr>
          <p:cNvGrpSpPr/>
          <p:nvPr/>
        </p:nvGrpSpPr>
        <p:grpSpPr>
          <a:xfrm>
            <a:off x="5662258" y="4240546"/>
            <a:ext cx="867485" cy="115439"/>
            <a:chOff x="8910933" y="1861308"/>
            <a:chExt cx="867485" cy="115439"/>
          </a:xfrm>
        </p:grpSpPr>
        <p:sp>
          <p:nvSpPr>
            <p:cNvPr id="8" name="Rectangle 7">
              <a:extLst>
                <a:ext uri="{FF2B5EF4-FFF2-40B4-BE49-F238E27FC236}">
                  <a16:creationId xmlns:a16="http://schemas.microsoft.com/office/drawing/2014/main" id="{D4386904-AFDC-449E-8D1B-906B305EBDA7}"/>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70778F2-11E8-428C-8324-479CA9D6FE92}"/>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4A0BE89E-CB2D-48BA-A8D2-533FAAAA725F}"/>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19309767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D2DC87-4B97-4A7C-BC4C-6E7724561615}"/>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F4B59FD9-57FD-4ABA-9FCD-7954052534C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87BD40E-B0AA-47B8-900F-488A8AEC1BC2}"/>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5" name="Footer Placeholder 4">
            <a:extLst>
              <a:ext uri="{FF2B5EF4-FFF2-40B4-BE49-F238E27FC236}">
                <a16:creationId xmlns:a16="http://schemas.microsoft.com/office/drawing/2014/main" id="{865E623C-1E35-4485-A5B4-A71969BE706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5C6BB9-EF4F-465E-985B-34521F68C583}"/>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92171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587F5577-D71B-4279-B07A-62F703E5D1DC}"/>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5" name="Footer Placeholder 4">
            <a:extLst>
              <a:ext uri="{FF2B5EF4-FFF2-40B4-BE49-F238E27FC236}">
                <a16:creationId xmlns:a16="http://schemas.microsoft.com/office/drawing/2014/main" id="{F648367D-C35C-4023-BEBE-F834D033B0C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2BFCF8A-B8C6-496A-98A5-BBB52DB70F16}"/>
              </a:ext>
            </a:extLst>
          </p:cNvPr>
          <p:cNvSpPr>
            <a:spLocks noGrp="1"/>
          </p:cNvSpPr>
          <p:nvPr>
            <p:ph type="sldNum" sz="quarter" idx="12"/>
          </p:nvPr>
        </p:nvSpPr>
        <p:spPr/>
        <p:txBody>
          <a:bodyPr/>
          <a:lstStyle/>
          <a:p>
            <a:fld id="{19590046-DA73-4BBF-84B5-C08E6F75191A}" type="slidenum">
              <a:rPr lang="en-US" smtClean="0"/>
              <a:t>‹#›</a:t>
            </a:fld>
            <a:endParaRPr lang="en-US"/>
          </a:p>
        </p:txBody>
      </p:sp>
      <p:sp>
        <p:nvSpPr>
          <p:cNvPr id="11" name="Rectangle 5">
            <a:extLst>
              <a:ext uri="{FF2B5EF4-FFF2-40B4-BE49-F238E27FC236}">
                <a16:creationId xmlns:a16="http://schemas.microsoft.com/office/drawing/2014/main" id="{CDE45C10-227D-42DF-A888-EEFD3784FA8E}"/>
              </a:ext>
              <a:ext uri="{C183D7F6-B498-43B3-948B-1728B52AA6E4}">
                <adec:decorative xmlns:adec="http://schemas.microsoft.com/office/drawing/2017/decorative" val="1"/>
              </a:ext>
            </a:extLst>
          </p:cNvPr>
          <p:cNvSpPr/>
          <p:nvPr/>
        </p:nvSpPr>
        <p:spPr>
          <a:xfrm>
            <a:off x="723900" y="750338"/>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7" name="Group 6">
            <a:extLst>
              <a:ext uri="{FF2B5EF4-FFF2-40B4-BE49-F238E27FC236}">
                <a16:creationId xmlns:a16="http://schemas.microsoft.com/office/drawing/2014/main" id="{DA214944-8898-48BC-AE6F-065DA7BBB8E8}"/>
              </a:ext>
              <a:ext uri="{C183D7F6-B498-43B3-948B-1728B52AA6E4}">
                <adec:decorative xmlns:adec="http://schemas.microsoft.com/office/drawing/2017/decorative" val="1"/>
              </a:ext>
            </a:extLst>
          </p:cNvPr>
          <p:cNvGrpSpPr/>
          <p:nvPr/>
        </p:nvGrpSpPr>
        <p:grpSpPr>
          <a:xfrm>
            <a:off x="2580478" y="4714704"/>
            <a:ext cx="867485" cy="115439"/>
            <a:chOff x="8910933" y="1861308"/>
            <a:chExt cx="867485" cy="115439"/>
          </a:xfrm>
        </p:grpSpPr>
        <p:sp>
          <p:nvSpPr>
            <p:cNvPr id="8" name="Rectangle 7">
              <a:extLst>
                <a:ext uri="{FF2B5EF4-FFF2-40B4-BE49-F238E27FC236}">
                  <a16:creationId xmlns:a16="http://schemas.microsoft.com/office/drawing/2014/main" id="{B94B3AAB-30C4-441D-B481-D253F8325953}"/>
                </a:ext>
              </a:extLst>
            </p:cNvPr>
            <p:cNvSpPr/>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9" name="Straight Connector 8">
              <a:extLst>
                <a:ext uri="{FF2B5EF4-FFF2-40B4-BE49-F238E27FC236}">
                  <a16:creationId xmlns:a16="http://schemas.microsoft.com/office/drawing/2014/main" id="{FDCB6176-5585-40BC-BC9C-CA625F989F1B}"/>
                </a:ext>
              </a:extLst>
            </p:cNvPr>
            <p:cNvCxnSpPr/>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0" name="Straight Connector 9">
              <a:extLst>
                <a:ext uri="{FF2B5EF4-FFF2-40B4-BE49-F238E27FC236}">
                  <a16:creationId xmlns:a16="http://schemas.microsoft.com/office/drawing/2014/main" id="{77C4F1D9-97D8-43DD-A319-C56367F97FCE}"/>
                </a:ext>
              </a:extLst>
            </p:cNvPr>
            <p:cNvCxnSpPr/>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
        <p:nvSpPr>
          <p:cNvPr id="2" name="Title 1">
            <a:extLst>
              <a:ext uri="{FF2B5EF4-FFF2-40B4-BE49-F238E27FC236}">
                <a16:creationId xmlns:a16="http://schemas.microsoft.com/office/drawing/2014/main" id="{D25E64ED-B373-4866-B5A2-E805D3168BBB}"/>
              </a:ext>
            </a:extLst>
          </p:cNvPr>
          <p:cNvSpPr>
            <a:spLocks noGrp="1"/>
          </p:cNvSpPr>
          <p:nvPr>
            <p:ph type="title"/>
          </p:nvPr>
        </p:nvSpPr>
        <p:spPr>
          <a:xfrm>
            <a:off x="1151291" y="1274475"/>
            <a:ext cx="3761832" cy="2823913"/>
          </a:xfrm>
        </p:spPr>
        <p:txBody>
          <a:bodyPr anchor="b">
            <a:normAutofit/>
          </a:bodyPr>
          <a:lstStyle>
            <a:lvl1pPr algn="ctr">
              <a:defRPr sz="3200" cap="all" spc="600" baseline="0"/>
            </a:lvl1pPr>
          </a:lstStyle>
          <a:p>
            <a:r>
              <a:rPr lang="en-US" dirty="0"/>
              <a:t>Click to edit Master title style</a:t>
            </a:r>
          </a:p>
        </p:txBody>
      </p:sp>
      <p:sp>
        <p:nvSpPr>
          <p:cNvPr id="3" name="Text Placeholder 2">
            <a:extLst>
              <a:ext uri="{FF2B5EF4-FFF2-40B4-BE49-F238E27FC236}">
                <a16:creationId xmlns:a16="http://schemas.microsoft.com/office/drawing/2014/main" id="{AB6D6168-DDAE-41B2-A0D5-42185A2D028C}"/>
              </a:ext>
            </a:extLst>
          </p:cNvPr>
          <p:cNvSpPr>
            <a:spLocks noGrp="1"/>
          </p:cNvSpPr>
          <p:nvPr>
            <p:ph type="body" idx="1"/>
          </p:nvPr>
        </p:nvSpPr>
        <p:spPr>
          <a:xfrm>
            <a:off x="6556756" y="2730304"/>
            <a:ext cx="4383030" cy="1397390"/>
          </a:xfrm>
        </p:spPr>
        <p:txBody>
          <a:bodyPr anchor="ctr">
            <a:normAutofit/>
          </a:bodyPr>
          <a:lstStyle>
            <a:lvl1pPr marL="0" indent="0" algn="ctr">
              <a:buNone/>
              <a:defRPr sz="2000">
                <a:solidFill>
                  <a:schemeClr val="tx2"/>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Tree>
    <p:extLst>
      <p:ext uri="{BB962C8B-B14F-4D97-AF65-F5344CB8AC3E}">
        <p14:creationId xmlns:p14="http://schemas.microsoft.com/office/powerpoint/2010/main" val="37165298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5825EB-71EE-41B3-89D2-47A0C7C3598E}"/>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E662F7D-C4AD-4BD4-AAC8-F0223EE4A38B}"/>
              </a:ext>
            </a:extLst>
          </p:cNvPr>
          <p:cNvSpPr>
            <a:spLocks noGrp="1"/>
          </p:cNvSpPr>
          <p:nvPr>
            <p:ph sz="half" idx="1"/>
          </p:nvPr>
        </p:nvSpPr>
        <p:spPr>
          <a:xfrm>
            <a:off x="1037305" y="2155369"/>
            <a:ext cx="4953000" cy="3998323"/>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9D0FB088-28C6-4667-8DF2-0DE32AE3EC30}"/>
              </a:ext>
            </a:extLst>
          </p:cNvPr>
          <p:cNvSpPr>
            <a:spLocks noGrp="1"/>
          </p:cNvSpPr>
          <p:nvPr>
            <p:ph sz="half" idx="2"/>
          </p:nvPr>
        </p:nvSpPr>
        <p:spPr>
          <a:xfrm>
            <a:off x="6172200" y="2155369"/>
            <a:ext cx="4953000" cy="399832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F36095F-AE34-4E94-B722-E3A1205AEEDC}"/>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6" name="Footer Placeholder 5">
            <a:extLst>
              <a:ext uri="{FF2B5EF4-FFF2-40B4-BE49-F238E27FC236}">
                <a16:creationId xmlns:a16="http://schemas.microsoft.com/office/drawing/2014/main" id="{6E06A8E6-BD94-48EA-8F35-DA0DF910AC2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0478AEF-56B8-49F5-81E8-663B1FFA073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44407780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F873F-001F-4254-97F3-05329E6A7B67}"/>
              </a:ext>
            </a:extLst>
          </p:cNvPr>
          <p:cNvSpPr>
            <a:spLocks noGrp="1"/>
          </p:cNvSpPr>
          <p:nvPr>
            <p:ph type="title"/>
          </p:nvPr>
        </p:nvSpPr>
        <p:spPr>
          <a:xfrm>
            <a:off x="1028700" y="555171"/>
            <a:ext cx="10134600" cy="1135517"/>
          </a:xfrm>
        </p:spPr>
        <p:txBody>
          <a:bodyPr/>
          <a:lstStyle/>
          <a:p>
            <a:r>
              <a:rPr lang="en-US" dirty="0"/>
              <a:t>Click to edit Master title style</a:t>
            </a:r>
          </a:p>
        </p:txBody>
      </p:sp>
      <p:sp>
        <p:nvSpPr>
          <p:cNvPr id="3" name="Text Placeholder 2">
            <a:extLst>
              <a:ext uri="{FF2B5EF4-FFF2-40B4-BE49-F238E27FC236}">
                <a16:creationId xmlns:a16="http://schemas.microsoft.com/office/drawing/2014/main" id="{4A37B575-060F-4296-A28A-93DA109F96F5}"/>
              </a:ext>
            </a:extLst>
          </p:cNvPr>
          <p:cNvSpPr>
            <a:spLocks noGrp="1"/>
          </p:cNvSpPr>
          <p:nvPr>
            <p:ph type="body" idx="1"/>
          </p:nvPr>
        </p:nvSpPr>
        <p:spPr>
          <a:xfrm>
            <a:off x="1037306" y="1801620"/>
            <a:ext cx="4849036"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BA581A51-F4D1-4A02-9918-C416F820B646}"/>
              </a:ext>
            </a:extLst>
          </p:cNvPr>
          <p:cNvSpPr>
            <a:spLocks noGrp="1"/>
          </p:cNvSpPr>
          <p:nvPr>
            <p:ph sz="half" idx="2"/>
          </p:nvPr>
        </p:nvSpPr>
        <p:spPr>
          <a:xfrm>
            <a:off x="1037306" y="2619103"/>
            <a:ext cx="4849036"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D32916D0-3DFE-455D-9888-3FDEFD3DE0CD}"/>
              </a:ext>
            </a:extLst>
          </p:cNvPr>
          <p:cNvSpPr>
            <a:spLocks noGrp="1"/>
          </p:cNvSpPr>
          <p:nvPr>
            <p:ph type="body" sz="quarter" idx="3"/>
          </p:nvPr>
        </p:nvSpPr>
        <p:spPr>
          <a:xfrm>
            <a:off x="6250108" y="1801620"/>
            <a:ext cx="4904585" cy="814387"/>
          </a:xfrm>
        </p:spPr>
        <p:txBody>
          <a:bodyPr anchor="b">
            <a:normAutofit/>
          </a:bodyPr>
          <a:lstStyle>
            <a:lvl1pPr marL="0" indent="0">
              <a:buNone/>
              <a:defRPr sz="1800" b="0"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F093D763-0643-4A48-8007-93391C59F6D5}"/>
              </a:ext>
            </a:extLst>
          </p:cNvPr>
          <p:cNvSpPr>
            <a:spLocks noGrp="1"/>
          </p:cNvSpPr>
          <p:nvPr>
            <p:ph sz="quarter" idx="4"/>
          </p:nvPr>
        </p:nvSpPr>
        <p:spPr>
          <a:xfrm>
            <a:off x="6250108" y="2619103"/>
            <a:ext cx="4904585" cy="351499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69A2D07B-3A5D-41C2-83B8-BD1AD6522CAD}"/>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8" name="Footer Placeholder 7">
            <a:extLst>
              <a:ext uri="{FF2B5EF4-FFF2-40B4-BE49-F238E27FC236}">
                <a16:creationId xmlns:a16="http://schemas.microsoft.com/office/drawing/2014/main" id="{0E2C1367-FE5A-4CDD-B85B-724FFFE5B58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2F244-23EB-4E1A-B74F-77F23F87978D}"/>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23950259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76C0A-BEF4-4DE4-A9D2-C60298FC7F99}"/>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367C0AC-3C98-4D68-AE72-CFFA1638CC02}"/>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4" name="Footer Placeholder 3">
            <a:extLst>
              <a:ext uri="{FF2B5EF4-FFF2-40B4-BE49-F238E27FC236}">
                <a16:creationId xmlns:a16="http://schemas.microsoft.com/office/drawing/2014/main" id="{FEA7722A-E2E4-45D2-8A20-4853ED6837B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46B9201-B20B-4412-B745-F2F6A91487E8}"/>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9162909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BC4889A-9ABE-4409-BAD8-F84C36C1FA09}"/>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3" name="Footer Placeholder 2">
            <a:extLst>
              <a:ext uri="{FF2B5EF4-FFF2-40B4-BE49-F238E27FC236}">
                <a16:creationId xmlns:a16="http://schemas.microsoft.com/office/drawing/2014/main" id="{7DDA5A70-FE21-4CB6-A67B-1DC798E9E3B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984AD11-7FD2-432C-A6AB-395BE9275C1B}"/>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1730326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F397CF-9CDD-4E78-8F35-A2FFE7867419}"/>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87194BFE-7A85-4123-B0F7-4DB1C141CE60}"/>
              </a:ext>
            </a:extLst>
          </p:cNvPr>
          <p:cNvSpPr>
            <a:spLocks noGrp="1"/>
          </p:cNvSpPr>
          <p:nvPr>
            <p:ph idx="1"/>
          </p:nvPr>
        </p:nvSpPr>
        <p:spPr>
          <a:xfrm>
            <a:off x="5183188" y="1066800"/>
            <a:ext cx="6172200" cy="4838699"/>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641EFD6D-1929-4A73-A860-22A36FF5C17D}"/>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9B399A5-94A1-4452-AFF0-918BDA8B14F9}"/>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6" name="Footer Placeholder 5">
            <a:extLst>
              <a:ext uri="{FF2B5EF4-FFF2-40B4-BE49-F238E27FC236}">
                <a16:creationId xmlns:a16="http://schemas.microsoft.com/office/drawing/2014/main" id="{489589D8-DD83-406C-A77A-176D23993BA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DE46024-82ED-40EF-8846-F6CC44BC53DE}"/>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78292091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BD12FA-83A4-42AF-98D7-312C4C5A7128}"/>
              </a:ext>
            </a:extLst>
          </p:cNvPr>
          <p:cNvSpPr>
            <a:spLocks noGrp="1"/>
          </p:cNvSpPr>
          <p:nvPr>
            <p:ph type="title"/>
          </p:nvPr>
        </p:nvSpPr>
        <p:spPr>
          <a:xfrm>
            <a:off x="1066800" y="457200"/>
            <a:ext cx="3705225" cy="1600200"/>
          </a:xfrm>
        </p:spPr>
        <p:txBody>
          <a:bodyPr anchor="b"/>
          <a:lstStyle>
            <a:lvl1pPr>
              <a:defRPr sz="3200"/>
            </a:lvl1pPr>
          </a:lstStyle>
          <a:p>
            <a:r>
              <a:rPr lang="en-US"/>
              <a:t>Click to edit Master title style</a:t>
            </a:r>
            <a:endParaRPr lang="en-US" dirty="0"/>
          </a:p>
        </p:txBody>
      </p:sp>
      <p:sp>
        <p:nvSpPr>
          <p:cNvPr id="3" name="Picture Placeholder 2">
            <a:extLst>
              <a:ext uri="{FF2B5EF4-FFF2-40B4-BE49-F238E27FC236}">
                <a16:creationId xmlns:a16="http://schemas.microsoft.com/office/drawing/2014/main" id="{46CF1DC8-2932-4C6E-BFBB-8BA1C9598425}"/>
              </a:ext>
            </a:extLst>
          </p:cNvPr>
          <p:cNvSpPr>
            <a:spLocks noGrp="1"/>
          </p:cNvSpPr>
          <p:nvPr>
            <p:ph type="pic" idx="1"/>
          </p:nvPr>
        </p:nvSpPr>
        <p:spPr>
          <a:xfrm>
            <a:off x="5183188" y="1066800"/>
            <a:ext cx="5942012" cy="48387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8D6E0000-EF01-46A5-8A71-25FB7EA3F94A}"/>
              </a:ext>
            </a:extLst>
          </p:cNvPr>
          <p:cNvSpPr>
            <a:spLocks noGrp="1"/>
          </p:cNvSpPr>
          <p:nvPr>
            <p:ph type="body" sz="half" idx="2"/>
          </p:nvPr>
        </p:nvSpPr>
        <p:spPr>
          <a:xfrm>
            <a:off x="1066800" y="2057400"/>
            <a:ext cx="3705225"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01AD40B-9246-4532-9F73-5BA9061C3ABA}"/>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6" name="Footer Placeholder 5">
            <a:extLst>
              <a:ext uri="{FF2B5EF4-FFF2-40B4-BE49-F238E27FC236}">
                <a16:creationId xmlns:a16="http://schemas.microsoft.com/office/drawing/2014/main" id="{8BE6B9A0-5B1C-4F7B-828A-EF74E51478B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82E99FB-C932-4165-A612-8B302D8F7229}"/>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62309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DB1126-542A-43AD-8078-EE3565165448}"/>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A4A5F98B-5F32-4561-BFBC-9F6E5DA0A347}"/>
              </a:ext>
            </a:extLst>
          </p:cNvPr>
          <p:cNvSpPr>
            <a:spLocks noGrp="1"/>
          </p:cNvSpPr>
          <p:nvPr>
            <p:ph type="body" orient="vert" idx="1"/>
          </p:nvPr>
        </p:nvSpPr>
        <p:spPr>
          <a:xfrm>
            <a:off x="1028700" y="2161903"/>
            <a:ext cx="10134600" cy="374359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773D0DD-B04E-4E48-8EE1-51E46131A9A2}"/>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5" name="Footer Placeholder 4">
            <a:extLst>
              <a:ext uri="{FF2B5EF4-FFF2-40B4-BE49-F238E27FC236}">
                <a16:creationId xmlns:a16="http://schemas.microsoft.com/office/drawing/2014/main" id="{0481352D-F9C0-4442-9601-A09A7655E68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FC0801-9C45-40AE-AB33-5742CDA4DAC7}"/>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252977126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E946561-59BF-4566-AD2C-9B05C4771DF4}"/>
              </a:ext>
            </a:extLst>
          </p:cNvPr>
          <p:cNvSpPr>
            <a:spLocks noGrp="1"/>
          </p:cNvSpPr>
          <p:nvPr>
            <p:ph type="title" orient="vert"/>
          </p:nvPr>
        </p:nvSpPr>
        <p:spPr>
          <a:xfrm>
            <a:off x="9196250" y="723899"/>
            <a:ext cx="2271849" cy="5410201"/>
          </a:xfrm>
        </p:spPr>
        <p:txBody>
          <a:bodyPr vert="eaVert"/>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A1DF7870-6CBD-47E2-854C-68141BAA101D}"/>
              </a:ext>
            </a:extLst>
          </p:cNvPr>
          <p:cNvSpPr>
            <a:spLocks noGrp="1"/>
          </p:cNvSpPr>
          <p:nvPr>
            <p:ph type="body" orient="vert" idx="1"/>
          </p:nvPr>
        </p:nvSpPr>
        <p:spPr>
          <a:xfrm>
            <a:off x="723900" y="723899"/>
            <a:ext cx="8302534" cy="5410201"/>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8712FAF3-C106-49CB-A845-1FC7F731399D}"/>
              </a:ext>
            </a:extLst>
          </p:cNvPr>
          <p:cNvSpPr>
            <a:spLocks noGrp="1"/>
          </p:cNvSpPr>
          <p:nvPr>
            <p:ph type="dt" sz="half" idx="10"/>
          </p:nvPr>
        </p:nvSpPr>
        <p:spPr/>
        <p:txBody>
          <a:bodyPr/>
          <a:lstStyle/>
          <a:p>
            <a:fld id="{C485584D-7D79-4248-9986-4CA35242F944}" type="datetimeFigureOut">
              <a:rPr lang="en-US" smtClean="0"/>
              <a:t>10/5/23</a:t>
            </a:fld>
            <a:endParaRPr lang="en-US"/>
          </a:p>
        </p:txBody>
      </p:sp>
      <p:sp>
        <p:nvSpPr>
          <p:cNvPr id="5" name="Footer Placeholder 4">
            <a:extLst>
              <a:ext uri="{FF2B5EF4-FFF2-40B4-BE49-F238E27FC236}">
                <a16:creationId xmlns:a16="http://schemas.microsoft.com/office/drawing/2014/main" id="{E34D5CCC-00E8-48FA-91A6-921E7B6440E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B7E1751-E7AA-406D-A977-1ACEF1FBD134}"/>
              </a:ext>
            </a:extLst>
          </p:cNvPr>
          <p:cNvSpPr>
            <a:spLocks noGrp="1"/>
          </p:cNvSpPr>
          <p:nvPr>
            <p:ph type="sldNum" sz="quarter" idx="12"/>
          </p:nvPr>
        </p:nvSpPr>
        <p:spPr/>
        <p:txBody>
          <a:bodyPr/>
          <a:lstStyle/>
          <a:p>
            <a:fld id="{19590046-DA73-4BBF-84B5-C08E6F75191A}" type="slidenum">
              <a:rPr lang="en-US" smtClean="0"/>
              <a:t>‹#›</a:t>
            </a:fld>
            <a:endParaRPr lang="en-US"/>
          </a:p>
        </p:txBody>
      </p:sp>
    </p:spTree>
    <p:extLst>
      <p:ext uri="{BB962C8B-B14F-4D97-AF65-F5344CB8AC3E}">
        <p14:creationId xmlns:p14="http://schemas.microsoft.com/office/powerpoint/2010/main" val="390463542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6CE7638-D991-46E7-BF2C-67D1AC829628}"/>
              </a:ext>
            </a:extLst>
          </p:cNvPr>
          <p:cNvSpPr>
            <a:spLocks noGrp="1"/>
          </p:cNvSpPr>
          <p:nvPr>
            <p:ph type="title"/>
          </p:nvPr>
        </p:nvSpPr>
        <p:spPr>
          <a:xfrm>
            <a:off x="1028700" y="723900"/>
            <a:ext cx="10134600" cy="1288489"/>
          </a:xfrm>
          <a:prstGeom prst="rect">
            <a:avLst/>
          </a:prstGeom>
        </p:spPr>
        <p:txBody>
          <a:bodyPr vert="horz" lIns="91440" tIns="45720" rIns="91440" bIns="45720" rtlCol="0" anchor="b">
            <a:normAutofit/>
          </a:bodyPr>
          <a:lstStyle/>
          <a:p>
            <a:r>
              <a:rPr lang="en-US" dirty="0"/>
              <a:t>Click to edit Master title style</a:t>
            </a:r>
          </a:p>
        </p:txBody>
      </p:sp>
      <p:sp>
        <p:nvSpPr>
          <p:cNvPr id="3" name="Text Placeholder 2">
            <a:extLst>
              <a:ext uri="{FF2B5EF4-FFF2-40B4-BE49-F238E27FC236}">
                <a16:creationId xmlns:a16="http://schemas.microsoft.com/office/drawing/2014/main" id="{CA7C6B9C-4923-4DAB-9748-D5CD289EB978}"/>
              </a:ext>
            </a:extLst>
          </p:cNvPr>
          <p:cNvSpPr>
            <a:spLocks noGrp="1"/>
          </p:cNvSpPr>
          <p:nvPr>
            <p:ph type="body" idx="1"/>
          </p:nvPr>
        </p:nvSpPr>
        <p:spPr>
          <a:xfrm>
            <a:off x="1028700" y="2161903"/>
            <a:ext cx="10134600" cy="3969342"/>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6" name="Slide Number Placeholder 5">
            <a:extLst>
              <a:ext uri="{FF2B5EF4-FFF2-40B4-BE49-F238E27FC236}">
                <a16:creationId xmlns:a16="http://schemas.microsoft.com/office/drawing/2014/main" id="{E7578CF6-4B33-40E4-B881-5F4C568378E1}"/>
              </a:ext>
            </a:extLst>
          </p:cNvPr>
          <p:cNvSpPr>
            <a:spLocks noGrp="1"/>
          </p:cNvSpPr>
          <p:nvPr>
            <p:ph type="sldNum" sz="quarter" idx="4"/>
          </p:nvPr>
        </p:nvSpPr>
        <p:spPr>
          <a:xfrm>
            <a:off x="11394765" y="6245032"/>
            <a:ext cx="524491" cy="365125"/>
          </a:xfrm>
          <a:prstGeom prst="rect">
            <a:avLst/>
          </a:prstGeom>
        </p:spPr>
        <p:txBody>
          <a:bodyPr vert="horz" lIns="91440" tIns="45720" rIns="91440" bIns="45720" rtlCol="0" anchor="ctr"/>
          <a:lstStyle>
            <a:lvl1pPr algn="r">
              <a:defRPr sz="1050">
                <a:solidFill>
                  <a:schemeClr val="tx2"/>
                </a:solidFill>
              </a:defRPr>
            </a:lvl1pPr>
          </a:lstStyle>
          <a:p>
            <a:fld id="{19590046-DA73-4BBF-84B5-C08E6F75191A}" type="slidenum">
              <a:rPr lang="en-US" smtClean="0"/>
              <a:t>‹#›</a:t>
            </a:fld>
            <a:endParaRPr lang="en-US"/>
          </a:p>
        </p:txBody>
      </p:sp>
      <p:sp>
        <p:nvSpPr>
          <p:cNvPr id="4" name="Date Placeholder 3">
            <a:extLst>
              <a:ext uri="{FF2B5EF4-FFF2-40B4-BE49-F238E27FC236}">
                <a16:creationId xmlns:a16="http://schemas.microsoft.com/office/drawing/2014/main" id="{25AE857E-F564-4539-9984-10435B6140AC}"/>
              </a:ext>
            </a:extLst>
          </p:cNvPr>
          <p:cNvSpPr>
            <a:spLocks noGrp="1"/>
          </p:cNvSpPr>
          <p:nvPr>
            <p:ph type="dt" sz="half" idx="2"/>
          </p:nvPr>
        </p:nvSpPr>
        <p:spPr>
          <a:xfrm>
            <a:off x="354841" y="6245032"/>
            <a:ext cx="2659380" cy="365125"/>
          </a:xfrm>
          <a:prstGeom prst="rect">
            <a:avLst/>
          </a:prstGeom>
        </p:spPr>
        <p:txBody>
          <a:bodyPr vert="horz" lIns="91440" tIns="45720" rIns="91440" bIns="45720" rtlCol="0" anchor="ctr"/>
          <a:lstStyle>
            <a:lvl1pPr algn="l">
              <a:defRPr sz="1050">
                <a:solidFill>
                  <a:schemeClr val="tx2"/>
                </a:solidFill>
              </a:defRPr>
            </a:lvl1pPr>
          </a:lstStyle>
          <a:p>
            <a:fld id="{C485584D-7D79-4248-9986-4CA35242F944}" type="datetimeFigureOut">
              <a:rPr lang="en-US" smtClean="0"/>
              <a:t>10/5/23</a:t>
            </a:fld>
            <a:endParaRPr lang="en-US"/>
          </a:p>
        </p:txBody>
      </p:sp>
      <p:sp>
        <p:nvSpPr>
          <p:cNvPr id="5" name="Footer Placeholder 4">
            <a:extLst>
              <a:ext uri="{FF2B5EF4-FFF2-40B4-BE49-F238E27FC236}">
                <a16:creationId xmlns:a16="http://schemas.microsoft.com/office/drawing/2014/main" id="{7D1EABEF-B998-4B11-A878-8F492F8E3983}"/>
              </a:ext>
            </a:extLst>
          </p:cNvPr>
          <p:cNvSpPr>
            <a:spLocks noGrp="1"/>
          </p:cNvSpPr>
          <p:nvPr>
            <p:ph type="ftr" sz="quarter" idx="3"/>
          </p:nvPr>
        </p:nvSpPr>
        <p:spPr>
          <a:xfrm>
            <a:off x="7279964" y="6245033"/>
            <a:ext cx="4112222" cy="365125"/>
          </a:xfrm>
          <a:prstGeom prst="rect">
            <a:avLst/>
          </a:prstGeom>
        </p:spPr>
        <p:txBody>
          <a:bodyPr vert="horz" lIns="91440" tIns="45720" rIns="91440" bIns="45720" rtlCol="0" anchor="ctr"/>
          <a:lstStyle>
            <a:lvl1pPr algn="r">
              <a:defRPr sz="1050">
                <a:solidFill>
                  <a:schemeClr val="tx2"/>
                </a:solidFill>
              </a:defRPr>
            </a:lvl1pPr>
          </a:lstStyle>
          <a:p>
            <a:endParaRPr lang="en-US"/>
          </a:p>
        </p:txBody>
      </p:sp>
      <p:sp>
        <p:nvSpPr>
          <p:cNvPr id="16" name="Freeform: Shape 15">
            <a:extLst>
              <a:ext uri="{FF2B5EF4-FFF2-40B4-BE49-F238E27FC236}">
                <a16:creationId xmlns:a16="http://schemas.microsoft.com/office/drawing/2014/main" id="{9EB54D17-3792-403D-9127-495845021D2B}"/>
              </a:ext>
            </a:extLst>
          </p:cNvPr>
          <p:cNvSpPr/>
          <p:nvPr/>
        </p:nvSpPr>
        <p:spPr>
          <a:xfrm>
            <a:off x="0" y="0"/>
            <a:ext cx="12192000" cy="6858000"/>
          </a:xfrm>
          <a:custGeom>
            <a:avLst/>
            <a:gdLst>
              <a:gd name="connsiteX0" fmla="*/ 160920 w 12192000"/>
              <a:gd name="connsiteY0" fmla="*/ 157606 h 6858000"/>
              <a:gd name="connsiteX1" fmla="*/ 160920 w 12192000"/>
              <a:gd name="connsiteY1" fmla="*/ 6700394 h 6858000"/>
              <a:gd name="connsiteX2" fmla="*/ 12031081 w 12192000"/>
              <a:gd name="connsiteY2" fmla="*/ 6700394 h 6858000"/>
              <a:gd name="connsiteX3" fmla="*/ 12031081 w 12192000"/>
              <a:gd name="connsiteY3" fmla="*/ 157606 h 6858000"/>
              <a:gd name="connsiteX4" fmla="*/ 0 w 12192000"/>
              <a:gd name="connsiteY4" fmla="*/ 0 h 6858000"/>
              <a:gd name="connsiteX5" fmla="*/ 12192000 w 12192000"/>
              <a:gd name="connsiteY5" fmla="*/ 0 h 6858000"/>
              <a:gd name="connsiteX6" fmla="*/ 12192000 w 12192000"/>
              <a:gd name="connsiteY6" fmla="*/ 6858000 h 6858000"/>
              <a:gd name="connsiteX7" fmla="*/ 0 w 12192000"/>
              <a:gd name="connsiteY7"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2192000" h="6858000">
                <a:moveTo>
                  <a:pt x="160920" y="157606"/>
                </a:moveTo>
                <a:lnTo>
                  <a:pt x="160920" y="6700394"/>
                </a:lnTo>
                <a:lnTo>
                  <a:pt x="12031081" y="6700394"/>
                </a:lnTo>
                <a:lnTo>
                  <a:pt x="12031081" y="157606"/>
                </a:lnTo>
                <a:close/>
                <a:moveTo>
                  <a:pt x="0" y="0"/>
                </a:moveTo>
                <a:lnTo>
                  <a:pt x="12192000" y="0"/>
                </a:lnTo>
                <a:lnTo>
                  <a:pt x="12192000" y="6858000"/>
                </a:lnTo>
                <a:lnTo>
                  <a:pt x="0" y="6858000"/>
                </a:lnTo>
                <a:close/>
              </a:path>
            </a:pathLst>
          </a:cu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1172666"/>
      </p:ext>
    </p:extLst>
  </p:cSld>
  <p:clrMap bg1="lt1" tx1="dk1" bg2="lt2" tx2="dk2" accent1="accent1" accent2="accent2" accent3="accent3" accent4="accent4" accent5="accent5" accent6="accent6" hlink="hlink" folHlink="folHlink"/>
  <p:sldLayoutIdLst>
    <p:sldLayoutId id="2147483741" r:id="rId1"/>
    <p:sldLayoutId id="2147483742" r:id="rId2"/>
    <p:sldLayoutId id="2147483743" r:id="rId3"/>
    <p:sldLayoutId id="2147483744" r:id="rId4"/>
    <p:sldLayoutId id="2147483745" r:id="rId5"/>
    <p:sldLayoutId id="2147483751" r:id="rId6"/>
    <p:sldLayoutId id="2147483746" r:id="rId7"/>
    <p:sldLayoutId id="2147483747" r:id="rId8"/>
    <p:sldLayoutId id="2147483748" r:id="rId9"/>
    <p:sldLayoutId id="2147483750" r:id="rId10"/>
    <p:sldLayoutId id="2147483749" r:id="rId11"/>
  </p:sldLayoutIdLst>
  <p:txStyles>
    <p:titleStyle>
      <a:lvl1pPr algn="l" defTabSz="914400" rtl="0" eaLnBrk="1" latinLnBrk="0" hangingPunct="1">
        <a:lnSpc>
          <a:spcPct val="110000"/>
        </a:lnSpc>
        <a:spcBef>
          <a:spcPct val="0"/>
        </a:spcBef>
        <a:buNone/>
        <a:defRPr sz="3200" kern="1200" cap="none" baseline="0">
          <a:solidFill>
            <a:schemeClr val="tx2"/>
          </a:solidFill>
          <a:latin typeface="+mj-lt"/>
          <a:ea typeface="+mj-ea"/>
          <a:cs typeface="+mj-cs"/>
        </a:defRPr>
      </a:lvl1pPr>
    </p:titleStyle>
    <p:bodyStyle>
      <a:lvl1pPr marL="0" indent="0" algn="l" defTabSz="914400" rtl="0" eaLnBrk="1" latinLnBrk="0" hangingPunct="1">
        <a:lnSpc>
          <a:spcPct val="110000"/>
        </a:lnSpc>
        <a:spcBef>
          <a:spcPts val="1000"/>
        </a:spcBef>
        <a:buFontTx/>
        <a:buNone/>
        <a:defRPr sz="2000" kern="1200">
          <a:solidFill>
            <a:schemeClr val="tx2"/>
          </a:solidFill>
          <a:latin typeface="+mn-lt"/>
          <a:ea typeface="+mn-ea"/>
          <a:cs typeface="+mn-cs"/>
        </a:defRPr>
      </a:lvl1pPr>
      <a:lvl2pPr marL="274320" indent="-228600" algn="l" defTabSz="914400" rtl="0" eaLnBrk="1" latinLnBrk="0" hangingPunct="1">
        <a:lnSpc>
          <a:spcPct val="110000"/>
        </a:lnSpc>
        <a:spcBef>
          <a:spcPts val="500"/>
        </a:spcBef>
        <a:buSzPct val="85000"/>
        <a:buFont typeface="Arial" panose="020B0604020202020204" pitchFamily="34" charset="0"/>
        <a:buChar char="•"/>
        <a:defRPr sz="1800" kern="1200">
          <a:solidFill>
            <a:schemeClr val="tx2"/>
          </a:solidFill>
          <a:latin typeface="+mn-lt"/>
          <a:ea typeface="+mn-ea"/>
          <a:cs typeface="+mn-cs"/>
        </a:defRPr>
      </a:lvl2pPr>
      <a:lvl3pPr marL="274320" indent="0" algn="l" defTabSz="914400" rtl="0" eaLnBrk="1" latinLnBrk="0" hangingPunct="1">
        <a:lnSpc>
          <a:spcPct val="110000"/>
        </a:lnSpc>
        <a:spcBef>
          <a:spcPts val="500"/>
        </a:spcBef>
        <a:buFontTx/>
        <a:buNone/>
        <a:defRPr sz="1600" kern="1200">
          <a:solidFill>
            <a:schemeClr val="tx2"/>
          </a:solidFill>
          <a:latin typeface="+mn-lt"/>
          <a:ea typeface="+mn-ea"/>
          <a:cs typeface="+mn-cs"/>
        </a:defRPr>
      </a:lvl3pPr>
      <a:lvl4pPr marL="548640" indent="-228600" algn="l" defTabSz="914400" rtl="0" eaLnBrk="1" latinLnBrk="0" hangingPunct="1">
        <a:lnSpc>
          <a:spcPct val="110000"/>
        </a:lnSpc>
        <a:spcBef>
          <a:spcPts val="500"/>
        </a:spcBef>
        <a:buFont typeface="Arial" panose="020B0604020202020204" pitchFamily="34" charset="0"/>
        <a:buChar char="•"/>
        <a:defRPr sz="1400" kern="1200">
          <a:solidFill>
            <a:schemeClr val="tx2"/>
          </a:solidFill>
          <a:latin typeface="+mn-lt"/>
          <a:ea typeface="+mn-ea"/>
          <a:cs typeface="+mn-cs"/>
        </a:defRPr>
      </a:lvl4pPr>
      <a:lvl5pPr marL="548640" indent="0" algn="l" defTabSz="914400" rtl="0" eaLnBrk="1" latinLnBrk="0" hangingPunct="1">
        <a:lnSpc>
          <a:spcPct val="110000"/>
        </a:lnSpc>
        <a:spcBef>
          <a:spcPts val="500"/>
        </a:spcBef>
        <a:buFontTx/>
        <a:buNone/>
        <a:defRPr sz="14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7.svg"/></Relationships>
</file>

<file path=ppt/slides/_rels/slide9.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77426" y="723901"/>
            <a:ext cx="5465148" cy="835927"/>
          </a:xfrm>
        </p:spPr>
        <p:txBody>
          <a:bodyPr anchor="ctr">
            <a:normAutofit/>
          </a:bodyPr>
          <a:lstStyle/>
          <a:p>
            <a:pPr algn="ctr"/>
            <a:r>
              <a:rPr lang="en-GB" b="1" dirty="0">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342900" y="2607876"/>
            <a:ext cx="6934200" cy="3232826"/>
          </a:xfrm>
        </p:spPr>
        <p:txBody>
          <a:bodyPr anchor="t">
            <a:noAutofit/>
          </a:bodyPr>
          <a:lstStyle/>
          <a:p>
            <a:pPr marL="0" indent="0" algn="ctr">
              <a:lnSpc>
                <a:spcPct val="100000"/>
              </a:lnSpc>
              <a:buNone/>
            </a:pPr>
            <a:r>
              <a:rPr lang="en-GB" sz="2400" dirty="0">
                <a:latin typeface="Calibri" panose="020F0502020204030204" pitchFamily="34" charset="0"/>
                <a:cs typeface="Calibri" panose="020F0502020204030204" pitchFamily="34" charset="0"/>
              </a:rPr>
              <a:t>“In his address to Congress nine days after the devastating attacks of September 11,2001, U.S. President George W. Bush declared that ‘‘our war on terror begins withal-Qaida, but it does not end there. It will not end until every terrorist group of global reach has been found, stopped, and defeated’’ (State Department 2002a:i).”</a:t>
            </a:r>
          </a:p>
          <a:p>
            <a:pPr marL="0" indent="0" algn="ctr">
              <a:lnSpc>
                <a:spcPct val="100000"/>
              </a:lnSpc>
              <a:buNone/>
            </a:pPr>
            <a:endParaRPr lang="en-GB" sz="2400" dirty="0">
              <a:latin typeface="Calibri" panose="020F0502020204030204" pitchFamily="34" charset="0"/>
              <a:cs typeface="Calibri" panose="020F0502020204030204" pitchFamily="34" charset="0"/>
            </a:endParaRPr>
          </a:p>
          <a:p>
            <a:pPr marL="0" indent="0" algn="ctr">
              <a:lnSpc>
                <a:spcPct val="100000"/>
              </a:lnSpc>
              <a:buNone/>
            </a:pPr>
            <a:r>
              <a:rPr lang="en-GB" sz="2400" dirty="0">
                <a:latin typeface="Calibri" panose="020F0502020204030204" pitchFamily="34" charset="0"/>
                <a:cs typeface="Calibri" panose="020F0502020204030204" pitchFamily="34" charset="0"/>
              </a:rPr>
              <a:t>Tilley, C. (2004) ''Terror, Terrorism, Terrorists" </a:t>
            </a:r>
            <a:r>
              <a:rPr lang="en-GB" sz="2400" i="1" dirty="0">
                <a:latin typeface="Calibri" panose="020F0502020204030204" pitchFamily="34" charset="0"/>
                <a:cs typeface="Calibri" panose="020F0502020204030204" pitchFamily="34" charset="0"/>
              </a:rPr>
              <a:t>Sociological Theory</a:t>
            </a:r>
            <a:r>
              <a:rPr lang="en-GB" sz="2400" dirty="0">
                <a:latin typeface="Calibri" panose="020F0502020204030204" pitchFamily="34" charset="0"/>
                <a:cs typeface="Calibri" panose="020F0502020204030204" pitchFamily="34" charset="0"/>
              </a:rPr>
              <a:t>, 22(1), 5-13.</a:t>
            </a:r>
          </a:p>
        </p:txBody>
      </p:sp>
      <p:pic>
        <p:nvPicPr>
          <p:cNvPr id="5" name="Picture 4" descr="Front steps and columns of a majestic city building">
            <a:extLst>
              <a:ext uri="{FF2B5EF4-FFF2-40B4-BE49-F238E27FC236}">
                <a16:creationId xmlns:a16="http://schemas.microsoft.com/office/drawing/2014/main" id="{81A6C045-BE53-830E-1C56-62F3822C9B92}"/>
              </a:ext>
            </a:extLst>
          </p:cNvPr>
          <p:cNvPicPr>
            <a:picLocks noChangeAspect="1"/>
          </p:cNvPicPr>
          <p:nvPr/>
        </p:nvPicPr>
        <p:blipFill rotWithShape="1">
          <a:blip r:embed="rId3">
            <a:alphaModFix/>
          </a:blip>
          <a:srcRect l="26575" r="28924" b="-1"/>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94368161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4" name="Rectangle 53">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98"/>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Exclamation mark on a yellow background">
            <a:extLst>
              <a:ext uri="{FF2B5EF4-FFF2-40B4-BE49-F238E27FC236}">
                <a16:creationId xmlns:a16="http://schemas.microsoft.com/office/drawing/2014/main" id="{BCCC9F5B-C636-5273-8C2F-07BE33F254D2}"/>
              </a:ext>
            </a:extLst>
          </p:cNvPr>
          <p:cNvPicPr>
            <a:picLocks noChangeAspect="1"/>
          </p:cNvPicPr>
          <p:nvPr/>
        </p:nvPicPr>
        <p:blipFill rotWithShape="1">
          <a:blip r:embed="rId3"/>
          <a:srcRect t="24936"/>
          <a:stretch/>
        </p:blipFill>
        <p:spPr>
          <a:xfrm>
            <a:off x="20" y="-5798"/>
            <a:ext cx="12191980" cy="6863798"/>
          </a:xfrm>
          <a:prstGeom prst="rect">
            <a:avLst/>
          </a:prstGeom>
        </p:spPr>
      </p:pic>
      <p:sp>
        <p:nvSpPr>
          <p:cNvPr id="56" name="Rectangle 55">
            <a:extLst>
              <a:ext uri="{FF2B5EF4-FFF2-40B4-BE49-F238E27FC236}">
                <a16:creationId xmlns:a16="http://schemas.microsoft.com/office/drawing/2014/main" id="{EA7FD6EC-4D99-4AB0-9AC8-CFBD9D47C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1" y="723900"/>
            <a:ext cx="10744199" cy="5398604"/>
          </a:xfrm>
          <a:prstGeom prst="rect">
            <a:avLst/>
          </a:pr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776215" y="626067"/>
            <a:ext cx="8476343" cy="1033077"/>
          </a:xfrm>
        </p:spPr>
        <p:txBody>
          <a:bodyPr anchor="b">
            <a:normAutofit/>
          </a:bodyPr>
          <a:lstStyle/>
          <a:p>
            <a:pPr algn="ctr"/>
            <a:r>
              <a:rPr lang="en-GB" b="1" dirty="0">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908986" y="2156014"/>
            <a:ext cx="10210800" cy="2447703"/>
          </a:xfrm>
        </p:spPr>
        <p:txBody>
          <a:bodyPr>
            <a:noAutofit/>
          </a:bodyPr>
          <a:lstStyle/>
          <a:p>
            <a:pPr marL="0" indent="0" algn="ctr">
              <a:lnSpc>
                <a:spcPct val="100000"/>
              </a:lnSpc>
              <a:buNone/>
            </a:pPr>
            <a:r>
              <a:rPr lang="en-GB" sz="2400" b="0" i="0" u="none" strike="noStrike" baseline="0" dirty="0">
                <a:latin typeface="Calibri" panose="020F0502020204030204" pitchFamily="34" charset="0"/>
                <a:cs typeface="Calibri" panose="020F0502020204030204" pitchFamily="34" charset="0"/>
              </a:rPr>
              <a:t>“Echoed Secretary of State Colin L. Powell in May 2002: ‘‘In this global campaign against terrorism, no country has the luxury of remaining on the </a:t>
            </a:r>
            <a:r>
              <a:rPr lang="en-GB" sz="2400" b="0" i="0" u="none" strike="noStrike" baseline="0" dirty="0" err="1">
                <a:latin typeface="Calibri" panose="020F0502020204030204" pitchFamily="34" charset="0"/>
                <a:cs typeface="Calibri" panose="020F0502020204030204" pitchFamily="34" charset="0"/>
              </a:rPr>
              <a:t>sidelines</a:t>
            </a:r>
            <a:r>
              <a:rPr lang="en-GB" sz="2400" b="0" i="0" u="none" strike="noStrike" baseline="0" dirty="0">
                <a:latin typeface="Calibri" panose="020F0502020204030204" pitchFamily="34" charset="0"/>
                <a:cs typeface="Calibri" panose="020F0502020204030204" pitchFamily="34" charset="0"/>
              </a:rPr>
              <a:t>. There are no </a:t>
            </a:r>
            <a:r>
              <a:rPr lang="en-GB" sz="2400" b="0" i="0" u="none" strike="noStrike" baseline="0" dirty="0" err="1">
                <a:latin typeface="Calibri" panose="020F0502020204030204" pitchFamily="34" charset="0"/>
                <a:cs typeface="Calibri" panose="020F0502020204030204" pitchFamily="34" charset="0"/>
              </a:rPr>
              <a:t>sidelines</a:t>
            </a:r>
            <a:r>
              <a:rPr lang="en-GB" sz="2400" b="0" i="0" u="none" strike="noStrike" baseline="0" dirty="0">
                <a:latin typeface="Calibri" panose="020F0502020204030204" pitchFamily="34" charset="0"/>
                <a:cs typeface="Calibri" panose="020F0502020204030204" pitchFamily="34" charset="0"/>
              </a:rPr>
              <a:t>. Terrorists respect no limits, geographic or moral. The frontlines are everywhere and the stakes are high. Terrorism not only kills people. It also threatens democratic institutions, undermines economies, and destabilizes regions’’ (State Department 2002a:iii).”</a:t>
            </a:r>
          </a:p>
          <a:p>
            <a:pPr marL="0" indent="0" algn="ctr">
              <a:lnSpc>
                <a:spcPct val="100000"/>
              </a:lnSpc>
              <a:buNone/>
            </a:pPr>
            <a:endParaRPr lang="en-GB" sz="2400" dirty="0">
              <a:latin typeface="Calibri" panose="020F0502020204030204" pitchFamily="34" charset="0"/>
              <a:cs typeface="Calibri" panose="020F0502020204030204" pitchFamily="34" charset="0"/>
            </a:endParaRPr>
          </a:p>
          <a:p>
            <a:pPr marL="0" indent="0" algn="ctr">
              <a:lnSpc>
                <a:spcPct val="100000"/>
              </a:lnSpc>
              <a:buNone/>
            </a:pPr>
            <a:r>
              <a:rPr lang="en-GB" sz="2400" dirty="0">
                <a:latin typeface="Calibri" panose="020F0502020204030204" pitchFamily="34" charset="0"/>
                <a:cs typeface="Calibri" panose="020F0502020204030204" pitchFamily="34" charset="0"/>
              </a:rPr>
              <a:t>Tilley, C. (2004) ''Terror, Terrorism, Terrorists" </a:t>
            </a:r>
            <a:r>
              <a:rPr lang="en-GB" sz="2400" i="1" dirty="0">
                <a:latin typeface="Calibri" panose="020F0502020204030204" pitchFamily="34" charset="0"/>
                <a:cs typeface="Calibri" panose="020F0502020204030204" pitchFamily="34" charset="0"/>
              </a:rPr>
              <a:t>Sociological Theory</a:t>
            </a:r>
            <a:r>
              <a:rPr lang="en-GB" sz="2400" dirty="0">
                <a:latin typeface="Calibri" panose="020F0502020204030204" pitchFamily="34" charset="0"/>
                <a:cs typeface="Calibri" panose="020F0502020204030204" pitchFamily="34" charset="0"/>
              </a:rPr>
              <a:t>, 22(1), 5-13.</a:t>
            </a:r>
          </a:p>
        </p:txBody>
      </p:sp>
      <p:grpSp>
        <p:nvGrpSpPr>
          <p:cNvPr id="58" name="Group 57">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357309"/>
            <a:ext cx="867485" cy="115439"/>
            <a:chOff x="8910933" y="1861308"/>
            <a:chExt cx="867485" cy="115439"/>
          </a:xfrm>
        </p:grpSpPr>
        <p:sp>
          <p:nvSpPr>
            <p:cNvPr id="59" name="Rectangle 58">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60" name="Straight Connector 59">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1809401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ront steps and columns of a majestic city building">
            <a:extLst>
              <a:ext uri="{FF2B5EF4-FFF2-40B4-BE49-F238E27FC236}">
                <a16:creationId xmlns:a16="http://schemas.microsoft.com/office/drawing/2014/main" id="{2CB77421-E63A-FB84-074A-3EC8529B915C}"/>
              </a:ext>
            </a:extLst>
          </p:cNvPr>
          <p:cNvPicPr>
            <a:picLocks noChangeAspect="1"/>
          </p:cNvPicPr>
          <p:nvPr/>
        </p:nvPicPr>
        <p:blipFill rotWithShape="1">
          <a:blip r:embed="rId3">
            <a:alphaModFix amt="40000"/>
          </a:blip>
          <a:srcRect b="15587"/>
          <a:stretch/>
        </p:blipFill>
        <p:spPr>
          <a:xfrm>
            <a:off x="20" y="10"/>
            <a:ext cx="12191979" cy="6869638"/>
          </a:xfrm>
          <a:prstGeom prst="rect">
            <a:avLst/>
          </a:prstGeom>
        </p:spPr>
      </p:pic>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736785" y="723900"/>
            <a:ext cx="8718430" cy="1288489"/>
          </a:xfrm>
          <a:effectLst>
            <a:outerShdw blurRad="50800" dist="12700" dir="2700000" algn="tl" rotWithShape="0">
              <a:prstClr val="black">
                <a:alpha val="40000"/>
              </a:prstClr>
            </a:outerShdw>
          </a:effectLst>
        </p:spPr>
        <p:txBody>
          <a:bodyPr anchor="ctr">
            <a:normAutofit/>
          </a:bodyPr>
          <a:lstStyle/>
          <a:p>
            <a:pPr algn="ctr"/>
            <a:r>
              <a:rPr lang="en-GB" b="1" dirty="0">
                <a:solidFill>
                  <a:schemeClr val="tx1"/>
                </a:solidFill>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1352549" y="2161903"/>
            <a:ext cx="9102665" cy="3416512"/>
          </a:xfrm>
          <a:effectLst>
            <a:outerShdw blurRad="50800" dist="12700" dir="2700000" algn="tl" rotWithShape="0">
              <a:prstClr val="black">
                <a:alpha val="40000"/>
              </a:prstClr>
            </a:outerShdw>
          </a:effectLst>
        </p:spPr>
        <p:txBody>
          <a:bodyPr>
            <a:noAutofit/>
          </a:bodyPr>
          <a:lstStyle/>
          <a:p>
            <a:pPr algn="ctr">
              <a:lnSpc>
                <a:spcPct val="100000"/>
              </a:lnSpc>
            </a:pPr>
            <a:r>
              <a:rPr lang="en-GB" sz="2400" dirty="0">
                <a:solidFill>
                  <a:schemeClr val="tx1"/>
                </a:solidFill>
                <a:latin typeface="Calibri" panose="020F0502020204030204" pitchFamily="34" charset="0"/>
                <a:cs typeface="Calibri" panose="020F0502020204030204" pitchFamily="34" charset="0"/>
              </a:rPr>
              <a:t>What kind of definitions of terrorism are Bush and Powell invoking here?</a:t>
            </a:r>
          </a:p>
          <a:p>
            <a:pPr algn="ctr">
              <a:lnSpc>
                <a:spcPct val="100000"/>
              </a:lnSpc>
            </a:pPr>
            <a:endParaRPr lang="en-GB" sz="2400" dirty="0">
              <a:solidFill>
                <a:schemeClr val="tx1"/>
              </a:solidFill>
              <a:latin typeface="Calibri" panose="020F0502020204030204" pitchFamily="34" charset="0"/>
              <a:cs typeface="Calibri" panose="020F0502020204030204" pitchFamily="34" charset="0"/>
            </a:endParaRPr>
          </a:p>
          <a:p>
            <a:pPr algn="ctr">
              <a:lnSpc>
                <a:spcPct val="100000"/>
              </a:lnSpc>
            </a:pPr>
            <a:r>
              <a:rPr lang="en-GB" sz="2400" dirty="0">
                <a:solidFill>
                  <a:schemeClr val="tx1"/>
                </a:solidFill>
                <a:latin typeface="Calibri" panose="020F0502020204030204" pitchFamily="34" charset="0"/>
                <a:cs typeface="Calibri" panose="020F0502020204030204" pitchFamily="34" charset="0"/>
              </a:rPr>
              <a:t>Do these definition link with what we have learned so far?</a:t>
            </a:r>
          </a:p>
          <a:p>
            <a:pPr algn="ctr">
              <a:lnSpc>
                <a:spcPct val="100000"/>
              </a:lnSpc>
            </a:pPr>
            <a:endParaRPr lang="en-GB" sz="2400" dirty="0">
              <a:solidFill>
                <a:schemeClr val="tx1"/>
              </a:solidFill>
              <a:latin typeface="Calibri" panose="020F0502020204030204" pitchFamily="34" charset="0"/>
              <a:cs typeface="Calibri" panose="020F0502020204030204" pitchFamily="34" charset="0"/>
            </a:endParaRPr>
          </a:p>
          <a:p>
            <a:pPr algn="ctr">
              <a:lnSpc>
                <a:spcPct val="100000"/>
              </a:lnSpc>
            </a:pPr>
            <a:r>
              <a:rPr lang="en-GB" sz="2400" dirty="0">
                <a:solidFill>
                  <a:schemeClr val="tx1"/>
                </a:solidFill>
                <a:latin typeface="Calibri" panose="020F0502020204030204" pitchFamily="34" charset="0"/>
                <a:cs typeface="Calibri" panose="020F0502020204030204" pitchFamily="34" charset="0"/>
              </a:rPr>
              <a:t>What does the following sentence tell you about their perspective on the influence and impact of terrorism?</a:t>
            </a:r>
          </a:p>
          <a:p>
            <a:pPr lvl="1" algn="ctr">
              <a:lnSpc>
                <a:spcPct val="100000"/>
              </a:lnSpc>
            </a:pPr>
            <a:r>
              <a:rPr lang="en-GB" sz="2400" dirty="0">
                <a:solidFill>
                  <a:schemeClr val="tx1"/>
                </a:solidFill>
                <a:latin typeface="Calibri" panose="020F0502020204030204" pitchFamily="34" charset="0"/>
                <a:cs typeface="Calibri" panose="020F0502020204030204" pitchFamily="34" charset="0"/>
              </a:rPr>
              <a:t>“Terrorism not only kills people. It also threatens democratic institutions, undermines economies, and destabilizes regions”</a:t>
            </a:r>
          </a:p>
        </p:txBody>
      </p:sp>
      <p:grpSp>
        <p:nvGrpSpPr>
          <p:cNvPr id="13" name="Group 1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4"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15"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20002970"/>
      </p:ext>
    </p:extLst>
  </p:cSld>
  <p:clrMapOvr>
    <a:overrideClrMapping bg1="dk1" tx1="lt1" bg2="dk2" tx2="lt2" accent1="accent1" accent2="accent2" accent3="accent3" accent4="accent4" accent5="accent5" accent6="accent6" hlink="hlink" folHlink="folHlink"/>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8">
            <a:extLst>
              <a:ext uri="{FF2B5EF4-FFF2-40B4-BE49-F238E27FC236}">
                <a16:creationId xmlns:a16="http://schemas.microsoft.com/office/drawing/2014/main" id="{C07271E9-21F4-400B-84B6-052EAFCFE54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10">
            <a:extLst>
              <a:ext uri="{FF2B5EF4-FFF2-40B4-BE49-F238E27FC236}">
                <a16:creationId xmlns:a16="http://schemas.microsoft.com/office/drawing/2014/main" id="{3E3D78ED-34B7-4F8E-8377-994DCAD3C85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9648"/>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2" name="Picture 4" descr="Graph on document with pen">
            <a:extLst>
              <a:ext uri="{FF2B5EF4-FFF2-40B4-BE49-F238E27FC236}">
                <a16:creationId xmlns:a16="http://schemas.microsoft.com/office/drawing/2014/main" id="{F325EC6A-D63C-3118-2CD7-5F4D646C7E8A}"/>
              </a:ext>
            </a:extLst>
          </p:cNvPr>
          <p:cNvPicPr>
            <a:picLocks noChangeAspect="1"/>
          </p:cNvPicPr>
          <p:nvPr/>
        </p:nvPicPr>
        <p:blipFill rotWithShape="1">
          <a:blip r:embed="rId3">
            <a:alphaModFix amt="40000"/>
          </a:blip>
          <a:srcRect t="1439" b="14148"/>
          <a:stretch/>
        </p:blipFill>
        <p:spPr>
          <a:xfrm>
            <a:off x="20" y="10"/>
            <a:ext cx="12191979" cy="6869638"/>
          </a:xfrm>
          <a:prstGeom prst="rect">
            <a:avLst/>
          </a:prstGeom>
        </p:spPr>
      </p:pic>
      <p:sp>
        <p:nvSpPr>
          <p:cNvPr id="2" name="Title 1">
            <a:extLst>
              <a:ext uri="{FF2B5EF4-FFF2-40B4-BE49-F238E27FC236}">
                <a16:creationId xmlns:a16="http://schemas.microsoft.com/office/drawing/2014/main" id="{E3C46B4D-ED71-CD44-3B34-BB34EB0AA96B}"/>
              </a:ext>
            </a:extLst>
          </p:cNvPr>
          <p:cNvSpPr>
            <a:spLocks noGrp="1"/>
          </p:cNvSpPr>
          <p:nvPr>
            <p:ph type="title"/>
          </p:nvPr>
        </p:nvSpPr>
        <p:spPr>
          <a:xfrm>
            <a:off x="1736784" y="313050"/>
            <a:ext cx="8718430" cy="569268"/>
          </a:xfrm>
          <a:effectLst>
            <a:outerShdw blurRad="50800" dist="12700" dir="2700000" algn="tl" rotWithShape="0">
              <a:prstClr val="black">
                <a:alpha val="40000"/>
              </a:prstClr>
            </a:outerShdw>
          </a:effectLst>
        </p:spPr>
        <p:txBody>
          <a:bodyPr anchor="ctr">
            <a:normAutofit fontScale="90000"/>
          </a:bodyPr>
          <a:lstStyle/>
          <a:p>
            <a:pPr algn="ctr"/>
            <a:r>
              <a:rPr lang="en-GB" b="1" dirty="0">
                <a:solidFill>
                  <a:schemeClr val="tx1"/>
                </a:solidFill>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0404C518-F04A-5D93-3926-37AD623B0578}"/>
              </a:ext>
            </a:extLst>
          </p:cNvPr>
          <p:cNvSpPr>
            <a:spLocks noGrp="1"/>
          </p:cNvSpPr>
          <p:nvPr>
            <p:ph idx="1"/>
          </p:nvPr>
        </p:nvSpPr>
        <p:spPr>
          <a:xfrm>
            <a:off x="1047750" y="1223661"/>
            <a:ext cx="10096499" cy="3416512"/>
          </a:xfrm>
          <a:effectLst>
            <a:outerShdw blurRad="50800" dist="12700" dir="2700000" algn="tl" rotWithShape="0">
              <a:prstClr val="black">
                <a:alpha val="40000"/>
              </a:prstClr>
            </a:outerShdw>
          </a:effectLst>
        </p:spPr>
        <p:txBody>
          <a:bodyPr>
            <a:noAutofit/>
          </a:bodyPr>
          <a:lstStyle/>
          <a:p>
            <a:pPr marL="0" indent="0" algn="ctr">
              <a:lnSpc>
                <a:spcPct val="100000"/>
              </a:lnSpc>
              <a:buNone/>
            </a:pPr>
            <a:r>
              <a:rPr lang="en-GB" sz="2400" dirty="0">
                <a:solidFill>
                  <a:schemeClr val="tx1"/>
                </a:solidFill>
                <a:latin typeface="Calibri" panose="020F0502020204030204" pitchFamily="34" charset="0"/>
                <a:cs typeface="Calibri" panose="020F0502020204030204" pitchFamily="34" charset="0"/>
              </a:rPr>
              <a:t>“The State Department’s annual human rights report complements the work of such organizations as Human Rights Watch and Freedom House by cataloguing specific abuses one country at a time (see Human Rights Watch 2000; </a:t>
            </a:r>
            <a:r>
              <a:rPr lang="en-GB" sz="2400" dirty="0" err="1">
                <a:solidFill>
                  <a:schemeClr val="tx1"/>
                </a:solidFill>
                <a:latin typeface="Calibri" panose="020F0502020204030204" pitchFamily="34" charset="0"/>
                <a:cs typeface="Calibri" panose="020F0502020204030204" pitchFamily="34" charset="0"/>
              </a:rPr>
              <a:t>Karatnycky</a:t>
            </a:r>
            <a:r>
              <a:rPr lang="en-GB" sz="2400" dirty="0">
                <a:solidFill>
                  <a:schemeClr val="tx1"/>
                </a:solidFill>
                <a:latin typeface="Calibri" panose="020F0502020204030204" pitchFamily="34" charset="0"/>
                <a:cs typeface="Calibri" panose="020F0502020204030204" pitchFamily="34" charset="0"/>
              </a:rPr>
              <a:t> 2000). Each one of these agencies issues an annual inventory of grim governmental actions and of governmental complicity with other people’s assaults on citizens. By no means all of the abuses they report qualify as violence in the brute force sense of immediate infliction of physical damage. Only a minority of the violent events, furthermore, qualifies as terror defined as asymmetrical deployment of threats and violence against enemies using means that fall outside the forms of political struggle routinely operating within the current regime. But all of them constitute significant threats to the quality of life in the offending countries.”</a:t>
            </a:r>
          </a:p>
          <a:p>
            <a:pPr marL="0" indent="0" algn="ctr">
              <a:lnSpc>
                <a:spcPct val="100000"/>
              </a:lnSpc>
              <a:buNone/>
            </a:pPr>
            <a:endParaRPr lang="en-GB" sz="2400" dirty="0">
              <a:solidFill>
                <a:schemeClr val="tx1"/>
              </a:solidFill>
              <a:latin typeface="Calibri" panose="020F0502020204030204" pitchFamily="34" charset="0"/>
              <a:cs typeface="Calibri" panose="020F0502020204030204" pitchFamily="34" charset="0"/>
            </a:endParaRPr>
          </a:p>
          <a:p>
            <a:pPr marL="0" indent="0" algn="ctr">
              <a:lnSpc>
                <a:spcPct val="100000"/>
              </a:lnSpc>
              <a:buNone/>
            </a:pPr>
            <a:r>
              <a:rPr lang="en-GB" sz="2400" dirty="0">
                <a:solidFill>
                  <a:schemeClr val="tx1"/>
                </a:solidFill>
                <a:latin typeface="Calibri" panose="020F0502020204030204" pitchFamily="34" charset="0"/>
                <a:cs typeface="Calibri" panose="020F0502020204030204" pitchFamily="34" charset="0"/>
              </a:rPr>
              <a:t>Tilley, C. (2004) ''Terror, Terrorism, Terrorists" </a:t>
            </a:r>
            <a:r>
              <a:rPr lang="en-GB" sz="2400" i="1" dirty="0">
                <a:solidFill>
                  <a:schemeClr val="tx1"/>
                </a:solidFill>
                <a:latin typeface="Calibri" panose="020F0502020204030204" pitchFamily="34" charset="0"/>
                <a:cs typeface="Calibri" panose="020F0502020204030204" pitchFamily="34" charset="0"/>
              </a:rPr>
              <a:t>Sociological Theory</a:t>
            </a:r>
            <a:r>
              <a:rPr lang="en-GB" sz="2400" dirty="0">
                <a:solidFill>
                  <a:schemeClr val="tx1"/>
                </a:solidFill>
                <a:latin typeface="Calibri" panose="020F0502020204030204" pitchFamily="34" charset="0"/>
                <a:cs typeface="Calibri" panose="020F0502020204030204" pitchFamily="34" charset="0"/>
              </a:rPr>
              <a:t>, 22(1), 5-13.</a:t>
            </a:r>
          </a:p>
        </p:txBody>
      </p:sp>
      <p:grpSp>
        <p:nvGrpSpPr>
          <p:cNvPr id="23" name="Group 12">
            <a:extLst>
              <a:ext uri="{FF2B5EF4-FFF2-40B4-BE49-F238E27FC236}">
                <a16:creationId xmlns:a16="http://schemas.microsoft.com/office/drawing/2014/main" id="{A1527245-C5C2-4BD3-8317-C4D6D7A102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849932"/>
            <a:ext cx="867485" cy="115439"/>
            <a:chOff x="8910933" y="1861308"/>
            <a:chExt cx="867485" cy="115439"/>
          </a:xfrm>
        </p:grpSpPr>
        <p:sp>
          <p:nvSpPr>
            <p:cNvPr id="14" name="Rectangle 13">
              <a:extLst>
                <a:ext uri="{FF2B5EF4-FFF2-40B4-BE49-F238E27FC236}">
                  <a16:creationId xmlns:a16="http://schemas.microsoft.com/office/drawing/2014/main" id="{E03BA463-C04F-4127-9100-1F376E519B7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ffectLst>
                  <a:outerShdw blurRad="38100" dist="38100" dir="2700000" algn="tl">
                    <a:srgbClr val="000000">
                      <a:alpha val="43137"/>
                    </a:srgbClr>
                  </a:outerShdw>
                </a:effectLst>
              </a:endParaRPr>
            </a:p>
          </p:txBody>
        </p:sp>
        <p:cxnSp>
          <p:nvCxnSpPr>
            <p:cNvPr id="24" name="Straight Connector 14">
              <a:extLst>
                <a:ext uri="{FF2B5EF4-FFF2-40B4-BE49-F238E27FC236}">
                  <a16:creationId xmlns:a16="http://schemas.microsoft.com/office/drawing/2014/main" id="{01FD6DA6-F7BC-4426-8465-928C4EC4A4C3}"/>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cxnSp>
          <p:nvCxnSpPr>
            <p:cNvPr id="25" name="Straight Connector 15">
              <a:extLst>
                <a:ext uri="{FF2B5EF4-FFF2-40B4-BE49-F238E27FC236}">
                  <a16:creationId xmlns:a16="http://schemas.microsoft.com/office/drawing/2014/main" id="{49A28AE3-3C29-44E4-80A5-C2937F8E7AA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1"/>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561322954"/>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798"/>
            <a:ext cx="12192000" cy="6858000"/>
          </a:xfrm>
          <a:prstGeom prst="rect">
            <a:avLst/>
          </a:prstGeom>
          <a:solidFill>
            <a:srgbClr val="FFFFFF"/>
          </a:solidFill>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Graph on document with pen">
            <a:extLst>
              <a:ext uri="{FF2B5EF4-FFF2-40B4-BE49-F238E27FC236}">
                <a16:creationId xmlns:a16="http://schemas.microsoft.com/office/drawing/2014/main" id="{3EC1E26C-66E3-36F2-328C-81E8ABFC26B5}"/>
              </a:ext>
            </a:extLst>
          </p:cNvPr>
          <p:cNvPicPr>
            <a:picLocks noChangeAspect="1"/>
          </p:cNvPicPr>
          <p:nvPr/>
        </p:nvPicPr>
        <p:blipFill rotWithShape="1">
          <a:blip r:embed="rId3"/>
          <a:srcRect t="1871" b="13789"/>
          <a:stretch/>
        </p:blipFill>
        <p:spPr>
          <a:xfrm>
            <a:off x="20" y="5798"/>
            <a:ext cx="12191980" cy="6863798"/>
          </a:xfrm>
          <a:prstGeom prst="rect">
            <a:avLst/>
          </a:prstGeom>
        </p:spPr>
      </p:pic>
      <p:sp>
        <p:nvSpPr>
          <p:cNvPr id="25" name="Rectangle 24">
            <a:extLst>
              <a:ext uri="{FF2B5EF4-FFF2-40B4-BE49-F238E27FC236}">
                <a16:creationId xmlns:a16="http://schemas.microsoft.com/office/drawing/2014/main" id="{EA7FD6EC-4D99-4AB0-9AC8-CFBD9D47C1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1" y="723900"/>
            <a:ext cx="10744199" cy="5398604"/>
          </a:xfrm>
          <a:prstGeom prst="rect">
            <a:avLst/>
          </a:prstGeom>
          <a:solidFill>
            <a:schemeClr val="bg2">
              <a:alpha val="8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857828" y="-157487"/>
            <a:ext cx="8476343" cy="1033077"/>
          </a:xfrm>
        </p:spPr>
        <p:txBody>
          <a:bodyPr anchor="b">
            <a:normAutofit/>
          </a:bodyPr>
          <a:lstStyle/>
          <a:p>
            <a:pPr algn="ctr"/>
            <a:r>
              <a:rPr lang="en-GB" b="1" dirty="0">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887126" y="1302810"/>
            <a:ext cx="10417748" cy="2447703"/>
          </a:xfrm>
        </p:spPr>
        <p:txBody>
          <a:bodyPr>
            <a:noAutofit/>
          </a:bodyPr>
          <a:lstStyle/>
          <a:p>
            <a:pPr algn="ctr">
              <a:lnSpc>
                <a:spcPct val="100000"/>
              </a:lnSpc>
            </a:pPr>
            <a:r>
              <a:rPr lang="en-GB" sz="2400" dirty="0">
                <a:latin typeface="Calibri" panose="020F0502020204030204" pitchFamily="34" charset="0"/>
                <a:cs typeface="Calibri" panose="020F0502020204030204" pitchFamily="34" charset="0"/>
              </a:rPr>
              <a:t>Does this change your perception of what terrorism is?</a:t>
            </a:r>
          </a:p>
          <a:p>
            <a:pPr algn="ctr">
              <a:lnSpc>
                <a:spcPct val="100000"/>
              </a:lnSpc>
            </a:pPr>
            <a:endParaRPr lang="en-GB" sz="2400" dirty="0">
              <a:latin typeface="Calibri" panose="020F0502020204030204" pitchFamily="34" charset="0"/>
              <a:cs typeface="Calibri" panose="020F0502020204030204" pitchFamily="34" charset="0"/>
            </a:endParaRPr>
          </a:p>
          <a:p>
            <a:pPr algn="ctr">
              <a:lnSpc>
                <a:spcPct val="100000"/>
              </a:lnSpc>
            </a:pPr>
            <a:r>
              <a:rPr lang="en-GB" sz="2400" dirty="0">
                <a:latin typeface="Calibri" panose="020F0502020204030204" pitchFamily="34" charset="0"/>
                <a:cs typeface="Calibri" panose="020F0502020204030204" pitchFamily="34" charset="0"/>
              </a:rPr>
              <a:t>Does this change how the definitions we spoke about earlier work?</a:t>
            </a:r>
          </a:p>
          <a:p>
            <a:pPr algn="ctr">
              <a:lnSpc>
                <a:spcPct val="100000"/>
              </a:lnSpc>
            </a:pPr>
            <a:endParaRPr lang="en-GB" sz="2400" dirty="0">
              <a:latin typeface="Calibri" panose="020F0502020204030204" pitchFamily="34" charset="0"/>
              <a:cs typeface="Calibri" panose="020F0502020204030204" pitchFamily="34" charset="0"/>
            </a:endParaRPr>
          </a:p>
          <a:p>
            <a:pPr algn="ctr">
              <a:lnSpc>
                <a:spcPct val="100000"/>
              </a:lnSpc>
            </a:pPr>
            <a:r>
              <a:rPr lang="en-GB" sz="2400" dirty="0">
                <a:latin typeface="Calibri" panose="020F0502020204030204" pitchFamily="34" charset="0"/>
                <a:cs typeface="Calibri" panose="020F0502020204030204" pitchFamily="34" charset="0"/>
              </a:rPr>
              <a:t>What does the following sentence tell you about the perpetrators of terrorism and the identification of them by Anti-terrorist agencies?</a:t>
            </a:r>
          </a:p>
          <a:p>
            <a:pPr lvl="1" algn="ctr">
              <a:lnSpc>
                <a:spcPct val="100000"/>
              </a:lnSpc>
            </a:pPr>
            <a:r>
              <a:rPr lang="en-GB" sz="2400" dirty="0">
                <a:latin typeface="Calibri" panose="020F0502020204030204" pitchFamily="34" charset="0"/>
                <a:cs typeface="Calibri" panose="020F0502020204030204" pitchFamily="34" charset="0"/>
              </a:rPr>
              <a:t>“Each one of these agencies issues an annual inventory of grim governmental actions and of governmental complicity with other people’s assaults on citizens…all of them constitute significant threats to the quality of life in the offending countries.”</a:t>
            </a:r>
          </a:p>
        </p:txBody>
      </p:sp>
      <p:grpSp>
        <p:nvGrpSpPr>
          <p:cNvPr id="27" name="Group 26">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662258" y="5357309"/>
            <a:ext cx="867485" cy="115439"/>
            <a:chOff x="8910933" y="1861308"/>
            <a:chExt cx="867485" cy="115439"/>
          </a:xfrm>
        </p:grpSpPr>
        <p:sp>
          <p:nvSpPr>
            <p:cNvPr id="28" name="Rectangle 27">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29" name="Straight Connector 28">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30" name="Straight Connector 29">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2148495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53" name="Rectangle 41">
            <a:extLst>
              <a:ext uri="{FF2B5EF4-FFF2-40B4-BE49-F238E27FC236}">
                <a16:creationId xmlns:a16="http://schemas.microsoft.com/office/drawing/2014/main" id="{7B22176A-41DB-4D9A-9B6F-F2296F1ED1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4" name="Rectangle 43">
            <a:extLst>
              <a:ext uri="{FF2B5EF4-FFF2-40B4-BE49-F238E27FC236}">
                <a16:creationId xmlns:a16="http://schemas.microsoft.com/office/drawing/2014/main" id="{774A8DF5-445E-49C5-B10A-8DF5FEFBC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5" name="Rectangle 45">
            <a:extLst>
              <a:ext uri="{FF2B5EF4-FFF2-40B4-BE49-F238E27FC236}">
                <a16:creationId xmlns:a16="http://schemas.microsoft.com/office/drawing/2014/main" id="{9A4E38D9-EFB8-40B5-B42B-514FBF1803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20" y="157606"/>
            <a:ext cx="11870161"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3C46B4D-ED71-CD44-3B34-BB34EB0AA96B}"/>
              </a:ext>
            </a:extLst>
          </p:cNvPr>
          <p:cNvSpPr>
            <a:spLocks noGrp="1"/>
          </p:cNvSpPr>
          <p:nvPr>
            <p:ph type="title"/>
          </p:nvPr>
        </p:nvSpPr>
        <p:spPr>
          <a:xfrm>
            <a:off x="518495" y="178502"/>
            <a:ext cx="5129972" cy="1288825"/>
          </a:xfrm>
        </p:spPr>
        <p:txBody>
          <a:bodyPr anchor="b">
            <a:normAutofit/>
          </a:bodyPr>
          <a:lstStyle/>
          <a:p>
            <a:pPr algn="ctr"/>
            <a:r>
              <a:rPr lang="en-GB" dirty="0">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0404C518-F04A-5D93-3926-37AD623B0578}"/>
              </a:ext>
            </a:extLst>
          </p:cNvPr>
          <p:cNvSpPr>
            <a:spLocks noGrp="1"/>
          </p:cNvSpPr>
          <p:nvPr>
            <p:ph idx="1"/>
          </p:nvPr>
        </p:nvSpPr>
        <p:spPr>
          <a:xfrm>
            <a:off x="5290305" y="1801456"/>
            <a:ext cx="6390140" cy="3028597"/>
          </a:xfrm>
        </p:spPr>
        <p:txBody>
          <a:bodyPr anchor="ctr">
            <a:noAutofit/>
          </a:bodyPr>
          <a:lstStyle/>
          <a:p>
            <a:pPr marL="0" indent="0" algn="ctr">
              <a:lnSpc>
                <a:spcPct val="100000"/>
              </a:lnSpc>
              <a:buNone/>
            </a:pPr>
            <a:r>
              <a:rPr lang="en-GB" dirty="0">
                <a:latin typeface="Calibri" panose="020F0502020204030204" pitchFamily="34" charset="0"/>
                <a:cs typeface="Calibri" panose="020F0502020204030204" pitchFamily="34" charset="0"/>
              </a:rPr>
              <a:t>“…the 346 attacks of 2001 lay far below the frequencies of the 1980s, and the overall levels of casualties declined as well from the 1980s onward. (The similarly defined Enders-Sandler (2002:161) series for death-dealing events alone from 1970 to 1999 shows a second lethal peak during the early 1990s, and a steep decline thereafter.) From the later 1990s, around half of all tallied attacks consisted not of injuries to persons but of bombs directed at oil pipelines, especially pipelines carrying oil northward to the United States through Colombia. That fact in itself demonstrates that State Department specialists interpreted the ‘‘political motivation’’ required by their definition of terror rather broadly.”</a:t>
            </a:r>
          </a:p>
          <a:p>
            <a:pPr marL="0" indent="0" algn="ctr">
              <a:lnSpc>
                <a:spcPct val="100000"/>
              </a:lnSpc>
              <a:buNone/>
            </a:pPr>
            <a:endParaRPr lang="en-GB" dirty="0">
              <a:latin typeface="Calibri" panose="020F0502020204030204" pitchFamily="34" charset="0"/>
              <a:cs typeface="Calibri" panose="020F0502020204030204" pitchFamily="34" charset="0"/>
            </a:endParaRPr>
          </a:p>
          <a:p>
            <a:pPr marL="0" indent="0" algn="ctr">
              <a:lnSpc>
                <a:spcPct val="100000"/>
              </a:lnSpc>
              <a:buNone/>
            </a:pPr>
            <a:r>
              <a:rPr lang="en-GB" dirty="0">
                <a:latin typeface="Calibri" panose="020F0502020204030204" pitchFamily="34" charset="0"/>
                <a:cs typeface="Calibri" panose="020F0502020204030204" pitchFamily="34" charset="0"/>
              </a:rPr>
              <a:t>Tilley, C. (2004) ''Terror, Terrorism, Terrorists" </a:t>
            </a:r>
            <a:r>
              <a:rPr lang="en-GB" i="1" dirty="0">
                <a:latin typeface="Calibri" panose="020F0502020204030204" pitchFamily="34" charset="0"/>
                <a:cs typeface="Calibri" panose="020F0502020204030204" pitchFamily="34" charset="0"/>
              </a:rPr>
              <a:t>Sociological Theory</a:t>
            </a:r>
            <a:r>
              <a:rPr lang="en-GB" dirty="0">
                <a:latin typeface="Calibri" panose="020F0502020204030204" pitchFamily="34" charset="0"/>
                <a:cs typeface="Calibri" panose="020F0502020204030204" pitchFamily="34" charset="0"/>
              </a:rPr>
              <a:t>, 22(1), 5-13.</a:t>
            </a:r>
          </a:p>
        </p:txBody>
      </p:sp>
      <p:pic>
        <p:nvPicPr>
          <p:cNvPr id="5" name="Picture 4" descr="Chart, line chart&#10;&#10;Description automatically generated">
            <a:extLst>
              <a:ext uri="{FF2B5EF4-FFF2-40B4-BE49-F238E27FC236}">
                <a16:creationId xmlns:a16="http://schemas.microsoft.com/office/drawing/2014/main" id="{661C30A2-8C82-73BF-87AA-FFE41CA546AE}"/>
              </a:ext>
            </a:extLst>
          </p:cNvPr>
          <p:cNvPicPr>
            <a:picLocks noChangeAspect="1"/>
          </p:cNvPicPr>
          <p:nvPr/>
        </p:nvPicPr>
        <p:blipFill rotWithShape="1">
          <a:blip r:embed="rId3">
            <a:extLst>
              <a:ext uri="{28A0092B-C50C-407E-A947-70E740481C1C}">
                <a14:useLocalDpi xmlns:a14="http://schemas.microsoft.com/office/drawing/2010/main" val="0"/>
              </a:ext>
            </a:extLst>
          </a:blip>
          <a:srcRect t="2830" b="4037"/>
          <a:stretch/>
        </p:blipFill>
        <p:spPr>
          <a:xfrm>
            <a:off x="749694" y="2190542"/>
            <a:ext cx="4395946" cy="2476916"/>
          </a:xfrm>
          <a:prstGeom prst="rect">
            <a:avLst/>
          </a:prstGeom>
        </p:spPr>
      </p:pic>
      <p:grpSp>
        <p:nvGrpSpPr>
          <p:cNvPr id="56" name="Group 47">
            <a:extLst>
              <a:ext uri="{FF2B5EF4-FFF2-40B4-BE49-F238E27FC236}">
                <a16:creationId xmlns:a16="http://schemas.microsoft.com/office/drawing/2014/main" id="{D87FFE71-34DC-4C53-AE0F-6B141D081D0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8174239" y="5850225"/>
            <a:ext cx="867485" cy="115439"/>
            <a:chOff x="8910933" y="1861308"/>
            <a:chExt cx="867485" cy="115439"/>
          </a:xfrm>
        </p:grpSpPr>
        <p:sp>
          <p:nvSpPr>
            <p:cNvPr id="57" name="Rectangle 48">
              <a:extLst>
                <a:ext uri="{FF2B5EF4-FFF2-40B4-BE49-F238E27FC236}">
                  <a16:creationId xmlns:a16="http://schemas.microsoft.com/office/drawing/2014/main" id="{37DF92F1-0E20-46AC-BB8F-F66926B40C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50" name="Straight Connector 49">
              <a:extLst>
                <a:ext uri="{FF2B5EF4-FFF2-40B4-BE49-F238E27FC236}">
                  <a16:creationId xmlns:a16="http://schemas.microsoft.com/office/drawing/2014/main" id="{FFA14CB4-8459-4D23-B4FF-8F9868E3FC98}"/>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51" name="Straight Connector 50">
              <a:extLst>
                <a:ext uri="{FF2B5EF4-FFF2-40B4-BE49-F238E27FC236}">
                  <a16:creationId xmlns:a16="http://schemas.microsoft.com/office/drawing/2014/main" id="{7A0C763F-37C4-4E00-AEB2-8867F4AA2574}"/>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171486996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58E38A4-F699-490C-8D1F-E8AD332D9B4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939C6AAB-48AC-41A3-95C2-6BF83715DF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620000" cy="6858000"/>
          </a:xfrm>
          <a:prstGeom prst="rect">
            <a:avLst/>
          </a:prstGeom>
          <a:solidFill>
            <a:schemeClr val="bg2"/>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F6EE861B-7D2F-4B7C-A6E3-5937E81B80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3081" y="159026"/>
            <a:ext cx="7313839" cy="65427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9F4B821-9EB3-4808-2024-7338DED2247C}"/>
              </a:ext>
            </a:extLst>
          </p:cNvPr>
          <p:cNvSpPr>
            <a:spLocks noGrp="1"/>
          </p:cNvSpPr>
          <p:nvPr>
            <p:ph type="title"/>
          </p:nvPr>
        </p:nvSpPr>
        <p:spPr>
          <a:xfrm>
            <a:off x="1077426" y="326933"/>
            <a:ext cx="5465148" cy="509465"/>
          </a:xfrm>
        </p:spPr>
        <p:txBody>
          <a:bodyPr anchor="b">
            <a:normAutofit fontScale="90000"/>
          </a:bodyPr>
          <a:lstStyle/>
          <a:p>
            <a:pPr algn="ctr"/>
            <a:r>
              <a:rPr lang="en-GB" b="1" dirty="0">
                <a:latin typeface="Calibri" panose="020F0502020204030204" pitchFamily="34" charset="0"/>
                <a:cs typeface="Calibri" panose="020F0502020204030204" pitchFamily="34" charset="0"/>
              </a:rPr>
              <a:t>Workshop Discussion</a:t>
            </a:r>
          </a:p>
        </p:txBody>
      </p:sp>
      <p:sp>
        <p:nvSpPr>
          <p:cNvPr id="3" name="Content Placeholder 2">
            <a:extLst>
              <a:ext uri="{FF2B5EF4-FFF2-40B4-BE49-F238E27FC236}">
                <a16:creationId xmlns:a16="http://schemas.microsoft.com/office/drawing/2014/main" id="{24F113F3-269C-1E7F-10CD-AB87366FDC9B}"/>
              </a:ext>
            </a:extLst>
          </p:cNvPr>
          <p:cNvSpPr>
            <a:spLocks noGrp="1"/>
          </p:cNvSpPr>
          <p:nvPr>
            <p:ph idx="1"/>
          </p:nvPr>
        </p:nvSpPr>
        <p:spPr>
          <a:xfrm>
            <a:off x="704850" y="1156705"/>
            <a:ext cx="6210300" cy="3232826"/>
          </a:xfrm>
        </p:spPr>
        <p:txBody>
          <a:bodyPr anchor="t">
            <a:noAutofit/>
          </a:bodyPr>
          <a:lstStyle/>
          <a:p>
            <a:pPr algn="ctr">
              <a:lnSpc>
                <a:spcPct val="100000"/>
              </a:lnSpc>
            </a:pPr>
            <a:r>
              <a:rPr lang="en-GB" dirty="0">
                <a:latin typeface="Calibri" panose="020F0502020204030204" pitchFamily="34" charset="0"/>
                <a:cs typeface="Calibri" panose="020F0502020204030204" pitchFamily="34" charset="0"/>
              </a:rPr>
              <a:t>Does this match up with the public perception of the rates of terrorism? Did you think terrorism is getting more or less prevalent before seeing this chart?</a:t>
            </a:r>
          </a:p>
          <a:p>
            <a:pPr algn="ctr">
              <a:lnSpc>
                <a:spcPct val="100000"/>
              </a:lnSpc>
            </a:pPr>
            <a:endParaRPr lang="en-GB" dirty="0">
              <a:latin typeface="Calibri" panose="020F0502020204030204" pitchFamily="34" charset="0"/>
              <a:cs typeface="Calibri" panose="020F0502020204030204" pitchFamily="34" charset="0"/>
            </a:endParaRPr>
          </a:p>
          <a:p>
            <a:pPr algn="ctr">
              <a:lnSpc>
                <a:spcPct val="100000"/>
              </a:lnSpc>
            </a:pPr>
            <a:r>
              <a:rPr lang="en-GB" dirty="0">
                <a:latin typeface="Calibri" panose="020F0502020204030204" pitchFamily="34" charset="0"/>
                <a:cs typeface="Calibri" panose="020F0502020204030204" pitchFamily="34" charset="0"/>
              </a:rPr>
              <a:t>Does it surprise you that half of all counted terrorist attacks did not injure a person, but attacked a pipeline? Does that change your perception of the definitions of terrorism?</a:t>
            </a:r>
          </a:p>
          <a:p>
            <a:pPr algn="ctr">
              <a:lnSpc>
                <a:spcPct val="100000"/>
              </a:lnSpc>
            </a:pPr>
            <a:endParaRPr lang="en-GB" dirty="0">
              <a:latin typeface="Calibri" panose="020F0502020204030204" pitchFamily="34" charset="0"/>
              <a:cs typeface="Calibri" panose="020F0502020204030204" pitchFamily="34" charset="0"/>
            </a:endParaRPr>
          </a:p>
          <a:p>
            <a:pPr algn="ctr">
              <a:lnSpc>
                <a:spcPct val="100000"/>
              </a:lnSpc>
            </a:pPr>
            <a:r>
              <a:rPr lang="en-GB" dirty="0">
                <a:latin typeface="Calibri" panose="020F0502020204030204" pitchFamily="34" charset="0"/>
                <a:cs typeface="Calibri" panose="020F0502020204030204" pitchFamily="34" charset="0"/>
              </a:rPr>
              <a:t>What does the following sentence tell you about the use of definitions of terrorism by official agencies?</a:t>
            </a:r>
          </a:p>
          <a:p>
            <a:pPr lvl="1" algn="ctr">
              <a:lnSpc>
                <a:spcPct val="100000"/>
              </a:lnSpc>
            </a:pPr>
            <a:r>
              <a:rPr lang="en-GB" sz="2000" dirty="0">
                <a:latin typeface="Calibri" panose="020F0502020204030204" pitchFamily="34" charset="0"/>
                <a:cs typeface="Calibri" panose="020F0502020204030204" pitchFamily="34" charset="0"/>
              </a:rPr>
              <a:t>“that State Department specialists interpreted the ‘‘political motivation’’ required by their definition of terror rather broadly.”</a:t>
            </a:r>
          </a:p>
        </p:txBody>
      </p:sp>
      <p:pic>
        <p:nvPicPr>
          <p:cNvPr id="5" name="Picture 4" descr="Empty speech bubbles">
            <a:extLst>
              <a:ext uri="{FF2B5EF4-FFF2-40B4-BE49-F238E27FC236}">
                <a16:creationId xmlns:a16="http://schemas.microsoft.com/office/drawing/2014/main" id="{725C478E-2278-BF18-CC00-46B7935670A2}"/>
              </a:ext>
            </a:extLst>
          </p:cNvPr>
          <p:cNvPicPr>
            <a:picLocks noChangeAspect="1"/>
          </p:cNvPicPr>
          <p:nvPr/>
        </p:nvPicPr>
        <p:blipFill rotWithShape="1">
          <a:blip r:embed="rId3">
            <a:alphaModFix/>
          </a:blip>
          <a:srcRect l="31997" r="23502" b="-1"/>
          <a:stretch/>
        </p:blipFill>
        <p:spPr>
          <a:xfrm>
            <a:off x="7620000" y="10"/>
            <a:ext cx="4572000" cy="6857990"/>
          </a:xfrm>
          <a:prstGeom prst="rect">
            <a:avLst/>
          </a:prstGeom>
        </p:spPr>
      </p:pic>
      <p:grpSp>
        <p:nvGrpSpPr>
          <p:cNvPr id="15" name="Group 14">
            <a:extLst>
              <a:ext uri="{FF2B5EF4-FFF2-40B4-BE49-F238E27FC236}">
                <a16:creationId xmlns:a16="http://schemas.microsoft.com/office/drawing/2014/main" id="{073091F1-AA5A-47C6-9502-D5870A72D50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3376258" y="2320171"/>
            <a:ext cx="867485" cy="115439"/>
            <a:chOff x="8910933" y="1861308"/>
            <a:chExt cx="867485" cy="115439"/>
          </a:xfrm>
        </p:grpSpPr>
        <p:sp>
          <p:nvSpPr>
            <p:cNvPr id="16" name="Rectangle 15">
              <a:extLst>
                <a:ext uri="{FF2B5EF4-FFF2-40B4-BE49-F238E27FC236}">
                  <a16:creationId xmlns:a16="http://schemas.microsoft.com/office/drawing/2014/main" id="{8085C4F7-6E91-4DF6-BB01-A46132BC358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bg1"/>
                </a:solidFill>
                <a:effectLst>
                  <a:outerShdw blurRad="38100" dist="38100" dir="2700000" algn="tl">
                    <a:srgbClr val="000000">
                      <a:alpha val="43137"/>
                    </a:srgbClr>
                  </a:outerShdw>
                </a:effectLst>
              </a:endParaRPr>
            </a:p>
          </p:txBody>
        </p:sp>
        <p:cxnSp>
          <p:nvCxnSpPr>
            <p:cNvPr id="17" name="Straight Connector 16">
              <a:extLst>
                <a:ext uri="{FF2B5EF4-FFF2-40B4-BE49-F238E27FC236}">
                  <a16:creationId xmlns:a16="http://schemas.microsoft.com/office/drawing/2014/main" id="{25476588-B9AD-4662-A085-8E4D91493B3F}"/>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BCDB34B3-D348-476E-BE7F-1139370F4310}"/>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397597266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1A01047-632B-4F57-9CDB-AA680D5BBB1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5">
            <a:extLst>
              <a:ext uri="{FF2B5EF4-FFF2-40B4-BE49-F238E27FC236}">
                <a16:creationId xmlns:a16="http://schemas.microsoft.com/office/drawing/2014/main" id="{48EF695B-E7DE-4164-862A-9CD06DFB0E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900" y="723900"/>
            <a:ext cx="4580642" cy="5494694"/>
          </a:xfrm>
          <a:custGeom>
            <a:avLst/>
            <a:gdLst>
              <a:gd name="connsiteX0" fmla="*/ 0 w 6096000"/>
              <a:gd name="connsiteY0" fmla="*/ 0 h 6858000"/>
              <a:gd name="connsiteX1" fmla="*/ 6096000 w 6096000"/>
              <a:gd name="connsiteY1" fmla="*/ 0 h 6858000"/>
              <a:gd name="connsiteX2" fmla="*/ 6096000 w 6096000"/>
              <a:gd name="connsiteY2" fmla="*/ 6858000 h 6858000"/>
              <a:gd name="connsiteX3" fmla="*/ 0 w 6096000"/>
              <a:gd name="connsiteY3" fmla="*/ 6858000 h 6858000"/>
              <a:gd name="connsiteX4" fmla="*/ 0 w 6096000"/>
              <a:gd name="connsiteY4" fmla="*/ 0 h 6858000"/>
              <a:gd name="connsiteX0" fmla="*/ 0 w 6096000"/>
              <a:gd name="connsiteY0" fmla="*/ 0 h 6858000"/>
              <a:gd name="connsiteX1" fmla="*/ 6096000 w 6096000"/>
              <a:gd name="connsiteY1" fmla="*/ 0 h 6858000"/>
              <a:gd name="connsiteX2" fmla="*/ 6096000 w 6096000"/>
              <a:gd name="connsiteY2" fmla="*/ 6858000 h 6858000"/>
              <a:gd name="connsiteX3" fmla="*/ 3058886 w 6096000"/>
              <a:gd name="connsiteY3" fmla="*/ 6858000 h 6858000"/>
              <a:gd name="connsiteX4" fmla="*/ 0 w 6096000"/>
              <a:gd name="connsiteY4" fmla="*/ 6858000 h 6858000"/>
              <a:gd name="connsiteX5" fmla="*/ 0 w 6096000"/>
              <a:gd name="connsiteY5" fmla="*/ 0 h 6858000"/>
              <a:gd name="connsiteX0" fmla="*/ 0 w 6096000"/>
              <a:gd name="connsiteY0" fmla="*/ 0 h 6858000"/>
              <a:gd name="connsiteX1" fmla="*/ 6096000 w 6096000"/>
              <a:gd name="connsiteY1" fmla="*/ 0 h 6858000"/>
              <a:gd name="connsiteX2" fmla="*/ 6096000 w 6096000"/>
              <a:gd name="connsiteY2" fmla="*/ 6858000 h 6858000"/>
              <a:gd name="connsiteX3" fmla="*/ 3037115 w 6096000"/>
              <a:gd name="connsiteY3" fmla="*/ 5889172 h 6858000"/>
              <a:gd name="connsiteX4" fmla="*/ 0 w 6096000"/>
              <a:gd name="connsiteY4" fmla="*/ 6858000 h 6858000"/>
              <a:gd name="connsiteX5" fmla="*/ 0 w 6096000"/>
              <a:gd name="connsiteY5"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6096000" h="6858000">
                <a:moveTo>
                  <a:pt x="0" y="0"/>
                </a:moveTo>
                <a:lnTo>
                  <a:pt x="6096000" y="0"/>
                </a:lnTo>
                <a:lnTo>
                  <a:pt x="6096000" y="6858000"/>
                </a:lnTo>
                <a:lnTo>
                  <a:pt x="3037115" y="5889172"/>
                </a:lnTo>
                <a:lnTo>
                  <a:pt x="0" y="6858000"/>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B8E2C89-EAE4-791A-9E88-3DFBED02B95D}"/>
              </a:ext>
            </a:extLst>
          </p:cNvPr>
          <p:cNvSpPr>
            <a:spLocks noGrp="1"/>
          </p:cNvSpPr>
          <p:nvPr>
            <p:ph type="title"/>
          </p:nvPr>
        </p:nvSpPr>
        <p:spPr>
          <a:xfrm>
            <a:off x="934909" y="2519762"/>
            <a:ext cx="3995397" cy="1239627"/>
          </a:xfrm>
        </p:spPr>
        <p:txBody>
          <a:bodyPr anchor="b">
            <a:normAutofit/>
          </a:bodyPr>
          <a:lstStyle/>
          <a:p>
            <a:pPr algn="ctr"/>
            <a:r>
              <a:rPr lang="en-GB" b="1" dirty="0">
                <a:latin typeface="Calibri" panose="020F0502020204030204" pitchFamily="34" charset="0"/>
                <a:cs typeface="Calibri" panose="020F0502020204030204" pitchFamily="34" charset="0"/>
              </a:rPr>
              <a:t>Any Questions?</a:t>
            </a:r>
          </a:p>
        </p:txBody>
      </p:sp>
      <p:pic>
        <p:nvPicPr>
          <p:cNvPr id="7" name="Graphic 6" descr="Chat">
            <a:extLst>
              <a:ext uri="{FF2B5EF4-FFF2-40B4-BE49-F238E27FC236}">
                <a16:creationId xmlns:a16="http://schemas.microsoft.com/office/drawing/2014/main" id="{C61355F7-516E-B2BE-0CCB-625C10F55E4D}"/>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15653" y="723900"/>
            <a:ext cx="5494694" cy="5494694"/>
          </a:xfrm>
          <a:prstGeom prst="rect">
            <a:avLst/>
          </a:prstGeom>
        </p:spPr>
      </p:pic>
      <p:grpSp>
        <p:nvGrpSpPr>
          <p:cNvPr id="16" name="Group 15">
            <a:extLst>
              <a:ext uri="{FF2B5EF4-FFF2-40B4-BE49-F238E27FC236}">
                <a16:creationId xmlns:a16="http://schemas.microsoft.com/office/drawing/2014/main" id="{D5ADB088-C125-457F-9C61-DFE21DCEF4A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580479" y="2543656"/>
            <a:ext cx="867485" cy="115439"/>
            <a:chOff x="8910933" y="1861308"/>
            <a:chExt cx="867485" cy="115439"/>
          </a:xfrm>
        </p:grpSpPr>
        <p:sp>
          <p:nvSpPr>
            <p:cNvPr id="17" name="Rectangle 16">
              <a:extLst>
                <a:ext uri="{FF2B5EF4-FFF2-40B4-BE49-F238E27FC236}">
                  <a16:creationId xmlns:a16="http://schemas.microsoft.com/office/drawing/2014/main" id="{6DE177E3-7A50-4A27-B466-79375BA19D4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8964825" flipH="1">
              <a:off x="9286956" y="1861308"/>
              <a:ext cx="115439" cy="115439"/>
            </a:xfrm>
            <a:prstGeom prst="rect">
              <a:avLst/>
            </a:prstGeom>
            <a:noFill/>
            <a:ln w="15875">
              <a:solidFill>
                <a:schemeClr val="tx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8" name="Straight Connector 17">
              <a:extLst>
                <a:ext uri="{FF2B5EF4-FFF2-40B4-BE49-F238E27FC236}">
                  <a16:creationId xmlns:a16="http://schemas.microsoft.com/office/drawing/2014/main" id="{6F53D207-3550-41FA-BBC0-A5220E7346D7}"/>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426289"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6EF5A581-4EC8-4E1B-BF64-8A1FE8530F26}"/>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8910933" y="1919027"/>
              <a:ext cx="352129" cy="0"/>
            </a:xfrm>
            <a:prstGeom prst="line">
              <a:avLst/>
            </a:prstGeom>
            <a:ln w="15875">
              <a:solidFill>
                <a:schemeClr val="tx2"/>
              </a:solidFill>
            </a:ln>
          </p:spPr>
          <p:style>
            <a:lnRef idx="1">
              <a:schemeClr val="accent1"/>
            </a:lnRef>
            <a:fillRef idx="0">
              <a:schemeClr val="accent1"/>
            </a:fillRef>
            <a:effectRef idx="0">
              <a:schemeClr val="accent1"/>
            </a:effectRef>
            <a:fontRef idx="minor">
              <a:schemeClr val="tx1"/>
            </a:fontRef>
          </p:style>
        </p:cxnSp>
      </p:grpSp>
    </p:spTree>
    <p:extLst>
      <p:ext uri="{BB962C8B-B14F-4D97-AF65-F5344CB8AC3E}">
        <p14:creationId xmlns:p14="http://schemas.microsoft.com/office/powerpoint/2010/main" val="28704394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A54F6C-6466-AA72-A2FD-08AFC94C5680}"/>
              </a:ext>
            </a:extLst>
          </p:cNvPr>
          <p:cNvSpPr>
            <a:spLocks noGrp="1"/>
          </p:cNvSpPr>
          <p:nvPr>
            <p:ph type="title"/>
          </p:nvPr>
        </p:nvSpPr>
        <p:spPr>
          <a:xfrm>
            <a:off x="630936" y="639520"/>
            <a:ext cx="3429000" cy="1719072"/>
          </a:xfrm>
        </p:spPr>
        <p:txBody>
          <a:bodyPr anchor="b">
            <a:normAutofit/>
          </a:bodyPr>
          <a:lstStyle/>
          <a:p>
            <a:pPr algn="ctr"/>
            <a:r>
              <a:rPr lang="en-GB" sz="4800" b="1" dirty="0">
                <a:latin typeface="Calibri" panose="020F0502020204030204" pitchFamily="34" charset="0"/>
                <a:cs typeface="Calibri" panose="020F0502020204030204" pitchFamily="34" charset="0"/>
              </a:rPr>
              <a:t>Week 1 Complete!</a:t>
            </a:r>
          </a:p>
        </p:txBody>
      </p:sp>
      <p:sp>
        <p:nvSpPr>
          <p:cNvPr id="3" name="Content Placeholder 2">
            <a:extLst>
              <a:ext uri="{FF2B5EF4-FFF2-40B4-BE49-F238E27FC236}">
                <a16:creationId xmlns:a16="http://schemas.microsoft.com/office/drawing/2014/main" id="{92CB4A25-46D7-61A6-E3D4-089E998732D3}"/>
              </a:ext>
            </a:extLst>
          </p:cNvPr>
          <p:cNvSpPr>
            <a:spLocks noGrp="1"/>
          </p:cNvSpPr>
          <p:nvPr>
            <p:ph idx="1"/>
          </p:nvPr>
        </p:nvSpPr>
        <p:spPr>
          <a:xfrm>
            <a:off x="630936" y="3226308"/>
            <a:ext cx="3429000" cy="3410712"/>
          </a:xfrm>
        </p:spPr>
        <p:txBody>
          <a:bodyPr anchor="t">
            <a:normAutofit/>
          </a:bodyPr>
          <a:lstStyle/>
          <a:p>
            <a:pPr algn="ctr"/>
            <a:r>
              <a:rPr lang="en-GB" sz="2800" b="1" dirty="0">
                <a:latin typeface="Calibri" panose="020F0502020204030204" pitchFamily="34" charset="0"/>
                <a:cs typeface="Calibri" panose="020F0502020204030204" pitchFamily="34" charset="0"/>
              </a:rPr>
              <a:t>Thanks for listening!</a:t>
            </a:r>
          </a:p>
          <a:p>
            <a:pPr algn="ctr"/>
            <a:endParaRPr lang="en-GB" sz="2800" b="1" dirty="0">
              <a:latin typeface="Calibri" panose="020F0502020204030204" pitchFamily="34" charset="0"/>
              <a:cs typeface="Calibri" panose="020F0502020204030204" pitchFamily="34" charset="0"/>
            </a:endParaRPr>
          </a:p>
          <a:p>
            <a:pPr algn="ctr"/>
            <a:r>
              <a:rPr lang="en-GB" sz="2800" b="1" dirty="0">
                <a:latin typeface="Calibri" panose="020F0502020204030204" pitchFamily="34" charset="0"/>
                <a:cs typeface="Calibri" panose="020F0502020204030204" pitchFamily="34" charset="0"/>
              </a:rPr>
              <a:t>See you next week!</a:t>
            </a:r>
          </a:p>
          <a:p>
            <a:endParaRPr lang="en-GB" sz="2200" dirty="0"/>
          </a:p>
        </p:txBody>
      </p:sp>
      <p:pic>
        <p:nvPicPr>
          <p:cNvPr id="4" name="Picture 2" descr="Great Job Memes - Usameme">
            <a:extLst>
              <a:ext uri="{FF2B5EF4-FFF2-40B4-BE49-F238E27FC236}">
                <a16:creationId xmlns:a16="http://schemas.microsoft.com/office/drawing/2014/main" id="{0690CFF6-6DD3-3B02-8B6D-03441E2BB1E5}"/>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4654296" y="1212906"/>
            <a:ext cx="6903720" cy="44321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93221549"/>
      </p:ext>
    </p:extLst>
  </p:cSld>
  <p:clrMapOvr>
    <a:masterClrMapping/>
  </p:clrMapOvr>
</p:sld>
</file>

<file path=ppt/theme/theme1.xml><?xml version="1.0" encoding="utf-8"?>
<a:theme xmlns:a="http://schemas.openxmlformats.org/drawingml/2006/main" name="AdornVTI">
  <a:themeElements>
    <a:clrScheme name="AnalogousFromDarkSeedLeftStep">
      <a:dk1>
        <a:srgbClr val="000000"/>
      </a:dk1>
      <a:lt1>
        <a:srgbClr val="FFFFFF"/>
      </a:lt1>
      <a:dk2>
        <a:srgbClr val="1C2031"/>
      </a:dk2>
      <a:lt2>
        <a:srgbClr val="F0F3F1"/>
      </a:lt2>
      <a:accent1>
        <a:srgbClr val="D040B9"/>
      </a:accent1>
      <a:accent2>
        <a:srgbClr val="9A2EBE"/>
      </a:accent2>
      <a:accent3>
        <a:srgbClr val="6F40D0"/>
      </a:accent3>
      <a:accent4>
        <a:srgbClr val="3440C0"/>
      </a:accent4>
      <a:accent5>
        <a:srgbClr val="4088D0"/>
      </a:accent5>
      <a:accent6>
        <a:srgbClr val="2EB3BE"/>
      </a:accent6>
      <a:hlink>
        <a:srgbClr val="3F6ABF"/>
      </a:hlink>
      <a:folHlink>
        <a:srgbClr val="7F7F7F"/>
      </a:folHlink>
    </a:clrScheme>
    <a:fontScheme name="Bembo">
      <a:majorFont>
        <a:latin typeface="Bembo"/>
        <a:ea typeface=""/>
        <a:cs typeface=""/>
      </a:majorFont>
      <a:minorFont>
        <a:latin typeface="Bemb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dornVTI" id="{497E3FA9-5A27-4D12-9D04-917BEF3D1303}" vid="{34192A01-61CA-4566-9818-841C607496F7}"/>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1662</TotalTime>
  <Words>1906</Words>
  <Application>Microsoft Macintosh PowerPoint</Application>
  <PresentationFormat>Widescreen</PresentationFormat>
  <Paragraphs>95</Paragraphs>
  <Slides>9</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Bembo</vt:lpstr>
      <vt:lpstr>Calibri</vt:lpstr>
      <vt:lpstr>Söhne</vt:lpstr>
      <vt:lpstr>AdornVTI</vt:lpstr>
      <vt:lpstr>Workshop Discussion</vt:lpstr>
      <vt:lpstr>Workshop Discussion</vt:lpstr>
      <vt:lpstr>Workshop Discussion</vt:lpstr>
      <vt:lpstr>Workshop discussion</vt:lpstr>
      <vt:lpstr>Workshop Discussion</vt:lpstr>
      <vt:lpstr>Workshop discussion</vt:lpstr>
      <vt:lpstr>Workshop Discussion</vt:lpstr>
      <vt:lpstr>Any Questions?</vt:lpstr>
      <vt:lpstr>Week 1 Complete!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Contemporary Terrorism </dc:title>
  <dc:creator>Sarah Jones (IMH)</dc:creator>
  <cp:lastModifiedBy>Sarah Jones (IMH)</cp:lastModifiedBy>
  <cp:revision>68</cp:revision>
  <dcterms:created xsi:type="dcterms:W3CDTF">2023-08-16T18:24:07Z</dcterms:created>
  <dcterms:modified xsi:type="dcterms:W3CDTF">2023-10-05T13:55:50Z</dcterms:modified>
</cp:coreProperties>
</file>