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1C6EC7-C760-CECB-2E92-9F57744B37D9}" v="5" dt="2022-10-03T11:37:42.326"/>
    <p1510:client id="{98C5EDF4-BA12-2C52-0A27-4D633280EA96}" v="1921" dt="2022-10-17T11:56:22.393"/>
    <p1510:client id="{B38CC443-B7F3-4897-900B-31CF9E4E0AC7}" v="2" dt="2022-10-03T08:56:10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30B3F8-6A2E-4A9A-B19D-7DF91F4BF6D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97CC4A2-C61F-40BA-8730-DB8DB4EF4DB5}">
      <dgm:prSet/>
      <dgm:spPr/>
      <dgm:t>
        <a:bodyPr/>
        <a:lstStyle/>
        <a:p>
          <a:r>
            <a:rPr lang="en-GB"/>
            <a:t>We think that student will be more confident in using technology in a classroom with their peers rather than being alone in a library.</a:t>
          </a:r>
          <a:endParaRPr lang="en-US"/>
        </a:p>
      </dgm:t>
    </dgm:pt>
    <dgm:pt modelId="{206AB7DA-3E59-40D5-B735-8D29E812EE47}" type="parTrans" cxnId="{F8185943-A544-41F3-A2F9-BD6DF3B7058C}">
      <dgm:prSet/>
      <dgm:spPr/>
      <dgm:t>
        <a:bodyPr/>
        <a:lstStyle/>
        <a:p>
          <a:endParaRPr lang="en-US"/>
        </a:p>
      </dgm:t>
    </dgm:pt>
    <dgm:pt modelId="{A8DB75D1-D06F-4C64-A63C-B8681584C25E}" type="sibTrans" cxnId="{F8185943-A544-41F3-A2F9-BD6DF3B7058C}">
      <dgm:prSet/>
      <dgm:spPr/>
      <dgm:t>
        <a:bodyPr/>
        <a:lstStyle/>
        <a:p>
          <a:endParaRPr lang="en-US"/>
        </a:p>
      </dgm:t>
    </dgm:pt>
    <dgm:pt modelId="{9CAFDB85-32C6-4512-9973-89E49E838CAB}">
      <dgm:prSet/>
      <dgm:spPr/>
      <dgm:t>
        <a:bodyPr/>
        <a:lstStyle/>
        <a:p>
          <a:r>
            <a:rPr lang="en-GB"/>
            <a:t>We will get better understanding of how students will feel more confident in using different types of technology.</a:t>
          </a:r>
          <a:endParaRPr lang="en-US"/>
        </a:p>
      </dgm:t>
    </dgm:pt>
    <dgm:pt modelId="{9628B3B8-4687-40DD-9E9F-9D4BB495D681}" type="parTrans" cxnId="{8647DC48-4B40-4584-AAD2-83F478E7F505}">
      <dgm:prSet/>
      <dgm:spPr/>
      <dgm:t>
        <a:bodyPr/>
        <a:lstStyle/>
        <a:p>
          <a:endParaRPr lang="en-US"/>
        </a:p>
      </dgm:t>
    </dgm:pt>
    <dgm:pt modelId="{04D252CD-7FC8-46CF-BDBF-084B41A21481}" type="sibTrans" cxnId="{8647DC48-4B40-4584-AAD2-83F478E7F505}">
      <dgm:prSet/>
      <dgm:spPr/>
      <dgm:t>
        <a:bodyPr/>
        <a:lstStyle/>
        <a:p>
          <a:endParaRPr lang="en-US"/>
        </a:p>
      </dgm:t>
    </dgm:pt>
    <dgm:pt modelId="{1D0E6509-2AF1-4D57-9540-B120804CF4AB}">
      <dgm:prSet/>
      <dgm:spPr/>
      <dgm:t>
        <a:bodyPr/>
        <a:lstStyle/>
        <a:p>
          <a:r>
            <a:rPr lang="en-GB"/>
            <a:t>We think that students will become more confident in using technology by communicating with their peers in the classroom.</a:t>
          </a:r>
          <a:endParaRPr lang="en-US"/>
        </a:p>
      </dgm:t>
    </dgm:pt>
    <dgm:pt modelId="{20725B8C-8ABE-4F0D-819D-113324EEEA0E}" type="parTrans" cxnId="{2CB4CFBE-5322-4345-B68D-F5DD411B58C9}">
      <dgm:prSet/>
      <dgm:spPr/>
      <dgm:t>
        <a:bodyPr/>
        <a:lstStyle/>
        <a:p>
          <a:endParaRPr lang="en-US"/>
        </a:p>
      </dgm:t>
    </dgm:pt>
    <dgm:pt modelId="{66336FFE-A021-4D8E-A4D1-A05E338EBCDB}" type="sibTrans" cxnId="{2CB4CFBE-5322-4345-B68D-F5DD411B58C9}">
      <dgm:prSet/>
      <dgm:spPr/>
      <dgm:t>
        <a:bodyPr/>
        <a:lstStyle/>
        <a:p>
          <a:endParaRPr lang="en-US"/>
        </a:p>
      </dgm:t>
    </dgm:pt>
    <dgm:pt modelId="{D294CCCF-45FA-4C2D-BB60-68BA0011297A}" type="pres">
      <dgm:prSet presAssocID="{2530B3F8-6A2E-4A9A-B19D-7DF91F4BF6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D0D0BC-31DE-482F-98D9-1CCF44F187C7}" type="pres">
      <dgm:prSet presAssocID="{A97CC4A2-C61F-40BA-8730-DB8DB4EF4DB5}" presName="hierRoot1" presStyleCnt="0"/>
      <dgm:spPr/>
    </dgm:pt>
    <dgm:pt modelId="{EDA94FEF-753B-4A74-BC38-198971275DA0}" type="pres">
      <dgm:prSet presAssocID="{A97CC4A2-C61F-40BA-8730-DB8DB4EF4DB5}" presName="composite" presStyleCnt="0"/>
      <dgm:spPr/>
    </dgm:pt>
    <dgm:pt modelId="{05699BEF-8D85-48A3-B9F8-3B13BA900B09}" type="pres">
      <dgm:prSet presAssocID="{A97CC4A2-C61F-40BA-8730-DB8DB4EF4DB5}" presName="background" presStyleLbl="node0" presStyleIdx="0" presStyleCnt="3"/>
      <dgm:spPr/>
    </dgm:pt>
    <dgm:pt modelId="{7B403572-DD89-4EA2-BC20-EA3613D7E2BB}" type="pres">
      <dgm:prSet presAssocID="{A97CC4A2-C61F-40BA-8730-DB8DB4EF4DB5}" presName="text" presStyleLbl="fgAcc0" presStyleIdx="0" presStyleCnt="3">
        <dgm:presLayoutVars>
          <dgm:chPref val="3"/>
        </dgm:presLayoutVars>
      </dgm:prSet>
      <dgm:spPr/>
    </dgm:pt>
    <dgm:pt modelId="{403BC0EC-FFA7-45CA-A156-5C14712FE6D1}" type="pres">
      <dgm:prSet presAssocID="{A97CC4A2-C61F-40BA-8730-DB8DB4EF4DB5}" presName="hierChild2" presStyleCnt="0"/>
      <dgm:spPr/>
    </dgm:pt>
    <dgm:pt modelId="{7D1E3A6F-2ED2-4923-B649-0C278724FA07}" type="pres">
      <dgm:prSet presAssocID="{9CAFDB85-32C6-4512-9973-89E49E838CAB}" presName="hierRoot1" presStyleCnt="0"/>
      <dgm:spPr/>
    </dgm:pt>
    <dgm:pt modelId="{D51960CD-F9C3-46C5-B55A-5E1A578E0D54}" type="pres">
      <dgm:prSet presAssocID="{9CAFDB85-32C6-4512-9973-89E49E838CAB}" presName="composite" presStyleCnt="0"/>
      <dgm:spPr/>
    </dgm:pt>
    <dgm:pt modelId="{059D63BF-7FD8-4EDD-A982-89C3E55F962B}" type="pres">
      <dgm:prSet presAssocID="{9CAFDB85-32C6-4512-9973-89E49E838CAB}" presName="background" presStyleLbl="node0" presStyleIdx="1" presStyleCnt="3"/>
      <dgm:spPr/>
    </dgm:pt>
    <dgm:pt modelId="{63BA29EF-D479-4837-9BE3-CC9F3921BFB6}" type="pres">
      <dgm:prSet presAssocID="{9CAFDB85-32C6-4512-9973-89E49E838CAB}" presName="text" presStyleLbl="fgAcc0" presStyleIdx="1" presStyleCnt="3">
        <dgm:presLayoutVars>
          <dgm:chPref val="3"/>
        </dgm:presLayoutVars>
      </dgm:prSet>
      <dgm:spPr/>
    </dgm:pt>
    <dgm:pt modelId="{40652DA7-5B28-426D-B114-33B31D5CD28E}" type="pres">
      <dgm:prSet presAssocID="{9CAFDB85-32C6-4512-9973-89E49E838CAB}" presName="hierChild2" presStyleCnt="0"/>
      <dgm:spPr/>
    </dgm:pt>
    <dgm:pt modelId="{C1CDC06A-E327-4EAA-9CDB-0066B15DAC40}" type="pres">
      <dgm:prSet presAssocID="{1D0E6509-2AF1-4D57-9540-B120804CF4AB}" presName="hierRoot1" presStyleCnt="0"/>
      <dgm:spPr/>
    </dgm:pt>
    <dgm:pt modelId="{E17A6300-B0E0-4BB4-B05E-7F8B43BA013D}" type="pres">
      <dgm:prSet presAssocID="{1D0E6509-2AF1-4D57-9540-B120804CF4AB}" presName="composite" presStyleCnt="0"/>
      <dgm:spPr/>
    </dgm:pt>
    <dgm:pt modelId="{885344AC-E8F0-4B50-B85E-87144E52BB9C}" type="pres">
      <dgm:prSet presAssocID="{1D0E6509-2AF1-4D57-9540-B120804CF4AB}" presName="background" presStyleLbl="node0" presStyleIdx="2" presStyleCnt="3"/>
      <dgm:spPr/>
    </dgm:pt>
    <dgm:pt modelId="{151DB69B-A3BC-4A46-A434-5C603BE0ECB7}" type="pres">
      <dgm:prSet presAssocID="{1D0E6509-2AF1-4D57-9540-B120804CF4AB}" presName="text" presStyleLbl="fgAcc0" presStyleIdx="2" presStyleCnt="3">
        <dgm:presLayoutVars>
          <dgm:chPref val="3"/>
        </dgm:presLayoutVars>
      </dgm:prSet>
      <dgm:spPr/>
    </dgm:pt>
    <dgm:pt modelId="{49F10C6D-5584-4FE1-A4E5-8F2B4C34BF6C}" type="pres">
      <dgm:prSet presAssocID="{1D0E6509-2AF1-4D57-9540-B120804CF4AB}" presName="hierChild2" presStyleCnt="0"/>
      <dgm:spPr/>
    </dgm:pt>
  </dgm:ptLst>
  <dgm:cxnLst>
    <dgm:cxn modelId="{F8185943-A544-41F3-A2F9-BD6DF3B7058C}" srcId="{2530B3F8-6A2E-4A9A-B19D-7DF91F4BF6D7}" destId="{A97CC4A2-C61F-40BA-8730-DB8DB4EF4DB5}" srcOrd="0" destOrd="0" parTransId="{206AB7DA-3E59-40D5-B735-8D29E812EE47}" sibTransId="{A8DB75D1-D06F-4C64-A63C-B8681584C25E}"/>
    <dgm:cxn modelId="{8647DC48-4B40-4584-AAD2-83F478E7F505}" srcId="{2530B3F8-6A2E-4A9A-B19D-7DF91F4BF6D7}" destId="{9CAFDB85-32C6-4512-9973-89E49E838CAB}" srcOrd="1" destOrd="0" parTransId="{9628B3B8-4687-40DD-9E9F-9D4BB495D681}" sibTransId="{04D252CD-7FC8-46CF-BDBF-084B41A21481}"/>
    <dgm:cxn modelId="{FAFE8C4E-D020-4FF9-958E-9C6C0C848D09}" type="presOf" srcId="{2530B3F8-6A2E-4A9A-B19D-7DF91F4BF6D7}" destId="{D294CCCF-45FA-4C2D-BB60-68BA0011297A}" srcOrd="0" destOrd="0" presId="urn:microsoft.com/office/officeart/2005/8/layout/hierarchy1"/>
    <dgm:cxn modelId="{8FE67D83-7C48-4586-86F8-478A7618B8E0}" type="presOf" srcId="{9CAFDB85-32C6-4512-9973-89E49E838CAB}" destId="{63BA29EF-D479-4837-9BE3-CC9F3921BFB6}" srcOrd="0" destOrd="0" presId="urn:microsoft.com/office/officeart/2005/8/layout/hierarchy1"/>
    <dgm:cxn modelId="{7B70D984-9B0E-40E8-A278-29D140F7C021}" type="presOf" srcId="{1D0E6509-2AF1-4D57-9540-B120804CF4AB}" destId="{151DB69B-A3BC-4A46-A434-5C603BE0ECB7}" srcOrd="0" destOrd="0" presId="urn:microsoft.com/office/officeart/2005/8/layout/hierarchy1"/>
    <dgm:cxn modelId="{2CB4CFBE-5322-4345-B68D-F5DD411B58C9}" srcId="{2530B3F8-6A2E-4A9A-B19D-7DF91F4BF6D7}" destId="{1D0E6509-2AF1-4D57-9540-B120804CF4AB}" srcOrd="2" destOrd="0" parTransId="{20725B8C-8ABE-4F0D-819D-113324EEEA0E}" sibTransId="{66336FFE-A021-4D8E-A4D1-A05E338EBCDB}"/>
    <dgm:cxn modelId="{DDB1F8BE-FF8B-437B-8411-597D3ACB552B}" type="presOf" srcId="{A97CC4A2-C61F-40BA-8730-DB8DB4EF4DB5}" destId="{7B403572-DD89-4EA2-BC20-EA3613D7E2BB}" srcOrd="0" destOrd="0" presId="urn:microsoft.com/office/officeart/2005/8/layout/hierarchy1"/>
    <dgm:cxn modelId="{62A23D47-9CC4-4F76-AEB5-FC0A42218239}" type="presParOf" srcId="{D294CCCF-45FA-4C2D-BB60-68BA0011297A}" destId="{C7D0D0BC-31DE-482F-98D9-1CCF44F187C7}" srcOrd="0" destOrd="0" presId="urn:microsoft.com/office/officeart/2005/8/layout/hierarchy1"/>
    <dgm:cxn modelId="{2CB1EA8B-287E-425C-8CE2-69BEFD0265E8}" type="presParOf" srcId="{C7D0D0BC-31DE-482F-98D9-1CCF44F187C7}" destId="{EDA94FEF-753B-4A74-BC38-198971275DA0}" srcOrd="0" destOrd="0" presId="urn:microsoft.com/office/officeart/2005/8/layout/hierarchy1"/>
    <dgm:cxn modelId="{473CA57B-E22F-48A8-99D3-ED27767922D1}" type="presParOf" srcId="{EDA94FEF-753B-4A74-BC38-198971275DA0}" destId="{05699BEF-8D85-48A3-B9F8-3B13BA900B09}" srcOrd="0" destOrd="0" presId="urn:microsoft.com/office/officeart/2005/8/layout/hierarchy1"/>
    <dgm:cxn modelId="{4739474B-886C-41E0-9C0F-F0BD2439AF10}" type="presParOf" srcId="{EDA94FEF-753B-4A74-BC38-198971275DA0}" destId="{7B403572-DD89-4EA2-BC20-EA3613D7E2BB}" srcOrd="1" destOrd="0" presId="urn:microsoft.com/office/officeart/2005/8/layout/hierarchy1"/>
    <dgm:cxn modelId="{C7D86EE4-576F-4997-B968-15A7069FFD3A}" type="presParOf" srcId="{C7D0D0BC-31DE-482F-98D9-1CCF44F187C7}" destId="{403BC0EC-FFA7-45CA-A156-5C14712FE6D1}" srcOrd="1" destOrd="0" presId="urn:microsoft.com/office/officeart/2005/8/layout/hierarchy1"/>
    <dgm:cxn modelId="{81714079-1061-404C-A31B-CE3329C92044}" type="presParOf" srcId="{D294CCCF-45FA-4C2D-BB60-68BA0011297A}" destId="{7D1E3A6F-2ED2-4923-B649-0C278724FA07}" srcOrd="1" destOrd="0" presId="urn:microsoft.com/office/officeart/2005/8/layout/hierarchy1"/>
    <dgm:cxn modelId="{1C2D7E00-7355-42F6-86D2-3E6E6829DF06}" type="presParOf" srcId="{7D1E3A6F-2ED2-4923-B649-0C278724FA07}" destId="{D51960CD-F9C3-46C5-B55A-5E1A578E0D54}" srcOrd="0" destOrd="0" presId="urn:microsoft.com/office/officeart/2005/8/layout/hierarchy1"/>
    <dgm:cxn modelId="{E5809B82-73FD-4DFA-BD62-64BE2E37322F}" type="presParOf" srcId="{D51960CD-F9C3-46C5-B55A-5E1A578E0D54}" destId="{059D63BF-7FD8-4EDD-A982-89C3E55F962B}" srcOrd="0" destOrd="0" presId="urn:microsoft.com/office/officeart/2005/8/layout/hierarchy1"/>
    <dgm:cxn modelId="{CFDD13CE-E8DA-44E0-BA0C-CB2ECB5F7A86}" type="presParOf" srcId="{D51960CD-F9C3-46C5-B55A-5E1A578E0D54}" destId="{63BA29EF-D479-4837-9BE3-CC9F3921BFB6}" srcOrd="1" destOrd="0" presId="urn:microsoft.com/office/officeart/2005/8/layout/hierarchy1"/>
    <dgm:cxn modelId="{8FBC9354-FAAF-446C-A3CE-817D9B95D9E5}" type="presParOf" srcId="{7D1E3A6F-2ED2-4923-B649-0C278724FA07}" destId="{40652DA7-5B28-426D-B114-33B31D5CD28E}" srcOrd="1" destOrd="0" presId="urn:microsoft.com/office/officeart/2005/8/layout/hierarchy1"/>
    <dgm:cxn modelId="{1E0B6674-A11E-4122-B185-4312552FD8C7}" type="presParOf" srcId="{D294CCCF-45FA-4C2D-BB60-68BA0011297A}" destId="{C1CDC06A-E327-4EAA-9CDB-0066B15DAC40}" srcOrd="2" destOrd="0" presId="urn:microsoft.com/office/officeart/2005/8/layout/hierarchy1"/>
    <dgm:cxn modelId="{39F5EB15-FBE0-4064-931B-20D2CA5BA876}" type="presParOf" srcId="{C1CDC06A-E327-4EAA-9CDB-0066B15DAC40}" destId="{E17A6300-B0E0-4BB4-B05E-7F8B43BA013D}" srcOrd="0" destOrd="0" presId="urn:microsoft.com/office/officeart/2005/8/layout/hierarchy1"/>
    <dgm:cxn modelId="{9389027F-098D-45F1-A484-CADBFB06DE76}" type="presParOf" srcId="{E17A6300-B0E0-4BB4-B05E-7F8B43BA013D}" destId="{885344AC-E8F0-4B50-B85E-87144E52BB9C}" srcOrd="0" destOrd="0" presId="urn:microsoft.com/office/officeart/2005/8/layout/hierarchy1"/>
    <dgm:cxn modelId="{79954E85-51EB-4BE9-9AC9-6A9135B6BF8B}" type="presParOf" srcId="{E17A6300-B0E0-4BB4-B05E-7F8B43BA013D}" destId="{151DB69B-A3BC-4A46-A434-5C603BE0ECB7}" srcOrd="1" destOrd="0" presId="urn:microsoft.com/office/officeart/2005/8/layout/hierarchy1"/>
    <dgm:cxn modelId="{144000B0-52A9-46A8-85C1-1BEDA4112CF9}" type="presParOf" srcId="{C1CDC06A-E327-4EAA-9CDB-0066B15DAC40}" destId="{49F10C6D-5584-4FE1-A4E5-8F2B4C34BF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99BEF-8D85-48A3-B9F8-3B13BA900B09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03572-DD89-4EA2-BC20-EA3613D7E2BB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think that student will be more confident in using technology in a classroom with their peers rather than being alone in a library.</a:t>
          </a:r>
          <a:endParaRPr lang="en-US" sz="1900" kern="1200"/>
        </a:p>
      </dsp:txBody>
      <dsp:txXfrm>
        <a:off x="378614" y="886531"/>
        <a:ext cx="2810360" cy="1744948"/>
      </dsp:txXfrm>
    </dsp:sp>
    <dsp:sp modelId="{059D63BF-7FD8-4EDD-A982-89C3E55F962B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A29EF-D479-4837-9BE3-CC9F3921BFB6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will get better understanding of how students will feel more confident in using different types of technology.</a:t>
          </a:r>
          <a:endParaRPr lang="en-US" sz="1900" kern="1200"/>
        </a:p>
      </dsp:txBody>
      <dsp:txXfrm>
        <a:off x="3946203" y="886531"/>
        <a:ext cx="2810360" cy="1744948"/>
      </dsp:txXfrm>
    </dsp:sp>
    <dsp:sp modelId="{885344AC-E8F0-4B50-B85E-87144E52BB9C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DB69B-A3BC-4A46-A434-5C603BE0ECB7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 think that students will become more confident in using technology by communicating with their peers in the classroom.</a:t>
          </a:r>
          <a:endParaRPr lang="en-US" sz="1900" kern="1200"/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ficeforstudents.org.uk/publications/gravity-assist-propelling-higher-education-towards-a-brighter-future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sco.com/free-ohio-online-public-schools-1098303" TargetMode="External"/><Relationship Id="rId2" Type="http://schemas.openxmlformats.org/officeDocument/2006/relationships/hyperlink" Target="http://www.marketing1.com/etchical-considerati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forstudents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90F3A91-8711-6D20-7CF6-E9A11EA626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9816" b="591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5100" u="sng">
                <a:solidFill>
                  <a:srgbClr val="FFFFFF"/>
                </a:solidFill>
                <a:latin typeface="Arial Nova"/>
                <a:cs typeface="Calibri Light"/>
              </a:rPr>
              <a:t>Group presentation-Research proposal</a:t>
            </a:r>
            <a:br>
              <a:rPr lang="en-GB" sz="5100" u="sng">
                <a:solidFill>
                  <a:srgbClr val="FFFFFF"/>
                </a:solidFill>
                <a:latin typeface="Arial Nova"/>
                <a:cs typeface="Calibri Light"/>
              </a:rPr>
            </a:br>
            <a:br>
              <a:rPr lang="en-GB" sz="5100" u="sng">
                <a:solidFill>
                  <a:srgbClr val="FFFFFF"/>
                </a:solidFill>
                <a:latin typeface="Arial Nova"/>
                <a:cs typeface="Calibri Light"/>
              </a:rPr>
            </a:br>
            <a:endParaRPr lang="en-GB" sz="5100" u="sng">
              <a:solidFill>
                <a:srgbClr val="FFFFFF"/>
              </a:solidFill>
              <a:latin typeface="Arial Nova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36046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u="sng" dirty="0">
                <a:solidFill>
                  <a:srgbClr val="FFFFFF"/>
                </a:solidFill>
                <a:cs typeface="Calibri"/>
              </a:rPr>
              <a:t>Are students confident in using technology?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C69562-DBA3-1D47-12AA-29BD712911DC}"/>
              </a:ext>
            </a:extLst>
          </p:cNvPr>
          <p:cNvSpPr txBox="1"/>
          <p:nvPr/>
        </p:nvSpPr>
        <p:spPr>
          <a:xfrm>
            <a:off x="8837602" y="6031142"/>
            <a:ext cx="342053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 – 2210555</a:t>
            </a:r>
          </a:p>
          <a:p>
            <a:r>
              <a:rPr lang="en-GB" sz="2400" dirty="0">
                <a:cs typeface="Calibri"/>
              </a:rPr>
              <a:t>Abbey Morrall- 2215918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CFC183-4FB5-8AB8-0691-4C46592A1266}"/>
              </a:ext>
            </a:extLst>
          </p:cNvPr>
          <p:cNvSpPr txBox="1"/>
          <p:nvPr/>
        </p:nvSpPr>
        <p:spPr>
          <a:xfrm>
            <a:off x="148246" y="4830473"/>
            <a:ext cx="440266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Module code- LCH4002_BIRM</a:t>
            </a:r>
          </a:p>
          <a:p>
            <a:r>
              <a:rPr lang="en-GB" sz="2400" dirty="0">
                <a:latin typeface="Arial Nova"/>
                <a:cs typeface="Calibri"/>
              </a:rPr>
              <a:t>Module title- Digital skills and research methods.</a:t>
            </a:r>
          </a:p>
          <a:p>
            <a:r>
              <a:rPr lang="en-GB" sz="2400" dirty="0">
                <a:latin typeface="Arial Nova"/>
                <a:cs typeface="Calibri"/>
              </a:rPr>
              <a:t>Lecturers Name: Rebecca Stewart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2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3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4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5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6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74518-A01C-7EAF-6365-7947547F5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 Nova"/>
                <a:cs typeface="Calibri Light"/>
              </a:rPr>
              <a:t>Introduction</a:t>
            </a:r>
            <a:endParaRPr lang="en-GB" sz="4000" b="1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FA9DE-8D0D-267C-6B0B-59FBAF4AB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7662" y="4330738"/>
            <a:ext cx="9320807" cy="22588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latin typeface="Arial Nova"/>
                <a:cs typeface="Calibri"/>
              </a:rPr>
              <a:t>We have selected this question because it would be interesting to find out the different ways students use technology as being first time students.</a:t>
            </a:r>
            <a:endParaRPr lang="en-GB" dirty="0">
              <a:latin typeface="Arial Nov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655F5F-8F1C-EA1A-D61A-754DA0E70285}"/>
              </a:ext>
            </a:extLst>
          </p:cNvPr>
          <p:cNvSpPr txBox="1"/>
          <p:nvPr/>
        </p:nvSpPr>
        <p:spPr>
          <a:xfrm>
            <a:off x="2670145" y="2727654"/>
            <a:ext cx="657225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latin typeface="Arial Nova"/>
                <a:cs typeface="Calibri"/>
              </a:rPr>
              <a:t>Are students confident in using technology?</a:t>
            </a:r>
            <a:endParaRPr lang="en-GB" sz="3200" b="1" dirty="0"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B148CB-8196-04B1-2473-802509DC46C6}"/>
              </a:ext>
            </a:extLst>
          </p:cNvPr>
          <p:cNvSpPr txBox="1"/>
          <p:nvPr/>
        </p:nvSpPr>
        <p:spPr>
          <a:xfrm>
            <a:off x="10178271" y="6306718"/>
            <a:ext cx="20955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rial Nova"/>
                <a:cs typeface="Calibri"/>
              </a:rPr>
              <a:t>Abbey Morrall</a:t>
            </a:r>
            <a:endParaRPr lang="en-GB" sz="2000" dirty="0">
              <a:solidFill>
                <a:srgbClr val="002060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303343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8F05C-DFAA-A1B9-71C2-5EED2079E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 Nova"/>
                <a:cs typeface="Calibri Light"/>
              </a:rPr>
              <a:t>Rationale</a:t>
            </a:r>
            <a:endParaRPr lang="en-GB" b="1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A8C2E-B3C9-6D7A-21DC-F57BC3BAF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1500"/>
          </a:p>
          <a:p>
            <a:r>
              <a:rPr lang="en-GB" sz="2400" dirty="0">
                <a:latin typeface="Arial Nova"/>
                <a:ea typeface="+mn-lt"/>
                <a:cs typeface="+mn-lt"/>
              </a:rPr>
              <a:t>The call comes as new polling suggests only 21 per cent of lecturers were ‘very confident’ they could design and deliver digital teaching during the pandemic – 59 per cent said they were fairly confident, and 18 per cent said they were not confident.</a:t>
            </a:r>
            <a:endParaRPr lang="en-GB" sz="2400">
              <a:latin typeface="Arial Nova"/>
              <a:cs typeface="Calibri" panose="020F0502020204030204"/>
            </a:endParaRPr>
          </a:p>
          <a:p>
            <a:r>
              <a:rPr lang="en-GB" sz="2400" dirty="0">
                <a:latin typeface="Arial Nova"/>
                <a:ea typeface="+mn-lt"/>
                <a:cs typeface="+mn-lt"/>
              </a:rPr>
              <a:t>By comparison, 49 per cent of students said they were ‘very confident’ that they had the skills to benefit from online learning with 42 per cent somewhat confident.</a:t>
            </a:r>
            <a:endParaRPr lang="en-GB" sz="2400">
              <a:latin typeface="Arial Nova"/>
            </a:endParaRPr>
          </a:p>
          <a:p>
            <a:r>
              <a:rPr lang="en-GB" sz="2400" dirty="0">
                <a:latin typeface="Arial Nova"/>
                <a:ea typeface="+mn-lt"/>
                <a:cs typeface="+mn-lt"/>
              </a:rPr>
              <a:t>The findings come in a major review of digital teaching and learning during the COVID-19 pandemic led by Sir Michael Barber, chair of the Office for Students (</a:t>
            </a:r>
            <a:r>
              <a:rPr lang="en-GB" sz="2400" dirty="0" err="1">
                <a:latin typeface="Arial Nova"/>
                <a:ea typeface="+mn-lt"/>
                <a:cs typeface="+mn-lt"/>
              </a:rPr>
              <a:t>OfS</a:t>
            </a:r>
            <a:r>
              <a:rPr lang="en-GB" sz="2400" dirty="0">
                <a:latin typeface="Arial Nova"/>
                <a:ea typeface="+mn-lt"/>
                <a:cs typeface="+mn-lt"/>
              </a:rPr>
              <a:t>). </a:t>
            </a:r>
            <a:r>
              <a:rPr lang="en-GB" sz="2400" dirty="0">
                <a:latin typeface="Arial Nova"/>
                <a:ea typeface="+mn-lt"/>
                <a:cs typeface="+mn-lt"/>
                <a:hlinkClick r:id="rId2"/>
              </a:rPr>
              <a:t>Gravity Assist: propelling higher education towards a brighter future</a:t>
            </a:r>
            <a:r>
              <a:rPr lang="en-GB" sz="2400" dirty="0">
                <a:latin typeface="Arial Nova"/>
                <a:ea typeface="+mn-lt"/>
                <a:cs typeface="+mn-lt"/>
              </a:rPr>
              <a:t> argues that digital teaching and learning is just not an emergency stop-gap but has the potential to drive significant long-term improvements across higher education.</a:t>
            </a:r>
            <a:endParaRPr lang="en-GB" sz="2400">
              <a:latin typeface="Arial Nova"/>
            </a:endParaRPr>
          </a:p>
          <a:p>
            <a:endParaRPr lang="en-GB" sz="1600" dirty="0">
              <a:latin typeface="Arial Nova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944E55-0527-1DF0-2E61-FBF3E8C016FA}"/>
              </a:ext>
            </a:extLst>
          </p:cNvPr>
          <p:cNvSpPr txBox="1"/>
          <p:nvPr/>
        </p:nvSpPr>
        <p:spPr>
          <a:xfrm>
            <a:off x="188253" y="6396126"/>
            <a:ext cx="20955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62161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42442-C165-909E-C146-5DC3FB12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 Nova"/>
                <a:cs typeface="Calibri Light"/>
              </a:rPr>
              <a:t>Rationale</a:t>
            </a:r>
            <a:endParaRPr lang="en-GB" b="1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2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AF8E4-80EC-F7B5-7352-96A9B4BD4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The technology that is used in a classroom has been shown to improve student participation and overall test performance. One reason for success, of educational technology is that it boost students confidence. Below is an example:</a:t>
            </a:r>
            <a:endParaRPr lang="en-US" dirty="0"/>
          </a:p>
          <a:p>
            <a:endParaRPr lang="en-GB" sz="2400">
              <a:cs typeface="Calibri"/>
            </a:endParaRPr>
          </a:p>
          <a:p>
            <a:r>
              <a:rPr lang="en-GB" sz="2400" dirty="0">
                <a:cs typeface="Calibri"/>
              </a:rPr>
              <a:t>Most students have good understanding of using technology. Students may already have confidence in using technology due to school ,college or growing up around technology. Example:</a:t>
            </a:r>
          </a:p>
          <a:p>
            <a:r>
              <a:rPr lang="en-GB" sz="2400" dirty="0">
                <a:cs typeface="Calibri"/>
              </a:rPr>
              <a:t>Facebook</a:t>
            </a:r>
          </a:p>
          <a:p>
            <a:r>
              <a:rPr lang="en-GB" sz="2400" dirty="0">
                <a:cs typeface="Calibri"/>
              </a:rPr>
              <a:t>Word</a:t>
            </a:r>
          </a:p>
          <a:p>
            <a:r>
              <a:rPr lang="en-GB" sz="2400" err="1">
                <a:cs typeface="Calibri"/>
              </a:rPr>
              <a:t>Whatsapp</a:t>
            </a:r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Outlook</a:t>
            </a:r>
          </a:p>
          <a:p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11BD9-EB47-AA87-DA77-7B56BA2D4608}"/>
              </a:ext>
            </a:extLst>
          </p:cNvPr>
          <p:cNvSpPr txBox="1"/>
          <p:nvPr/>
        </p:nvSpPr>
        <p:spPr>
          <a:xfrm>
            <a:off x="3145" y="6400620"/>
            <a:ext cx="21431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45599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21EC6-8342-A1D3-3440-0E08E7254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68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 Nova"/>
                <a:cs typeface="Calibri Light"/>
              </a:rPr>
              <a:t>Method</a:t>
            </a:r>
            <a:endParaRPr lang="en-GB" dirty="0">
              <a:latin typeface="Arial Nova"/>
            </a:endParaRPr>
          </a:p>
        </p:txBody>
      </p:sp>
      <p:sp>
        <p:nvSpPr>
          <p:cNvPr id="29" name="Freeform: Shape 9">
            <a:extLst>
              <a:ext uri="{FF2B5EF4-FFF2-40B4-BE49-F238E27FC236}">
                <a16:creationId xmlns:a16="http://schemas.microsoft.com/office/drawing/2014/main" id="{E0D60ECE-8986-45DC-B7FE-EC7699B4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38829" cy="5840278"/>
          </a:xfrm>
          <a:custGeom>
            <a:avLst/>
            <a:gdLst>
              <a:gd name="connsiteX0" fmla="*/ 0 w 5438829"/>
              <a:gd name="connsiteY0" fmla="*/ 0 h 5840278"/>
              <a:gd name="connsiteX1" fmla="*/ 4466700 w 5438829"/>
              <a:gd name="connsiteY1" fmla="*/ 0 h 5840278"/>
              <a:gd name="connsiteX2" fmla="*/ 4652178 w 5438829"/>
              <a:gd name="connsiteY2" fmla="*/ 204077 h 5840278"/>
              <a:gd name="connsiteX3" fmla="*/ 5438829 w 5438829"/>
              <a:gd name="connsiteY3" fmla="*/ 2395363 h 5840278"/>
              <a:gd name="connsiteX4" fmla="*/ 1993914 w 5438829"/>
              <a:gd name="connsiteY4" fmla="*/ 5840278 h 5840278"/>
              <a:gd name="connsiteX5" fmla="*/ 67829 w 5438829"/>
              <a:gd name="connsiteY5" fmla="*/ 5251941 h 5840278"/>
              <a:gd name="connsiteX6" fmla="*/ 0 w 5438829"/>
              <a:gd name="connsiteY6" fmla="*/ 5201220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829" h="5840278">
                <a:moveTo>
                  <a:pt x="0" y="0"/>
                </a:moveTo>
                <a:lnTo>
                  <a:pt x="4466700" y="0"/>
                </a:lnTo>
                <a:lnTo>
                  <a:pt x="4652178" y="204077"/>
                </a:lnTo>
                <a:cubicBezTo>
                  <a:pt x="5143616" y="799562"/>
                  <a:pt x="5438829" y="1562987"/>
                  <a:pt x="5438829" y="2395363"/>
                </a:cubicBezTo>
                <a:cubicBezTo>
                  <a:pt x="5438829" y="4297937"/>
                  <a:pt x="3896488" y="5840278"/>
                  <a:pt x="1993914" y="5840278"/>
                </a:cubicBezTo>
                <a:cubicBezTo>
                  <a:pt x="1280449" y="5840278"/>
                  <a:pt x="617641" y="5623387"/>
                  <a:pt x="67829" y="5251941"/>
                </a:cubicBezTo>
                <a:lnTo>
                  <a:pt x="0" y="520122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11">
            <a:extLst>
              <a:ext uri="{FF2B5EF4-FFF2-40B4-BE49-F238E27FC236}">
                <a16:creationId xmlns:a16="http://schemas.microsoft.com/office/drawing/2014/main" id="{96964194-5878-40D2-8EC0-DDC58387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69134" cy="5654940"/>
          </a:xfrm>
          <a:custGeom>
            <a:avLst/>
            <a:gdLst>
              <a:gd name="connsiteX0" fmla="*/ 0 w 5269134"/>
              <a:gd name="connsiteY0" fmla="*/ 0 h 5654940"/>
              <a:gd name="connsiteX1" fmla="*/ 4227767 w 5269134"/>
              <a:gd name="connsiteY1" fmla="*/ 0 h 5654940"/>
              <a:gd name="connsiteX2" fmla="*/ 4312042 w 5269134"/>
              <a:gd name="connsiteY2" fmla="*/ 76595 h 5654940"/>
              <a:gd name="connsiteX3" fmla="*/ 5269134 w 5269134"/>
              <a:gd name="connsiteY3" fmla="*/ 2387221 h 5654940"/>
              <a:gd name="connsiteX4" fmla="*/ 2001415 w 5269134"/>
              <a:gd name="connsiteY4" fmla="*/ 5654940 h 5654940"/>
              <a:gd name="connsiteX5" fmla="*/ 198928 w 5269134"/>
              <a:gd name="connsiteY5" fmla="*/ 5113274 h 5654940"/>
              <a:gd name="connsiteX6" fmla="*/ 0 w 5269134"/>
              <a:gd name="connsiteY6" fmla="*/ 4969563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34" h="5654940">
                <a:moveTo>
                  <a:pt x="0" y="0"/>
                </a:moveTo>
                <a:lnTo>
                  <a:pt x="4227767" y="0"/>
                </a:lnTo>
                <a:lnTo>
                  <a:pt x="4312042" y="76595"/>
                </a:lnTo>
                <a:cubicBezTo>
                  <a:pt x="4903383" y="667936"/>
                  <a:pt x="5269134" y="1484866"/>
                  <a:pt x="5269134" y="2387221"/>
                </a:cubicBezTo>
                <a:cubicBezTo>
                  <a:pt x="5269134" y="4191932"/>
                  <a:pt x="3806126" y="5654940"/>
                  <a:pt x="2001415" y="5654940"/>
                </a:cubicBezTo>
                <a:cubicBezTo>
                  <a:pt x="1335223" y="5654940"/>
                  <a:pt x="715593" y="5455584"/>
                  <a:pt x="198928" y="5113274"/>
                </a:cubicBezTo>
                <a:lnTo>
                  <a:pt x="0" y="496956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D05ABBD1-E47E-E342-699A-14651836D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ED4A83E4-B4AB-AE2E-2994-C45ED2FEB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2421" y="2279018"/>
            <a:ext cx="5285789" cy="41666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Are you confident in using MS Teams to work with your peers?</a:t>
            </a:r>
          </a:p>
          <a:p>
            <a:pPr marL="0" indent="0">
              <a:buNone/>
            </a:pPr>
            <a:r>
              <a:rPr lang="en-GB" sz="1800" dirty="0">
                <a:cs typeface="Calibri"/>
              </a:rPr>
              <a:t>                                          </a:t>
            </a:r>
            <a:r>
              <a:rPr lang="en-GB" sz="1800" b="1" dirty="0">
                <a:cs typeface="Calibri"/>
              </a:rPr>
              <a:t>    </a:t>
            </a:r>
            <a:r>
              <a:rPr lang="en-GB" sz="1800" dirty="0">
                <a:cs typeface="Calibri"/>
              </a:rPr>
              <a:t>   YES/NO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Do you feel anxious if your asked to collaborate using technology?</a:t>
            </a:r>
          </a:p>
          <a:p>
            <a:pPr marL="0" indent="0">
              <a:buNone/>
            </a:pPr>
            <a:r>
              <a:rPr lang="en-GB" sz="1800" dirty="0">
                <a:cs typeface="Calibri"/>
              </a:rPr>
              <a:t>                                               </a:t>
            </a:r>
            <a:r>
              <a:rPr lang="en-GB" sz="1800" b="1" dirty="0">
                <a:cs typeface="Calibri"/>
              </a:rPr>
              <a:t>  </a:t>
            </a:r>
            <a:r>
              <a:rPr lang="en-GB" sz="1800" dirty="0">
                <a:cs typeface="Calibri"/>
              </a:rPr>
              <a:t> YES/NO</a:t>
            </a:r>
          </a:p>
          <a:p>
            <a:pPr marL="0" indent="0">
              <a:buNone/>
            </a:pPr>
            <a:endParaRPr lang="en-GB" sz="1800">
              <a:cs typeface="Calibri"/>
            </a:endParaRPr>
          </a:p>
          <a:p>
            <a:pPr marL="0" indent="0">
              <a:buNone/>
            </a:pPr>
            <a:r>
              <a:rPr lang="en-GB" dirty="0">
                <a:cs typeface="Calibri"/>
              </a:rPr>
              <a:t>Have you ever avoided using technology to collaborate?</a:t>
            </a:r>
          </a:p>
          <a:p>
            <a:pPr marL="0" indent="0">
              <a:buNone/>
            </a:pPr>
            <a:r>
              <a:rPr lang="en-GB" sz="1800" dirty="0">
                <a:cs typeface="Calibri"/>
              </a:rPr>
              <a:t>                                                   YES/NO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A0E3EDE-F469-EF78-2227-840754ED9CE8}"/>
              </a:ext>
            </a:extLst>
          </p:cNvPr>
          <p:cNvSpPr txBox="1"/>
          <p:nvPr/>
        </p:nvSpPr>
        <p:spPr>
          <a:xfrm>
            <a:off x="142874" y="6167437"/>
            <a:ext cx="242887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17226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Cloud 1">
            <a:extLst>
              <a:ext uri="{FF2B5EF4-FFF2-40B4-BE49-F238E27FC236}">
                <a16:creationId xmlns:a16="http://schemas.microsoft.com/office/drawing/2014/main" id="{A48C02CA-2191-4A93-A3E7-791FFE163009}"/>
              </a:ext>
            </a:extLst>
          </p:cNvPr>
          <p:cNvSpPr/>
          <p:nvPr/>
        </p:nvSpPr>
        <p:spPr>
          <a:xfrm>
            <a:off x="3043201" y="1721275"/>
            <a:ext cx="5760846" cy="23103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FF9B1EC7-1631-23DC-A753-B2206569BC60}"/>
              </a:ext>
            </a:extLst>
          </p:cNvPr>
          <p:cNvCxnSpPr/>
          <p:nvPr/>
        </p:nvCxnSpPr>
        <p:spPr>
          <a:xfrm>
            <a:off x="6011713" y="4049204"/>
            <a:ext cx="100640" cy="1236451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98D69F0-D6FC-5500-842B-02B441A59B31}"/>
              </a:ext>
            </a:extLst>
          </p:cNvPr>
          <p:cNvCxnSpPr/>
          <p:nvPr/>
        </p:nvCxnSpPr>
        <p:spPr>
          <a:xfrm>
            <a:off x="8066776" y="3401324"/>
            <a:ext cx="920150" cy="92015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53F5341-BA17-D392-B4FD-3B03D13F539D}"/>
              </a:ext>
            </a:extLst>
          </p:cNvPr>
          <p:cNvCxnSpPr/>
          <p:nvPr/>
        </p:nvCxnSpPr>
        <p:spPr>
          <a:xfrm>
            <a:off x="3623274" y="1143180"/>
            <a:ext cx="920150" cy="92015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AAE50F5-F0E9-FEDD-6459-D0037C78913B}"/>
              </a:ext>
            </a:extLst>
          </p:cNvPr>
          <p:cNvCxnSpPr/>
          <p:nvPr/>
        </p:nvCxnSpPr>
        <p:spPr>
          <a:xfrm flipV="1">
            <a:off x="2127130" y="3083224"/>
            <a:ext cx="1092678" cy="5751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FC4AC48-95AB-4516-0E55-9BE766BA075A}"/>
              </a:ext>
            </a:extLst>
          </p:cNvPr>
          <p:cNvCxnSpPr/>
          <p:nvPr/>
        </p:nvCxnSpPr>
        <p:spPr>
          <a:xfrm flipH="1">
            <a:off x="7172684" y="853835"/>
            <a:ext cx="646982" cy="92015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803D201-5BA8-2BA6-2CF1-BD3E9EBA9E5A}"/>
              </a:ext>
            </a:extLst>
          </p:cNvPr>
          <p:cNvCxnSpPr/>
          <p:nvPr/>
        </p:nvCxnSpPr>
        <p:spPr>
          <a:xfrm flipH="1">
            <a:off x="3462426" y="3872182"/>
            <a:ext cx="575095" cy="1207697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E56BA31B-7689-7852-BB78-8D86C73463ED}"/>
              </a:ext>
            </a:extLst>
          </p:cNvPr>
          <p:cNvSpPr txBox="1"/>
          <p:nvPr/>
        </p:nvSpPr>
        <p:spPr>
          <a:xfrm>
            <a:off x="8089959" y="188703"/>
            <a:ext cx="16762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Arial Nova"/>
                <a:cs typeface="Calibri"/>
              </a:rPr>
              <a:t>Research</a:t>
            </a:r>
            <a:endParaRPr lang="en-GB" sz="2400" dirty="0">
              <a:latin typeface="Arial Nova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03C3D64-951E-0FD7-78B0-E376CA748607}"/>
              </a:ext>
            </a:extLst>
          </p:cNvPr>
          <p:cNvSpPr txBox="1"/>
          <p:nvPr/>
        </p:nvSpPr>
        <p:spPr>
          <a:xfrm>
            <a:off x="9191624" y="4060706"/>
            <a:ext cx="1331163" cy="606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CC496E2-0979-8322-67B8-B2FE3A994BB7}"/>
              </a:ext>
            </a:extLst>
          </p:cNvPr>
          <p:cNvSpPr txBox="1"/>
          <p:nvPr/>
        </p:nvSpPr>
        <p:spPr>
          <a:xfrm>
            <a:off x="3024187" y="380999"/>
            <a:ext cx="14525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Arial Nova"/>
                <a:cs typeface="Calibri"/>
              </a:rPr>
              <a:t>Asset</a:t>
            </a:r>
            <a:endParaRPr lang="en-GB" sz="2400" dirty="0">
              <a:latin typeface="Arial Nova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B9137FD-6F24-682F-A521-A75D2B6F42F5}"/>
              </a:ext>
            </a:extLst>
          </p:cNvPr>
          <p:cNvSpPr txBox="1"/>
          <p:nvPr/>
        </p:nvSpPr>
        <p:spPr>
          <a:xfrm>
            <a:off x="9278787" y="4192348"/>
            <a:ext cx="16924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Rules of conflict</a:t>
            </a:r>
            <a:endParaRPr lang="en-GB" sz="2400" dirty="0">
              <a:latin typeface="Arial Nova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3969893-BF00-6F5B-4B8E-327FABC5E28B}"/>
              </a:ext>
            </a:extLst>
          </p:cNvPr>
          <p:cNvSpPr txBox="1"/>
          <p:nvPr/>
        </p:nvSpPr>
        <p:spPr>
          <a:xfrm>
            <a:off x="6172378" y="5380277"/>
            <a:ext cx="183437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Member checking</a:t>
            </a:r>
            <a:endParaRPr lang="en-GB" sz="2400" dirty="0">
              <a:latin typeface="Arial Nova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3FFE1A-433C-7678-4EB2-ADF830FB12A3}"/>
              </a:ext>
            </a:extLst>
          </p:cNvPr>
          <p:cNvSpPr txBox="1"/>
          <p:nvPr/>
        </p:nvSpPr>
        <p:spPr>
          <a:xfrm>
            <a:off x="2238375" y="5500687"/>
            <a:ext cx="192881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Moral principles</a:t>
            </a:r>
            <a:endParaRPr lang="en-GB" sz="2400" dirty="0">
              <a:latin typeface="Arial Nova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60CB894-CBA5-4A16-2336-4F2B17AFF94B}"/>
              </a:ext>
            </a:extLst>
          </p:cNvPr>
          <p:cNvSpPr txBox="1"/>
          <p:nvPr/>
        </p:nvSpPr>
        <p:spPr>
          <a:xfrm>
            <a:off x="709882" y="2893442"/>
            <a:ext cx="1524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cs typeface="Calibri"/>
              </a:rPr>
              <a:t>Respect and dignity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4EE0E05-3C39-5CCB-A2E6-EFDEEE3B5422}"/>
              </a:ext>
            </a:extLst>
          </p:cNvPr>
          <p:cNvSpPr txBox="1"/>
          <p:nvPr/>
        </p:nvSpPr>
        <p:spPr>
          <a:xfrm>
            <a:off x="9739762" y="6220004"/>
            <a:ext cx="222669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9121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40655-3CF6-4616-2209-6F2B3CB0F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Ethical consideration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22A5F-3E71-F972-7DEE-C44CE9DC5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 dirty="0">
                <a:latin typeface="Arial Nova"/>
                <a:cs typeface="Calibri"/>
              </a:rPr>
              <a:t>Ethical consideration is a collection  of principles and values that should be followed while doing human affairs. The ethical considerations make sure that no-one acts in such a way that is harmful to society or an individual. It refrains people and organizations from indulging in vicious conduct.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3A87AB-2A4E-694B-CB25-C5BA5FA7BC52}"/>
              </a:ext>
            </a:extLst>
          </p:cNvPr>
          <p:cNvSpPr txBox="1"/>
          <p:nvPr/>
        </p:nvSpPr>
        <p:spPr>
          <a:xfrm>
            <a:off x="142875" y="6072187"/>
            <a:ext cx="244639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74473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4" name="Rectangle 3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E3193-8981-678A-3091-7A016A04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b="1">
                <a:cs typeface="Calibri Light"/>
              </a:rPr>
              <a:t>Hypothesis</a:t>
            </a:r>
            <a:endParaRPr lang="en-GB" sz="4800" b="1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1FD45A34-AE92-FF2C-592D-9D75C9C6AD27}"/>
              </a:ext>
            </a:extLst>
          </p:cNvPr>
          <p:cNvSpPr txBox="1"/>
          <p:nvPr/>
        </p:nvSpPr>
        <p:spPr>
          <a:xfrm>
            <a:off x="9120187" y="5976937"/>
            <a:ext cx="2738437" cy="6905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B34C6CE0-EFBB-3886-314D-B5CBD9B6F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89739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D846B20A-9253-BB4C-A46B-FF64BC24B35A}"/>
              </a:ext>
            </a:extLst>
          </p:cNvPr>
          <p:cNvSpPr txBox="1"/>
          <p:nvPr/>
        </p:nvSpPr>
        <p:spPr>
          <a:xfrm>
            <a:off x="10191750" y="6477000"/>
            <a:ext cx="1981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86796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949D2C-1438-5426-E377-DB38E6F6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cs typeface="Calibri Light"/>
              </a:rPr>
              <a:t>Reference List.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CFF71-9A3F-FB84-BDA8-4F021078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tx2"/>
                </a:solidFill>
                <a:cs typeface="Calibri"/>
                <a:hlinkClick r:id="rId2"/>
              </a:rPr>
              <a:t>www.marketing1.com/etchical-considerations</a:t>
            </a:r>
            <a:endParaRPr lang="en-GB" sz="2000">
              <a:solidFill>
                <a:schemeClr val="tx2"/>
              </a:solidFill>
              <a:cs typeface="Calibri"/>
            </a:endParaRPr>
          </a:p>
          <a:p>
            <a:endParaRPr lang="en-GB" sz="2000">
              <a:solidFill>
                <a:schemeClr val="tx2"/>
              </a:solidFill>
              <a:cs typeface="Calibri"/>
            </a:endParaRPr>
          </a:p>
          <a:p>
            <a:r>
              <a:rPr lang="en-GB" sz="2000">
                <a:solidFill>
                  <a:schemeClr val="tx2"/>
                </a:solidFill>
                <a:cs typeface="Calibri"/>
                <a:hlinkClick r:id="rId3"/>
              </a:rPr>
              <a:t>Https://www.thoughtsco.com/free-ohio-online-public-schools-1098303</a:t>
            </a:r>
            <a:endParaRPr lang="en-GB" sz="2000">
              <a:solidFill>
                <a:schemeClr val="tx2"/>
              </a:solidFill>
              <a:cs typeface="Calibri"/>
            </a:endParaRPr>
          </a:p>
          <a:p>
            <a:endParaRPr lang="en-GB" sz="2000">
              <a:solidFill>
                <a:schemeClr val="tx2"/>
              </a:solidFill>
              <a:cs typeface="Calibri"/>
            </a:endParaRPr>
          </a:p>
          <a:p>
            <a:r>
              <a:rPr lang="en-GB" sz="2000">
                <a:solidFill>
                  <a:schemeClr val="tx2"/>
                </a:solidFill>
                <a:cs typeface="Calibri"/>
                <a:hlinkClick r:id="rId4"/>
              </a:rPr>
              <a:t>Http://www.officeforstudents.org.uk</a:t>
            </a:r>
            <a:endParaRPr lang="en-GB" sz="2000">
              <a:solidFill>
                <a:schemeClr val="tx2"/>
              </a:solidFill>
              <a:cs typeface="Calibri"/>
            </a:endParaRPr>
          </a:p>
          <a:p>
            <a:endParaRPr lang="en-GB" sz="2000">
              <a:solidFill>
                <a:schemeClr val="tx2"/>
              </a:solidFill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C2E7EDD-C6B2-FF38-8FED-38B2B8CDBEF3}"/>
              </a:ext>
            </a:extLst>
          </p:cNvPr>
          <p:cNvSpPr txBox="1"/>
          <p:nvPr/>
        </p:nvSpPr>
        <p:spPr>
          <a:xfrm>
            <a:off x="4256057" y="6337540"/>
            <a:ext cx="437754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"/>
              </a:rPr>
              <a:t>Abbey Morrall/Louise Carter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7349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Group presentation-Research proposal  </vt:lpstr>
      <vt:lpstr>Introduction</vt:lpstr>
      <vt:lpstr>Rationale</vt:lpstr>
      <vt:lpstr>Rationale</vt:lpstr>
      <vt:lpstr>Method</vt:lpstr>
      <vt:lpstr>PowerPoint Presentation</vt:lpstr>
      <vt:lpstr>Ethical consideration</vt:lpstr>
      <vt:lpstr>Hypothesis</vt:lpstr>
      <vt:lpstr>Reference List.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465</cp:revision>
  <dcterms:created xsi:type="dcterms:W3CDTF">2022-10-03T08:50:02Z</dcterms:created>
  <dcterms:modified xsi:type="dcterms:W3CDTF">2022-10-17T12:03:08Z</dcterms:modified>
</cp:coreProperties>
</file>