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0" r:id="rId1"/>
  </p:sldMasterIdLst>
  <p:sldIdLst>
    <p:sldId id="259" r:id="rId2"/>
    <p:sldId id="260" r:id="rId3"/>
  </p:sldIdLst>
  <p:sldSz cx="32399288" cy="503999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874" userDrawn="1">
          <p15:clr>
            <a:srgbClr val="A4A3A4"/>
          </p15:clr>
        </p15:guide>
        <p15:guide id="2" pos="1022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8687"/>
    <p:restoredTop sz="94670"/>
  </p:normalViewPr>
  <p:slideViewPr>
    <p:cSldViewPr snapToGrid="0">
      <p:cViewPr>
        <p:scale>
          <a:sx n="51" d="100"/>
          <a:sy n="51" d="100"/>
        </p:scale>
        <p:origin x="632" y="-6616"/>
      </p:cViewPr>
      <p:guideLst>
        <p:guide orient="horz" pos="15874"/>
        <p:guide pos="10227"/>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DE0E-13D5-C449-AC82-BEEDC0462C74}"/>
              </a:ext>
            </a:extLst>
          </p:cNvPr>
          <p:cNvSpPr>
            <a:spLocks noGrp="1"/>
          </p:cNvSpPr>
          <p:nvPr>
            <p:ph type="ctrTitle"/>
          </p:nvPr>
        </p:nvSpPr>
        <p:spPr>
          <a:xfrm>
            <a:off x="4049911" y="8248329"/>
            <a:ext cx="24299466" cy="17546649"/>
          </a:xfrm>
        </p:spPr>
        <p:txBody>
          <a:bodyPr anchor="b"/>
          <a:lstStyle>
            <a:lvl1pPr algn="ctr">
              <a:defRPr sz="15944"/>
            </a:lvl1pPr>
          </a:lstStyle>
          <a:p>
            <a:r>
              <a:rPr lang="en-GB"/>
              <a:t>Click to edit Master title style</a:t>
            </a:r>
          </a:p>
        </p:txBody>
      </p:sp>
      <p:sp>
        <p:nvSpPr>
          <p:cNvPr id="3" name="Subtitle 2">
            <a:extLst>
              <a:ext uri="{FF2B5EF4-FFF2-40B4-BE49-F238E27FC236}">
                <a16:creationId xmlns:a16="http://schemas.microsoft.com/office/drawing/2014/main" id="{A2C62472-FDDD-B047-8A71-9CAEA717B5FF}"/>
              </a:ext>
            </a:extLst>
          </p:cNvPr>
          <p:cNvSpPr>
            <a:spLocks noGrp="1"/>
          </p:cNvSpPr>
          <p:nvPr>
            <p:ph type="subTitle" idx="1"/>
          </p:nvPr>
        </p:nvSpPr>
        <p:spPr>
          <a:xfrm>
            <a:off x="4049911" y="26471644"/>
            <a:ext cx="24299466" cy="12168318"/>
          </a:xfrm>
        </p:spPr>
        <p:txBody>
          <a:bodyPr/>
          <a:lstStyle>
            <a:lvl1pPr marL="0" indent="0" algn="ctr">
              <a:buNone/>
              <a:defRPr sz="6378"/>
            </a:lvl1pPr>
            <a:lvl2pPr marL="1214963" indent="0" algn="ctr">
              <a:buNone/>
              <a:defRPr sz="5315"/>
            </a:lvl2pPr>
            <a:lvl3pPr marL="2429927" indent="0" algn="ctr">
              <a:buNone/>
              <a:defRPr sz="4783"/>
            </a:lvl3pPr>
            <a:lvl4pPr marL="3644890" indent="0" algn="ctr">
              <a:buNone/>
              <a:defRPr sz="4252"/>
            </a:lvl4pPr>
            <a:lvl5pPr marL="4859853" indent="0" algn="ctr">
              <a:buNone/>
              <a:defRPr sz="4252"/>
            </a:lvl5pPr>
            <a:lvl6pPr marL="6074816" indent="0" algn="ctr">
              <a:buNone/>
              <a:defRPr sz="4252"/>
            </a:lvl6pPr>
            <a:lvl7pPr marL="7289780" indent="0" algn="ctr">
              <a:buNone/>
              <a:defRPr sz="4252"/>
            </a:lvl7pPr>
            <a:lvl8pPr marL="8504743" indent="0" algn="ctr">
              <a:buNone/>
              <a:defRPr sz="4252"/>
            </a:lvl8pPr>
            <a:lvl9pPr marL="9719706" indent="0" algn="ctr">
              <a:buNone/>
              <a:defRPr sz="4252"/>
            </a:lvl9pPr>
          </a:lstStyle>
          <a:p>
            <a:r>
              <a:rPr lang="en-GB"/>
              <a:t>Click to edit Master subtitle style</a:t>
            </a:r>
          </a:p>
        </p:txBody>
      </p:sp>
      <p:sp>
        <p:nvSpPr>
          <p:cNvPr id="4" name="Date Placeholder 3">
            <a:extLst>
              <a:ext uri="{FF2B5EF4-FFF2-40B4-BE49-F238E27FC236}">
                <a16:creationId xmlns:a16="http://schemas.microsoft.com/office/drawing/2014/main" id="{014A1FDC-1F65-274E-B038-C244D97248D9}"/>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5" name="Footer Placeholder 4">
            <a:extLst>
              <a:ext uri="{FF2B5EF4-FFF2-40B4-BE49-F238E27FC236}">
                <a16:creationId xmlns:a16="http://schemas.microsoft.com/office/drawing/2014/main" id="{F4EE2CF5-0486-7844-BB16-3E936D140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6CB337-8330-B14D-9BC4-484FF118E6DE}"/>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757510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8092-47FC-114E-B8B3-CABF38654C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336476-6831-3047-A838-26F6D906E7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5BC32D-F712-EB43-9C9D-1CC80292939A}"/>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5" name="Footer Placeholder 4">
            <a:extLst>
              <a:ext uri="{FF2B5EF4-FFF2-40B4-BE49-F238E27FC236}">
                <a16:creationId xmlns:a16="http://schemas.microsoft.com/office/drawing/2014/main" id="{61CC4E2F-93AD-1D4F-9D78-751F02AE5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738BB-ACF4-7846-A876-0E14F8913559}"/>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028561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0BF3-DA63-134C-8070-090D727BF05F}"/>
              </a:ext>
            </a:extLst>
          </p:cNvPr>
          <p:cNvSpPr>
            <a:spLocks noGrp="1"/>
          </p:cNvSpPr>
          <p:nvPr>
            <p:ph type="title"/>
          </p:nvPr>
        </p:nvSpPr>
        <p:spPr>
          <a:xfrm>
            <a:off x="2210576" y="12564995"/>
            <a:ext cx="27944386" cy="20964976"/>
          </a:xfrm>
        </p:spPr>
        <p:txBody>
          <a:bodyPr anchor="b"/>
          <a:lstStyle>
            <a:lvl1pPr>
              <a:defRPr sz="15944"/>
            </a:lvl1pPr>
          </a:lstStyle>
          <a:p>
            <a:r>
              <a:rPr lang="en-GB"/>
              <a:t>Click to edit Master title style</a:t>
            </a:r>
          </a:p>
        </p:txBody>
      </p:sp>
      <p:sp>
        <p:nvSpPr>
          <p:cNvPr id="3" name="Text Placeholder 2">
            <a:extLst>
              <a:ext uri="{FF2B5EF4-FFF2-40B4-BE49-F238E27FC236}">
                <a16:creationId xmlns:a16="http://schemas.microsoft.com/office/drawing/2014/main" id="{3895E502-D36E-C14F-8C5A-461F4695AAF5}"/>
              </a:ext>
            </a:extLst>
          </p:cNvPr>
          <p:cNvSpPr>
            <a:spLocks noGrp="1"/>
          </p:cNvSpPr>
          <p:nvPr>
            <p:ph type="body" idx="1"/>
          </p:nvPr>
        </p:nvSpPr>
        <p:spPr>
          <a:xfrm>
            <a:off x="2210576" y="33728307"/>
            <a:ext cx="27944386" cy="11024985"/>
          </a:xfrm>
        </p:spPr>
        <p:txBody>
          <a:bodyPr/>
          <a:lstStyle>
            <a:lvl1pPr marL="0" indent="0">
              <a:buNone/>
              <a:defRPr sz="6378">
                <a:solidFill>
                  <a:schemeClr val="tx1">
                    <a:tint val="75000"/>
                  </a:schemeClr>
                </a:solidFill>
              </a:defRPr>
            </a:lvl1pPr>
            <a:lvl2pPr marL="1214963" indent="0">
              <a:buNone/>
              <a:defRPr sz="5315">
                <a:solidFill>
                  <a:schemeClr val="tx1">
                    <a:tint val="75000"/>
                  </a:schemeClr>
                </a:solidFill>
              </a:defRPr>
            </a:lvl2pPr>
            <a:lvl3pPr marL="2429927" indent="0">
              <a:buNone/>
              <a:defRPr sz="4783">
                <a:solidFill>
                  <a:schemeClr val="tx1">
                    <a:tint val="75000"/>
                  </a:schemeClr>
                </a:solidFill>
              </a:defRPr>
            </a:lvl3pPr>
            <a:lvl4pPr marL="3644890" indent="0">
              <a:buNone/>
              <a:defRPr sz="4252">
                <a:solidFill>
                  <a:schemeClr val="tx1">
                    <a:tint val="75000"/>
                  </a:schemeClr>
                </a:solidFill>
              </a:defRPr>
            </a:lvl4pPr>
            <a:lvl5pPr marL="4859853" indent="0">
              <a:buNone/>
              <a:defRPr sz="4252">
                <a:solidFill>
                  <a:schemeClr val="tx1">
                    <a:tint val="75000"/>
                  </a:schemeClr>
                </a:solidFill>
              </a:defRPr>
            </a:lvl5pPr>
            <a:lvl6pPr marL="6074816" indent="0">
              <a:buNone/>
              <a:defRPr sz="4252">
                <a:solidFill>
                  <a:schemeClr val="tx1">
                    <a:tint val="75000"/>
                  </a:schemeClr>
                </a:solidFill>
              </a:defRPr>
            </a:lvl6pPr>
            <a:lvl7pPr marL="7289780" indent="0">
              <a:buNone/>
              <a:defRPr sz="4252">
                <a:solidFill>
                  <a:schemeClr val="tx1">
                    <a:tint val="75000"/>
                  </a:schemeClr>
                </a:solidFill>
              </a:defRPr>
            </a:lvl7pPr>
            <a:lvl8pPr marL="8504743" indent="0">
              <a:buNone/>
              <a:defRPr sz="4252">
                <a:solidFill>
                  <a:schemeClr val="tx1">
                    <a:tint val="75000"/>
                  </a:schemeClr>
                </a:solidFill>
              </a:defRPr>
            </a:lvl8pPr>
            <a:lvl9pPr marL="9719706" indent="0">
              <a:buNone/>
              <a:defRPr sz="4252">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EAC30FB-B58A-BF4A-AD56-E6410DC3BC1C}"/>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5" name="Footer Placeholder 4">
            <a:extLst>
              <a:ext uri="{FF2B5EF4-FFF2-40B4-BE49-F238E27FC236}">
                <a16:creationId xmlns:a16="http://schemas.microsoft.com/office/drawing/2014/main" id="{DE1DD80D-99B6-DB43-876A-56048633C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8A879-1BCA-9A42-9EAD-620EC153DC2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125309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5DCB-8A21-B047-A5F6-E3E9EBF309A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6E61C9-1FAB-F747-AD8D-91D01A624D6F}"/>
              </a:ext>
            </a:extLst>
          </p:cNvPr>
          <p:cNvSpPr>
            <a:spLocks noGrp="1"/>
          </p:cNvSpPr>
          <p:nvPr>
            <p:ph sz="half" idx="1"/>
          </p:nvPr>
        </p:nvSpPr>
        <p:spPr>
          <a:xfrm>
            <a:off x="2227451"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125FA6E-8B5A-A345-90E6-39863706CEAD}"/>
              </a:ext>
            </a:extLst>
          </p:cNvPr>
          <p:cNvSpPr>
            <a:spLocks noGrp="1"/>
          </p:cNvSpPr>
          <p:nvPr>
            <p:ph sz="half" idx="2"/>
          </p:nvPr>
        </p:nvSpPr>
        <p:spPr>
          <a:xfrm>
            <a:off x="16402140"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930257F-DF35-794F-874C-F26E6122D0AF}"/>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6" name="Footer Placeholder 5">
            <a:extLst>
              <a:ext uri="{FF2B5EF4-FFF2-40B4-BE49-F238E27FC236}">
                <a16:creationId xmlns:a16="http://schemas.microsoft.com/office/drawing/2014/main" id="{513E167F-666A-3040-AAA8-E82431BDAF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C376DB-363B-FD41-BD2B-AB606B93D4B3}"/>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9596700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682F-D3B1-9442-A0BC-125E8020A0F6}"/>
              </a:ext>
            </a:extLst>
          </p:cNvPr>
          <p:cNvSpPr>
            <a:spLocks noGrp="1"/>
          </p:cNvSpPr>
          <p:nvPr>
            <p:ph type="title"/>
          </p:nvPr>
        </p:nvSpPr>
        <p:spPr>
          <a:xfrm>
            <a:off x="2231671" y="2683334"/>
            <a:ext cx="27944386" cy="9741661"/>
          </a:xfrm>
        </p:spPr>
        <p:txBody>
          <a:bodyPr/>
          <a:lstStyle/>
          <a:p>
            <a:r>
              <a:rPr lang="en-GB"/>
              <a:t>Click to edit Master title style</a:t>
            </a:r>
          </a:p>
        </p:txBody>
      </p:sp>
      <p:sp>
        <p:nvSpPr>
          <p:cNvPr id="3" name="Text Placeholder 2">
            <a:extLst>
              <a:ext uri="{FF2B5EF4-FFF2-40B4-BE49-F238E27FC236}">
                <a16:creationId xmlns:a16="http://schemas.microsoft.com/office/drawing/2014/main" id="{3B0768FA-23A6-814F-9BC9-4F1B558BC9AB}"/>
              </a:ext>
            </a:extLst>
          </p:cNvPr>
          <p:cNvSpPr>
            <a:spLocks noGrp="1"/>
          </p:cNvSpPr>
          <p:nvPr>
            <p:ph type="body" idx="1"/>
          </p:nvPr>
        </p:nvSpPr>
        <p:spPr>
          <a:xfrm>
            <a:off x="2231672" y="12354992"/>
            <a:ext cx="13706416"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4" name="Content Placeholder 3">
            <a:extLst>
              <a:ext uri="{FF2B5EF4-FFF2-40B4-BE49-F238E27FC236}">
                <a16:creationId xmlns:a16="http://schemas.microsoft.com/office/drawing/2014/main" id="{15C1BCF8-1363-6647-90D3-7A33D723AE69}"/>
              </a:ext>
            </a:extLst>
          </p:cNvPr>
          <p:cNvSpPr>
            <a:spLocks noGrp="1"/>
          </p:cNvSpPr>
          <p:nvPr>
            <p:ph sz="half" idx="2"/>
          </p:nvPr>
        </p:nvSpPr>
        <p:spPr>
          <a:xfrm>
            <a:off x="2231672" y="18409982"/>
            <a:ext cx="13706416"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E75269-4F3B-E746-9B19-3FD4869A7E82}"/>
              </a:ext>
            </a:extLst>
          </p:cNvPr>
          <p:cNvSpPr>
            <a:spLocks noGrp="1"/>
          </p:cNvSpPr>
          <p:nvPr>
            <p:ph type="body" sz="quarter" idx="3"/>
          </p:nvPr>
        </p:nvSpPr>
        <p:spPr>
          <a:xfrm>
            <a:off x="16402140" y="12354992"/>
            <a:ext cx="13773917"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6" name="Content Placeholder 5">
            <a:extLst>
              <a:ext uri="{FF2B5EF4-FFF2-40B4-BE49-F238E27FC236}">
                <a16:creationId xmlns:a16="http://schemas.microsoft.com/office/drawing/2014/main" id="{AF58E18D-886E-3241-9165-43C8C9120CF3}"/>
              </a:ext>
            </a:extLst>
          </p:cNvPr>
          <p:cNvSpPr>
            <a:spLocks noGrp="1"/>
          </p:cNvSpPr>
          <p:nvPr>
            <p:ph sz="quarter" idx="4"/>
          </p:nvPr>
        </p:nvSpPr>
        <p:spPr>
          <a:xfrm>
            <a:off x="16402140" y="18409982"/>
            <a:ext cx="13773917"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B94BCD-B05F-264D-9718-14B44424826A}"/>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8" name="Footer Placeholder 7">
            <a:extLst>
              <a:ext uri="{FF2B5EF4-FFF2-40B4-BE49-F238E27FC236}">
                <a16:creationId xmlns:a16="http://schemas.microsoft.com/office/drawing/2014/main" id="{CCBCB1C8-500D-8544-9A67-2FAC6357E0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FA1625-E408-274B-9A57-5765E7AB69E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2411311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A21F0-924E-D441-BCB8-40658005F40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D89C615-7526-EF42-8D95-2EDEC70A960A}"/>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4" name="Footer Placeholder 3">
            <a:extLst>
              <a:ext uri="{FF2B5EF4-FFF2-40B4-BE49-F238E27FC236}">
                <a16:creationId xmlns:a16="http://schemas.microsoft.com/office/drawing/2014/main" id="{571E6A44-7014-5B4B-92DC-9BB90FA618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5ADD3B-DF60-C540-BF22-59468DBDDF3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617079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A5E32-76CC-E645-AA99-AEA5950BE7BC}"/>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3" name="Footer Placeholder 2">
            <a:extLst>
              <a:ext uri="{FF2B5EF4-FFF2-40B4-BE49-F238E27FC236}">
                <a16:creationId xmlns:a16="http://schemas.microsoft.com/office/drawing/2014/main" id="{86A1522F-132E-144A-A87D-60BC2A6B1F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9E4288-6607-CB4F-99AF-D30D63D54C51}"/>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5270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5284B-082B-A945-AD30-66F1CC663B7A}"/>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Content Placeholder 2">
            <a:extLst>
              <a:ext uri="{FF2B5EF4-FFF2-40B4-BE49-F238E27FC236}">
                <a16:creationId xmlns:a16="http://schemas.microsoft.com/office/drawing/2014/main" id="{BCD7EE7F-5BED-DB4C-95A2-A11B2893315B}"/>
              </a:ext>
            </a:extLst>
          </p:cNvPr>
          <p:cNvSpPr>
            <a:spLocks noGrp="1"/>
          </p:cNvSpPr>
          <p:nvPr>
            <p:ph idx="1"/>
          </p:nvPr>
        </p:nvSpPr>
        <p:spPr>
          <a:xfrm>
            <a:off x="13773917" y="7256663"/>
            <a:ext cx="16402140" cy="35816631"/>
          </a:xfrm>
        </p:spPr>
        <p:txBody>
          <a:bodyPr/>
          <a:lstStyle>
            <a:lvl1pPr>
              <a:defRPr sz="8504"/>
            </a:lvl1pPr>
            <a:lvl2pPr>
              <a:defRPr sz="7441"/>
            </a:lvl2pPr>
            <a:lvl3pPr>
              <a:defRPr sz="6378"/>
            </a:lvl3pPr>
            <a:lvl4pPr>
              <a:defRPr sz="5315"/>
            </a:lvl4pPr>
            <a:lvl5pPr>
              <a:defRPr sz="5315"/>
            </a:lvl5pPr>
            <a:lvl6pPr>
              <a:defRPr sz="5315"/>
            </a:lvl6pPr>
            <a:lvl7pPr>
              <a:defRPr sz="5315"/>
            </a:lvl7pPr>
            <a:lvl8pPr>
              <a:defRPr sz="5315"/>
            </a:lvl8pPr>
            <a:lvl9pPr>
              <a:defRPr sz="531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617B328-D64A-644D-80D0-2FF52D1CCA0F}"/>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33FE00EE-0872-CB45-94E0-04C0B6D96599}"/>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6" name="Footer Placeholder 5">
            <a:extLst>
              <a:ext uri="{FF2B5EF4-FFF2-40B4-BE49-F238E27FC236}">
                <a16:creationId xmlns:a16="http://schemas.microsoft.com/office/drawing/2014/main" id="{B27608C3-7EA3-3447-AB3D-FC572E3B1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BFBB8-9E09-C74C-9C53-4B327155F38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31717489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91B09-2A64-F448-A19D-87AA63A629F3}"/>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Picture Placeholder 2">
            <a:extLst>
              <a:ext uri="{FF2B5EF4-FFF2-40B4-BE49-F238E27FC236}">
                <a16:creationId xmlns:a16="http://schemas.microsoft.com/office/drawing/2014/main" id="{0D4DA101-F44B-8D4E-A65E-207D75143082}"/>
              </a:ext>
            </a:extLst>
          </p:cNvPr>
          <p:cNvSpPr>
            <a:spLocks noGrp="1"/>
          </p:cNvSpPr>
          <p:nvPr>
            <p:ph type="pic" idx="1"/>
          </p:nvPr>
        </p:nvSpPr>
        <p:spPr>
          <a:xfrm>
            <a:off x="13773917" y="7256663"/>
            <a:ext cx="16402140" cy="35816631"/>
          </a:xfrm>
        </p:spPr>
        <p:txBody>
          <a:bodyPr/>
          <a:lstStyle>
            <a:lvl1pPr marL="0" indent="0">
              <a:buNone/>
              <a:defRPr sz="8504"/>
            </a:lvl1pPr>
            <a:lvl2pPr marL="1214963" indent="0">
              <a:buNone/>
              <a:defRPr sz="7441"/>
            </a:lvl2pPr>
            <a:lvl3pPr marL="2429927" indent="0">
              <a:buNone/>
              <a:defRPr sz="6378"/>
            </a:lvl3pPr>
            <a:lvl4pPr marL="3644890" indent="0">
              <a:buNone/>
              <a:defRPr sz="5315"/>
            </a:lvl4pPr>
            <a:lvl5pPr marL="4859853" indent="0">
              <a:buNone/>
              <a:defRPr sz="5315"/>
            </a:lvl5pPr>
            <a:lvl6pPr marL="6074816" indent="0">
              <a:buNone/>
              <a:defRPr sz="5315"/>
            </a:lvl6pPr>
            <a:lvl7pPr marL="7289780" indent="0">
              <a:buNone/>
              <a:defRPr sz="5315"/>
            </a:lvl7pPr>
            <a:lvl8pPr marL="8504743" indent="0">
              <a:buNone/>
              <a:defRPr sz="5315"/>
            </a:lvl8pPr>
            <a:lvl9pPr marL="9719706" indent="0">
              <a:buNone/>
              <a:defRPr sz="5315"/>
            </a:lvl9pPr>
          </a:lstStyle>
          <a:p>
            <a:endParaRPr lang="en-GB"/>
          </a:p>
        </p:txBody>
      </p:sp>
      <p:sp>
        <p:nvSpPr>
          <p:cNvPr id="4" name="Text Placeholder 3">
            <a:extLst>
              <a:ext uri="{FF2B5EF4-FFF2-40B4-BE49-F238E27FC236}">
                <a16:creationId xmlns:a16="http://schemas.microsoft.com/office/drawing/2014/main" id="{EAC32CED-14DE-A646-8B86-6924C57E6C24}"/>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7C0402F6-513B-544C-A507-5AED7A1BAE03}"/>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6" name="Footer Placeholder 5">
            <a:extLst>
              <a:ext uri="{FF2B5EF4-FFF2-40B4-BE49-F238E27FC236}">
                <a16:creationId xmlns:a16="http://schemas.microsoft.com/office/drawing/2014/main" id="{569BB916-6676-B146-8A85-94A0E8C05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A8B415-9FBD-B64A-872F-AB8B8073CAB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69522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86B1-A993-1D4B-8D6D-494A0E9304C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04E4705-E7F5-464C-A149-56DF6F0E37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9D58DC-F842-094F-9913-7CEB31F8EBE2}"/>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5" name="Footer Placeholder 4">
            <a:extLst>
              <a:ext uri="{FF2B5EF4-FFF2-40B4-BE49-F238E27FC236}">
                <a16:creationId xmlns:a16="http://schemas.microsoft.com/office/drawing/2014/main" id="{7B9DBCF3-30DC-364E-8514-BE2200374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9F2AC-9ECB-9E4E-9C4E-75F4210A0F5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1417734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7A5811-27BF-7845-9E3F-1749EE1C2BCF}"/>
              </a:ext>
            </a:extLst>
          </p:cNvPr>
          <p:cNvSpPr>
            <a:spLocks noGrp="1"/>
          </p:cNvSpPr>
          <p:nvPr>
            <p:ph type="title" orient="vert"/>
          </p:nvPr>
        </p:nvSpPr>
        <p:spPr>
          <a:xfrm>
            <a:off x="23185741" y="2683331"/>
            <a:ext cx="6986096" cy="4271162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35A0DB2-DE17-614B-8E1F-00C43DF5D75B}"/>
              </a:ext>
            </a:extLst>
          </p:cNvPr>
          <p:cNvSpPr>
            <a:spLocks noGrp="1"/>
          </p:cNvSpPr>
          <p:nvPr>
            <p:ph type="body" orient="vert" idx="1"/>
          </p:nvPr>
        </p:nvSpPr>
        <p:spPr>
          <a:xfrm>
            <a:off x="2227451" y="2683331"/>
            <a:ext cx="20553298" cy="4271162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42ECCE-046C-4D48-8EC4-BABC006823B2}"/>
              </a:ext>
            </a:extLst>
          </p:cNvPr>
          <p:cNvSpPr>
            <a:spLocks noGrp="1"/>
          </p:cNvSpPr>
          <p:nvPr>
            <p:ph type="dt" sz="half" idx="10"/>
          </p:nvPr>
        </p:nvSpPr>
        <p:spPr/>
        <p:txBody>
          <a:bodyPr/>
          <a:lstStyle/>
          <a:p>
            <a:fld id="{7319F435-6952-DD41-922D-A5D4F71810C5}" type="datetimeFigureOut">
              <a:rPr lang="en-GB" smtClean="0"/>
              <a:t>19/07/2021</a:t>
            </a:fld>
            <a:endParaRPr lang="en-GB"/>
          </a:p>
        </p:txBody>
      </p:sp>
      <p:sp>
        <p:nvSpPr>
          <p:cNvPr id="5" name="Footer Placeholder 4">
            <a:extLst>
              <a:ext uri="{FF2B5EF4-FFF2-40B4-BE49-F238E27FC236}">
                <a16:creationId xmlns:a16="http://schemas.microsoft.com/office/drawing/2014/main" id="{0033C1FF-927C-8947-AE3C-F53165569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ED18B-F85F-3F44-8276-37C04624D31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08510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9548F-1E88-0D4C-AC85-14099B697FA5}"/>
              </a:ext>
            </a:extLst>
          </p:cNvPr>
          <p:cNvSpPr>
            <a:spLocks noGrp="1"/>
          </p:cNvSpPr>
          <p:nvPr>
            <p:ph type="title"/>
          </p:nvPr>
        </p:nvSpPr>
        <p:spPr>
          <a:xfrm>
            <a:off x="2227451" y="2683334"/>
            <a:ext cx="27944386" cy="9741661"/>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D1B74D7-4A56-3543-B0A5-D7FA99B2E4F1}"/>
              </a:ext>
            </a:extLst>
          </p:cNvPr>
          <p:cNvSpPr>
            <a:spLocks noGrp="1"/>
          </p:cNvSpPr>
          <p:nvPr>
            <p:ph type="body" idx="1"/>
          </p:nvPr>
        </p:nvSpPr>
        <p:spPr>
          <a:xfrm>
            <a:off x="2227451" y="13416653"/>
            <a:ext cx="27944386" cy="3197830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6B93B7-326B-B443-908C-C41DD84E4FEA}"/>
              </a:ext>
            </a:extLst>
          </p:cNvPr>
          <p:cNvSpPr>
            <a:spLocks noGrp="1"/>
          </p:cNvSpPr>
          <p:nvPr>
            <p:ph type="dt" sz="half" idx="2"/>
          </p:nvPr>
        </p:nvSpPr>
        <p:spPr>
          <a:xfrm>
            <a:off x="2227451" y="46713291"/>
            <a:ext cx="7289840" cy="2683331"/>
          </a:xfrm>
          <a:prstGeom prst="rect">
            <a:avLst/>
          </a:prstGeom>
        </p:spPr>
        <p:txBody>
          <a:bodyPr vert="horz" lIns="91440" tIns="45720" rIns="91440" bIns="45720" rtlCol="0" anchor="ctr"/>
          <a:lstStyle>
            <a:lvl1pPr algn="l">
              <a:defRPr sz="3189">
                <a:solidFill>
                  <a:schemeClr val="tx1">
                    <a:tint val="75000"/>
                  </a:schemeClr>
                </a:solidFill>
              </a:defRPr>
            </a:lvl1pPr>
          </a:lstStyle>
          <a:p>
            <a:fld id="{7319F435-6952-DD41-922D-A5D4F71810C5}" type="datetimeFigureOut">
              <a:rPr lang="en-GB" smtClean="0"/>
              <a:t>19/07/2021</a:t>
            </a:fld>
            <a:endParaRPr lang="en-GB"/>
          </a:p>
        </p:txBody>
      </p:sp>
      <p:sp>
        <p:nvSpPr>
          <p:cNvPr id="5" name="Footer Placeholder 4">
            <a:extLst>
              <a:ext uri="{FF2B5EF4-FFF2-40B4-BE49-F238E27FC236}">
                <a16:creationId xmlns:a16="http://schemas.microsoft.com/office/drawing/2014/main" id="{85D9461B-58D5-F646-A1FD-EDD395BFF477}"/>
              </a:ext>
            </a:extLst>
          </p:cNvPr>
          <p:cNvSpPr>
            <a:spLocks noGrp="1"/>
          </p:cNvSpPr>
          <p:nvPr>
            <p:ph type="ftr" sz="quarter" idx="3"/>
          </p:nvPr>
        </p:nvSpPr>
        <p:spPr>
          <a:xfrm>
            <a:off x="10732264" y="46713291"/>
            <a:ext cx="10934760" cy="2683331"/>
          </a:xfrm>
          <a:prstGeom prst="rect">
            <a:avLst/>
          </a:prstGeom>
        </p:spPr>
        <p:txBody>
          <a:bodyPr vert="horz" lIns="91440" tIns="45720" rIns="91440" bIns="45720" rtlCol="0" anchor="ctr"/>
          <a:lstStyle>
            <a:lvl1pPr algn="ctr">
              <a:defRPr sz="3189">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ECF266-7E08-8040-B794-46650E1EC928}"/>
              </a:ext>
            </a:extLst>
          </p:cNvPr>
          <p:cNvSpPr>
            <a:spLocks noGrp="1"/>
          </p:cNvSpPr>
          <p:nvPr>
            <p:ph type="sldNum" sz="quarter" idx="4"/>
          </p:nvPr>
        </p:nvSpPr>
        <p:spPr>
          <a:xfrm>
            <a:off x="22881997" y="46713291"/>
            <a:ext cx="7289840" cy="2683331"/>
          </a:xfrm>
          <a:prstGeom prst="rect">
            <a:avLst/>
          </a:prstGeom>
        </p:spPr>
        <p:txBody>
          <a:bodyPr vert="horz" lIns="91440" tIns="45720" rIns="91440" bIns="45720" rtlCol="0" anchor="ctr"/>
          <a:lstStyle>
            <a:lvl1pPr algn="r">
              <a:defRPr sz="3189">
                <a:solidFill>
                  <a:schemeClr val="tx1">
                    <a:tint val="75000"/>
                  </a:schemeClr>
                </a:solidFill>
              </a:defRPr>
            </a:lvl1pPr>
          </a:lstStyle>
          <a:p>
            <a:fld id="{8959A2F5-E043-7B44-8772-13450F5EE64E}" type="slidenum">
              <a:rPr lang="en-GB" smtClean="0"/>
              <a:t>‹#›</a:t>
            </a:fld>
            <a:endParaRPr lang="en-GB"/>
          </a:p>
        </p:txBody>
      </p:sp>
    </p:spTree>
    <p:extLst>
      <p:ext uri="{BB962C8B-B14F-4D97-AF65-F5344CB8AC3E}">
        <p14:creationId xmlns:p14="http://schemas.microsoft.com/office/powerpoint/2010/main" val="401176630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Lst>
  <p:txStyles>
    <p:titleStyle>
      <a:lvl1pPr algn="l" defTabSz="2429927" rtl="0" eaLnBrk="1" latinLnBrk="0" hangingPunct="1">
        <a:lnSpc>
          <a:spcPct val="90000"/>
        </a:lnSpc>
        <a:spcBef>
          <a:spcPct val="0"/>
        </a:spcBef>
        <a:buNone/>
        <a:defRPr sz="11693" kern="1200">
          <a:solidFill>
            <a:schemeClr val="tx1"/>
          </a:solidFill>
          <a:latin typeface="+mj-lt"/>
          <a:ea typeface="+mj-ea"/>
          <a:cs typeface="+mj-cs"/>
        </a:defRPr>
      </a:lvl1pPr>
    </p:titleStyle>
    <p:bodyStyle>
      <a:lvl1pPr marL="607482" indent="-607482" algn="l" defTabSz="2429927" rtl="0" eaLnBrk="1" latinLnBrk="0" hangingPunct="1">
        <a:lnSpc>
          <a:spcPct val="90000"/>
        </a:lnSpc>
        <a:spcBef>
          <a:spcPts val="2657"/>
        </a:spcBef>
        <a:buFont typeface="Arial" panose="020B0604020202020204" pitchFamily="34" charset="0"/>
        <a:buChar char="•"/>
        <a:defRPr sz="7441" kern="1200">
          <a:solidFill>
            <a:schemeClr val="tx1"/>
          </a:solidFill>
          <a:latin typeface="+mn-lt"/>
          <a:ea typeface="+mn-ea"/>
          <a:cs typeface="+mn-cs"/>
        </a:defRPr>
      </a:lvl1pPr>
      <a:lvl2pPr marL="1822445" indent="-607482" algn="l" defTabSz="2429927" rtl="0" eaLnBrk="1" latinLnBrk="0" hangingPunct="1">
        <a:lnSpc>
          <a:spcPct val="90000"/>
        </a:lnSpc>
        <a:spcBef>
          <a:spcPts val="1329"/>
        </a:spcBef>
        <a:buFont typeface="Arial" panose="020B0604020202020204" pitchFamily="34" charset="0"/>
        <a:buChar char="•"/>
        <a:defRPr sz="6378" kern="1200">
          <a:solidFill>
            <a:schemeClr val="tx1"/>
          </a:solidFill>
          <a:latin typeface="+mn-lt"/>
          <a:ea typeface="+mn-ea"/>
          <a:cs typeface="+mn-cs"/>
        </a:defRPr>
      </a:lvl2pPr>
      <a:lvl3pPr marL="3037408" indent="-607482" algn="l" defTabSz="2429927" rtl="0" eaLnBrk="1" latinLnBrk="0" hangingPunct="1">
        <a:lnSpc>
          <a:spcPct val="90000"/>
        </a:lnSpc>
        <a:spcBef>
          <a:spcPts val="1329"/>
        </a:spcBef>
        <a:buFont typeface="Arial" panose="020B0604020202020204" pitchFamily="34" charset="0"/>
        <a:buChar char="•"/>
        <a:defRPr sz="5315" kern="1200">
          <a:solidFill>
            <a:schemeClr val="tx1"/>
          </a:solidFill>
          <a:latin typeface="+mn-lt"/>
          <a:ea typeface="+mn-ea"/>
          <a:cs typeface="+mn-cs"/>
        </a:defRPr>
      </a:lvl3pPr>
      <a:lvl4pPr marL="425237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4pPr>
      <a:lvl5pPr marL="546733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5pPr>
      <a:lvl6pPr marL="668229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6pPr>
      <a:lvl7pPr marL="789726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7pPr>
      <a:lvl8pPr marL="911222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8pPr>
      <a:lvl9pPr marL="1032718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9pPr>
    </p:bodyStyle>
    <p:otherStyle>
      <a:defPPr>
        <a:defRPr lang="en-US"/>
      </a:defPPr>
      <a:lvl1pPr marL="0" algn="l" defTabSz="2429927" rtl="0" eaLnBrk="1" latinLnBrk="0" hangingPunct="1">
        <a:defRPr sz="4783" kern="1200">
          <a:solidFill>
            <a:schemeClr val="tx1"/>
          </a:solidFill>
          <a:latin typeface="+mn-lt"/>
          <a:ea typeface="+mn-ea"/>
          <a:cs typeface="+mn-cs"/>
        </a:defRPr>
      </a:lvl1pPr>
      <a:lvl2pPr marL="1214963" algn="l" defTabSz="2429927" rtl="0" eaLnBrk="1" latinLnBrk="0" hangingPunct="1">
        <a:defRPr sz="4783" kern="1200">
          <a:solidFill>
            <a:schemeClr val="tx1"/>
          </a:solidFill>
          <a:latin typeface="+mn-lt"/>
          <a:ea typeface="+mn-ea"/>
          <a:cs typeface="+mn-cs"/>
        </a:defRPr>
      </a:lvl2pPr>
      <a:lvl3pPr marL="2429927" algn="l" defTabSz="2429927" rtl="0" eaLnBrk="1" latinLnBrk="0" hangingPunct="1">
        <a:defRPr sz="4783" kern="1200">
          <a:solidFill>
            <a:schemeClr val="tx1"/>
          </a:solidFill>
          <a:latin typeface="+mn-lt"/>
          <a:ea typeface="+mn-ea"/>
          <a:cs typeface="+mn-cs"/>
        </a:defRPr>
      </a:lvl3pPr>
      <a:lvl4pPr marL="3644890" algn="l" defTabSz="2429927" rtl="0" eaLnBrk="1" latinLnBrk="0" hangingPunct="1">
        <a:defRPr sz="4783" kern="1200">
          <a:solidFill>
            <a:schemeClr val="tx1"/>
          </a:solidFill>
          <a:latin typeface="+mn-lt"/>
          <a:ea typeface="+mn-ea"/>
          <a:cs typeface="+mn-cs"/>
        </a:defRPr>
      </a:lvl4pPr>
      <a:lvl5pPr marL="4859853" algn="l" defTabSz="2429927" rtl="0" eaLnBrk="1" latinLnBrk="0" hangingPunct="1">
        <a:defRPr sz="4783" kern="1200">
          <a:solidFill>
            <a:schemeClr val="tx1"/>
          </a:solidFill>
          <a:latin typeface="+mn-lt"/>
          <a:ea typeface="+mn-ea"/>
          <a:cs typeface="+mn-cs"/>
        </a:defRPr>
      </a:lvl5pPr>
      <a:lvl6pPr marL="6074816" algn="l" defTabSz="2429927" rtl="0" eaLnBrk="1" latinLnBrk="0" hangingPunct="1">
        <a:defRPr sz="4783" kern="1200">
          <a:solidFill>
            <a:schemeClr val="tx1"/>
          </a:solidFill>
          <a:latin typeface="+mn-lt"/>
          <a:ea typeface="+mn-ea"/>
          <a:cs typeface="+mn-cs"/>
        </a:defRPr>
      </a:lvl6pPr>
      <a:lvl7pPr marL="7289780" algn="l" defTabSz="2429927" rtl="0" eaLnBrk="1" latinLnBrk="0" hangingPunct="1">
        <a:defRPr sz="4783" kern="1200">
          <a:solidFill>
            <a:schemeClr val="tx1"/>
          </a:solidFill>
          <a:latin typeface="+mn-lt"/>
          <a:ea typeface="+mn-ea"/>
          <a:cs typeface="+mn-cs"/>
        </a:defRPr>
      </a:lvl7pPr>
      <a:lvl8pPr marL="8504743" algn="l" defTabSz="2429927" rtl="0" eaLnBrk="1" latinLnBrk="0" hangingPunct="1">
        <a:defRPr sz="4783" kern="1200">
          <a:solidFill>
            <a:schemeClr val="tx1"/>
          </a:solidFill>
          <a:latin typeface="+mn-lt"/>
          <a:ea typeface="+mn-ea"/>
          <a:cs typeface="+mn-cs"/>
        </a:defRPr>
      </a:lvl8pPr>
      <a:lvl9pPr marL="9719706" algn="l" defTabSz="2429927" rtl="0" eaLnBrk="1" latinLnBrk="0" hangingPunct="1">
        <a:defRPr sz="478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tiff"/><Relationship Id="rId7" Type="http://schemas.openxmlformats.org/officeDocument/2006/relationships/image" Target="../media/image6.png"/><Relationship Id="rId2" Type="http://schemas.openxmlformats.org/officeDocument/2006/relationships/image" Target="../media/image1.tiff"/><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C4A01-5EB1-6544-8066-E1ECDDF319A9}"/>
              </a:ext>
            </a:extLst>
          </p:cNvPr>
          <p:cNvSpPr/>
          <p:nvPr/>
        </p:nvSpPr>
        <p:spPr>
          <a:xfrm>
            <a:off x="0" y="-7820"/>
            <a:ext cx="32399288" cy="5275419"/>
          </a:xfrm>
          <a:prstGeom prst="rect">
            <a:avLst/>
          </a:prstGeom>
          <a:solidFill>
            <a:srgbClr val="00B0F0"/>
          </a:solidFill>
        </p:spPr>
        <p:txBody>
          <a:bodyPr wrap="square">
            <a:spAutoFit/>
          </a:bodyPr>
          <a:lstStyle/>
          <a:p>
            <a:pPr algn="ctr">
              <a:lnSpc>
                <a:spcPct val="150000"/>
              </a:lnSpc>
            </a:pPr>
            <a:r>
              <a:rPr lang="en-GB" sz="8000" b="1" dirty="0">
                <a:solidFill>
                  <a:schemeClr val="bg1"/>
                </a:solidFill>
                <a:latin typeface="Arial Black" panose="020B0604020202020204" pitchFamily="34" charset="0"/>
                <a:cs typeface="Arial Black" panose="020B0604020202020204" pitchFamily="34" charset="0"/>
              </a:rPr>
              <a:t>Initial findings of the extent that teachers’ connection to nature encourages them to deliver lessons outside. </a:t>
            </a:r>
            <a:endParaRPr lang="en-GB" sz="8500" b="1" dirty="0">
              <a:solidFill>
                <a:schemeClr val="bg1"/>
              </a:solidFill>
              <a:latin typeface="Arial Black" panose="020B0604020202020204" pitchFamily="34" charset="0"/>
              <a:cs typeface="Arial Black" panose="020B0604020202020204" pitchFamily="34" charset="0"/>
            </a:endParaRPr>
          </a:p>
          <a:p>
            <a:pPr algn="ctr">
              <a:lnSpc>
                <a:spcPct val="150000"/>
              </a:lnSpc>
            </a:pPr>
            <a:r>
              <a:rPr lang="en-GB" sz="7200" b="1" dirty="0">
                <a:solidFill>
                  <a:schemeClr val="bg1"/>
                </a:solidFill>
                <a:latin typeface="Arial Black" panose="020B0604020202020204" pitchFamily="34" charset="0"/>
                <a:cs typeface="Arial Black" panose="020B0604020202020204" pitchFamily="34" charset="0"/>
              </a:rPr>
              <a:t>Chloe Whittaker</a:t>
            </a:r>
          </a:p>
        </p:txBody>
      </p:sp>
      <p:sp>
        <p:nvSpPr>
          <p:cNvPr id="8" name="Rectangle 7">
            <a:extLst>
              <a:ext uri="{FF2B5EF4-FFF2-40B4-BE49-F238E27FC236}">
                <a16:creationId xmlns:a16="http://schemas.microsoft.com/office/drawing/2014/main" id="{34CDC667-CBB1-C04B-B8C9-59AAB4FA0077}"/>
              </a:ext>
            </a:extLst>
          </p:cNvPr>
          <p:cNvSpPr/>
          <p:nvPr/>
        </p:nvSpPr>
        <p:spPr>
          <a:xfrm>
            <a:off x="938147" y="31105513"/>
            <a:ext cx="14400000" cy="9103373"/>
          </a:xfrm>
          <a:prstGeom prst="rect">
            <a:avLst/>
          </a:prstGeom>
          <a:solidFill>
            <a:schemeClr val="bg1"/>
          </a:solidFill>
          <a:ln w="57150">
            <a:solidFill>
              <a:srgbClr val="00B0F0"/>
            </a:solidFill>
          </a:ln>
        </p:spPr>
        <p:txBody>
          <a:bodyPr wrap="square">
            <a:noAutofit/>
          </a:bodyPr>
          <a:lstStyle/>
          <a:p>
            <a:pPr>
              <a:lnSpc>
                <a:spcPct val="150000"/>
              </a:lnSpc>
            </a:pPr>
            <a:r>
              <a:rPr lang="en-GB" sz="2800" dirty="0">
                <a:effectLst/>
                <a:latin typeface="Book Antiqua" panose="02040602050305030304" pitchFamily="18" charset="0"/>
                <a:ea typeface="Times New Roman" panose="02020603050405020304" pitchFamily="18" charset="0"/>
                <a:cs typeface="Times New Roman" panose="02020603050405020304" pitchFamily="18" charset="0"/>
              </a:rPr>
              <a:t>The purpose of this study is to investigate to what extent teachers individual nature connectedness encourages them to deliver lessons outside. </a:t>
            </a:r>
            <a:r>
              <a:rPr lang="en-GB" sz="2800" dirty="0">
                <a:latin typeface="Book Antiqua" panose="02040602050305030304" pitchFamily="18" charset="0"/>
                <a:ea typeface="Times New Roman" panose="02020603050405020304" pitchFamily="18" charset="0"/>
                <a:cs typeface="Times New Roman" panose="02020603050405020304" pitchFamily="18" charset="0"/>
              </a:rPr>
              <a:t>Using a nature connectedness scale it will examine:</a:t>
            </a:r>
          </a:p>
          <a:p>
            <a:pPr marL="457200" indent="-457200">
              <a:lnSpc>
                <a:spcPct val="150000"/>
              </a:lnSpc>
              <a:buFontTx/>
              <a:buChar char="-"/>
            </a:pPr>
            <a:r>
              <a:rPr lang="en-GB" sz="2800" dirty="0">
                <a:effectLst/>
                <a:latin typeface="Book Antiqua" panose="02040602050305030304" pitchFamily="18" charset="0"/>
                <a:ea typeface="Times New Roman" panose="02020603050405020304" pitchFamily="18" charset="0"/>
                <a:cs typeface="Times New Roman" panose="02020603050405020304" pitchFamily="18" charset="0"/>
              </a:rPr>
              <a:t>Teachers' personal perceptions of nature</a:t>
            </a:r>
          </a:p>
          <a:p>
            <a:pPr marL="457200" indent="-457200">
              <a:lnSpc>
                <a:spcPct val="150000"/>
              </a:lnSpc>
              <a:buFontTx/>
              <a:buChar char="-"/>
            </a:pPr>
            <a:r>
              <a:rPr lang="en-GB" sz="2800" dirty="0">
                <a:latin typeface="Book Antiqua" panose="02040602050305030304" pitchFamily="18" charset="0"/>
                <a:ea typeface="Times New Roman" panose="02020603050405020304" pitchFamily="18" charset="0"/>
                <a:cs typeface="Times New Roman" panose="02020603050405020304" pitchFamily="18" charset="0"/>
              </a:rPr>
              <a:t>Teachers personal</a:t>
            </a:r>
            <a:r>
              <a:rPr lang="en-GB" sz="2800" dirty="0">
                <a:effectLst/>
                <a:latin typeface="Book Antiqua" panose="02040602050305030304" pitchFamily="18" charset="0"/>
                <a:ea typeface="Times New Roman" panose="02020603050405020304" pitchFamily="18" charset="0"/>
                <a:cs typeface="Times New Roman" panose="02020603050405020304" pitchFamily="18" charset="0"/>
              </a:rPr>
              <a:t> relationships with nature</a:t>
            </a:r>
          </a:p>
          <a:p>
            <a:pPr marL="457200" indent="-457200">
              <a:lnSpc>
                <a:spcPct val="150000"/>
              </a:lnSpc>
              <a:buFontTx/>
              <a:buChar char="-"/>
            </a:pPr>
            <a:r>
              <a:rPr lang="en-GB" sz="2800" dirty="0">
                <a:latin typeface="Book Antiqua" panose="02040602050305030304" pitchFamily="18" charset="0"/>
                <a:ea typeface="Times New Roman" panose="02020603050405020304" pitchFamily="18" charset="0"/>
                <a:cs typeface="Times New Roman" panose="02020603050405020304" pitchFamily="18" charset="0"/>
              </a:rPr>
              <a:t>Teachers confidence to teach outside</a:t>
            </a:r>
          </a:p>
          <a:p>
            <a:pPr marL="457200" indent="-457200">
              <a:lnSpc>
                <a:spcPct val="150000"/>
              </a:lnSpc>
              <a:buFontTx/>
              <a:buChar char="-"/>
            </a:pPr>
            <a:r>
              <a:rPr lang="en-GB" sz="2800" dirty="0">
                <a:effectLst/>
                <a:latin typeface="Book Antiqua" panose="02040602050305030304" pitchFamily="18" charset="0"/>
                <a:ea typeface="Times New Roman" panose="02020603050405020304" pitchFamily="18" charset="0"/>
                <a:cs typeface="Times New Roman" panose="02020603050405020304" pitchFamily="18" charset="0"/>
              </a:rPr>
              <a:t>Teachers enjoyment of teaching outside</a:t>
            </a:r>
          </a:p>
          <a:p>
            <a:pPr marL="457200" indent="-457200">
              <a:lnSpc>
                <a:spcPct val="150000"/>
              </a:lnSpc>
              <a:buFontTx/>
              <a:buChar char="-"/>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pPr>
            <a:r>
              <a:rPr lang="en-GB" sz="2800" dirty="0">
                <a:effectLst/>
                <a:latin typeface="Book Antiqua" panose="02040602050305030304" pitchFamily="18" charset="0"/>
                <a:ea typeface="Times New Roman" panose="02020603050405020304" pitchFamily="18" charset="0"/>
                <a:cs typeface="Times New Roman" panose="02020603050405020304" pitchFamily="18" charset="0"/>
              </a:rPr>
              <a:t>From this suggestions will be made with regards to how teachers can be supported to deliver more lessons outside. </a:t>
            </a:r>
          </a:p>
          <a:p>
            <a:pPr marL="457200" indent="-457200">
              <a:lnSpc>
                <a:spcPct val="150000"/>
              </a:lnSpc>
              <a:buFontTx/>
              <a:buChar char="-"/>
            </a:pPr>
            <a:endParaRPr lang="en-GB" sz="2800" dirty="0">
              <a:effectLst/>
              <a:latin typeface="Book Antiqua" panose="02040602050305030304" pitchFamily="18" charset="0"/>
              <a:ea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038B8EB3-A499-2643-A560-37B3CF9B8BE6}"/>
              </a:ext>
            </a:extLst>
          </p:cNvPr>
          <p:cNvSpPr/>
          <p:nvPr/>
        </p:nvSpPr>
        <p:spPr>
          <a:xfrm>
            <a:off x="16928693" y="7956931"/>
            <a:ext cx="14400000" cy="9760891"/>
          </a:xfrm>
          <a:prstGeom prst="rect">
            <a:avLst/>
          </a:prstGeom>
          <a:solidFill>
            <a:schemeClr val="bg1"/>
          </a:solidFill>
          <a:ln w="57150">
            <a:solidFill>
              <a:srgbClr val="00B0F0"/>
            </a:solidFill>
          </a:ln>
        </p:spPr>
        <p:txBody>
          <a:bodyPr wrap="square">
            <a:noAutofit/>
          </a:bodyPr>
          <a:lstStyle/>
          <a:p>
            <a:pPr algn="just">
              <a:lnSpc>
                <a:spcPct val="150000"/>
              </a:lnSpc>
              <a:spcAft>
                <a:spcPts val="0"/>
              </a:spcAft>
            </a:pPr>
            <a:r>
              <a:rPr lang="en-GB" sz="2800" dirty="0">
                <a:latin typeface="Book Antiqua" panose="02040602050305030304" pitchFamily="18" charset="0"/>
                <a:ea typeface="Times New Roman" panose="02020603050405020304" pitchFamily="18" charset="0"/>
              </a:rPr>
              <a:t>The methods used in this research project were quantitative. This case study surveyed 12 primary school teachers from several different schools. The time in service ranged from 1-40 years. A Likert survey was used to gather data. The questions were formulated by amalgamating and adapting nature connectedness scales. It was made available to participants via an online survey platform and via paper copies if requested.  All methods met the institutions GDPR guidelines. </a:t>
            </a:r>
          </a:p>
          <a:p>
            <a:pPr algn="just">
              <a:lnSpc>
                <a:spcPct val="150000"/>
              </a:lnSpc>
              <a:spcAft>
                <a:spcPts val="0"/>
              </a:spcAft>
            </a:pPr>
            <a:endParaRPr lang="en-GB" sz="2800" dirty="0">
              <a:latin typeface="Book Antiqua" panose="02040602050305030304" pitchFamily="18" charset="0"/>
              <a:ea typeface="Times New Roman" panose="02020603050405020304" pitchFamily="18" charset="0"/>
            </a:endParaRPr>
          </a:p>
          <a:p>
            <a:pPr algn="just">
              <a:lnSpc>
                <a:spcPct val="150000"/>
              </a:lnSpc>
              <a:spcAft>
                <a:spcPts val="0"/>
              </a:spcAft>
            </a:pPr>
            <a:r>
              <a:rPr lang="en-GB" sz="2800" b="1" dirty="0">
                <a:latin typeface="Book Antiqua" panose="02040602050305030304" pitchFamily="18" charset="0"/>
                <a:ea typeface="Times New Roman" panose="02020603050405020304" pitchFamily="18" charset="0"/>
              </a:rPr>
              <a:t>Settings and Participants</a:t>
            </a:r>
          </a:p>
          <a:p>
            <a:pPr algn="just">
              <a:lnSpc>
                <a:spcPct val="150000"/>
              </a:lnSpc>
              <a:spcAft>
                <a:spcPts val="0"/>
              </a:spcAft>
            </a:pPr>
            <a:r>
              <a:rPr lang="en-GB" sz="2800" dirty="0">
                <a:latin typeface="Book Antiqua" panose="02040602050305030304" pitchFamily="18" charset="0"/>
                <a:ea typeface="Times New Roman" panose="02020603050405020304" pitchFamily="18" charset="0"/>
              </a:rPr>
              <a:t>3 schools</a:t>
            </a:r>
          </a:p>
          <a:p>
            <a:pPr algn="just">
              <a:lnSpc>
                <a:spcPct val="150000"/>
              </a:lnSpc>
              <a:spcAft>
                <a:spcPts val="0"/>
              </a:spcAft>
            </a:pPr>
            <a:r>
              <a:rPr lang="en-GB" sz="2800" dirty="0">
                <a:latin typeface="Book Antiqua" panose="02040602050305030304" pitchFamily="18" charset="0"/>
                <a:ea typeface="Times New Roman" panose="02020603050405020304" pitchFamily="18" charset="0"/>
              </a:rPr>
              <a:t>12 teachers (time in service 1-40 years)</a:t>
            </a:r>
          </a:p>
          <a:p>
            <a:pPr algn="just">
              <a:lnSpc>
                <a:spcPct val="150000"/>
              </a:lnSpc>
              <a:spcAft>
                <a:spcPts val="0"/>
              </a:spcAft>
            </a:pPr>
            <a:r>
              <a:rPr lang="en-GB" sz="2800" dirty="0">
                <a:latin typeface="Book Antiqua" panose="02040602050305030304" pitchFamily="18" charset="0"/>
                <a:ea typeface="Times New Roman" panose="02020603050405020304" pitchFamily="18" charset="0"/>
              </a:rPr>
              <a:t>2 key stages taught</a:t>
            </a:r>
          </a:p>
          <a:p>
            <a:pPr algn="just">
              <a:lnSpc>
                <a:spcPct val="150000"/>
              </a:lnSpc>
              <a:spcAft>
                <a:spcPts val="0"/>
              </a:spcAft>
            </a:pPr>
            <a:endParaRPr lang="en-GB" sz="2800" dirty="0">
              <a:latin typeface="Book Antiqua" panose="02040602050305030304" pitchFamily="18" charset="0"/>
              <a:ea typeface="Times New Roman" panose="02020603050405020304" pitchFamily="18" charset="0"/>
            </a:endParaRPr>
          </a:p>
          <a:p>
            <a:pPr algn="just">
              <a:lnSpc>
                <a:spcPct val="150000"/>
              </a:lnSpc>
            </a:pPr>
            <a:r>
              <a:rPr lang="en-GB" sz="2800" b="1" dirty="0">
                <a:latin typeface="Book Antiqua" panose="02040602050305030304" pitchFamily="18" charset="0"/>
                <a:ea typeface="Times New Roman" panose="02020603050405020304" pitchFamily="18" charset="0"/>
              </a:rPr>
              <a:t>Data Collection Method</a:t>
            </a:r>
          </a:p>
          <a:p>
            <a:pPr algn="just">
              <a:lnSpc>
                <a:spcPct val="150000"/>
              </a:lnSpc>
              <a:spcAft>
                <a:spcPts val="0"/>
              </a:spcAft>
            </a:pPr>
            <a:r>
              <a:rPr lang="en-GB" sz="2800" dirty="0">
                <a:latin typeface="Book Antiqua" panose="02040602050305030304" pitchFamily="18" charset="0"/>
                <a:ea typeface="Times New Roman" panose="02020603050405020304" pitchFamily="18" charset="0"/>
              </a:rPr>
              <a:t>Teachers Nature Connectedness – Likert Scale of Nature Connectedness </a:t>
            </a:r>
          </a:p>
          <a:p>
            <a:pPr algn="just">
              <a:lnSpc>
                <a:spcPct val="150000"/>
              </a:lnSpc>
              <a:spcAft>
                <a:spcPts val="0"/>
              </a:spcAft>
            </a:pPr>
            <a:endParaRPr lang="en-GB" sz="2800" dirty="0">
              <a:latin typeface="Book Antiqua" panose="02040602050305030304" pitchFamily="18" charset="0"/>
              <a:ea typeface="Times New Roman" panose="02020603050405020304" pitchFamily="18" charset="0"/>
            </a:endParaRPr>
          </a:p>
          <a:p>
            <a:pPr algn="just">
              <a:lnSpc>
                <a:spcPct val="150000"/>
              </a:lnSpc>
              <a:spcAft>
                <a:spcPts val="0"/>
              </a:spcAft>
            </a:pPr>
            <a:endParaRPr lang="en-GB" sz="2800" dirty="0">
              <a:latin typeface="Book Antiqua" panose="02040602050305030304" pitchFamily="18" charset="0"/>
              <a:ea typeface="Times New Roman" panose="02020603050405020304" pitchFamily="18" charset="0"/>
            </a:endParaRPr>
          </a:p>
          <a:p>
            <a:pPr lvl="0" algn="just">
              <a:lnSpc>
                <a:spcPct val="115000"/>
              </a:lnSpc>
              <a:spcAft>
                <a:spcPts val="0"/>
              </a:spcAft>
              <a:tabLst>
                <a:tab pos="457200" algn="l"/>
              </a:tabLst>
            </a:pPr>
            <a:endParaRPr lang="en-US" sz="28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3346EF74-3F89-6847-B065-6A7C59C6B548}"/>
              </a:ext>
            </a:extLst>
          </p:cNvPr>
          <p:cNvSpPr/>
          <p:nvPr/>
        </p:nvSpPr>
        <p:spPr>
          <a:xfrm>
            <a:off x="17008212" y="19750189"/>
            <a:ext cx="14400000" cy="27954544"/>
          </a:xfrm>
          <a:prstGeom prst="rect">
            <a:avLst/>
          </a:prstGeom>
          <a:solidFill>
            <a:schemeClr val="bg1"/>
          </a:solidFill>
          <a:ln w="57150">
            <a:solidFill>
              <a:srgbClr val="00B0F0"/>
            </a:solidFill>
          </a:ln>
        </p:spPr>
        <p:txBody>
          <a:bodyPr wrap="square">
            <a:noAutofit/>
          </a:bodyPr>
          <a:lstStyle/>
          <a:p>
            <a:pPr>
              <a:lnSpc>
                <a:spcPct val="150000"/>
              </a:lnSpc>
              <a:spcAft>
                <a:spcPts val="0"/>
              </a:spcAft>
            </a:pPr>
            <a:r>
              <a:rPr lang="en-GB" sz="2800" dirty="0">
                <a:latin typeface="Book Antiqua" panose="02040602050305030304" pitchFamily="18" charset="0"/>
                <a:ea typeface="Times New Roman" panose="02020603050405020304" pitchFamily="18" charset="0"/>
              </a:rPr>
              <a:t>Data collection has been completed and results have been analysed. The initial findings and conclusions are as follows:</a:t>
            </a:r>
          </a:p>
        </p:txBody>
      </p:sp>
      <p:pic>
        <p:nvPicPr>
          <p:cNvPr id="13" name="Picture 12">
            <a:extLst>
              <a:ext uri="{FF2B5EF4-FFF2-40B4-BE49-F238E27FC236}">
                <a16:creationId xmlns:a16="http://schemas.microsoft.com/office/drawing/2014/main" id="{62414C73-5585-3041-A9F4-316B71FB441B}"/>
              </a:ext>
            </a:extLst>
          </p:cNvPr>
          <p:cNvPicPr>
            <a:picLocks noChangeAspect="1"/>
          </p:cNvPicPr>
          <p:nvPr/>
        </p:nvPicPr>
        <p:blipFill>
          <a:blip r:embed="rId2"/>
          <a:stretch>
            <a:fillRect/>
          </a:stretch>
        </p:blipFill>
        <p:spPr>
          <a:xfrm>
            <a:off x="26191397" y="47967182"/>
            <a:ext cx="5781400" cy="2196000"/>
          </a:xfrm>
          <a:prstGeom prst="rect">
            <a:avLst/>
          </a:prstGeom>
        </p:spPr>
      </p:pic>
      <p:pic>
        <p:nvPicPr>
          <p:cNvPr id="16" name="Picture 15">
            <a:extLst>
              <a:ext uri="{FF2B5EF4-FFF2-40B4-BE49-F238E27FC236}">
                <a16:creationId xmlns:a16="http://schemas.microsoft.com/office/drawing/2014/main" id="{F273F242-3F04-474E-BE45-B45927AA42B1}"/>
              </a:ext>
            </a:extLst>
          </p:cNvPr>
          <p:cNvPicPr>
            <a:picLocks noChangeAspect="1"/>
          </p:cNvPicPr>
          <p:nvPr/>
        </p:nvPicPr>
        <p:blipFill>
          <a:blip r:embed="rId3"/>
          <a:stretch>
            <a:fillRect/>
          </a:stretch>
        </p:blipFill>
        <p:spPr>
          <a:xfrm>
            <a:off x="222421" y="48085350"/>
            <a:ext cx="4771108" cy="1959665"/>
          </a:xfrm>
          <a:prstGeom prst="rect">
            <a:avLst/>
          </a:prstGeom>
        </p:spPr>
      </p:pic>
      <p:sp>
        <p:nvSpPr>
          <p:cNvPr id="2" name="TextBox 1">
            <a:extLst>
              <a:ext uri="{FF2B5EF4-FFF2-40B4-BE49-F238E27FC236}">
                <a16:creationId xmlns:a16="http://schemas.microsoft.com/office/drawing/2014/main" id="{C40EC3B0-AF48-FF48-B2AD-2E102185B5DB}"/>
              </a:ext>
            </a:extLst>
          </p:cNvPr>
          <p:cNvSpPr txBox="1"/>
          <p:nvPr/>
        </p:nvSpPr>
        <p:spPr>
          <a:xfrm>
            <a:off x="938147" y="6384721"/>
            <a:ext cx="14400000" cy="1080000"/>
          </a:xfrm>
          <a:prstGeom prst="roundRect">
            <a:avLst/>
          </a:prstGeom>
          <a:solidFill>
            <a:srgbClr val="00B0F0"/>
          </a:solidFill>
        </p:spPr>
        <p:txBody>
          <a:bodyPr wrap="square" rtlCol="0" anchor="ctr">
            <a:noAutofit/>
          </a:bodyPr>
          <a:lstStyle/>
          <a:p>
            <a:pPr algn="ctr">
              <a:spcAft>
                <a:spcPts val="0"/>
              </a:spcAft>
            </a:pP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Background</a:t>
            </a:r>
          </a:p>
        </p:txBody>
      </p:sp>
      <p:sp>
        <p:nvSpPr>
          <p:cNvPr id="26" name="TextBox 25">
            <a:extLst>
              <a:ext uri="{FF2B5EF4-FFF2-40B4-BE49-F238E27FC236}">
                <a16:creationId xmlns:a16="http://schemas.microsoft.com/office/drawing/2014/main" id="{027CE99C-5649-7C4D-B9E2-89453609D92E}"/>
              </a:ext>
            </a:extLst>
          </p:cNvPr>
          <p:cNvSpPr txBox="1"/>
          <p:nvPr/>
        </p:nvSpPr>
        <p:spPr>
          <a:xfrm>
            <a:off x="17008212" y="6468503"/>
            <a:ext cx="14400000" cy="1080000"/>
          </a:xfrm>
          <a:prstGeom prst="roundRect">
            <a:avLst/>
          </a:prstGeom>
          <a:solidFill>
            <a:srgbClr val="00B0F0"/>
          </a:solidFill>
        </p:spPr>
        <p:txBody>
          <a:bodyPr wrap="square" rtlCol="0" anchor="ctr">
            <a:noAutofit/>
          </a:bodyPr>
          <a:lstStyle/>
          <a:p>
            <a:pPr algn="ctr">
              <a:spcAft>
                <a:spcPts val="0"/>
              </a:spcAft>
            </a:pPr>
            <a:r>
              <a:rPr lang="en-GB" sz="3600" b="1">
                <a:solidFill>
                  <a:schemeClr val="bg1"/>
                </a:solidFill>
                <a:latin typeface="Arial Black" panose="020B0604020202020204" pitchFamily="34" charset="0"/>
                <a:ea typeface="Times New Roman" panose="02020603050405020304" pitchFamily="18" charset="0"/>
                <a:cs typeface="Arial Black" panose="020B0604020202020204" pitchFamily="34" charset="0"/>
              </a:rPr>
              <a:t>Methods</a:t>
            </a:r>
          </a:p>
        </p:txBody>
      </p:sp>
      <p:sp>
        <p:nvSpPr>
          <p:cNvPr id="3" name="TextBox 2">
            <a:extLst>
              <a:ext uri="{FF2B5EF4-FFF2-40B4-BE49-F238E27FC236}">
                <a16:creationId xmlns:a16="http://schemas.microsoft.com/office/drawing/2014/main" id="{22CFE0E9-80E1-1143-8800-2B42638033CA}"/>
              </a:ext>
            </a:extLst>
          </p:cNvPr>
          <p:cNvSpPr txBox="1"/>
          <p:nvPr/>
        </p:nvSpPr>
        <p:spPr>
          <a:xfrm>
            <a:off x="938147" y="29116896"/>
            <a:ext cx="14400000" cy="1080000"/>
          </a:xfrm>
          <a:prstGeom prst="roundRect">
            <a:avLst/>
          </a:prstGeom>
          <a:solidFill>
            <a:srgbClr val="00B0F0"/>
          </a:solidFill>
        </p:spPr>
        <p:txBody>
          <a:bodyPr wrap="square" rtlCol="0" anchor="ctr">
            <a:noAutofit/>
          </a:bodyPr>
          <a:lstStyle/>
          <a:p>
            <a:pPr algn="ctr">
              <a:spcAft>
                <a:spcPts val="0"/>
              </a:spcAft>
            </a:pPr>
            <a:r>
              <a:rPr lang="en-GB" sz="3600" b="1">
                <a:solidFill>
                  <a:schemeClr val="bg1"/>
                </a:solidFill>
                <a:latin typeface="Arial Black" panose="020B0604020202020204" pitchFamily="34" charset="0"/>
                <a:ea typeface="Times New Roman" panose="02020603050405020304" pitchFamily="18" charset="0"/>
                <a:cs typeface="Arial Black" panose="020B0604020202020204" pitchFamily="34" charset="0"/>
              </a:rPr>
              <a:t>Aims and objectives</a:t>
            </a:r>
          </a:p>
        </p:txBody>
      </p:sp>
      <p:sp>
        <p:nvSpPr>
          <p:cNvPr id="5" name="TextBox 4">
            <a:extLst>
              <a:ext uri="{FF2B5EF4-FFF2-40B4-BE49-F238E27FC236}">
                <a16:creationId xmlns:a16="http://schemas.microsoft.com/office/drawing/2014/main" id="{5F74BFB1-58F1-1C4F-934A-340C4C7C9C70}"/>
              </a:ext>
            </a:extLst>
          </p:cNvPr>
          <p:cNvSpPr txBox="1"/>
          <p:nvPr/>
        </p:nvSpPr>
        <p:spPr>
          <a:xfrm>
            <a:off x="17105593" y="18314242"/>
            <a:ext cx="14400000" cy="1080000"/>
          </a:xfrm>
          <a:prstGeom prst="roundRect">
            <a:avLst/>
          </a:prstGeom>
          <a:solidFill>
            <a:srgbClr val="00B0F0"/>
          </a:solidFill>
        </p:spPr>
        <p:txBody>
          <a:bodyPr wrap="square" rtlCol="0" anchor="ctr">
            <a:noAutofit/>
          </a:bodyPr>
          <a:lstStyle/>
          <a:p>
            <a:pPr algn="ct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Initial findings and conclusions</a:t>
            </a:r>
          </a:p>
        </p:txBody>
      </p:sp>
      <p:sp>
        <p:nvSpPr>
          <p:cNvPr id="35" name="Rectangle 34">
            <a:extLst>
              <a:ext uri="{FF2B5EF4-FFF2-40B4-BE49-F238E27FC236}">
                <a16:creationId xmlns:a16="http://schemas.microsoft.com/office/drawing/2014/main" id="{0FD0652C-627B-EC41-A550-C01907085912}"/>
              </a:ext>
            </a:extLst>
          </p:cNvPr>
          <p:cNvSpPr/>
          <p:nvPr/>
        </p:nvSpPr>
        <p:spPr>
          <a:xfrm>
            <a:off x="938147" y="8005463"/>
            <a:ext cx="14400000" cy="20134578"/>
          </a:xfrm>
          <a:prstGeom prst="rect">
            <a:avLst/>
          </a:prstGeom>
          <a:solidFill>
            <a:schemeClr val="bg1"/>
          </a:solidFill>
          <a:ln w="57150">
            <a:solidFill>
              <a:srgbClr val="00B0F0"/>
            </a:solidFill>
          </a:ln>
        </p:spPr>
        <p:txBody>
          <a:bodyPr wrap="square">
            <a:noAutofit/>
          </a:bodyPr>
          <a:lstStyle/>
          <a:p>
            <a:pPr>
              <a:lnSpc>
                <a:spcPct val="150000"/>
              </a:lnSpc>
              <a:spcAft>
                <a:spcPts val="0"/>
              </a:spcAft>
            </a:pPr>
            <a:r>
              <a:rPr lang="en-GB" sz="2800" dirty="0">
                <a:latin typeface="Book Antiqua" panose="02040602050305030304" pitchFamily="18" charset="0"/>
                <a:ea typeface="Times New Roman" panose="02020603050405020304" pitchFamily="18" charset="0"/>
                <a:cs typeface="Times New Roman" panose="02020603050405020304" pitchFamily="18" charset="0"/>
              </a:rPr>
              <a:t>For over thirty years both children, and adults have been spending less time outdoors, and as such have been losing contact with the natural world. (</a:t>
            </a:r>
            <a:r>
              <a:rPr lang="en-GB" sz="2800" dirty="0" err="1">
                <a:latin typeface="Book Antiqua" panose="02040602050305030304" pitchFamily="18" charset="0"/>
                <a:ea typeface="Times New Roman" panose="02020603050405020304" pitchFamily="18" charset="0"/>
                <a:cs typeface="Times New Roman" panose="02020603050405020304" pitchFamily="18" charset="0"/>
              </a:rPr>
              <a:t>Louv</a:t>
            </a:r>
            <a:r>
              <a:rPr lang="en-GB" sz="2800" dirty="0">
                <a:latin typeface="Book Antiqua" panose="02040602050305030304" pitchFamily="18" charset="0"/>
                <a:ea typeface="Times New Roman" panose="02020603050405020304" pitchFamily="18" charset="0"/>
                <a:cs typeface="Times New Roman" panose="02020603050405020304" pitchFamily="18" charset="0"/>
              </a:rPr>
              <a:t>, 2009)</a:t>
            </a:r>
          </a:p>
          <a:p>
            <a:pPr>
              <a:lnSpc>
                <a:spcPct val="150000"/>
              </a:lnSpc>
              <a:spcAft>
                <a:spcPts val="0"/>
              </a:spcAft>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pPr>
            <a:r>
              <a:rPr lang="en-GB" sz="2800" dirty="0">
                <a:latin typeface="Book Antiqua" panose="02040602050305030304" pitchFamily="18" charset="0"/>
                <a:ea typeface="Times New Roman" panose="02020603050405020304" pitchFamily="18" charset="0"/>
                <a:cs typeface="Times New Roman" panose="02020603050405020304" pitchFamily="18" charset="0"/>
              </a:rPr>
              <a:t>In England, educating children outdoors across the curriculum is only mandatory in the Early Years Foundation Stage. In Key Stages one to four children are often only exposed to outdoor education as part of their weekly physical education sessions.</a:t>
            </a:r>
          </a:p>
          <a:p>
            <a:pPr>
              <a:lnSpc>
                <a:spcPct val="150000"/>
              </a:lnSpc>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pPr>
            <a:r>
              <a:rPr lang="en-GB" sz="2800" dirty="0">
                <a:latin typeface="Book Antiqua" panose="02040602050305030304" pitchFamily="18" charset="0"/>
                <a:ea typeface="Times New Roman" panose="02020603050405020304" pitchFamily="18" charset="0"/>
                <a:cs typeface="Times New Roman" panose="02020603050405020304" pitchFamily="18" charset="0"/>
              </a:rPr>
              <a:t>In 2006 DfES (now DFE) issued a “Learning Outside the Classroom manifesto”. Over fifteen years later this has still not been acted upon. </a:t>
            </a:r>
          </a:p>
          <a:p>
            <a:pPr>
              <a:lnSpc>
                <a:spcPct val="150000"/>
              </a:lnSpc>
              <a:spcAft>
                <a:spcPts val="0"/>
              </a:spcAft>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pPr>
            <a:r>
              <a:rPr lang="en-GB" sz="2800" dirty="0">
                <a:latin typeface="Book Antiqua" panose="02040602050305030304" pitchFamily="18" charset="0"/>
                <a:ea typeface="Times New Roman" panose="02020603050405020304" pitchFamily="18" charset="0"/>
                <a:cs typeface="Times New Roman" panose="02020603050405020304" pitchFamily="18" charset="0"/>
              </a:rPr>
              <a:t>Outdoor education is a fundamental part of children’s developmental education. Despite this being recognised children in England have varied experiences of outdoor education. Some only experience it on instructor led fieldtrips and for others it is part of their regular school based education.</a:t>
            </a:r>
          </a:p>
          <a:p>
            <a:pPr>
              <a:lnSpc>
                <a:spcPct val="150000"/>
              </a:lnSpc>
              <a:spcAft>
                <a:spcPts val="0"/>
              </a:spcAft>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pPr>
            <a:r>
              <a:rPr lang="en-GB" sz="2800" dirty="0">
                <a:latin typeface="Book Antiqua" panose="02040602050305030304" pitchFamily="18" charset="0"/>
                <a:ea typeface="Times New Roman" panose="02020603050405020304" pitchFamily="18" charset="0"/>
                <a:cs typeface="Times New Roman" panose="02020603050405020304" pitchFamily="18" charset="0"/>
              </a:rPr>
              <a:t>For many years researchers have called for further research into teachers’ relationships with nature and nature connectivity in order to see if this is a factor in the variations across England, school by school and county by county.  (</a:t>
            </a:r>
            <a:r>
              <a:rPr lang="en-GB" sz="2800" dirty="0" err="1">
                <a:latin typeface="Book Antiqua" panose="02040602050305030304" pitchFamily="18" charset="0"/>
                <a:ea typeface="Times New Roman" panose="02020603050405020304" pitchFamily="18" charset="0"/>
                <a:cs typeface="Times New Roman" panose="02020603050405020304" pitchFamily="18" charset="0"/>
              </a:rPr>
              <a:t>Horvardas</a:t>
            </a:r>
            <a:r>
              <a:rPr lang="en-GB" sz="2800" dirty="0">
                <a:latin typeface="Book Antiqua" panose="02040602050305030304" pitchFamily="18" charset="0"/>
                <a:ea typeface="Times New Roman" panose="02020603050405020304" pitchFamily="18" charset="0"/>
                <a:cs typeface="Times New Roman" panose="02020603050405020304" pitchFamily="18" charset="0"/>
              </a:rPr>
              <a:t>, 2016)</a:t>
            </a:r>
          </a:p>
          <a:p>
            <a:pPr>
              <a:lnSpc>
                <a:spcPct val="150000"/>
              </a:lnSpc>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pPr>
            <a:r>
              <a:rPr lang="en-GB" sz="2800" dirty="0">
                <a:effectLst/>
                <a:latin typeface="Book Antiqua" panose="02040602050305030304" pitchFamily="18" charset="0"/>
                <a:ea typeface="Times New Roman" panose="02020603050405020304" pitchFamily="18" charset="0"/>
                <a:cs typeface="Times New Roman" panose="02020603050405020304" pitchFamily="18" charset="0"/>
              </a:rPr>
              <a:t>Most stud</a:t>
            </a:r>
            <a:r>
              <a:rPr lang="en-GB" sz="2800" dirty="0">
                <a:latin typeface="Book Antiqua" panose="02040602050305030304" pitchFamily="18" charset="0"/>
                <a:ea typeface="Times New Roman" panose="02020603050405020304" pitchFamily="18" charset="0"/>
                <a:cs typeface="Times New Roman" panose="02020603050405020304" pitchFamily="18" charset="0"/>
              </a:rPr>
              <a:t>ies have investigated a specific group relationship with nature connectedness and outdoor education. Research has proven that teachers’ relationships with nature can impact on their confidence to take learning outdoors.  (Capaldi, et. al. 2014)</a:t>
            </a:r>
            <a:endParaRPr lang="en-GB" sz="2800" dirty="0">
              <a:effectLst/>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spcAft>
                <a:spcPts val="0"/>
              </a:spcAft>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spcAft>
                <a:spcPts val="0"/>
              </a:spcAft>
            </a:pPr>
            <a:r>
              <a:rPr lang="en-GB" sz="2800" dirty="0">
                <a:latin typeface="Book Antiqua" panose="02040602050305030304" pitchFamily="18" charset="0"/>
                <a:ea typeface="Times New Roman" panose="02020603050405020304" pitchFamily="18" charset="0"/>
                <a:cs typeface="Times New Roman" panose="02020603050405020304" pitchFamily="18" charset="0"/>
              </a:rPr>
              <a:t>Wilsons’ (1984) theory of Biophilia – every human has an intrinsic evolutionary predilection to seek out nature. If teachers have an element of biophilia within them then Wilson’s theory supports the idea that </a:t>
            </a:r>
          </a:p>
          <a:p>
            <a:pPr>
              <a:lnSpc>
                <a:spcPct val="150000"/>
              </a:lnSpc>
              <a:spcAft>
                <a:spcPts val="0"/>
              </a:spcAft>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pPr>
            <a:r>
              <a:rPr lang="en-GB" sz="2800" dirty="0">
                <a:latin typeface="Book Antiqua" panose="02040602050305030304" pitchFamily="18" charset="0"/>
                <a:ea typeface="Times New Roman" panose="02020603050405020304" pitchFamily="18" charset="0"/>
                <a:cs typeface="Times New Roman" panose="02020603050405020304" pitchFamily="18" charset="0"/>
              </a:rPr>
              <a:t>Ulrich’s (2003) theory of </a:t>
            </a:r>
            <a:r>
              <a:rPr lang="en-GB" sz="2800" dirty="0" err="1">
                <a:latin typeface="Book Antiqua" panose="02040602050305030304" pitchFamily="18" charset="0"/>
                <a:ea typeface="Times New Roman" panose="02020603050405020304" pitchFamily="18" charset="0"/>
                <a:cs typeface="Times New Roman" panose="02020603050405020304" pitchFamily="18" charset="0"/>
              </a:rPr>
              <a:t>biophobia</a:t>
            </a:r>
            <a:r>
              <a:rPr lang="en-GB" sz="2800" dirty="0">
                <a:latin typeface="Book Antiqua" panose="02040602050305030304" pitchFamily="18" charset="0"/>
                <a:ea typeface="Times New Roman" panose="02020603050405020304" pitchFamily="18" charset="0"/>
                <a:cs typeface="Times New Roman" panose="02020603050405020304" pitchFamily="18" charset="0"/>
              </a:rPr>
              <a:t> – every human has an intrinsic evolutionary process to find elements of the natural world dangerous. </a:t>
            </a:r>
            <a:r>
              <a:rPr lang="en-GB" sz="2800" dirty="0" err="1">
                <a:latin typeface="Book Antiqua" panose="02040602050305030304" pitchFamily="18" charset="0"/>
                <a:ea typeface="Times New Roman" panose="02020603050405020304" pitchFamily="18" charset="0"/>
                <a:cs typeface="Times New Roman" panose="02020603050405020304" pitchFamily="18" charset="0"/>
              </a:rPr>
              <a:t>Biophobic</a:t>
            </a:r>
            <a:r>
              <a:rPr lang="en-GB" sz="2800" dirty="0">
                <a:latin typeface="Book Antiqua" panose="02040602050305030304" pitchFamily="18" charset="0"/>
                <a:ea typeface="Times New Roman" panose="02020603050405020304" pitchFamily="18" charset="0"/>
                <a:cs typeface="Times New Roman" panose="02020603050405020304" pitchFamily="18" charset="0"/>
              </a:rPr>
              <a:t> tendencies could act as a barrier to teachers’ nature connectedness, and as such their confidence to teach outdoors. </a:t>
            </a:r>
            <a:endParaRPr lang="en-GB" sz="2800" dirty="0">
              <a:effectLst/>
              <a:latin typeface="Book Antiqua" panose="02040602050305030304" pitchFamily="18" charset="0"/>
              <a:ea typeface="Times New Roman" panose="02020603050405020304" pitchFamily="18" charset="0"/>
              <a:cs typeface="Times New Roman" panose="02020603050405020304" pitchFamily="18" charset="0"/>
            </a:endParaRPr>
          </a:p>
          <a:p>
            <a:pPr>
              <a:lnSpc>
                <a:spcPct val="150000"/>
              </a:lnSpc>
              <a:spcAft>
                <a:spcPts val="0"/>
              </a:spcAft>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D8E60F69-3C47-4D49-BEC1-41C9A4B12A58}"/>
              </a:ext>
            </a:extLst>
          </p:cNvPr>
          <p:cNvSpPr txBox="1"/>
          <p:nvPr/>
        </p:nvSpPr>
        <p:spPr>
          <a:xfrm>
            <a:off x="3984171" y="15577457"/>
            <a:ext cx="237566" cy="369332"/>
          </a:xfrm>
          <a:prstGeom prst="rect">
            <a:avLst/>
          </a:prstGeom>
          <a:noFill/>
        </p:spPr>
        <p:txBody>
          <a:bodyPr wrap="none" rtlCol="0">
            <a:spAutoFit/>
          </a:bodyPr>
          <a:lstStyle/>
          <a:p>
            <a:r>
              <a:rPr lang="en-GB"/>
              <a:t> </a:t>
            </a:r>
          </a:p>
        </p:txBody>
      </p:sp>
      <p:pic>
        <p:nvPicPr>
          <p:cNvPr id="7" name="Picture 6" descr="Chart, pie chart&#10;&#10;Description automatically generated">
            <a:extLst>
              <a:ext uri="{FF2B5EF4-FFF2-40B4-BE49-F238E27FC236}">
                <a16:creationId xmlns:a16="http://schemas.microsoft.com/office/drawing/2014/main" id="{7F113CBA-7D2E-AB47-96FA-B8E346D038EE}"/>
              </a:ext>
            </a:extLst>
          </p:cNvPr>
          <p:cNvPicPr>
            <a:picLocks noChangeAspect="1"/>
          </p:cNvPicPr>
          <p:nvPr/>
        </p:nvPicPr>
        <p:blipFill>
          <a:blip r:embed="rId4"/>
          <a:stretch>
            <a:fillRect/>
          </a:stretch>
        </p:blipFill>
        <p:spPr>
          <a:xfrm>
            <a:off x="17156392" y="31027812"/>
            <a:ext cx="6845300" cy="5029200"/>
          </a:xfrm>
          <a:prstGeom prst="rect">
            <a:avLst/>
          </a:prstGeom>
        </p:spPr>
      </p:pic>
      <p:pic>
        <p:nvPicPr>
          <p:cNvPr id="10" name="Picture 9" descr="Chart, pie chart&#10;&#10;Description automatically generated">
            <a:extLst>
              <a:ext uri="{FF2B5EF4-FFF2-40B4-BE49-F238E27FC236}">
                <a16:creationId xmlns:a16="http://schemas.microsoft.com/office/drawing/2014/main" id="{01474ED0-1F44-504E-9C0E-08401D1274FD}"/>
              </a:ext>
            </a:extLst>
          </p:cNvPr>
          <p:cNvPicPr>
            <a:picLocks noChangeAspect="1"/>
          </p:cNvPicPr>
          <p:nvPr/>
        </p:nvPicPr>
        <p:blipFill>
          <a:blip r:embed="rId5"/>
          <a:stretch>
            <a:fillRect/>
          </a:stretch>
        </p:blipFill>
        <p:spPr>
          <a:xfrm>
            <a:off x="17254768" y="40932670"/>
            <a:ext cx="6845300" cy="5143500"/>
          </a:xfrm>
          <a:prstGeom prst="rect">
            <a:avLst/>
          </a:prstGeom>
        </p:spPr>
      </p:pic>
      <p:pic>
        <p:nvPicPr>
          <p:cNvPr id="19" name="Picture 18" descr="Chart, pie chart&#10;&#10;Description automatically generated">
            <a:extLst>
              <a:ext uri="{FF2B5EF4-FFF2-40B4-BE49-F238E27FC236}">
                <a16:creationId xmlns:a16="http://schemas.microsoft.com/office/drawing/2014/main" id="{9BDC9748-926E-534B-99FB-292094E72E07}"/>
              </a:ext>
            </a:extLst>
          </p:cNvPr>
          <p:cNvPicPr>
            <a:picLocks noChangeAspect="1"/>
          </p:cNvPicPr>
          <p:nvPr/>
        </p:nvPicPr>
        <p:blipFill rotWithShape="1">
          <a:blip r:embed="rId6"/>
          <a:srcRect b="12824"/>
          <a:stretch/>
        </p:blipFill>
        <p:spPr>
          <a:xfrm>
            <a:off x="17169093" y="26431425"/>
            <a:ext cx="6959600" cy="4539237"/>
          </a:xfrm>
          <a:prstGeom prst="rect">
            <a:avLst/>
          </a:prstGeom>
        </p:spPr>
      </p:pic>
      <p:pic>
        <p:nvPicPr>
          <p:cNvPr id="21" name="Picture 20" descr="Chart, pie chart&#10;&#10;Description automatically generated">
            <a:extLst>
              <a:ext uri="{FF2B5EF4-FFF2-40B4-BE49-F238E27FC236}">
                <a16:creationId xmlns:a16="http://schemas.microsoft.com/office/drawing/2014/main" id="{CF629C1C-6EAB-B849-BC6B-F46CBDA9CD89}"/>
              </a:ext>
            </a:extLst>
          </p:cNvPr>
          <p:cNvPicPr>
            <a:picLocks noChangeAspect="1"/>
          </p:cNvPicPr>
          <p:nvPr/>
        </p:nvPicPr>
        <p:blipFill>
          <a:blip r:embed="rId7"/>
          <a:stretch>
            <a:fillRect/>
          </a:stretch>
        </p:blipFill>
        <p:spPr>
          <a:xfrm>
            <a:off x="17156391" y="35941335"/>
            <a:ext cx="6946900" cy="5168900"/>
          </a:xfrm>
          <a:prstGeom prst="rect">
            <a:avLst/>
          </a:prstGeom>
        </p:spPr>
      </p:pic>
      <p:sp>
        <p:nvSpPr>
          <p:cNvPr id="22" name="TextBox 21">
            <a:extLst>
              <a:ext uri="{FF2B5EF4-FFF2-40B4-BE49-F238E27FC236}">
                <a16:creationId xmlns:a16="http://schemas.microsoft.com/office/drawing/2014/main" id="{8A9C36FB-B3BA-8942-88D4-A1ECC01C2DC2}"/>
              </a:ext>
            </a:extLst>
          </p:cNvPr>
          <p:cNvSpPr txBox="1"/>
          <p:nvPr/>
        </p:nvSpPr>
        <p:spPr>
          <a:xfrm>
            <a:off x="24077893" y="27604664"/>
            <a:ext cx="7078918" cy="3108543"/>
          </a:xfrm>
          <a:prstGeom prst="rect">
            <a:avLst/>
          </a:prstGeom>
          <a:noFill/>
        </p:spPr>
        <p:txBody>
          <a:bodyPr wrap="square" rtlCol="0">
            <a:spAutoFit/>
          </a:bodyPr>
          <a:lstStyle/>
          <a:p>
            <a:r>
              <a:rPr lang="en-US" sz="2800" dirty="0"/>
              <a:t>Of the 12 teachers surveyed 83.3% either agreed or strongly agreed that spending time in nature was important to them. This suggests that despite not indicating that they felt connected to nature, most teachers value the importance of spending time in nature, linking with Wilson’s theory of Biophilia.</a:t>
            </a:r>
          </a:p>
        </p:txBody>
      </p:sp>
      <p:sp>
        <p:nvSpPr>
          <p:cNvPr id="25" name="TextBox 24">
            <a:extLst>
              <a:ext uri="{FF2B5EF4-FFF2-40B4-BE49-F238E27FC236}">
                <a16:creationId xmlns:a16="http://schemas.microsoft.com/office/drawing/2014/main" id="{C8AA378A-B14B-1440-94BC-863A686A8B7B}"/>
              </a:ext>
            </a:extLst>
          </p:cNvPr>
          <p:cNvSpPr txBox="1"/>
          <p:nvPr/>
        </p:nvSpPr>
        <p:spPr>
          <a:xfrm>
            <a:off x="24001693" y="32332614"/>
            <a:ext cx="7285632" cy="2246769"/>
          </a:xfrm>
          <a:prstGeom prst="rect">
            <a:avLst/>
          </a:prstGeom>
          <a:noFill/>
        </p:spPr>
        <p:txBody>
          <a:bodyPr wrap="square" rtlCol="0">
            <a:spAutoFit/>
          </a:bodyPr>
          <a:lstStyle/>
          <a:p>
            <a:r>
              <a:rPr lang="en-US" sz="2800" dirty="0"/>
              <a:t>Of the 12 teachers surveyed 16.3% disagreed that they go outside to find solace in nature. This small margin of disagreement again indicates an element of nature connectivity in the majority of the survey population. </a:t>
            </a:r>
          </a:p>
        </p:txBody>
      </p:sp>
      <p:pic>
        <p:nvPicPr>
          <p:cNvPr id="24" name="Picture 23" descr="Chart, pie chart&#10;&#10;Description automatically generated">
            <a:extLst>
              <a:ext uri="{FF2B5EF4-FFF2-40B4-BE49-F238E27FC236}">
                <a16:creationId xmlns:a16="http://schemas.microsoft.com/office/drawing/2014/main" id="{D049B367-39D9-B34F-B13E-62767CD8C57E}"/>
              </a:ext>
            </a:extLst>
          </p:cNvPr>
          <p:cNvPicPr>
            <a:picLocks noChangeAspect="1"/>
          </p:cNvPicPr>
          <p:nvPr/>
        </p:nvPicPr>
        <p:blipFill rotWithShape="1">
          <a:blip r:embed="rId8"/>
          <a:srcRect b="6365"/>
          <a:stretch/>
        </p:blipFill>
        <p:spPr>
          <a:xfrm>
            <a:off x="17105593" y="21695485"/>
            <a:ext cx="6972300" cy="4804213"/>
          </a:xfrm>
          <a:prstGeom prst="rect">
            <a:avLst/>
          </a:prstGeom>
        </p:spPr>
      </p:pic>
      <p:sp>
        <p:nvSpPr>
          <p:cNvPr id="28" name="TextBox 27">
            <a:extLst>
              <a:ext uri="{FF2B5EF4-FFF2-40B4-BE49-F238E27FC236}">
                <a16:creationId xmlns:a16="http://schemas.microsoft.com/office/drawing/2014/main" id="{476B4050-8BBF-8346-91C7-E7F08D528FBE}"/>
              </a:ext>
            </a:extLst>
          </p:cNvPr>
          <p:cNvSpPr txBox="1"/>
          <p:nvPr/>
        </p:nvSpPr>
        <p:spPr>
          <a:xfrm>
            <a:off x="24001692" y="22604902"/>
            <a:ext cx="7078919" cy="2677656"/>
          </a:xfrm>
          <a:prstGeom prst="rect">
            <a:avLst/>
          </a:prstGeom>
          <a:noFill/>
        </p:spPr>
        <p:txBody>
          <a:bodyPr wrap="square" rtlCol="0">
            <a:spAutoFit/>
          </a:bodyPr>
          <a:lstStyle/>
          <a:p>
            <a:r>
              <a:rPr lang="en-US" sz="2800" dirty="0"/>
              <a:t>25% of the teachers surveyed either strongly disagreed or disagreed that they felt connected to nature. However, 41.1% agreed that they felt connected to nature. This 16% difference indicated that the research cohort had a self </a:t>
            </a:r>
            <a:r>
              <a:rPr lang="en-US" sz="2800" dirty="0" err="1"/>
              <a:t>recognised</a:t>
            </a:r>
            <a:r>
              <a:rPr lang="en-US" sz="2800" dirty="0"/>
              <a:t> element of nature connectedness. </a:t>
            </a:r>
          </a:p>
        </p:txBody>
      </p:sp>
      <p:sp>
        <p:nvSpPr>
          <p:cNvPr id="29" name="TextBox 28">
            <a:extLst>
              <a:ext uri="{FF2B5EF4-FFF2-40B4-BE49-F238E27FC236}">
                <a16:creationId xmlns:a16="http://schemas.microsoft.com/office/drawing/2014/main" id="{50A8E438-97AB-7440-94EF-79B4D6B004B7}"/>
              </a:ext>
            </a:extLst>
          </p:cNvPr>
          <p:cNvSpPr txBox="1"/>
          <p:nvPr/>
        </p:nvSpPr>
        <p:spPr>
          <a:xfrm>
            <a:off x="24001692" y="37198628"/>
            <a:ext cx="7985522" cy="1384995"/>
          </a:xfrm>
          <a:prstGeom prst="rect">
            <a:avLst/>
          </a:prstGeom>
          <a:noFill/>
        </p:spPr>
        <p:txBody>
          <a:bodyPr wrap="square" rtlCol="0">
            <a:spAutoFit/>
          </a:bodyPr>
          <a:lstStyle/>
          <a:p>
            <a:r>
              <a:rPr lang="en-US" sz="2800" dirty="0"/>
              <a:t>8.3% of teachers had never taught a curriculum subject outside. They had however taught games outside</a:t>
            </a:r>
          </a:p>
        </p:txBody>
      </p:sp>
      <p:sp>
        <p:nvSpPr>
          <p:cNvPr id="30" name="TextBox 29">
            <a:extLst>
              <a:ext uri="{FF2B5EF4-FFF2-40B4-BE49-F238E27FC236}">
                <a16:creationId xmlns:a16="http://schemas.microsoft.com/office/drawing/2014/main" id="{5D761158-5FF0-4A4D-B949-217D86335399}"/>
              </a:ext>
            </a:extLst>
          </p:cNvPr>
          <p:cNvSpPr txBox="1"/>
          <p:nvPr/>
        </p:nvSpPr>
        <p:spPr>
          <a:xfrm>
            <a:off x="24100068" y="42577877"/>
            <a:ext cx="7187257" cy="1815882"/>
          </a:xfrm>
          <a:prstGeom prst="rect">
            <a:avLst/>
          </a:prstGeom>
          <a:noFill/>
        </p:spPr>
        <p:txBody>
          <a:bodyPr wrap="square" rtlCol="0">
            <a:spAutoFit/>
          </a:bodyPr>
          <a:lstStyle/>
          <a:p>
            <a:r>
              <a:rPr lang="en-US" sz="2800" dirty="0"/>
              <a:t>75% of teachers found value in teaching curriculum subjects outdoors. This indicates that there is an opportunity for further research and development in this area. </a:t>
            </a:r>
          </a:p>
        </p:txBody>
      </p:sp>
      <p:sp>
        <p:nvSpPr>
          <p:cNvPr id="31" name="TextBox 30">
            <a:extLst>
              <a:ext uri="{FF2B5EF4-FFF2-40B4-BE49-F238E27FC236}">
                <a16:creationId xmlns:a16="http://schemas.microsoft.com/office/drawing/2014/main" id="{08A7D4C4-6C9C-F348-8913-ED5E2B2C1065}"/>
              </a:ext>
            </a:extLst>
          </p:cNvPr>
          <p:cNvSpPr txBox="1"/>
          <p:nvPr/>
        </p:nvSpPr>
        <p:spPr>
          <a:xfrm>
            <a:off x="938147" y="41418374"/>
            <a:ext cx="14400000" cy="1080000"/>
          </a:xfrm>
          <a:prstGeom prst="roundRect">
            <a:avLst/>
          </a:prstGeom>
          <a:solidFill>
            <a:srgbClr val="00B0F0"/>
          </a:solidFill>
        </p:spPr>
        <p:txBody>
          <a:bodyPr wrap="square" rtlCol="0" anchor="ctr">
            <a:noAutofit/>
          </a:bodyPr>
          <a:lstStyle/>
          <a:p>
            <a:pPr algn="ctr">
              <a:spcAft>
                <a:spcPts val="0"/>
              </a:spcAft>
            </a:pP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References</a:t>
            </a:r>
          </a:p>
        </p:txBody>
      </p:sp>
      <p:sp>
        <p:nvSpPr>
          <p:cNvPr id="32" name="Rectangle 31">
            <a:extLst>
              <a:ext uri="{FF2B5EF4-FFF2-40B4-BE49-F238E27FC236}">
                <a16:creationId xmlns:a16="http://schemas.microsoft.com/office/drawing/2014/main" id="{24A092F5-2279-544B-8691-E150C0DBBF98}"/>
              </a:ext>
            </a:extLst>
          </p:cNvPr>
          <p:cNvSpPr/>
          <p:nvPr/>
        </p:nvSpPr>
        <p:spPr>
          <a:xfrm>
            <a:off x="1111963" y="43257262"/>
            <a:ext cx="14400000" cy="4447471"/>
          </a:xfrm>
          <a:prstGeom prst="rect">
            <a:avLst/>
          </a:prstGeom>
          <a:solidFill>
            <a:schemeClr val="bg1"/>
          </a:solidFill>
          <a:ln w="57150">
            <a:solidFill>
              <a:srgbClr val="00B0F0"/>
            </a:solidFill>
          </a:ln>
        </p:spPr>
        <p:txBody>
          <a:bodyPr wrap="square">
            <a:noAutofit/>
          </a:bodyPr>
          <a:lstStyle/>
          <a:p>
            <a:pPr>
              <a:lnSpc>
                <a:spcPct val="150000"/>
              </a:lnSpc>
            </a:pPr>
            <a:r>
              <a:rPr lang="en-GB" dirty="0" err="1"/>
              <a:t>Louv</a:t>
            </a:r>
            <a:r>
              <a:rPr lang="en-GB" dirty="0"/>
              <a:t>, R. (2009). </a:t>
            </a:r>
            <a:r>
              <a:rPr lang="en-GB" i="1" dirty="0"/>
              <a:t>Last Child in the Woods.</a:t>
            </a:r>
            <a:r>
              <a:rPr lang="en-GB" dirty="0"/>
              <a:t> London: Atlantic Books. </a:t>
            </a:r>
          </a:p>
          <a:p>
            <a:pPr>
              <a:lnSpc>
                <a:spcPct val="150000"/>
              </a:lnSpc>
            </a:pPr>
            <a:endParaRPr lang="en-GB" dirty="0"/>
          </a:p>
          <a:p>
            <a:pPr>
              <a:lnSpc>
                <a:spcPct val="150000"/>
              </a:lnSpc>
            </a:pPr>
            <a:r>
              <a:rPr lang="en-GB" dirty="0"/>
              <a:t>Wilson, E. (1984). </a:t>
            </a:r>
            <a:r>
              <a:rPr lang="en-GB" i="1" dirty="0"/>
              <a:t>Biophilia</a:t>
            </a:r>
            <a:r>
              <a:rPr lang="en-GB" dirty="0"/>
              <a:t>. </a:t>
            </a:r>
            <a:r>
              <a:rPr lang="en-GB" dirty="0" err="1"/>
              <a:t>Massachsetts</a:t>
            </a:r>
            <a:r>
              <a:rPr lang="en-GB" dirty="0"/>
              <a:t>: Harvard University Press.</a:t>
            </a:r>
          </a:p>
          <a:p>
            <a:endParaRPr lang="en-GB" dirty="0"/>
          </a:p>
          <a:p>
            <a:r>
              <a:rPr lang="en-GB" dirty="0"/>
              <a:t>Ulrich, R. S. (1993). ‘Biophilia, </a:t>
            </a:r>
            <a:r>
              <a:rPr lang="en-GB" dirty="0" err="1"/>
              <a:t>biophobia</a:t>
            </a:r>
            <a:r>
              <a:rPr lang="en-GB" dirty="0"/>
              <a:t>, and natural landscapes,’ in S. R. Kellert and E. O. Wilson (Eds.), </a:t>
            </a:r>
            <a:r>
              <a:rPr lang="en-GB" i="1" dirty="0"/>
              <a:t>The biophilia hypothesis</a:t>
            </a:r>
            <a:r>
              <a:rPr lang="en-GB" dirty="0"/>
              <a:t> (pp.73-137). Washington, DC: Island Press.</a:t>
            </a:r>
          </a:p>
          <a:p>
            <a:endParaRPr lang="en-GB" dirty="0"/>
          </a:p>
          <a:p>
            <a:r>
              <a:rPr lang="en-GB" dirty="0"/>
              <a:t>Department for Education and Skills (DfES). 2006. </a:t>
            </a:r>
            <a:r>
              <a:rPr lang="en-GB" i="1" dirty="0"/>
              <a:t>Learning outside the classroom manifesto, Nottingham. </a:t>
            </a:r>
            <a:r>
              <a:rPr lang="en-GB" dirty="0"/>
              <a:t> UK: DfES.</a:t>
            </a:r>
          </a:p>
          <a:p>
            <a:endParaRPr lang="en-GB" dirty="0"/>
          </a:p>
          <a:p>
            <a:r>
              <a:rPr lang="en-GB" dirty="0" err="1"/>
              <a:t>Hovardas</a:t>
            </a:r>
            <a:r>
              <a:rPr lang="en-GB" dirty="0"/>
              <a:t>, T. (2016). ‘Primary school teachers and outdoor education: Varying levels of teacher leadership in informal networks of peers’. </a:t>
            </a:r>
            <a:r>
              <a:rPr lang="en-GB" i="1" dirty="0"/>
              <a:t>The Journal of Environmental Education. </a:t>
            </a:r>
            <a:r>
              <a:rPr lang="en-GB" dirty="0"/>
              <a:t>47(3), 237-254</a:t>
            </a:r>
          </a:p>
          <a:p>
            <a:endParaRPr lang="en-GB" dirty="0"/>
          </a:p>
          <a:p>
            <a:r>
              <a:rPr lang="en-GB" dirty="0"/>
              <a:t>Capaldi, C., </a:t>
            </a:r>
            <a:r>
              <a:rPr lang="en-GB" dirty="0" err="1"/>
              <a:t>Dopk</a:t>
            </a:r>
            <a:r>
              <a:rPr lang="en-GB" dirty="0"/>
              <a:t>, L., </a:t>
            </a:r>
            <a:r>
              <a:rPr lang="en-GB" dirty="0" err="1"/>
              <a:t>Zelenski</a:t>
            </a:r>
            <a:r>
              <a:rPr lang="en-GB" dirty="0"/>
              <a:t>, J. (2014.) ’The relationship between nature connectedness and happiness: a meta-analysis.’ </a:t>
            </a:r>
            <a:r>
              <a:rPr lang="en-GB" i="1" dirty="0"/>
              <a:t>Frontiers in Psychology</a:t>
            </a:r>
            <a:r>
              <a:rPr lang="en-GB" dirty="0"/>
              <a:t>. 5, 976</a:t>
            </a:r>
          </a:p>
          <a:p>
            <a:endParaRPr lang="en-GB" dirty="0"/>
          </a:p>
          <a:p>
            <a:endParaRPr lang="en-GB" dirty="0"/>
          </a:p>
          <a:p>
            <a:pPr marL="457200" indent="-457200">
              <a:lnSpc>
                <a:spcPct val="150000"/>
              </a:lnSpc>
              <a:buFontTx/>
              <a:buChar char="-"/>
            </a:pPr>
            <a:endParaRPr lang="en-GB" sz="2800" dirty="0">
              <a:effectLst/>
              <a:latin typeface="Book Antiqua" panose="02040602050305030304" pitchFamily="18" charset="0"/>
              <a:ea typeface="Times New Roman" panose="02020603050405020304" pitchFamily="18" charset="0"/>
              <a:cs typeface="Times New Roman" panose="02020603050405020304" pitchFamily="18" charset="0"/>
            </a:endParaRPr>
          </a:p>
        </p:txBody>
      </p:sp>
      <p:sp>
        <p:nvSpPr>
          <p:cNvPr id="33" name="TextBox 32">
            <a:extLst>
              <a:ext uri="{FF2B5EF4-FFF2-40B4-BE49-F238E27FC236}">
                <a16:creationId xmlns:a16="http://schemas.microsoft.com/office/drawing/2014/main" id="{11FE71DB-2589-964F-BB97-E261AE8CD49F}"/>
              </a:ext>
            </a:extLst>
          </p:cNvPr>
          <p:cNvSpPr txBox="1"/>
          <p:nvPr/>
        </p:nvSpPr>
        <p:spPr>
          <a:xfrm>
            <a:off x="17629246" y="45790614"/>
            <a:ext cx="13451365" cy="1815882"/>
          </a:xfrm>
          <a:prstGeom prst="rect">
            <a:avLst/>
          </a:prstGeom>
          <a:noFill/>
        </p:spPr>
        <p:txBody>
          <a:bodyPr wrap="square" rtlCol="0">
            <a:spAutoFit/>
          </a:bodyPr>
          <a:lstStyle/>
          <a:p>
            <a:r>
              <a:rPr lang="en-US" sz="2800" dirty="0"/>
              <a:t>To conclude: </a:t>
            </a:r>
            <a:r>
              <a:rPr lang="en-GB" sz="2800" dirty="0"/>
              <a:t>the majority of teachers have an element of nature connectedness that encourages them to take learning outside of the classroom. However, there are still teachers who exhibited </a:t>
            </a:r>
            <a:r>
              <a:rPr lang="en-GB" sz="2800" dirty="0" err="1"/>
              <a:t>biophobic</a:t>
            </a:r>
            <a:r>
              <a:rPr lang="en-GB" sz="2800" dirty="0"/>
              <a:t> responses towards teaching outdoors </a:t>
            </a:r>
            <a:r>
              <a:rPr lang="en-GB" sz="2800"/>
              <a:t>and towards </a:t>
            </a:r>
            <a:r>
              <a:rPr lang="en-GB" sz="2800" dirty="0"/>
              <a:t>nature itself. </a:t>
            </a:r>
            <a:endParaRPr lang="en-US" sz="2800" dirty="0"/>
          </a:p>
        </p:txBody>
      </p:sp>
    </p:spTree>
    <p:extLst>
      <p:ext uri="{BB962C8B-B14F-4D97-AF65-F5344CB8AC3E}">
        <p14:creationId xmlns:p14="http://schemas.microsoft.com/office/powerpoint/2010/main" val="1415605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8F978-69D0-EE47-B806-CAD4B3437256}"/>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AF5883CE-CCB8-D44A-B115-0BFC05EF074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845680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27536</TotalTime>
  <Words>951</Words>
  <Application>Microsoft Macintosh PowerPoint</Application>
  <PresentationFormat>Custom</PresentationFormat>
  <Paragraphs>59</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Arial Black</vt:lpstr>
      <vt:lpstr>Book Antiqua</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Amanda John (0501153)</dc:creator>
  <cp:lastModifiedBy>Chloe Whittaker (1904177)</cp:lastModifiedBy>
  <cp:revision>29</cp:revision>
  <cp:lastPrinted>2021-07-12T18:43:54Z</cp:lastPrinted>
  <dcterms:created xsi:type="dcterms:W3CDTF">2019-08-12T12:30:05Z</dcterms:created>
  <dcterms:modified xsi:type="dcterms:W3CDTF">2021-07-19T19:17:08Z</dcterms:modified>
</cp:coreProperties>
</file>