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60" r:id="rId3"/>
    <p:sldId id="268" r:id="rId4"/>
    <p:sldId id="258" r:id="rId5"/>
    <p:sldId id="269" r:id="rId6"/>
    <p:sldId id="259" r:id="rId7"/>
    <p:sldId id="261" r:id="rId8"/>
    <p:sldId id="262" r:id="rId9"/>
    <p:sldId id="263" r:id="rId10"/>
    <p:sldId id="264" r:id="rId11"/>
    <p:sldId id="270" r:id="rId12"/>
    <p:sldId id="265" r:id="rId13"/>
    <p:sldId id="266" r:id="rId14"/>
    <p:sldId id="267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0660B408-B3CF-4A94-85FC-2B1E0A45F4A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/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1V>
      <a:tcStyle>
        <a:tcBdr/>
        <a:fill>
          <a:solidFill>
            <a:srgbClr val="CFD5EA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9EBF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A74CAB-8FE7-4787-9456-4E10E03FC83A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038333-F06E-4FBF-B0C7-FE8E37A2850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5B0CD8B-B2C2-4576-A7BE-9576B17E147E}" type="datetime1">
              <a:rPr lang="en-GB"/>
              <a:pPr lvl="0"/>
              <a:t>20/11/2020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8795447-4F4F-4A70-8C26-0C4945E8B33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41DEB40-0BDB-487C-B289-D9E53CA739E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92583-A674-480D-B321-07C53151D181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6628CB-4F20-41E1-8463-4B57AA8CF5D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DDBFEBB-AB17-45C2-A22E-D95C7399B1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78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0676BF-F2C9-4311-887F-1AAC3EC778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2D112B-66B0-4D82-9C87-06DE6C5BCAC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041F05-C1B0-4EAF-A504-2ED417177BC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80780D7-9182-465A-810F-ACC4AD93CA20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ED2C9FB-3136-43E7-AFCC-BDCFEF88F7E1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32C09CC6-7415-4296-8012-2413BDE7CAC7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723DFA9D-0FE8-48AB-88EF-67730051AB4C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5078F22D-E075-48A8-9202-EABE79DF3FA9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EE462D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F163500A-B190-44F6-9BD6-8C5F7061B037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7" name="Straight Connector 16">
              <a:extLst>
                <a:ext uri="{FF2B5EF4-FFF2-40B4-BE49-F238E27FC236}">
                  <a16:creationId xmlns:a16="http://schemas.microsoft.com/office/drawing/2014/main" id="{932AAFA3-3A5C-4F5C-98EB-C2B2F46862FB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8" name="Straight Connector 17">
              <a:extLst>
                <a:ext uri="{FF2B5EF4-FFF2-40B4-BE49-F238E27FC236}">
                  <a16:creationId xmlns:a16="http://schemas.microsoft.com/office/drawing/2014/main" id="{81EF3620-4326-4450-8892-993B2C87492A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8">
              <a:extLst>
                <a:ext uri="{FF2B5EF4-FFF2-40B4-BE49-F238E27FC236}">
                  <a16:creationId xmlns:a16="http://schemas.microsoft.com/office/drawing/2014/main" id="{67E1362F-B8FC-453A-A892-D820047D8629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18F89984-5A36-4A6A-A9C1-782155BC745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29104" y="2244833"/>
            <a:ext cx="8933797" cy="243723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8FA6163-057C-4E53-ACFA-E4CDE50F186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29104" y="4682066"/>
            <a:ext cx="8936842" cy="457200"/>
          </a:xfrm>
        </p:spPr>
        <p:txBody>
          <a:bodyPr anchorCtr="1"/>
          <a:lstStyle>
            <a:lvl1pPr marL="0" indent="0" algn="ctr">
              <a:spcBef>
                <a:spcPts val="0"/>
              </a:spcBef>
              <a:buNone/>
              <a:defRPr sz="1800" spc="8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F3A8BE7A-99C6-4BDC-A5D3-F6FFC02FF8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1260"/>
            <a:ext cx="1554480" cy="485546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1AC16293-A047-42B7-AA8B-0CA79646E819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F267640C-C878-4404-B33A-8810A962F4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04" y="5177405"/>
            <a:ext cx="5730297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2EC83A5B-DB1D-4D37-A6EC-213428FD8F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6918" y="5177405"/>
            <a:ext cx="195598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EBCD1392-DF21-4295-84E4-4B786D706A0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34252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7225D-457D-456C-A316-A3CD84F3C0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C81D3-3546-4A48-A9A2-BBF457366A7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B3DC2B-636A-4E6A-81E2-147936E26C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82FED5-4A5B-4308-B158-925BF5221217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47594-7715-41CB-B73F-91EE955B05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D0915-8BDB-4750-913D-47A023AD2E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B0C9E4-C1AE-4D0E-804A-337523A789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88978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281F9C20-8FB6-486D-9F37-1062A0D455A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22">
            <a:extLst>
              <a:ext uri="{FF2B5EF4-FFF2-40B4-BE49-F238E27FC236}">
                <a16:creationId xmlns:a16="http://schemas.microsoft.com/office/drawing/2014/main" id="{CC2E8C8D-01D7-4F1D-AF3D-53A6443E5F74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23">
            <a:extLst>
              <a:ext uri="{FF2B5EF4-FFF2-40B4-BE49-F238E27FC236}">
                <a16:creationId xmlns:a16="http://schemas.microsoft.com/office/drawing/2014/main" id="{AD7D90D7-2988-4C8A-A586-231CC0EA29E2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Rectangle 29">
            <a:extLst>
              <a:ext uri="{FF2B5EF4-FFF2-40B4-BE49-F238E27FC236}">
                <a16:creationId xmlns:a16="http://schemas.microsoft.com/office/drawing/2014/main" id="{C57CAEDC-97E4-4C92-A0B7-25282F50BC4B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595A85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7CEDA2E-8051-4F25-BCCF-4AF12B8578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29159" y="2275164"/>
            <a:ext cx="8933688" cy="240689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grpSp>
        <p:nvGrpSpPr>
          <p:cNvPr id="7" name="Group 15">
            <a:extLst>
              <a:ext uri="{FF2B5EF4-FFF2-40B4-BE49-F238E27FC236}">
                <a16:creationId xmlns:a16="http://schemas.microsoft.com/office/drawing/2014/main" id="{2C8D1394-B3AF-464D-A31E-A18D1ECCA519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8" name="Straight Connector 16">
              <a:extLst>
                <a:ext uri="{FF2B5EF4-FFF2-40B4-BE49-F238E27FC236}">
                  <a16:creationId xmlns:a16="http://schemas.microsoft.com/office/drawing/2014/main" id="{4E99E31C-9CEB-4452-A76F-4410B5285481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7">
              <a:extLst>
                <a:ext uri="{FF2B5EF4-FFF2-40B4-BE49-F238E27FC236}">
                  <a16:creationId xmlns:a16="http://schemas.microsoft.com/office/drawing/2014/main" id="{1B2317BC-A7F5-438C-A3E6-485A3350DD14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10" name="Straight Connector 18">
              <a:extLst>
                <a:ext uri="{FF2B5EF4-FFF2-40B4-BE49-F238E27FC236}">
                  <a16:creationId xmlns:a16="http://schemas.microsoft.com/office/drawing/2014/main" id="{56D6B09F-5D62-4977-8F4C-782F119571D9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6BDE042-169B-485C-8DB4-AC666986B0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629159" y="4682066"/>
            <a:ext cx="8939787" cy="457200"/>
          </a:xfrm>
        </p:spPr>
        <p:txBody>
          <a:bodyPr anchorCtr="1"/>
          <a:lstStyle>
            <a:lvl1pPr marL="0" indent="0" algn="ctr">
              <a:buNone/>
              <a:tabLst>
                <a:tab pos="2633664" algn="l"/>
              </a:tabLst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1630210-DB0B-4D74-9D7E-8FB79DF77C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4506"/>
            <a:ext cx="1554480" cy="498777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B9405F2B-8543-4895-8F46-685EA1281BDD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EC7A3091-BC90-40CA-91F9-157138624A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59" y="5177405"/>
            <a:ext cx="5660136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6113ECF7-4CFE-42CD-BC4E-93A4C41831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4504" y="5177405"/>
            <a:ext cx="195834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A42311D4-6792-46D3-9F07-8AFCD1484CE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486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0C3F60D7-796D-4017-8C27-6AECEA9DC8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2D53E-BAF6-4AA7-AB33-07303B4AE5F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4663440" cy="374903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B3C5DD-9326-450D-AA5D-2A66832EA50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61763" y="2103120"/>
            <a:ext cx="4663440" cy="374903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CB23FF-4834-44B2-BB95-3731C5AE77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E65241-3897-44C6-A0A6-98C3ABE25AF2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4E3C3D-8119-4FCA-AE48-8B6E4C5CBA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5F36C1-FDB7-4F17-AFD6-017E683B57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65C123-C542-4FA1-A017-EDC1486D53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7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E2C79-5E90-42DD-9473-B6103E103E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7F408-5621-4347-B119-EF00EBB6F99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75E412-59E0-4381-8C27-98506095C2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9848" y="2792467"/>
            <a:ext cx="4663440" cy="316382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19633E-3385-4C91-8805-4094EDEC3C5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870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DB2857-B616-4F0F-8DAB-16B226A4B01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8708" y="2792467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19F511-6A10-4DE7-8397-10F3D06F66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AEE001-4A2C-4502-B3EE-97C9D3761C99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B957D7-70D2-4293-90B3-A87D7654A3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A51EA3-C0AB-410F-81BA-E2A2192547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BA42F-80F3-4413-BEE1-E0FCCCE105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800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5ACB-90E5-49FE-97BE-FC9FBA38BB6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201C79-5B5D-4F4A-9161-B7CDB1E734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60FB3A-0D6A-4A35-BA4A-D715FB04772F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1F0CC8-93DB-4038-85F0-BD4D7A0A19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061D14-7818-45F8-9850-DE196C8AD3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6C95B4-4759-44AF-8E89-9664CF809CF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7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97EF02-FBA6-4BF7-8173-B24BAC3702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697D2A-C713-4887-AB47-9737CF017FA3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0D173E-F0A5-4C6E-AEB0-BBED3EA675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4D3330-8E92-4DD7-A3EA-57D9FA8D4E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8BD16A-28A7-409A-9D7C-177D69E3CDE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231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46076A89-249B-42CD-91AC-7ED2300C5D49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70E3F381-05DD-42FE-8FEC-6E5AE6280583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8A5EE3-A32C-481E-93E3-B79DC14024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58200" y="607390"/>
            <a:ext cx="3161958" cy="1645920"/>
          </a:xfrm>
        </p:spPr>
        <p:txBody>
          <a:bodyPr anchor="b"/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841951F-8A77-4A97-9FEC-2755061FFB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609603"/>
            <a:ext cx="6858000" cy="5333996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F97FC07-4647-4B5F-9CBD-091ED7DBE20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58200" y="2336804"/>
            <a:ext cx="3161958" cy="3606795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7FBD1E66-4D22-41E1-B2E7-A2010195A7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587998" y="6035040"/>
            <a:ext cx="1955801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272CF5FC-E1B0-411B-8231-ED8FDE19D88B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199B890F-37C7-41C0-BD29-F678A078D6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6035040"/>
            <a:ext cx="4584701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296E5CFA-7BF1-4D40-8D1E-F6D4D96283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3430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2BCF71FC-1469-4968-81F5-0ECDE9AA53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634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465F0629-6F11-4A6B-84A6-B36CBB7B42AF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6B6FE2-8C27-4F4B-ABB9-B68C43476C7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28600" y="237744"/>
            <a:ext cx="7696203" cy="6382512"/>
          </a:xfrm>
          <a:solidFill>
            <a:srgbClr val="F59081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B182F9E-6472-4806-81A5-081709856B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662339" y="6035040"/>
            <a:ext cx="2071966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fld id="{7D788DBF-B8DF-4446-9648-563C794ABC1A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63B28BA9-76DC-4C6E-8639-6FC6285F82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035040"/>
            <a:ext cx="4588001" cy="365760"/>
          </a:xfrm>
        </p:spPr>
        <p:txBody>
          <a:bodyPr/>
          <a:lstStyle>
            <a:lvl1pPr>
              <a:defRPr sz="1000"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13926C9-381B-4F59-8C42-FAB8FF1F55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5296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0426E217-52EA-4F7A-80B3-983D54045E2B}" type="slidenum">
              <a:t>‹#›</a:t>
            </a:fld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DAF7DE38-41FC-460D-B7D6-2561E56292B2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BB1027F-EF65-4696-B5C2-A727687481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77246" y="603504"/>
            <a:ext cx="3144777" cy="164592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BA417C9-07C5-473E-81C1-BE5DF0DC521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77246" y="2386584"/>
            <a:ext cx="3144777" cy="3511296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9474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B3D4A-BC2D-4977-810D-052C7DFF95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B3BC6C-0AF4-40BB-B3AC-66E11A8D7F6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C7183-3146-479D-9365-0D74F350FF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B45F34-A52A-4B2B-817C-BB85C766D80B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7FE54-A816-4694-A8CA-D265C1198C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9D323-6CCF-4D87-81C3-235A6D1E57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DA2A64-65A9-4949-BBF8-7285033F65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252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B05495-2DCA-43B1-A6E9-9322FB07E57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91596" y="761996"/>
            <a:ext cx="2362196" cy="52578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1103D-9FF2-43D6-A956-0D4918332E4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761996"/>
            <a:ext cx="8077196" cy="52578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89CD1-1813-4398-B99F-0B4FB9809C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FB1E52-092E-4963-8F6A-2B7A81B5BD90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919D9-713B-41B7-A5A7-8EE8A1285B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2ED8C-6B1D-46AE-9B6A-ED5D113E99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F98D62-BDEC-47E1-A115-6830C348C05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181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52ADE92B-71DE-48D7-A03B-613AD0763916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CE663C39-9398-49AD-9840-F463FDDAD72F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26FC6B39-B120-456D-81C1-AB741F0518E0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2BFF024-53E0-44A6-A7FF-CBD70AEEED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E2BAA89-1053-4B4E-957A-CCCB983833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2103120"/>
            <a:ext cx="10058400" cy="3849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8FB3C1-2966-4CC8-8049-50D554FB6CC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defRPr>
            </a:lvl1pPr>
          </a:lstStyle>
          <a:p>
            <a:pPr lvl="0"/>
            <a:fld id="{1DFAF8DF-D0EF-4E95-AE67-0022D8580FCB}" type="datetime1">
              <a:rPr lang="en-US"/>
              <a:pPr lvl="0"/>
              <a:t>11/20/2020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A7B26FA-CFFE-46C2-AD9B-4F57AD2557F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66803" y="6035040"/>
            <a:ext cx="5816598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262626"/>
                </a:solidFill>
                <a:uFillTx/>
                <a:latin typeface="Avenir Next LT Pro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27DF6A2-E56D-4CE1-A95A-11FCA5B12C9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3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defRPr>
            </a:lvl1pPr>
          </a:lstStyle>
          <a:p>
            <a:pPr lvl="0"/>
            <a:fld id="{21AFFB9A-C4A9-4505-B0D3-E3E6F2304A6A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262626"/>
          </a:solidFill>
          <a:uFillTx/>
          <a:latin typeface="Avenir Next LT Pro Light"/>
        </a:defRPr>
      </a:lvl1pPr>
    </p:titleStyle>
    <p:bodyStyle>
      <a:lvl1pPr marL="182880" marR="0" lvl="0" indent="-182880" algn="l" defTabSz="914400" rtl="0" fontAlgn="auto" hangingPunct="1">
        <a:lnSpc>
          <a:spcPct val="110000"/>
        </a:lnSpc>
        <a:spcBef>
          <a:spcPts val="9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5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1pPr>
      <a:lvl2pPr marL="457200" marR="0" lvl="1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3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2pPr>
      <a:lvl3pPr marL="731520" marR="0" lvl="2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3pPr>
      <a:lvl4pPr marL="1005840" marR="0" lvl="3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4pPr>
      <a:lvl5pPr marL="1280160" marR="0" lvl="4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5.jp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6.jp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jean-piaget-biography-1896-198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line.com/health/piaget-stages-of-development" TargetMode="External"/><Relationship Id="rId5" Type="http://schemas.openxmlformats.org/officeDocument/2006/relationships/hyperlink" Target="https://www.mentalhelp.net/parenting/child-development-stages-vs-continuous-development/" TargetMode="External"/><Relationship Id="rId4" Type="http://schemas.openxmlformats.org/officeDocument/2006/relationships/hyperlink" Target="https://www.goodreads.com/author/quotes/12064.Jean_Piag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9478969D-7DE9-4157-9E4E-DE27E88C6C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59">
            <a:extLst>
              <a:ext uri="{FF2B5EF4-FFF2-40B4-BE49-F238E27FC236}">
                <a16:creationId xmlns:a16="http://schemas.microsoft.com/office/drawing/2014/main" id="{485D7106-6261-4AD5-96D3-348741BC643C}"/>
              </a:ext>
            </a:extLst>
          </p:cNvPr>
          <p:cNvSpPr>
            <a:spLocks noMove="1" noResize="1"/>
          </p:cNvSpPr>
          <p:nvPr/>
        </p:nvSpPr>
        <p:spPr>
          <a:xfrm>
            <a:off x="937333" y="1808527"/>
            <a:ext cx="5452530" cy="3240935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61">
            <a:extLst>
              <a:ext uri="{FF2B5EF4-FFF2-40B4-BE49-F238E27FC236}">
                <a16:creationId xmlns:a16="http://schemas.microsoft.com/office/drawing/2014/main" id="{27906B9A-C62B-4561-A03A-07ADE363ABC4}"/>
              </a:ext>
            </a:extLst>
          </p:cNvPr>
          <p:cNvSpPr>
            <a:spLocks noMove="1" noResize="1"/>
          </p:cNvSpPr>
          <p:nvPr/>
        </p:nvSpPr>
        <p:spPr>
          <a:xfrm>
            <a:off x="1103269" y="1975104"/>
            <a:ext cx="5120640" cy="2907792"/>
          </a:xfrm>
          <a:prstGeom prst="rect">
            <a:avLst/>
          </a:prstGeom>
          <a:noFill/>
          <a:ln w="6345" cap="sq">
            <a:solidFill>
              <a:srgbClr val="00000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6C107C-5985-4FDA-89FB-1DDBCDFDEED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76054" y="2350017"/>
            <a:ext cx="4775079" cy="1797911"/>
          </a:xfrm>
        </p:spPr>
        <p:txBody>
          <a:bodyPr/>
          <a:lstStyle/>
          <a:p>
            <a:pPr lvl="0"/>
            <a:r>
              <a:rPr lang="en-US" sz="3200">
                <a:solidFill>
                  <a:srgbClr val="000000"/>
                </a:solidFill>
                <a:latin typeface="Arial Black" pitchFamily="34"/>
              </a:rPr>
              <a:t>Piaget’s Cognitive Development theory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D9808CD-7C41-4BB7-9696-66BA7968675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76054" y="4243017"/>
            <a:ext cx="4775079" cy="559658"/>
          </a:xfrm>
        </p:spPr>
        <p:txBody>
          <a:bodyPr/>
          <a:lstStyle/>
          <a:p>
            <a:pPr lvl="0"/>
            <a:r>
              <a:rPr lang="en-US">
                <a:solidFill>
                  <a:srgbClr val="000000"/>
                </a:solidFill>
              </a:rPr>
              <a:t>By Kirsty Butler</a:t>
            </a:r>
          </a:p>
        </p:txBody>
      </p:sp>
      <p:pic>
        <p:nvPicPr>
          <p:cNvPr id="7" name="Picture 7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35BAC45-5027-4A74-A490-534C2D28B8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9034" y="149842"/>
            <a:ext cx="3580717" cy="59895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587C6E2E-78D3-4DC0-92DA-29BF6F128844}"/>
              </a:ext>
            </a:extLst>
          </p:cNvPr>
          <p:cNvSpPr txBox="1"/>
          <p:nvPr/>
        </p:nvSpPr>
        <p:spPr>
          <a:xfrm>
            <a:off x="9284680" y="6289234"/>
            <a:ext cx="1842863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Google (2020). 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BE853C7C-7D8A-4325-AEDF-858E8264C0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78"/>
    </mc:Choice>
    <mc:Fallback>
      <p:transition spd="slow" advTm="19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2AB28163-7F3F-4DF1-A216-687808ADCF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81D4A3-0082-4D24-B065-AACE46D54C7B}"/>
              </a:ext>
            </a:extLst>
          </p:cNvPr>
          <p:cNvSpPr txBox="1"/>
          <p:nvPr/>
        </p:nvSpPr>
        <p:spPr>
          <a:xfrm>
            <a:off x="98471" y="436095"/>
            <a:ext cx="8764176" cy="430887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Piaget </a:t>
            </a:r>
            <a:r>
              <a:rPr lang="en-US" sz="4000" b="0" i="0" u="none" strike="noStrike" kern="1200" cap="none" spc="0" baseline="0">
                <a:solidFill>
                  <a:srgbClr val="404040"/>
                </a:solidFill>
                <a:uFillTx/>
                <a:latin typeface="Avenir Next LT Pro" pitchFamily="34"/>
              </a:rPr>
              <a:t>(1896-1980)</a:t>
            </a: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Initially he wasn’t a psychologist.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His theory was criticized by many.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He became extremely interested in the process of learning.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He was inspired by his own observation on his nephew and daughter.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Piaget does not agree that we are born with intelligence.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He was the first  psychologist to improvise a study for cognitive development.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73FFB2-65D5-4D6F-97B4-A4B049100A9A}"/>
              </a:ext>
            </a:extLst>
          </p:cNvPr>
          <p:cNvSpPr txBox="1"/>
          <p:nvPr/>
        </p:nvSpPr>
        <p:spPr>
          <a:xfrm>
            <a:off x="9373779" y="5936568"/>
            <a:ext cx="2499356" cy="646334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Very Well Mind (2020).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(Cullen, 2018). 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B7A9F4BF-F8BA-470D-B924-4EB2698842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698"/>
    </mc:Choice>
    <mc:Fallback>
      <p:transition spd="slow" advTm="1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B218E1CA-EF31-44C7-9970-4649642D9B2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5" descr="Text&#10;&#10;Description automatically generated">
            <a:extLst>
              <a:ext uri="{FF2B5EF4-FFF2-40B4-BE49-F238E27FC236}">
                <a16:creationId xmlns:a16="http://schemas.microsoft.com/office/drawing/2014/main" id="{E03212A2-DC52-4F06-92BB-C31E6F1C7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6643" y="528413"/>
            <a:ext cx="6508507" cy="43390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6">
            <a:extLst>
              <a:ext uri="{FF2B5EF4-FFF2-40B4-BE49-F238E27FC236}">
                <a16:creationId xmlns:a16="http://schemas.microsoft.com/office/drawing/2014/main" id="{971C2D2A-89EC-434D-9CE6-41427284D57D}"/>
              </a:ext>
            </a:extLst>
          </p:cNvPr>
          <p:cNvSpPr txBox="1"/>
          <p:nvPr/>
        </p:nvSpPr>
        <p:spPr>
          <a:xfrm>
            <a:off x="8356207" y="5866223"/>
            <a:ext cx="2504047" cy="400114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Status Mind (2013)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6D6A3C81-CDCC-45CD-8C49-8617B31872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22"/>
    </mc:Choice>
    <mc:Fallback>
      <p:transition spd="slow" advTm="27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>
            <a:extLst>
              <a:ext uri="{FF2B5EF4-FFF2-40B4-BE49-F238E27FC236}">
                <a16:creationId xmlns:a16="http://schemas.microsoft.com/office/drawing/2014/main" id="{446192F7-A6D8-4DF0-A7FC-E3676513CB98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EAE8D9"/>
              </a:gs>
              <a:gs pos="100000">
                <a:srgbClr val="D2CFC0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pic>
        <p:nvPicPr>
          <p:cNvPr id="3" name="Picture 3" descr="abstract image">
            <a:extLst>
              <a:ext uri="{FF2B5EF4-FFF2-40B4-BE49-F238E27FC236}">
                <a16:creationId xmlns:a16="http://schemas.microsoft.com/office/drawing/2014/main" id="{9CF31AB4-E685-4A6B-9988-B994ADB97D3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472" r="9091" b="7619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45">
            <a:extLst>
              <a:ext uri="{FF2B5EF4-FFF2-40B4-BE49-F238E27FC236}">
                <a16:creationId xmlns:a16="http://schemas.microsoft.com/office/drawing/2014/main" id="{9FB41163-1CF7-49D5-8F71-C203C63CEC11}"/>
              </a:ext>
            </a:extLst>
          </p:cNvPr>
          <p:cNvSpPr>
            <a:spLocks noMove="1" noResize="1"/>
          </p:cNvSpPr>
          <p:nvPr/>
        </p:nvSpPr>
        <p:spPr>
          <a:xfrm>
            <a:off x="240203" y="237744"/>
            <a:ext cx="7652979" cy="6382512"/>
          </a:xfrm>
          <a:prstGeom prst="rect">
            <a:avLst/>
          </a:prstGeom>
          <a:solidFill>
            <a:srgbClr val="FFFFFF">
              <a:alpha val="94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Rectangle 47">
            <a:extLst>
              <a:ext uri="{FF2B5EF4-FFF2-40B4-BE49-F238E27FC236}">
                <a16:creationId xmlns:a16="http://schemas.microsoft.com/office/drawing/2014/main" id="{BF25B409-343F-4C78-88C1-37FCBEFC616B}"/>
              </a:ext>
            </a:extLst>
          </p:cNvPr>
          <p:cNvSpPr>
            <a:spLocks noMove="1" noResize="1"/>
          </p:cNvSpPr>
          <p:nvPr/>
        </p:nvSpPr>
        <p:spPr>
          <a:xfrm>
            <a:off x="377363" y="374904"/>
            <a:ext cx="7340153" cy="6108192"/>
          </a:xfrm>
          <a:prstGeom prst="rect">
            <a:avLst/>
          </a:prstGeom>
          <a:noFill/>
          <a:ln w="6345" cap="sq">
            <a:solidFill>
              <a:srgbClr val="505046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37B5B0E-BD95-4CB0-A4C3-1DE7A14D56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1827" y="642594"/>
            <a:ext cx="6718435" cy="1746504"/>
          </a:xfrm>
        </p:spPr>
        <p:txBody>
          <a:bodyPr/>
          <a:lstStyle/>
          <a:p>
            <a:pPr lvl="0"/>
            <a:r>
              <a:rPr lang="en-US" sz="4800">
                <a:solidFill>
                  <a:srgbClr val="404040"/>
                </a:solidFill>
              </a:rPr>
              <a:t>Piaget (1896-1980)</a:t>
            </a: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85E793FF-ACCC-4D0A-96ED-1AAAB0564D85}"/>
              </a:ext>
            </a:extLst>
          </p:cNvPr>
          <p:cNvSpPr txBox="1"/>
          <p:nvPr/>
        </p:nvSpPr>
        <p:spPr>
          <a:xfrm>
            <a:off x="671809" y="2389098"/>
            <a:ext cx="6718435" cy="36459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-18288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rPr>
              <a:t>Four stages of development.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404040"/>
              </a:solidFill>
              <a:uFillTx/>
              <a:latin typeface="Avenir Next LT Pro"/>
            </a:endParaRPr>
          </a:p>
          <a:p>
            <a:pPr marL="0" marR="0" lvl="0" indent="-18288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rPr>
              <a:t>The stages </a:t>
            </a:r>
            <a:r>
              <a:rPr lang="en-US" sz="2000" b="0" i="0" u="none" strike="noStrike" kern="0" cap="none" spc="0" baseline="0">
                <a:solidFill>
                  <a:srgbClr val="404040"/>
                </a:solidFill>
                <a:uFillTx/>
                <a:latin typeface="Avenir Next LT Pro"/>
              </a:rPr>
              <a:t>carry on from the previous stage.</a:t>
            </a:r>
          </a:p>
          <a:p>
            <a:pPr marL="0" marR="0" lvl="0" indent="-18288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0" cap="none" spc="0" baseline="0">
              <a:solidFill>
                <a:srgbClr val="404040"/>
              </a:solidFill>
              <a:uFillTx/>
              <a:latin typeface="Avenir Next LT Pro"/>
            </a:endParaRPr>
          </a:p>
          <a:p>
            <a:pPr marL="0" marR="0" lvl="0" indent="-18288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0" cap="none" spc="0" baseline="0">
                <a:solidFill>
                  <a:srgbClr val="404040"/>
                </a:solidFill>
                <a:uFillTx/>
                <a:latin typeface="Avenir Next LT Pro"/>
              </a:rPr>
              <a:t>Every stage is important.</a:t>
            </a:r>
          </a:p>
          <a:p>
            <a:pPr marL="0" marR="0" lvl="0" indent="-18288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0" cap="none" spc="0" baseline="0">
              <a:solidFill>
                <a:srgbClr val="404040"/>
              </a:solidFill>
              <a:uFillTx/>
              <a:latin typeface="Avenir Next LT Pro"/>
            </a:endParaRPr>
          </a:p>
          <a:p>
            <a:pPr marL="0" marR="0" lvl="0" indent="-18288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rPr>
              <a:t>The upbringing of a child will reflect </a:t>
            </a:r>
            <a:r>
              <a:rPr lang="en-US" sz="2000" b="0" i="0" u="none" strike="noStrike" kern="0" cap="none" spc="0" baseline="0">
                <a:solidFill>
                  <a:srgbClr val="404040"/>
                </a:solidFill>
                <a:uFillTx/>
                <a:latin typeface="Avenir Next LT Pro"/>
              </a:rPr>
              <a:t>on the child's behavior. </a:t>
            </a:r>
            <a:endParaRPr lang="en-US" sz="2000" b="0" i="0" u="none" strike="noStrike" kern="1200" cap="none" spc="0" baseline="0">
              <a:solidFill>
                <a:srgbClr val="404040"/>
              </a:solidFill>
              <a:uFillTx/>
              <a:latin typeface="Avenir Next LT Pr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C23987-FC93-4763-B2A7-319B56013270}"/>
              </a:ext>
            </a:extLst>
          </p:cNvPr>
          <p:cNvSpPr txBox="1"/>
          <p:nvPr/>
        </p:nvSpPr>
        <p:spPr>
          <a:xfrm>
            <a:off x="8133386" y="5809951"/>
            <a:ext cx="3681255" cy="395816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Calibri" pitchFamily="34"/>
                <a:cs typeface="Times New Roman" pitchFamily="18"/>
              </a:rPr>
              <a:t>(Brilliant psychoclogy, 2013).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3C53C7C-77D9-4F8A-902B-9F0955F08E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815"/>
    </mc:Choice>
    <mc:Fallback>
      <p:transition spd="slow" advTm="19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bstract image">
            <a:extLst>
              <a:ext uri="{FF2B5EF4-FFF2-40B4-BE49-F238E27FC236}">
                <a16:creationId xmlns:a16="http://schemas.microsoft.com/office/drawing/2014/main" id="{E3FCE26B-610B-4848-BEE3-B7FB49ADE0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72" r="9091" b="7619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A438E361-9DEF-4C83-B41F-6F87DB087E75}"/>
              </a:ext>
            </a:extLst>
          </p:cNvPr>
          <p:cNvSpPr txBox="1"/>
          <p:nvPr/>
        </p:nvSpPr>
        <p:spPr>
          <a:xfrm>
            <a:off x="1162933" y="877668"/>
            <a:ext cx="9289362" cy="1446553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‘Play is the answer to how anything new comes about’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4" name="Picture 11" descr="A picture containing person, child, indoor, little&#10;&#10;Description automatically generated">
            <a:extLst>
              <a:ext uri="{FF2B5EF4-FFF2-40B4-BE49-F238E27FC236}">
                <a16:creationId xmlns:a16="http://schemas.microsoft.com/office/drawing/2014/main" id="{05678AC7-F844-4AFC-AD99-E0210D4D45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298" y="2711845"/>
            <a:ext cx="4449781" cy="304184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2">
            <a:extLst>
              <a:ext uri="{FF2B5EF4-FFF2-40B4-BE49-F238E27FC236}">
                <a16:creationId xmlns:a16="http://schemas.microsoft.com/office/drawing/2014/main" id="{B960EF8B-FE54-4864-9E27-D47EDAC92DA9}"/>
              </a:ext>
            </a:extLst>
          </p:cNvPr>
          <p:cNvSpPr txBox="1"/>
          <p:nvPr/>
        </p:nvSpPr>
        <p:spPr>
          <a:xfrm>
            <a:off x="7849776" y="5416064"/>
            <a:ext cx="3994931" cy="646334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(Good Reads, 2020).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(Firstory Parents, 2020). </a:t>
            </a: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8661C4DC-CCCE-4B2B-95B3-E3816FFDF8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69"/>
    </mc:Choice>
    <mc:Fallback>
      <p:transition spd="slow" advTm="16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E7E6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1C804443-3EEB-4AE8-A310-6B3F4F57AE4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E39AE6CE-B951-4044-8264-5419879E96FA}"/>
              </a:ext>
            </a:extLst>
          </p:cNvPr>
          <p:cNvSpPr>
            <a:spLocks noMove="1" noResize="1"/>
          </p:cNvSpPr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558BDCAF-1789-418E-9C64-1FA4EB31ECF0}"/>
              </a:ext>
            </a:extLst>
          </p:cNvPr>
          <p:cNvSpPr>
            <a:spLocks noMove="1" noResize="1"/>
          </p:cNvSpPr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Picture 7" descr="abstract image">
            <a:extLst>
              <a:ext uri="{FF2B5EF4-FFF2-40B4-BE49-F238E27FC236}">
                <a16:creationId xmlns:a16="http://schemas.microsoft.com/office/drawing/2014/main" id="{5B521828-6EB3-4FE7-A41D-D579E2B6988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-17638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10">
            <a:extLst>
              <a:ext uri="{FF2B5EF4-FFF2-40B4-BE49-F238E27FC236}">
                <a16:creationId xmlns:a16="http://schemas.microsoft.com/office/drawing/2014/main" id="{3B9828A8-20A2-4E2F-8DB3-F5F977942766}"/>
              </a:ext>
            </a:extLst>
          </p:cNvPr>
          <p:cNvSpPr txBox="1"/>
          <p:nvPr/>
        </p:nvSpPr>
        <p:spPr>
          <a:xfrm>
            <a:off x="371859" y="374904"/>
            <a:ext cx="10629077" cy="2062100"/>
          </a:xfrm>
          <a:prstGeom prst="rect">
            <a:avLst/>
          </a:prstGeom>
          <a:solidFill>
            <a:srgbClr val="FFFFFF"/>
          </a:solidFill>
          <a:ln w="82552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Piaget’s four stages of development:</a:t>
            </a:r>
          </a:p>
          <a:p>
            <a:pPr marL="685800" marR="0" lvl="0" indent="-6858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Sensorimotor Stage (Birth to two years old)</a:t>
            </a:r>
          </a:p>
          <a:p>
            <a:pPr marL="685800" marR="0" lvl="0" indent="-6858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Preoperational Stage (Two – seven years old)  </a:t>
            </a:r>
          </a:p>
          <a:p>
            <a:pPr marL="685800" marR="0" lvl="0" indent="-6858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Concrete Operational (Seven – Eleven years old)</a:t>
            </a:r>
          </a:p>
          <a:p>
            <a:pPr marL="685800" marR="0" lvl="0" indent="-6858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Formal operations stage (Eleven and older)</a:t>
            </a: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D80D9DAC-A086-4F8F-9EE8-27E1487568EB}"/>
              </a:ext>
            </a:extLst>
          </p:cNvPr>
          <p:cNvSpPr txBox="1"/>
          <p:nvPr/>
        </p:nvSpPr>
        <p:spPr>
          <a:xfrm>
            <a:off x="8229600" y="5401991"/>
            <a:ext cx="2419639" cy="369335"/>
          </a:xfrm>
          <a:prstGeom prst="rect">
            <a:avLst/>
          </a:prstGeom>
          <a:solidFill>
            <a:srgbClr val="E7E6E6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(Very Well Mind, 2020)</a:t>
            </a:r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7CC764A1-47C3-45A8-8F5B-99993D76DB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169" y="2802087"/>
            <a:ext cx="7423730" cy="33159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9">
            <a:extLst>
              <a:ext uri="{FF2B5EF4-FFF2-40B4-BE49-F238E27FC236}">
                <a16:creationId xmlns:a16="http://schemas.microsoft.com/office/drawing/2014/main" id="{9DC97AD8-03F4-407E-8563-19A6DB5AE39E}"/>
              </a:ext>
            </a:extLst>
          </p:cNvPr>
          <p:cNvSpPr txBox="1"/>
          <p:nvPr/>
        </p:nvSpPr>
        <p:spPr>
          <a:xfrm>
            <a:off x="8568979" y="6111639"/>
            <a:ext cx="1740880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Weebly (2020)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16AFEB19-E3E2-402A-BE02-053F13A4C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90"/>
    </mc:Choice>
    <mc:Fallback>
      <p:transition spd="slow" advTm="5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9B37536C-3389-47A6-B6A7-B3BFFB0F88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ACAAF8B3-F2FF-49BC-A61B-A48D23672A7F}"/>
              </a:ext>
            </a:extLst>
          </p:cNvPr>
          <p:cNvSpPr txBox="1"/>
          <p:nvPr/>
        </p:nvSpPr>
        <p:spPr>
          <a:xfrm>
            <a:off x="576776" y="960110"/>
            <a:ext cx="7146383" cy="4524314"/>
          </a:xfrm>
          <a:prstGeom prst="rect">
            <a:avLst/>
          </a:prstGeom>
          <a:solidFill>
            <a:srgbClr val="FFFFFF"/>
          </a:solidFill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The Sensorimotor Stage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31F642DF-13DB-4A8D-B942-9039EE926242}"/>
              </a:ext>
            </a:extLst>
          </p:cNvPr>
          <p:cNvSpPr txBox="1"/>
          <p:nvPr/>
        </p:nvSpPr>
        <p:spPr>
          <a:xfrm>
            <a:off x="844064" y="1775152"/>
            <a:ext cx="6499271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Children realise that things they do can have an effect of other things.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They use actions like looking, listening, grasping and sucking things. . </a:t>
            </a: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They seem interested in seeing what happens according to their actions. (Deacun, 2013)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Times New Roman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Piaget states that ‘Until nine months, babies are unable to form a mental representation of an object that is out of sight’. (Deacun, 2013, p.64).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47AA6F-9554-4476-B63C-940D85E85225}"/>
              </a:ext>
            </a:extLst>
          </p:cNvPr>
          <p:cNvSpPr txBox="1"/>
          <p:nvPr/>
        </p:nvSpPr>
        <p:spPr>
          <a:xfrm>
            <a:off x="7877903" y="5767751"/>
            <a:ext cx="2630655" cy="923333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(Very well mind, 2020).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(Deacun, 2013)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A3242624-5B58-4493-8C8C-46CB502A20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26"/>
    </mc:Choice>
    <mc:Fallback>
      <p:transition spd="slow" advTm="54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406D0E41-4459-45F6-9688-025AF62443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D63D26B1-82E0-4832-BB94-E66A803CD6B0}"/>
              </a:ext>
            </a:extLst>
          </p:cNvPr>
          <p:cNvSpPr txBox="1"/>
          <p:nvPr/>
        </p:nvSpPr>
        <p:spPr>
          <a:xfrm>
            <a:off x="661184" y="766733"/>
            <a:ext cx="5908432" cy="4832091"/>
          </a:xfrm>
          <a:prstGeom prst="rect">
            <a:avLst/>
          </a:prstGeom>
          <a:solidFill>
            <a:srgbClr val="FFFFFF"/>
          </a:solidFill>
          <a:ln w="38103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Pre-Operational Stage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When the child learns through verbal and social interaction.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They become more aware of others, interaction starts to take place.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Children begin to use symbols to assist thinking. 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‘This mental representation means that they can engage in pretend play. ‘ (Deacon, 2013, p.64). 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B2D682-C52E-46A8-BE00-8DFDC15C4207}"/>
              </a:ext>
            </a:extLst>
          </p:cNvPr>
          <p:cNvSpPr txBox="1"/>
          <p:nvPr/>
        </p:nvSpPr>
        <p:spPr>
          <a:xfrm>
            <a:off x="7568415" y="5655216"/>
            <a:ext cx="4487591" cy="923333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(Cullen, 2011)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(Deacon, 2013)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0F7D4621-8751-48A2-BF15-0704AD4D28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411"/>
    </mc:Choice>
    <mc:Fallback>
      <p:transition spd="slow" advTm="58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A577A722-51B3-4214-B0B8-B06B36066C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D65E1C49-2305-4E89-8D22-ADF9257B3C86}"/>
              </a:ext>
            </a:extLst>
          </p:cNvPr>
          <p:cNvSpPr txBox="1"/>
          <p:nvPr/>
        </p:nvSpPr>
        <p:spPr>
          <a:xfrm>
            <a:off x="633048" y="505123"/>
            <a:ext cx="6780623" cy="5601532"/>
          </a:xfrm>
          <a:prstGeom prst="rect">
            <a:avLst/>
          </a:prstGeom>
          <a:solidFill>
            <a:srgbClr val="FFFFFF"/>
          </a:solidFill>
          <a:ln w="38103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Concrete Operational Stage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They learn through professional education and experiences.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Times New Roman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They can identify objects and put them into order.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Times New Roman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They are aware of trial and error, they become familiar with problem solving and prefer to do this in a practical way rather than have work it out in their head.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Piaget proposed that by now children are advanced in their development but they are still practical minded thinkers. At this stage he believes that they are still earthbound.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0825FB-B0DC-4D20-938E-7CCE4542DE5E}"/>
              </a:ext>
            </a:extLst>
          </p:cNvPr>
          <p:cNvSpPr txBox="1"/>
          <p:nvPr/>
        </p:nvSpPr>
        <p:spPr>
          <a:xfrm>
            <a:off x="8876711" y="5500463"/>
            <a:ext cx="2067952" cy="646334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(Cullen, 2011).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(Deacon, 2013).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91FC19AB-F176-47D3-B43A-DC26B28459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119"/>
    </mc:Choice>
    <mc:Fallback>
      <p:transition spd="slow" advTm="63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6420BD1D-F785-471F-A182-76F7157829A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0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91B62E1E-D29D-45A7-B297-FE93E034924B}"/>
              </a:ext>
            </a:extLst>
          </p:cNvPr>
          <p:cNvSpPr txBox="1"/>
          <p:nvPr/>
        </p:nvSpPr>
        <p:spPr>
          <a:xfrm>
            <a:off x="365760" y="520503"/>
            <a:ext cx="8468752" cy="5016755"/>
          </a:xfrm>
          <a:prstGeom prst="rect">
            <a:avLst/>
          </a:prstGeom>
          <a:solidFill>
            <a:srgbClr val="FFFFFF"/>
          </a:solidFill>
          <a:ln w="38103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Formal Operational Stage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The child is now able to logically reason with situations and start to recognise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 that people can understand that has no physical form.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The child encounters more.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The child has a broader outlook on social constructions.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They abstract thought process.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FA063F-A1CF-44CD-9D1B-D35696DAF71A}"/>
              </a:ext>
            </a:extLst>
          </p:cNvPr>
          <p:cNvSpPr txBox="1"/>
          <p:nvPr/>
        </p:nvSpPr>
        <p:spPr>
          <a:xfrm>
            <a:off x="8595360" y="5824023"/>
            <a:ext cx="3277776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(Hayes, 1994).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FE2688BD-E962-4E8B-ADFD-B7B5B1670B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331"/>
    </mc:Choice>
    <mc:Fallback>
      <p:transition spd="slow" advTm="33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CADD587B-65B8-463E-A163-2BEE3CDD22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682BC5AF-6C39-44DA-A514-3DAAA4BC693D}"/>
              </a:ext>
            </a:extLst>
          </p:cNvPr>
          <p:cNvSpPr txBox="1"/>
          <p:nvPr/>
        </p:nvSpPr>
        <p:spPr>
          <a:xfrm>
            <a:off x="1420840" y="1702192"/>
            <a:ext cx="8989256" cy="2554540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Calibri" pitchFamily="34"/>
                <a:cs typeface="Times New Roman" pitchFamily="18"/>
              </a:rPr>
              <a:t>Piaget states ‘Cognitive development is now purely a question of extending their range through education and example’ (Hayes, 1994, p.655)</a:t>
            </a: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pic>
        <p:nvPicPr>
          <p:cNvPr id="4" name="Audio 3">
            <a:extLst>
              <a:ext uri="{FF2B5EF4-FFF2-40B4-BE49-F238E27FC236}">
                <a16:creationId xmlns:a16="http://schemas.microsoft.com/office/drawing/2014/main" id="{23296DE3-3CD4-4947-B6C6-135CE576A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68"/>
    </mc:Choice>
    <mc:Fallback>
      <p:transition spd="slow" advTm="45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A0B29959-1511-421E-8CD3-59D74263F5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E36145C0-58AD-4499-BA5B-BA8DB83DAAA3}"/>
              </a:ext>
            </a:extLst>
          </p:cNvPr>
          <p:cNvSpPr txBox="1"/>
          <p:nvPr/>
        </p:nvSpPr>
        <p:spPr>
          <a:xfrm>
            <a:off x="883923" y="886263"/>
            <a:ext cx="10424160" cy="1938994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Continuous?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Many theorists believe that children continuously develop easily and smoothly where as other theorists like Piaget believe that they develop in a format of different stages. If a theory is continuous it is believed that the child develops new skills on top of old knowledge and skills grow as they get older. They believe that they grow at a steady speed.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  <a:ea typeface="Calibri" pitchFamily="34"/>
                <a:cs typeface="Times New Roman" pitchFamily="18"/>
              </a:rPr>
              <a:t> 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FCBF1DB1-B43A-486B-9C56-F1520A40FC5D}"/>
              </a:ext>
            </a:extLst>
          </p:cNvPr>
          <p:cNvSpPr txBox="1"/>
          <p:nvPr/>
        </p:nvSpPr>
        <p:spPr>
          <a:xfrm>
            <a:off x="883923" y="3518190"/>
            <a:ext cx="10267075" cy="1323438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Discontinuous?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Discontinuous is when the child develops in stages..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74031DB7-4ABC-4232-8376-F7DC124EB1C8}"/>
              </a:ext>
            </a:extLst>
          </p:cNvPr>
          <p:cNvSpPr txBox="1"/>
          <p:nvPr/>
        </p:nvSpPr>
        <p:spPr>
          <a:xfrm>
            <a:off x="8890784" y="5971736"/>
            <a:ext cx="2417298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Mental Help Net (2020)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15204253-983D-4641-B689-1F09D17965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94"/>
    </mc:Choice>
    <mc:Fallback>
      <p:transition spd="slow" advTm="25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71B92FF2-4DCB-41A1-A8EF-6C5812BFE80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3D485768-8BED-45E6-B87F-3BF0C35A840D}"/>
              </a:ext>
            </a:extLst>
          </p:cNvPr>
          <p:cNvSpPr txBox="1"/>
          <p:nvPr/>
        </p:nvSpPr>
        <p:spPr>
          <a:xfrm>
            <a:off x="464231" y="302456"/>
            <a:ext cx="5050304" cy="5940088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Strengths: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Piaget’s theory had a qualitative effect and important impact on education. Very well mind (2019).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He shows an interesting understanding on child development. Very well mind (2019).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His theory for having a supportive environment, encouraging social interactions and teaching designed accordingly for stages of development are all taking into consideration in this day and age by professionals. Very well mind (2019).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15D5957E-FC52-480D-ABD9-C99F536ECC84}"/>
              </a:ext>
            </a:extLst>
          </p:cNvPr>
          <p:cNvSpPr txBox="1"/>
          <p:nvPr/>
        </p:nvSpPr>
        <p:spPr>
          <a:xfrm>
            <a:off x="6405490" y="302456"/>
            <a:ext cx="5050304" cy="4370429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Disadvantages: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In some observations piaget is criticized for the language being too complex for children. (Macblain, 2018).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Other theorist criticize him for apparently asking questions in order to catch children. (Macblain, 2018).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 pitchFamily="34"/>
              </a:rPr>
              <a:t>Piaget was said to carry these out generally on white  middle class children. (Macblain, 2018).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E82FEDE3-093B-441F-96AA-1A910E5D9E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886"/>
    </mc:Choice>
    <mc:Fallback>
      <p:transition spd="slow" advTm="49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9BFA9DF4-7D60-468B-965E-F19CDDD561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" y="28145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94D57E-8A1C-4C18-B6C7-91A8BCA4FA10}"/>
              </a:ext>
            </a:extLst>
          </p:cNvPr>
          <p:cNvSpPr txBox="1"/>
          <p:nvPr/>
        </p:nvSpPr>
        <p:spPr>
          <a:xfrm>
            <a:off x="281351" y="520503"/>
            <a:ext cx="10016200" cy="530196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Conclusion: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742950" marR="0" lvl="0" indent="-2857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Times New Roman" pitchFamily="18"/>
                <a:cs typeface="Times New Roman" pitchFamily="18"/>
              </a:rPr>
              <a:t>Children use their experiences to develop their own knowledge.</a:t>
            </a:r>
          </a:p>
          <a:p>
            <a:pPr marL="45720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742950" marR="0" lvl="0" indent="-2857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Times New Roman" pitchFamily="18"/>
                <a:cs typeface="Times New Roman" pitchFamily="18"/>
              </a:rPr>
              <a:t>Children don’t need encouragement from adults or children, they learn on their own.</a:t>
            </a:r>
          </a:p>
          <a:p>
            <a:pPr marL="45720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742950" marR="0" lvl="0" indent="-2857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Times New Roman" pitchFamily="18"/>
                <a:cs typeface="Times New Roman" pitchFamily="18"/>
              </a:rPr>
              <a:t>Rewards are not needed as they are motivated by nature.</a:t>
            </a:r>
          </a:p>
          <a:p>
            <a:pPr marL="45720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8001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Calibri" pitchFamily="34"/>
                <a:cs typeface="Times New Roman" pitchFamily="18"/>
              </a:rPr>
              <a:t>Children think differently to adults.</a:t>
            </a:r>
          </a:p>
          <a:p>
            <a:pPr marL="45720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715541-8ACC-4F68-A765-AA5D63A5D613}"/>
              </a:ext>
            </a:extLst>
          </p:cNvPr>
          <p:cNvSpPr txBox="1"/>
          <p:nvPr/>
        </p:nvSpPr>
        <p:spPr>
          <a:xfrm>
            <a:off x="9256544" y="6130165"/>
            <a:ext cx="2293031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(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Times New Roman" pitchFamily="18"/>
              </a:rPr>
              <a:t>Health Line, 2005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BFE79999-5C5E-4979-B113-58DEB0C028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4" y="6032497"/>
            <a:ext cx="609603" cy="609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942"/>
    </mc:Choice>
    <mc:Fallback>
      <p:transition spd="slow" advTm="51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bstract image">
            <a:extLst>
              <a:ext uri="{FF2B5EF4-FFF2-40B4-BE49-F238E27FC236}">
                <a16:creationId xmlns:a16="http://schemas.microsoft.com/office/drawing/2014/main" id="{09FA4FF4-533F-4F96-ACB2-BF14A44D2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B063A0A2-25DF-4A63-94EA-FC45DB945BCB}"/>
              </a:ext>
            </a:extLst>
          </p:cNvPr>
          <p:cNvSpPr txBox="1"/>
          <p:nvPr/>
        </p:nvSpPr>
        <p:spPr>
          <a:xfrm>
            <a:off x="211016" y="22137"/>
            <a:ext cx="11380759" cy="661719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References: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Deacon, L. (2013)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Brilliant Psychology.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1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Tx/>
                <a:latin typeface="Avenir Next LT Pro Light" pitchFamily="34"/>
              </a:rPr>
              <a:t>st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 edn. Harlow: Pearson Education Limited.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Hayes, N. (1994)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Foundations of Psychology An Introductory Text.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1st edn. London: Routledge.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Cullen, K. (2011)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Understand Your kids and enjoy parenting.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1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Tx/>
                <a:latin typeface="Avenir Next LT Pro Light" pitchFamily="34"/>
              </a:rPr>
              <a:t>st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 edn. London: Icon books Limited.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1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Macblain, S, (2018)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Learning Theories for early years practice.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1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Tx/>
                <a:latin typeface="Avenir Next LT Pro Light" pitchFamily="34"/>
              </a:rPr>
              <a:t>st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 edn. London: Sage Publications Limited.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venir Next LT Pro Light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Cherry, K. (2020)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Very Well Mind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. Available at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</a:rPr>
              <a:t>: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hlinkClick r:id="rId3"/>
              </a:rPr>
              <a:t>https://www.verywellmind.com/jean-piaget-biography-1896-1980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cs typeface="Times New Roman" pitchFamily="18"/>
              </a:rPr>
              <a:t>. (Accessed 15 April 2020).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1" u="none" strike="noStrike" kern="1200" cap="none" spc="0" baseline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Calibri" pitchFamily="34"/>
                <a:cs typeface="Times New Roman" pitchFamily="18"/>
              </a:rPr>
              <a:t>Good Reads (2020)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Calibri" pitchFamily="34"/>
                <a:cs typeface="Times New Roman" pitchFamily="18"/>
              </a:rPr>
              <a:t>Good Reads.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 Light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  <a:hlinkClick r:id="rId4"/>
              </a:rPr>
              <a:t>https://www.goodreads.com/author/quotes/12064.Jean_Piaget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 (Accessed 18 November 2020).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Mental Help Net (2020)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Child development stages vs continuous development.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Available at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  <a:hlinkClick r:id="rId5"/>
              </a:rPr>
              <a:t>https://www.mentalhelp.net/parenting/child-development-stages-vs-continuous-development/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 (Accessed 17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th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 November)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venir Next LT Pro Light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Help Line (2005)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Who was Piaget and what are his stages of development.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  <a:hlinkClick r:id="rId6"/>
              </a:rPr>
              <a:t>https://www.healthline.com/health/piaget-stages-of-development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venir Next LT Pro Light" pitchFamily="34"/>
                <a:ea typeface="Calibri" pitchFamily="34"/>
                <a:cs typeface="Times New Roman" pitchFamily="18"/>
              </a:rPr>
              <a:t> (Accessed 20 November 2020)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avon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980</TotalTime>
  <Words>1032</Words>
  <Application>Microsoft Office PowerPoint</Application>
  <PresentationFormat>Widescreen</PresentationFormat>
  <Paragraphs>133</Paragraphs>
  <Slides>15</Slides>
  <Notes>1</Notes>
  <HiddenSlides>0</HiddenSlides>
  <MMClips>14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Arial Black</vt:lpstr>
      <vt:lpstr>Avenir Next LT Pro</vt:lpstr>
      <vt:lpstr>Avenir Next LT Pro Light</vt:lpstr>
      <vt:lpstr>Calibri</vt:lpstr>
      <vt:lpstr>Garamond</vt:lpstr>
      <vt:lpstr>Times New Roman</vt:lpstr>
      <vt:lpstr>Wingdings</vt:lpstr>
      <vt:lpstr>SavonVTI</vt:lpstr>
      <vt:lpstr>Piaget’s Cognitive Development theory</vt:lpstr>
      <vt:lpstr>PowerPoint Presentation</vt:lpstr>
      <vt:lpstr>PowerPoint Presentation</vt:lpstr>
      <vt:lpstr>Piaget (1896-1980)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Piaget’s Cognitive Development theory</dc:title>
  <dc:creator>Kirsty Butler (1911164)</dc:creator>
  <cp:lastModifiedBy>Kirsty Butler (1911164)</cp:lastModifiedBy>
  <cp:revision>32</cp:revision>
  <dcterms:created xsi:type="dcterms:W3CDTF">2020-11-04T17:26:50Z</dcterms:created>
  <dcterms:modified xsi:type="dcterms:W3CDTF">2020-11-20T23:48:53Z</dcterms:modified>
</cp:coreProperties>
</file>