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1" r:id="rId4"/>
  </p:sldMasterIdLst>
  <p:notesMasterIdLst>
    <p:notesMasterId r:id="rId14"/>
  </p:notesMasterIdLst>
  <p:handoutMasterIdLst>
    <p:handoutMasterId r:id="rId15"/>
  </p:handoutMasterIdLst>
  <p:sldIdLst>
    <p:sldId id="310" r:id="rId5"/>
    <p:sldId id="256" r:id="rId6"/>
    <p:sldId id="311" r:id="rId7"/>
    <p:sldId id="308" r:id="rId8"/>
    <p:sldId id="307" r:id="rId9"/>
    <p:sldId id="299" r:id="rId10"/>
    <p:sldId id="305" r:id="rId11"/>
    <p:sldId id="288" r:id="rId12"/>
    <p:sldId id="29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07077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91" autoAdjust="0"/>
    <p:restoredTop sz="94598" autoAdjust="0"/>
  </p:normalViewPr>
  <p:slideViewPr>
    <p:cSldViewPr snapToGrid="0">
      <p:cViewPr varScale="1">
        <p:scale>
          <a:sx n="109" d="100"/>
          <a:sy n="109" d="100"/>
        </p:scale>
        <p:origin x="540" y="108"/>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04/03/2024</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04/03/2024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04/03/2024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8</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04/03/2024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9</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04/03/2024</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929577182"/>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221080801"/>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425538465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59089251"/>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a:t>2/1/20XX</a:t>
            </a:r>
            <a:endParaRPr lang="en-GB" dirty="0"/>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619914813"/>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rtl="0"/>
            <a:r>
              <a:rPr lang="en-GB"/>
              <a:t>2/1/20XX</a:t>
            </a:r>
            <a:endParaRPr lang="en-GB" dirty="0"/>
          </a:p>
        </p:txBody>
      </p:sp>
      <p:sp>
        <p:nvSpPr>
          <p:cNvPr id="5" name="Footer Placeholder 3"/>
          <p:cNvSpPr>
            <a:spLocks noGrp="1"/>
          </p:cNvSpPr>
          <p:nvPr>
            <p:ph type="ftr" sz="quarter" idx="11"/>
          </p:nvPr>
        </p:nvSpPr>
        <p:spPr/>
        <p:txBody>
          <a:bodyPr/>
          <a:lstStyle/>
          <a:p>
            <a:pPr rtl="0"/>
            <a:r>
              <a:rPr lang="en-GB"/>
              <a:t>Presentation Title</a:t>
            </a:r>
          </a:p>
        </p:txBody>
      </p:sp>
      <p:sp>
        <p:nvSpPr>
          <p:cNvPr id="6" name="Slide Number Placeholder 4"/>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031897541"/>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rtl="0"/>
            <a:r>
              <a:rPr lang="en-GB"/>
              <a:t>2/1/20XX</a:t>
            </a:r>
            <a:endParaRPr lang="en-GB" dirty="0"/>
          </a:p>
        </p:txBody>
      </p:sp>
      <p:sp>
        <p:nvSpPr>
          <p:cNvPr id="5" name="Footer Placeholder 2"/>
          <p:cNvSpPr>
            <a:spLocks noGrp="1"/>
          </p:cNvSpPr>
          <p:nvPr>
            <p:ph type="ftr" sz="quarter" idx="11"/>
          </p:nvPr>
        </p:nvSpPr>
        <p:spPr/>
        <p:txBody>
          <a:bodyPr/>
          <a:lstStyle/>
          <a:p>
            <a:pPr rtl="0"/>
            <a:r>
              <a:rPr lang="en-GB"/>
              <a:t>Presentation Title</a:t>
            </a:r>
          </a:p>
        </p:txBody>
      </p:sp>
      <p:sp>
        <p:nvSpPr>
          <p:cNvPr id="6" name="Slide Number Placeholder 3"/>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57669807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rtl="0"/>
            <a:r>
              <a:rPr lang="en-GB"/>
              <a:t>2/1/20XX</a:t>
            </a:r>
            <a:endParaRPr lang="en-GB" dirty="0"/>
          </a:p>
        </p:txBody>
      </p:sp>
      <p:sp>
        <p:nvSpPr>
          <p:cNvPr id="5" name="Footer Placeholder 5"/>
          <p:cNvSpPr>
            <a:spLocks noGrp="1"/>
          </p:cNvSpPr>
          <p:nvPr>
            <p:ph type="ftr" sz="quarter" idx="11"/>
          </p:nvPr>
        </p:nvSpPr>
        <p:spPr/>
        <p:txBody>
          <a:bodyPr/>
          <a:lstStyle/>
          <a:p>
            <a:pPr rtl="0"/>
            <a:r>
              <a:rPr lang="en-GB"/>
              <a:t>Presentation Title</a:t>
            </a:r>
          </a:p>
        </p:txBody>
      </p:sp>
      <p:sp>
        <p:nvSpPr>
          <p:cNvPr id="6"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436353373"/>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03702014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2/1/20XX</a:t>
            </a:r>
            <a:endParaRPr lang="en-GB" dirty="0"/>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418403907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04110399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041902961"/>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919375575"/>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a:t>2/1/20XX</a:t>
            </a:r>
            <a:endParaRPr lang="en-GB" dirty="0"/>
          </a:p>
        </p:txBody>
      </p:sp>
      <p:sp>
        <p:nvSpPr>
          <p:cNvPr id="4"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710044185"/>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rtl="0"/>
            <a:r>
              <a:rPr lang="en-GB"/>
              <a:t>2/1/20XX</a:t>
            </a:r>
            <a:endParaRPr lang="en-GB" dirty="0"/>
          </a:p>
        </p:txBody>
      </p:sp>
      <p:sp>
        <p:nvSpPr>
          <p:cNvPr id="4"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954397123"/>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2279243568"/>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2/1/20XX</a:t>
            </a:r>
            <a:endParaRPr lang="en-GB" dirty="0"/>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3787311108"/>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269344109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160958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2393750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13661340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914645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4.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2.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4">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rtl="0"/>
            <a:r>
              <a:rPr lang="en-GB"/>
              <a:t>2/1/20XX</a:t>
            </a:r>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r>
              <a:rPr lang="en-GB"/>
              <a:t>Presentation Title</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639061162"/>
      </p:ext>
    </p:extLst>
  </p:cSld>
  <p:clrMap bg1="dk1" tx1="lt1" bg2="dk2" tx2="lt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1" r:id="rId19"/>
    <p:sldLayoutId id="2147483882" r:id="rId20"/>
    <p:sldLayoutId id="2147483883" r:id="rId21"/>
    <p:sldLayoutId id="2147483891" r:id="rId22"/>
  </p:sldLayoutIdLst>
  <p:hf hdr="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imgres?imgurl=https%3A%2F%2Fcdn.freebiesupply.com%2Flogos%2Flarge%2F2x%2Fw-hotels-1-logo-png-transparent.png&amp;tbnid=01-ayYEySbOAFM&amp;vet=12ahUKEwjywuahqrqCAxXFXKQEHShOB64QMygBegQIARBX..i&amp;imgrefurl=https%3A%2F%2Ffreebiesupply.com%2Flogos%2Fw-hotels-logo-2%2F&amp;docid=_pYbgpQ9SiA6CM&amp;w=2400&amp;h=2400&amp;q=w%20hotel%20logo%20png&amp;hl=en-GB&amp;ved=2ahUKEwjywuahqrqCAxXFXKQEHShOB64QMygBegQIARBX" TargetMode="External"/><Relationship Id="rId2" Type="http://schemas.openxmlformats.org/officeDocument/2006/relationships/image" Target="../media/image6.jpeg"/><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1.jpeg"/><Relationship Id="rId2" Type="http://schemas.openxmlformats.org/officeDocument/2006/relationships/image" Target="../media/image8.jpeg"/><Relationship Id="rId1" Type="http://schemas.openxmlformats.org/officeDocument/2006/relationships/slideLayout" Target="../slideLayouts/slideLayout18.xml"/><Relationship Id="rId6" Type="http://schemas.openxmlformats.org/officeDocument/2006/relationships/hyperlink" Target="https://careers.marriott.com/w-hotels-careers/" TargetMode="External"/><Relationship Id="rId5" Type="http://schemas.openxmlformats.org/officeDocument/2006/relationships/image" Target="../media/image10.jpeg"/><Relationship Id="rId4" Type="http://schemas.openxmlformats.org/officeDocument/2006/relationships/hyperlink" Target="http://theangle.whotels.com/fashion/"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jpeg"/><Relationship Id="rId7" Type="http://schemas.openxmlformats.org/officeDocument/2006/relationships/hyperlink" Target="https://www.google.com/imgres?imgurl=https%3A%2F%2Fmarriott.africa-newsroom.com%2Ffiles%2Fthumb%2F1b65fb8499e6dc7%2F800%2F600&amp;tbnid=r4rKVGasgxGBYM&amp;vet=12ahUKEwjB5pP6nbqCAxWfhCcCHZC3AlAQMygeegUIARCYAQ..i&amp;imgrefurl=https%3A%2F%2Fmarriott.africa-newsroom.com%2F&amp;docid=Nd3WHUKksIAQ5M&amp;w=800&amp;h=229&amp;q=marriot%20portfolii&amp;hl=en-GB&amp;ved=2ahUKEwjB5pP6nbqCAxWfhCcCHZC3AlAQMygeegUIARCYAQ" TargetMode="External"/><Relationship Id="rId12" Type="http://schemas.openxmlformats.org/officeDocument/2006/relationships/image" Target="../media/image19.jpeg"/><Relationship Id="rId2" Type="http://schemas.openxmlformats.org/officeDocument/2006/relationships/hyperlink" Target="https://spavelous.com/global-brand-leader-of-w-hotels-worldwide-appointed/" TargetMode="External"/><Relationship Id="rId1" Type="http://schemas.openxmlformats.org/officeDocument/2006/relationships/slideLayout" Target="../slideLayouts/slideLayout18.xml"/><Relationship Id="rId6" Type="http://schemas.openxmlformats.org/officeDocument/2006/relationships/image" Target="../media/image14.png"/><Relationship Id="rId11" Type="http://schemas.openxmlformats.org/officeDocument/2006/relationships/image" Target="../media/image18.png"/><Relationship Id="rId5" Type="http://schemas.openxmlformats.org/officeDocument/2006/relationships/image" Target="../media/image13.png"/><Relationship Id="rId10" Type="http://schemas.openxmlformats.org/officeDocument/2006/relationships/image" Target="../media/image17.png"/><Relationship Id="rId4" Type="http://schemas.openxmlformats.org/officeDocument/2006/relationships/hyperlink" Target="https://en.wikipedia.org/wiki/File:Marriott_International.svg" TargetMode="External"/><Relationship Id="rId9"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3.png"/><Relationship Id="rId2" Type="http://schemas.openxmlformats.org/officeDocument/2006/relationships/hyperlink" Target="https://www.youtube.com/watch?v=NMQJYiyckt8" TargetMode="External"/><Relationship Id="rId1" Type="http://schemas.openxmlformats.org/officeDocument/2006/relationships/slideLayout" Target="../slideLayouts/slideLayout21.xml"/><Relationship Id="rId6" Type="http://schemas.openxmlformats.org/officeDocument/2006/relationships/hyperlink" Target="https://news.marriott.com/brands/w-hotels"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6.xml.rels><?xml version="1.0" encoding="UTF-8" standalone="yes"?>
<Relationships xmlns="http://schemas.openxmlformats.org/package/2006/relationships"><Relationship Id="rId3" Type="http://schemas.openxmlformats.org/officeDocument/2006/relationships/hyperlink" Target="https://w-hotels.marriott.com/about/music/" TargetMode="Externa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hyperlink" Target="https://w-hotels.marriott.com/about/fashion/" TargetMode="External"/><Relationship Id="rId5" Type="http://schemas.openxmlformats.org/officeDocument/2006/relationships/hyperlink" Target="https://w-hotels.marriott.com/about/design/" TargetMode="External"/><Relationship Id="rId4" Type="http://schemas.openxmlformats.org/officeDocument/2006/relationships/hyperlink" Target="https://w-hotels.marriott.com/about/fue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google.com/imgres?imgurl=https%3A%2F%2Fluxuo-com-production.s3.ap-southeast-1.amazonaws.com%2F2011%2F06%2Fw-hotel-app-660x471.jpg&amp;tbnid=lCNlQjVRusx__M&amp;vet=12ahUKEwjipILclbWCAxU0pycCHYmnD9IQMygGegQIARBd..i&amp;imgrefurl=https%3A%2F%2Fwww.luxuo.com%2Fproperties%2Fhotel%2Fmusic-and-room-service-w-hotels-app.html&amp;docid=-XPZQe9MAYfP-M&amp;w=660&amp;h=471&amp;q=w%20hotel%20music%20&amp;hl=en&amp;ved=2ahUKEwjipILclbWCAxU0pycCHYmnD9IQMygGegQIARBd" TargetMode="External"/><Relationship Id="rId1" Type="http://schemas.openxmlformats.org/officeDocument/2006/relationships/slideLayout" Target="../slideLayouts/slideLayout19.xml"/><Relationship Id="rId6" Type="http://schemas.openxmlformats.org/officeDocument/2006/relationships/hyperlink" Target="https://www.scmp.com/magazines/style/travel-food/article/2104281/luxury-hotels-offer-musicians-professional-studios-hi" TargetMode="External"/><Relationship Id="rId5" Type="http://schemas.openxmlformats.org/officeDocument/2006/relationships/image" Target="../media/image25.jpeg"/><Relationship Id="rId4" Type="http://schemas.openxmlformats.org/officeDocument/2006/relationships/hyperlink" Target="https://www.cladglobal.com/news.cfm?codeid=331547&amp;mailthis=331547&amp;type=new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2.xml"/><Relationship Id="rId5" Type="http://schemas.openxmlformats.org/officeDocument/2006/relationships/image" Target="../media/image28.jpeg"/><Relationship Id="rId4" Type="http://schemas.openxmlformats.org/officeDocument/2006/relationships/image" Target="../media/image27.jpeg"/></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image" Target="../media/image12.jpeg"/><Relationship Id="rId5" Type="http://schemas.openxmlformats.org/officeDocument/2006/relationships/hyperlink" Target="https://spavelous.com/global-brand-leader-of-w-hotels-worldwide-appointed/" TargetMode="External"/><Relationship Id="rId4" Type="http://schemas.openxmlformats.org/officeDocument/2006/relationships/image" Target="../media/image3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a:extLst>
              <a:ext uri="{FF2B5EF4-FFF2-40B4-BE49-F238E27FC236}">
                <a16:creationId xmlns:a16="http://schemas.microsoft.com/office/drawing/2014/main" id="{C2AD8A57-EA61-F1BD-20E0-62F4872E60F9}"/>
              </a:ext>
            </a:extLst>
          </p:cNvPr>
          <p:cNvSpPr>
            <a:spLocks noGrp="1"/>
          </p:cNvSpPr>
          <p:nvPr>
            <p:ph type="subTitle" idx="1"/>
          </p:nvPr>
        </p:nvSpPr>
        <p:spPr>
          <a:xfrm>
            <a:off x="749808" y="2816352"/>
            <a:ext cx="11173968" cy="3392424"/>
          </a:xfrm>
        </p:spPr>
        <p:txBody>
          <a:bodyPr>
            <a:normAutofit/>
          </a:bodyPr>
          <a:lstStyle/>
          <a:p>
            <a:r>
              <a:rPr lang="en-GB" sz="1200" dirty="0">
                <a:solidFill>
                  <a:schemeClr val="tx1"/>
                </a:solidFill>
              </a:rPr>
              <a:t>Title:	 		</a:t>
            </a:r>
          </a:p>
          <a:p>
            <a:r>
              <a:rPr lang="en-GB" sz="1200" dirty="0">
                <a:solidFill>
                  <a:schemeClr val="tx1"/>
                </a:solidFill>
              </a:rPr>
              <a:t>The role &amp; Importance of Quality Service, Hospitality and  Guest Services Within the Hotel Industry </a:t>
            </a:r>
          </a:p>
          <a:p>
            <a:endParaRPr lang="en-GB" sz="1200" kern="1200" dirty="0">
              <a:solidFill>
                <a:schemeClr val="tx1"/>
              </a:solidFill>
            </a:endParaRPr>
          </a:p>
          <a:p>
            <a:r>
              <a:rPr lang="en-GB" sz="1200" kern="1200" dirty="0">
                <a:solidFill>
                  <a:schemeClr val="tx1"/>
                </a:solidFill>
              </a:rPr>
              <a:t>Module: 		</a:t>
            </a:r>
          </a:p>
          <a:p>
            <a:r>
              <a:rPr lang="en-GB" sz="1200" kern="1200" dirty="0">
                <a:solidFill>
                  <a:schemeClr val="tx1"/>
                </a:solidFill>
              </a:rPr>
              <a:t>Hospitality &amp; Guest Services – BMIH4003</a:t>
            </a:r>
          </a:p>
          <a:p>
            <a:endParaRPr lang="en-GB" sz="1200" dirty="0">
              <a:solidFill>
                <a:schemeClr val="tx1"/>
              </a:solidFill>
            </a:endParaRPr>
          </a:p>
          <a:p>
            <a:r>
              <a:rPr lang="en-GB" sz="1200" dirty="0">
                <a:solidFill>
                  <a:schemeClr val="tx1"/>
                </a:solidFill>
              </a:rPr>
              <a:t>Name:</a:t>
            </a:r>
          </a:p>
          <a:p>
            <a:r>
              <a:rPr lang="en-GB" sz="1200" dirty="0">
                <a:solidFill>
                  <a:schemeClr val="tx1"/>
                </a:solidFill>
              </a:rPr>
              <a:t>Muhammad Abid Mahmood</a:t>
            </a:r>
          </a:p>
          <a:p>
            <a:endParaRPr lang="en-GB" sz="1200" kern="1200" dirty="0">
              <a:solidFill>
                <a:schemeClr val="tx1"/>
              </a:solidFill>
            </a:endParaRPr>
          </a:p>
          <a:p>
            <a:r>
              <a:rPr lang="en-GB" sz="1200" kern="1200" dirty="0">
                <a:solidFill>
                  <a:schemeClr val="tx1"/>
                </a:solidFill>
              </a:rPr>
              <a:t>Lecturer:		</a:t>
            </a:r>
          </a:p>
          <a:p>
            <a:r>
              <a:rPr lang="en-GB" sz="1200" kern="1200" dirty="0">
                <a:solidFill>
                  <a:schemeClr val="tx1"/>
                </a:solidFill>
              </a:rPr>
              <a:t>Deborah Lloyd</a:t>
            </a:r>
          </a:p>
          <a:p>
            <a:endParaRPr lang="en-GB" dirty="0"/>
          </a:p>
        </p:txBody>
      </p:sp>
      <p:sp>
        <p:nvSpPr>
          <p:cNvPr id="10" name="TextBox 9">
            <a:extLst>
              <a:ext uri="{FF2B5EF4-FFF2-40B4-BE49-F238E27FC236}">
                <a16:creationId xmlns:a16="http://schemas.microsoft.com/office/drawing/2014/main" id="{B3F92610-E03F-6D52-3F17-FA4000F5FB7F}"/>
              </a:ext>
            </a:extLst>
          </p:cNvPr>
          <p:cNvSpPr txBox="1"/>
          <p:nvPr/>
        </p:nvSpPr>
        <p:spPr>
          <a:xfrm>
            <a:off x="10369296" y="36576"/>
            <a:ext cx="813816" cy="1208023"/>
          </a:xfrm>
          <a:prstGeom prst="rect">
            <a:avLst/>
          </a:prstGeom>
          <a:noFill/>
        </p:spPr>
        <p:txBody>
          <a:bodyPr wrap="square" rtlCol="0">
            <a:spAutoFit/>
          </a:bodyPr>
          <a:lstStyle/>
          <a:p>
            <a:r>
              <a:rPr lang="en-GB" sz="750" dirty="0">
                <a:latin typeface="Biome Light" panose="020B0303030204020804" pitchFamily="34" charset="0"/>
                <a:cs typeface="Biome Light" panose="020B0303030204020804" pitchFamily="34" charset="0"/>
              </a:rPr>
              <a:t>ASSIGNMENT</a:t>
            </a: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pPr algn="ctr"/>
            <a:r>
              <a:rPr lang="en-GB" sz="2000" b="1" dirty="0">
                <a:latin typeface="Biome Light" panose="020B0303030204020804" pitchFamily="34" charset="0"/>
                <a:cs typeface="Biome Light" panose="020B0303030204020804" pitchFamily="34" charset="0"/>
              </a:rPr>
              <a:t>1</a:t>
            </a: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a:p>
            <a:endParaRPr lang="en-GB" sz="750" dirty="0">
              <a:latin typeface="Biome Light" panose="020B0303030204020804" pitchFamily="34" charset="0"/>
              <a:cs typeface="Biome Light" panose="020B0303030204020804" pitchFamily="34" charset="0"/>
            </a:endParaRPr>
          </a:p>
        </p:txBody>
      </p:sp>
    </p:spTree>
    <p:extLst>
      <p:ext uri="{BB962C8B-B14F-4D97-AF65-F5344CB8AC3E}">
        <p14:creationId xmlns:p14="http://schemas.microsoft.com/office/powerpoint/2010/main" val="3107620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146927" y="816758"/>
            <a:ext cx="5513091" cy="2491450"/>
          </a:xfrm>
        </p:spPr>
        <p:txBody>
          <a:bodyPr vert="horz" lIns="109728" tIns="109728" rIns="109728" bIns="91440" rtlCol="0" anchor="ctr">
            <a:normAutofit/>
          </a:bodyPr>
          <a:lstStyle/>
          <a:p>
            <a:pPr algn="ctr" rtl="0"/>
            <a:r>
              <a:rPr lang="en-GB" sz="2700" dirty="0">
                <a:solidFill>
                  <a:schemeClr val="accent6">
                    <a:lumMod val="50000"/>
                  </a:schemeClr>
                </a:solidFill>
                <a:latin typeface="Times New Roman" panose="02020603050405020304" pitchFamily="18" charset="0"/>
                <a:cs typeface="Times New Roman" panose="02020603050405020304" pitchFamily="18" charset="0"/>
              </a:rPr>
              <a:t>Hotel </a:t>
            </a:r>
            <a:br>
              <a:rPr lang="en-GB" sz="2700" dirty="0">
                <a:solidFill>
                  <a:schemeClr val="accent6">
                    <a:lumMod val="50000"/>
                  </a:schemeClr>
                </a:solidFill>
                <a:latin typeface="Times New Roman" panose="02020603050405020304" pitchFamily="18" charset="0"/>
                <a:cs typeface="Times New Roman" panose="02020603050405020304" pitchFamily="18" charset="0"/>
              </a:rPr>
            </a:br>
            <a:r>
              <a:rPr lang="en-GB" sz="2700" dirty="0">
                <a:solidFill>
                  <a:schemeClr val="accent6">
                    <a:lumMod val="50000"/>
                  </a:schemeClr>
                </a:solidFill>
                <a:latin typeface="Times New Roman" panose="02020603050405020304" pitchFamily="18" charset="0"/>
                <a:cs typeface="Times New Roman" panose="02020603050405020304" pitchFamily="18" charset="0"/>
              </a:rPr>
              <a:t>guest &amp; Quality </a:t>
            </a:r>
            <a:br>
              <a:rPr lang="en-GB" sz="2700" dirty="0">
                <a:solidFill>
                  <a:schemeClr val="accent6">
                    <a:lumMod val="50000"/>
                  </a:schemeClr>
                </a:solidFill>
                <a:latin typeface="Times New Roman" panose="02020603050405020304" pitchFamily="18" charset="0"/>
                <a:cs typeface="Times New Roman" panose="02020603050405020304" pitchFamily="18" charset="0"/>
              </a:rPr>
            </a:br>
            <a:r>
              <a:rPr lang="en-GB" sz="2700" dirty="0">
                <a:solidFill>
                  <a:schemeClr val="accent6">
                    <a:lumMod val="50000"/>
                  </a:schemeClr>
                </a:solidFill>
                <a:latin typeface="Times New Roman" panose="02020603050405020304" pitchFamily="18" charset="0"/>
                <a:cs typeface="Times New Roman" panose="02020603050405020304" pitchFamily="18" charset="0"/>
              </a:rPr>
              <a:t>services </a:t>
            </a:r>
            <a:br>
              <a:rPr lang="en-GB" sz="2400" b="1" dirty="0">
                <a:solidFill>
                  <a:schemeClr val="accent6">
                    <a:lumMod val="50000"/>
                  </a:schemeClr>
                </a:solidFill>
                <a:latin typeface="Times New Roman" panose="02020603050405020304" pitchFamily="18" charset="0"/>
                <a:cs typeface="Times New Roman" panose="02020603050405020304" pitchFamily="18" charset="0"/>
              </a:rPr>
            </a:br>
            <a:endParaRPr lang="en-GB" sz="2400" b="1" dirty="0">
              <a:solidFill>
                <a:schemeClr val="accent6">
                  <a:lumMod val="50000"/>
                </a:schemeClr>
              </a:solidFill>
              <a:latin typeface="Times New Roman" panose="02020603050405020304" pitchFamily="18" charset="0"/>
              <a:cs typeface="Times New Roman" panose="02020603050405020304" pitchFamily="18" charset="0"/>
            </a:endParaRPr>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227421" y="4761535"/>
            <a:ext cx="5411605" cy="697050"/>
          </a:xfrm>
        </p:spPr>
        <p:txBody>
          <a:bodyPr vert="horz" lIns="109728" tIns="109728" rIns="109728" bIns="91440" rtlCol="0" anchor="t">
            <a:normAutofit fontScale="92500" lnSpcReduction="10000"/>
          </a:bodyPr>
          <a:lstStyle/>
          <a:p>
            <a:pPr marL="0" indent="0" algn="ctr" rtl="0">
              <a:buNone/>
            </a:pPr>
            <a:r>
              <a:rPr lang="en-GB" sz="3600" dirty="0">
                <a:latin typeface="Kunstler Script" panose="030304020206070D0D06" pitchFamily="66" charset="0"/>
                <a:ea typeface="ADLaM Display" panose="02010000000000000000" pitchFamily="2" charset="0"/>
                <a:cs typeface="Times New Roman" panose="02020603050405020304" pitchFamily="18" charset="0"/>
              </a:rPr>
              <a:t>Muhammad Abid Mahmood</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a:xfrm>
            <a:off x="11678605" y="6328897"/>
            <a:ext cx="731729" cy="457200"/>
          </a:xfrm>
        </p:spPr>
        <p:txBody>
          <a:bodyPr rtlCol="0"/>
          <a:lstStyle/>
          <a:p>
            <a:pPr rtl="0"/>
            <a:r>
              <a:rPr lang="en-GB" sz="1600" dirty="0">
                <a:solidFill>
                  <a:srgbClr val="FFFFFF"/>
                </a:solidFill>
                <a:effectLst>
                  <a:outerShdw blurRad="50800" dist="38100" dir="2700000" algn="tl" rotWithShape="0">
                    <a:prstClr val="black">
                      <a:alpha val="43000"/>
                    </a:prstClr>
                  </a:outerShdw>
                </a:effectLst>
              </a:rPr>
              <a:t>1</a:t>
            </a:r>
          </a:p>
        </p:txBody>
      </p:sp>
      <p:sp>
        <p:nvSpPr>
          <p:cNvPr id="13" name="Subtitle 7">
            <a:extLst>
              <a:ext uri="{FF2B5EF4-FFF2-40B4-BE49-F238E27FC236}">
                <a16:creationId xmlns:a16="http://schemas.microsoft.com/office/drawing/2014/main" id="{7034C4E1-043F-9E74-1854-A62A6AAEF617}"/>
              </a:ext>
            </a:extLst>
          </p:cNvPr>
          <p:cNvSpPr txBox="1">
            <a:spLocks/>
          </p:cNvSpPr>
          <p:nvPr/>
        </p:nvSpPr>
        <p:spPr>
          <a:xfrm>
            <a:off x="-660300" y="4534311"/>
            <a:ext cx="5583057" cy="697050"/>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800" b="1" dirty="0">
                <a:latin typeface="Times New Roman" panose="02020603050405020304" pitchFamily="18" charset="0"/>
                <a:ea typeface="ADLaM Display" panose="02010000000000000000" pitchFamily="2" charset="0"/>
                <a:cs typeface="Times New Roman" panose="02020603050405020304" pitchFamily="18" charset="0"/>
              </a:rPr>
              <a:t>By</a:t>
            </a:r>
            <a:endParaRPr lang="en-GB" b="1" dirty="0">
              <a:latin typeface="Times New Roman" panose="02020603050405020304" pitchFamily="18" charset="0"/>
              <a:ea typeface="ADLaM Display" panose="02010000000000000000" pitchFamily="2" charset="0"/>
              <a:cs typeface="Times New Roman" panose="02020603050405020304" pitchFamily="18" charset="0"/>
            </a:endParaRPr>
          </a:p>
        </p:txBody>
      </p:sp>
      <p:sp>
        <p:nvSpPr>
          <p:cNvPr id="14" name="Subtitle 7">
            <a:extLst>
              <a:ext uri="{FF2B5EF4-FFF2-40B4-BE49-F238E27FC236}">
                <a16:creationId xmlns:a16="http://schemas.microsoft.com/office/drawing/2014/main" id="{AB8E736C-D97C-672E-D71C-B775F7028D83}"/>
              </a:ext>
            </a:extLst>
          </p:cNvPr>
          <p:cNvSpPr txBox="1">
            <a:spLocks/>
          </p:cNvSpPr>
          <p:nvPr/>
        </p:nvSpPr>
        <p:spPr>
          <a:xfrm>
            <a:off x="962728" y="2967135"/>
            <a:ext cx="5940992" cy="341073"/>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050" b="1" dirty="0">
                <a:solidFill>
                  <a:schemeClr val="bg1">
                    <a:lumMod val="95000"/>
                  </a:schemeClr>
                </a:solidFill>
                <a:latin typeface="Biome Light" panose="020B0303030204020804" pitchFamily="34" charset="0"/>
                <a:ea typeface="ADLaM Display" panose="02010000000000000000" pitchFamily="2" charset="0"/>
                <a:cs typeface="Biome Light" panose="020B0303030204020804" pitchFamily="34" charset="0"/>
              </a:rPr>
              <a:t>[ITS ROLE AND IMPORTANCE WITHIN THE HOSPITALITY INDUSTRY]  </a:t>
            </a:r>
          </a:p>
        </p:txBody>
      </p:sp>
      <p:sp>
        <p:nvSpPr>
          <p:cNvPr id="15" name="Subtitle 7">
            <a:extLst>
              <a:ext uri="{FF2B5EF4-FFF2-40B4-BE49-F238E27FC236}">
                <a16:creationId xmlns:a16="http://schemas.microsoft.com/office/drawing/2014/main" id="{067DA85F-7B06-9BAD-EFF1-CC2374043DF1}"/>
              </a:ext>
            </a:extLst>
          </p:cNvPr>
          <p:cNvSpPr txBox="1">
            <a:spLocks/>
          </p:cNvSpPr>
          <p:nvPr/>
        </p:nvSpPr>
        <p:spPr>
          <a:xfrm>
            <a:off x="1450092" y="70081"/>
            <a:ext cx="4967352" cy="560671"/>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24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gn="ctr"/>
            <a:r>
              <a:rPr lang="en-GB" sz="1600" b="1" dirty="0">
                <a:solidFill>
                  <a:schemeClr val="tx1">
                    <a:lumMod val="50000"/>
                    <a:lumOff val="50000"/>
                  </a:schemeClr>
                </a:solidFill>
                <a:latin typeface="Times New Roman" panose="02020603050405020304" pitchFamily="18" charset="0"/>
                <a:ea typeface="ADLaM Display" panose="02010000000000000000" pitchFamily="2" charset="0"/>
                <a:cs typeface="Times New Roman" panose="02020603050405020304" pitchFamily="18" charset="0"/>
              </a:rPr>
              <a:t>PRESENTING</a:t>
            </a:r>
          </a:p>
        </p:txBody>
      </p:sp>
      <p:pic>
        <p:nvPicPr>
          <p:cNvPr id="1026" name="Picture 2" descr="Toronto is getting a W Hotel">
            <a:extLst>
              <a:ext uri="{FF2B5EF4-FFF2-40B4-BE49-F238E27FC236}">
                <a16:creationId xmlns:a16="http://schemas.microsoft.com/office/drawing/2014/main" id="{BAEBC816-10D8-6961-04C1-A2C31C2FE7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9088" y="940975"/>
            <a:ext cx="5332911" cy="4937761"/>
          </a:xfrm>
          <a:prstGeom prst="rect">
            <a:avLst/>
          </a:prstGeom>
          <a:noFill/>
          <a:extLst>
            <a:ext uri="{909E8E84-426E-40DD-AFC4-6F175D3DCCD1}">
              <a14:hiddenFill xmlns:a14="http://schemas.microsoft.com/office/drawing/2010/main">
                <a:solidFill>
                  <a:srgbClr val="FFFFFF"/>
                </a:solidFill>
              </a14:hiddenFill>
            </a:ext>
          </a:extLst>
        </p:spPr>
      </p:pic>
      <p:sp>
        <p:nvSpPr>
          <p:cNvPr id="12" name="Footer Placeholder 5">
            <a:extLst>
              <a:ext uri="{FF2B5EF4-FFF2-40B4-BE49-F238E27FC236}">
                <a16:creationId xmlns:a16="http://schemas.microsoft.com/office/drawing/2014/main" id="{84EA81CA-D86E-94D5-7536-F73D5CC3CDE0}"/>
              </a:ext>
            </a:extLst>
          </p:cNvPr>
          <p:cNvSpPr>
            <a:spLocks noGrp="1"/>
          </p:cNvSpPr>
          <p:nvPr>
            <p:ph type="ftr" sz="quarter" idx="11"/>
          </p:nvPr>
        </p:nvSpPr>
        <p:spPr>
          <a:xfrm>
            <a:off x="6859089" y="114963"/>
            <a:ext cx="5315806" cy="657511"/>
          </a:xfrm>
        </p:spPr>
        <p:txBody>
          <a:bodyPr rtlCol="0"/>
          <a:lstStyle/>
          <a:p>
            <a:pPr algn="ctr" rtl="0"/>
            <a:r>
              <a:rPr lang="en-GB" sz="36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rPr>
              <a:t>W Hotels</a:t>
            </a:r>
          </a:p>
        </p:txBody>
      </p:sp>
      <p:sp>
        <p:nvSpPr>
          <p:cNvPr id="19" name="Footer Placeholder 5">
            <a:extLst>
              <a:ext uri="{FF2B5EF4-FFF2-40B4-BE49-F238E27FC236}">
                <a16:creationId xmlns:a16="http://schemas.microsoft.com/office/drawing/2014/main" id="{C0A1F534-A356-3427-DF83-33BDE806F987}"/>
              </a:ext>
            </a:extLst>
          </p:cNvPr>
          <p:cNvSpPr txBox="1">
            <a:spLocks/>
          </p:cNvSpPr>
          <p:nvPr/>
        </p:nvSpPr>
        <p:spPr>
          <a:xfrm>
            <a:off x="6867049" y="5889361"/>
            <a:ext cx="5315806" cy="657511"/>
          </a:xfrm>
          <a:prstGeom prst="rect">
            <a:avLst/>
          </a:prstGeom>
        </p:spPr>
        <p:txBody>
          <a:bodyPr vert="horz" lIns="91440" tIns="45720" rIns="91440" bIns="45720" rtlCol="0" anchor="b"/>
          <a:lstStyle>
            <a:defPPr>
              <a:defRPr lang="en-US"/>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24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rPr>
              <a:t>EST. 1998</a:t>
            </a:r>
            <a:endParaRPr lang="en-GB" sz="3600" b="1" dirty="0">
              <a:solidFill>
                <a:schemeClr val="tx1"/>
              </a:solidFill>
              <a:latin typeface="Times New Roman" panose="02020603050405020304" pitchFamily="18" charset="0"/>
              <a:ea typeface="ADLaM Display" panose="02010000000000000000" pitchFamily="2" charset="0"/>
              <a:cs typeface="Times New Roman" panose="02020603050405020304" pitchFamily="18" charset="0"/>
            </a:endParaRPr>
          </a:p>
        </p:txBody>
      </p:sp>
      <p:sp>
        <p:nvSpPr>
          <p:cNvPr id="20" name="TextBox 19">
            <a:extLst>
              <a:ext uri="{FF2B5EF4-FFF2-40B4-BE49-F238E27FC236}">
                <a16:creationId xmlns:a16="http://schemas.microsoft.com/office/drawing/2014/main" id="{2CC40339-0B42-E6D7-0D73-A60E2CD04833}"/>
              </a:ext>
            </a:extLst>
          </p:cNvPr>
          <p:cNvSpPr txBox="1"/>
          <p:nvPr/>
        </p:nvSpPr>
        <p:spPr>
          <a:xfrm>
            <a:off x="5661330" y="4965036"/>
            <a:ext cx="1015020" cy="369332"/>
          </a:xfrm>
          <a:prstGeom prst="rect">
            <a:avLst/>
          </a:prstGeom>
          <a:noFill/>
        </p:spPr>
        <p:txBody>
          <a:bodyPr wrap="square" rtlCol="0">
            <a:spAutoFit/>
          </a:bodyPr>
          <a:lstStyle/>
          <a:p>
            <a:r>
              <a:rPr lang="en-GB" dirty="0"/>
              <a:t>®</a:t>
            </a:r>
          </a:p>
        </p:txBody>
      </p:sp>
      <p:pic>
        <p:nvPicPr>
          <p:cNvPr id="1032" name="Picture 8" descr="W Hotels Logo PNG Transparent &amp; SVG Vector - Freebie Supply">
            <a:hlinkClick r:id="rId3"/>
            <a:extLst>
              <a:ext uri="{FF2B5EF4-FFF2-40B4-BE49-F238E27FC236}">
                <a16:creationId xmlns:a16="http://schemas.microsoft.com/office/drawing/2014/main" id="{56683391-0D24-738E-2E0B-1FB5483376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30" y="-1"/>
            <a:ext cx="1008448" cy="816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54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C3743-D927-C9C2-6CB3-C3C614F033B4}"/>
              </a:ext>
            </a:extLst>
          </p:cNvPr>
          <p:cNvSpPr>
            <a:spLocks noGrp="1"/>
          </p:cNvSpPr>
          <p:nvPr>
            <p:ph type="ctrTitle"/>
          </p:nvPr>
        </p:nvSpPr>
        <p:spPr>
          <a:xfrm>
            <a:off x="1114982" y="1660849"/>
            <a:ext cx="5491090" cy="1362276"/>
          </a:xfrm>
        </p:spPr>
        <p:txBody>
          <a:bodyPr/>
          <a:lstStyle/>
          <a:p>
            <a:pPr algn="ctr"/>
            <a:r>
              <a:rPr lang="en-GB" dirty="0"/>
              <a:t>Contents</a:t>
            </a:r>
          </a:p>
        </p:txBody>
      </p:sp>
      <p:sp>
        <p:nvSpPr>
          <p:cNvPr id="3" name="Subtitle 2">
            <a:extLst>
              <a:ext uri="{FF2B5EF4-FFF2-40B4-BE49-F238E27FC236}">
                <a16:creationId xmlns:a16="http://schemas.microsoft.com/office/drawing/2014/main" id="{27168B20-62FF-D221-5B69-3273DB48F0EF}"/>
              </a:ext>
            </a:extLst>
          </p:cNvPr>
          <p:cNvSpPr>
            <a:spLocks noGrp="1"/>
          </p:cNvSpPr>
          <p:nvPr>
            <p:ph type="subTitle" idx="1"/>
          </p:nvPr>
        </p:nvSpPr>
        <p:spPr>
          <a:xfrm>
            <a:off x="7188647" y="3376215"/>
            <a:ext cx="4552249" cy="3481785"/>
          </a:xfrm>
        </p:spPr>
        <p:txBody>
          <a:bodyPr/>
          <a:lstStyle/>
          <a:p>
            <a:r>
              <a:rPr lang="en-GB" dirty="0">
                <a:latin typeface="Georgia" panose="02040502050405020303" pitchFamily="18" charset="0"/>
              </a:rPr>
              <a:t>Introduction – History &amp; Brand  Profile</a:t>
            </a:r>
          </a:p>
          <a:p>
            <a:r>
              <a:rPr lang="en-GB" dirty="0">
                <a:latin typeface="Georgia" panose="02040502050405020303" pitchFamily="18" charset="0"/>
              </a:rPr>
              <a:t>Main Consumers</a:t>
            </a:r>
          </a:p>
          <a:p>
            <a:r>
              <a:rPr lang="en-GB" dirty="0">
                <a:latin typeface="Georgia" panose="02040502050405020303" pitchFamily="18" charset="0"/>
              </a:rPr>
              <a:t>Role of Guest Services </a:t>
            </a:r>
          </a:p>
          <a:p>
            <a:r>
              <a:rPr lang="en-GB" dirty="0">
                <a:latin typeface="Georgia" panose="02040502050405020303" pitchFamily="18" charset="0"/>
              </a:rPr>
              <a:t>Facilities</a:t>
            </a:r>
          </a:p>
          <a:p>
            <a:r>
              <a:rPr lang="en-GB" dirty="0">
                <a:latin typeface="Georgia" panose="02040502050405020303" pitchFamily="18" charset="0"/>
              </a:rPr>
              <a:t>Importance of Hospitality to Meeting Guest Expectations</a:t>
            </a:r>
          </a:p>
          <a:p>
            <a:pPr marL="0" indent="0">
              <a:buNone/>
            </a:pPr>
            <a:endParaRPr lang="en-GB" dirty="0"/>
          </a:p>
        </p:txBody>
      </p:sp>
      <p:sp>
        <p:nvSpPr>
          <p:cNvPr id="6" name="Slide Number Placeholder 5">
            <a:extLst>
              <a:ext uri="{FF2B5EF4-FFF2-40B4-BE49-F238E27FC236}">
                <a16:creationId xmlns:a16="http://schemas.microsoft.com/office/drawing/2014/main" id="{34B7B647-BEAA-631A-29B8-F1275AEF67A3}"/>
              </a:ext>
            </a:extLst>
          </p:cNvPr>
          <p:cNvSpPr>
            <a:spLocks noGrp="1"/>
          </p:cNvSpPr>
          <p:nvPr>
            <p:ph type="sldNum" sz="quarter" idx="12"/>
          </p:nvPr>
        </p:nvSpPr>
        <p:spPr>
          <a:xfrm>
            <a:off x="11632954" y="6309360"/>
            <a:ext cx="677918" cy="457200"/>
          </a:xfrm>
        </p:spPr>
        <p:txBody>
          <a:bodyPr/>
          <a:lstStyle/>
          <a:p>
            <a:pPr rtl="0"/>
            <a:r>
              <a:rPr lang="en-GB" sz="1600" dirty="0">
                <a:solidFill>
                  <a:srgbClr val="FFFFFF"/>
                </a:solidFill>
                <a:effectLst>
                  <a:outerShdw blurRad="50800" dist="38100" dir="2700000" algn="tl" rotWithShape="0">
                    <a:prstClr val="black">
                      <a:alpha val="43000"/>
                    </a:prstClr>
                  </a:outerShdw>
                </a:effectLst>
              </a:rPr>
              <a:t>2</a:t>
            </a:r>
          </a:p>
        </p:txBody>
      </p:sp>
      <p:pic>
        <p:nvPicPr>
          <p:cNvPr id="10" name="Picture 9" descr="W Hotels &amp; Resorts | Luxury Boutique Hotels – Boutique Hotels, Design Hotels">
            <a:extLst>
              <a:ext uri="{FF2B5EF4-FFF2-40B4-BE49-F238E27FC236}">
                <a16:creationId xmlns:a16="http://schemas.microsoft.com/office/drawing/2014/main" id="{7C269D26-2599-A6FC-60A9-1EFFE5EA42E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85" y="5924938"/>
            <a:ext cx="1041107" cy="933061"/>
          </a:xfrm>
          <a:prstGeom prst="rect">
            <a:avLst/>
          </a:prstGeom>
          <a:noFill/>
          <a:ln>
            <a:noFill/>
          </a:ln>
        </p:spPr>
      </p:pic>
      <p:pic>
        <p:nvPicPr>
          <p:cNvPr id="11" name="Picture 10" descr="W Hotels to open Nashville property – Business Traveller">
            <a:extLst>
              <a:ext uri="{FF2B5EF4-FFF2-40B4-BE49-F238E27FC236}">
                <a16:creationId xmlns:a16="http://schemas.microsoft.com/office/drawing/2014/main" id="{3F29C9B7-799A-AF22-63D2-461AAFEC457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76873" y="3760238"/>
            <a:ext cx="4721290" cy="2696546"/>
          </a:xfrm>
          <a:prstGeom prst="rect">
            <a:avLst/>
          </a:prstGeom>
          <a:noFill/>
          <a:ln>
            <a:noFill/>
          </a:ln>
        </p:spPr>
      </p:pic>
      <p:pic>
        <p:nvPicPr>
          <p:cNvPr id="10242" name="Picture 2" descr="Fashion - W Hotels / The Angle - Life with a W Slant">
            <a:hlinkClick r:id="rId4"/>
            <a:extLst>
              <a:ext uri="{FF2B5EF4-FFF2-40B4-BE49-F238E27FC236}">
                <a16:creationId xmlns:a16="http://schemas.microsoft.com/office/drawing/2014/main" id="{6E73CFC8-4556-9770-CD93-B76909EF0B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95356" y="427830"/>
            <a:ext cx="4454683" cy="266284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W Hotels | Marriott Careers">
            <a:hlinkClick r:id="rId6" tgtFrame="&quot;_blank&quot;"/>
            <a:extLst>
              <a:ext uri="{FF2B5EF4-FFF2-40B4-BE49-F238E27FC236}">
                <a16:creationId xmlns:a16="http://schemas.microsoft.com/office/drawing/2014/main" id="{7B758730-9ED9-F0E8-7CEA-ECA3FBDB6A55}"/>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 y="1"/>
            <a:ext cx="1039922" cy="821094"/>
          </a:xfrm>
          <a:prstGeom prst="rect">
            <a:avLst/>
          </a:prstGeom>
          <a:noFill/>
          <a:ln>
            <a:noFill/>
          </a:ln>
        </p:spPr>
      </p:pic>
    </p:spTree>
    <p:extLst>
      <p:ext uri="{BB962C8B-B14F-4D97-AF65-F5344CB8AC3E}">
        <p14:creationId xmlns:p14="http://schemas.microsoft.com/office/powerpoint/2010/main" val="4188828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27" name="Picture 4" descr="W Hotels">
            <a:hlinkClick r:id="rId2"/>
            <a:extLst>
              <a:ext uri="{FF2B5EF4-FFF2-40B4-BE49-F238E27FC236}">
                <a16:creationId xmlns:a16="http://schemas.microsoft.com/office/drawing/2014/main" id="{90CF6641-D105-43E3-5753-9896705CAA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88913"/>
            <a:ext cx="1055526" cy="2470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a:hlinkClick r:id="rId4"/>
            <a:extLst>
              <a:ext uri="{FF2B5EF4-FFF2-40B4-BE49-F238E27FC236}">
                <a16:creationId xmlns:a16="http://schemas.microsoft.com/office/drawing/2014/main" id="{4B3774BD-8494-A5DA-C317-2FEA410E13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46569" y="379176"/>
            <a:ext cx="1483567" cy="525697"/>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D35D851F-3C70-44E4-85DA-23F582F369BB}"/>
              </a:ext>
            </a:extLst>
          </p:cNvPr>
          <p:cNvSpPr>
            <a:spLocks noGrp="1"/>
          </p:cNvSpPr>
          <p:nvPr>
            <p:ph type="sldNum" sz="quarter" idx="12"/>
          </p:nvPr>
        </p:nvSpPr>
        <p:spPr>
          <a:xfrm>
            <a:off x="11520926" y="6335483"/>
            <a:ext cx="979879" cy="457200"/>
          </a:xfrm>
        </p:spPr>
        <p:txBody>
          <a:bodyPr/>
          <a:lstStyle/>
          <a:p>
            <a:pPr rtl="0"/>
            <a:r>
              <a:rPr lang="en-GB" sz="1600" dirty="0">
                <a:solidFill>
                  <a:srgbClr val="FFFFFF"/>
                </a:solidFill>
                <a:effectLst>
                  <a:outerShdw blurRad="50800" dist="38100" dir="2700000" algn="tl" rotWithShape="0">
                    <a:prstClr val="black">
                      <a:alpha val="43000"/>
                    </a:prstClr>
                  </a:outerShdw>
                </a:effectLst>
              </a:rPr>
              <a:t>3</a:t>
            </a:r>
          </a:p>
        </p:txBody>
      </p:sp>
      <p:sp>
        <p:nvSpPr>
          <p:cNvPr id="8" name="TextBox 7">
            <a:extLst>
              <a:ext uri="{FF2B5EF4-FFF2-40B4-BE49-F238E27FC236}">
                <a16:creationId xmlns:a16="http://schemas.microsoft.com/office/drawing/2014/main" id="{97A301C8-6B91-CFBB-C3DE-3ED705800137}"/>
              </a:ext>
            </a:extLst>
          </p:cNvPr>
          <p:cNvSpPr txBox="1"/>
          <p:nvPr/>
        </p:nvSpPr>
        <p:spPr>
          <a:xfrm>
            <a:off x="7501812" y="1119664"/>
            <a:ext cx="4019113" cy="2677656"/>
          </a:xfrm>
          <a:prstGeom prst="rect">
            <a:avLst/>
          </a:prstGeom>
          <a:noFill/>
        </p:spPr>
        <p:txBody>
          <a:bodyPr wrap="square" rtlCol="0">
            <a:spAutoFit/>
          </a:bodyPr>
          <a:lstStyle/>
          <a:p>
            <a:pPr algn="ctr"/>
            <a:r>
              <a:rPr lang="en-GB" sz="2800" dirty="0">
                <a:latin typeface="Edwardian Script ITC" panose="030303020407070D0804" pitchFamily="66" charset="0"/>
              </a:rPr>
              <a:t>By year 2022</a:t>
            </a:r>
          </a:p>
          <a:p>
            <a:pPr algn="ctr"/>
            <a:r>
              <a:rPr lang="en-GB" sz="2800" dirty="0">
                <a:latin typeface="Edwardian Script ITC" panose="030303020407070D0804" pitchFamily="66" charset="0"/>
              </a:rPr>
              <a:t> Marriot International </a:t>
            </a:r>
          </a:p>
          <a:p>
            <a:pPr algn="ctr"/>
            <a:r>
              <a:rPr lang="en-GB" sz="2800" dirty="0">
                <a:latin typeface="Edwardian Script ITC" panose="030303020407070D0804" pitchFamily="66" charset="0"/>
              </a:rPr>
              <a:t>successfully added to its </a:t>
            </a:r>
          </a:p>
          <a:p>
            <a:pPr algn="ctr"/>
            <a:r>
              <a:rPr lang="en-GB" sz="2800" dirty="0">
                <a:latin typeface="Edwardian Script ITC" panose="030303020407070D0804" pitchFamily="66" charset="0"/>
              </a:rPr>
              <a:t>W hotels portfolio </a:t>
            </a:r>
          </a:p>
          <a:p>
            <a:pPr algn="ctr"/>
            <a:r>
              <a:rPr lang="en-GB" sz="2800" dirty="0">
                <a:latin typeface="Edwardian Script ITC" panose="030303020407070D0804" pitchFamily="66" charset="0"/>
              </a:rPr>
              <a:t>67 properties </a:t>
            </a:r>
          </a:p>
          <a:p>
            <a:pPr algn="ctr"/>
            <a:r>
              <a:rPr lang="en-GB" sz="2800" dirty="0">
                <a:latin typeface="Edwardian Script ITC" panose="030303020407070D0804" pitchFamily="66" charset="0"/>
              </a:rPr>
              <a:t>worldwide </a:t>
            </a:r>
          </a:p>
        </p:txBody>
      </p:sp>
      <p:pic>
        <p:nvPicPr>
          <p:cNvPr id="11" name="Picture 6" descr="Marriott Rewards adds new benefits – Business Traveller">
            <a:extLst>
              <a:ext uri="{FF2B5EF4-FFF2-40B4-BE49-F238E27FC236}">
                <a16:creationId xmlns:a16="http://schemas.microsoft.com/office/drawing/2014/main" id="{16A95E0E-EC67-783D-50BC-2347F50620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83138" y="780589"/>
            <a:ext cx="5710852" cy="2648411"/>
          </a:xfrm>
          <a:prstGeom prst="rect">
            <a:avLst/>
          </a:prstGeom>
          <a:noFill/>
          <a:extLst>
            <a:ext uri="{909E8E84-426E-40DD-AFC4-6F175D3DCCD1}">
              <a14:hiddenFill xmlns:a14="http://schemas.microsoft.com/office/drawing/2010/main">
                <a:solidFill>
                  <a:srgbClr val="FFFFFF"/>
                </a:solidFill>
              </a14:hiddenFill>
            </a:ext>
          </a:extLst>
        </p:spPr>
      </p:pic>
      <p:sp>
        <p:nvSpPr>
          <p:cNvPr id="12" name="Subtitle 11">
            <a:extLst>
              <a:ext uri="{FF2B5EF4-FFF2-40B4-BE49-F238E27FC236}">
                <a16:creationId xmlns:a16="http://schemas.microsoft.com/office/drawing/2014/main" id="{7ADEF4A4-B3FB-E623-3460-A054E2358C7F}"/>
              </a:ext>
            </a:extLst>
          </p:cNvPr>
          <p:cNvSpPr txBox="1">
            <a:spLocks noGrp="1"/>
          </p:cNvSpPr>
          <p:nvPr>
            <p:ph type="subTitle" idx="1"/>
          </p:nvPr>
        </p:nvSpPr>
        <p:spPr>
          <a:xfrm>
            <a:off x="1110751" y="175232"/>
            <a:ext cx="5683239" cy="369332"/>
          </a:xfrm>
          <a:prstGeom prst="rect">
            <a:avLst/>
          </a:prstGeom>
          <a:noFill/>
        </p:spPr>
        <p:txBody>
          <a:bodyPr wrap="square" rtlCol="0">
            <a:spAutoFit/>
          </a:bodyPr>
          <a:lstStyle/>
          <a:p>
            <a:pPr marL="0" indent="0" algn="ctr">
              <a:buNone/>
            </a:pPr>
            <a:r>
              <a:rPr lang="en-GB" sz="1800" dirty="0">
                <a:latin typeface="ADLaM Display" panose="02010000000000000000" pitchFamily="2" charset="0"/>
                <a:ea typeface="ADLaM Display" panose="02010000000000000000" pitchFamily="2" charset="0"/>
                <a:cs typeface="ADLaM Display" panose="02010000000000000000" pitchFamily="2" charset="0"/>
              </a:rPr>
              <a:t>Subsidiary of the Parent Company</a:t>
            </a:r>
          </a:p>
        </p:txBody>
      </p:sp>
      <p:sp>
        <p:nvSpPr>
          <p:cNvPr id="14" name="TextBox 13">
            <a:extLst>
              <a:ext uri="{FF2B5EF4-FFF2-40B4-BE49-F238E27FC236}">
                <a16:creationId xmlns:a16="http://schemas.microsoft.com/office/drawing/2014/main" id="{F7E200C8-0956-C603-8EC5-9812025400E8}"/>
              </a:ext>
            </a:extLst>
          </p:cNvPr>
          <p:cNvSpPr txBox="1"/>
          <p:nvPr/>
        </p:nvSpPr>
        <p:spPr>
          <a:xfrm rot="19685312">
            <a:off x="405678" y="1366289"/>
            <a:ext cx="1148071" cy="230832"/>
          </a:xfrm>
          <a:prstGeom prst="rect">
            <a:avLst/>
          </a:prstGeom>
          <a:noFill/>
        </p:spPr>
        <p:txBody>
          <a:bodyPr wrap="square" rtlCol="0">
            <a:spAutoFit/>
          </a:bodyPr>
          <a:lstStyle/>
          <a:p>
            <a:pPr algn="ctr"/>
            <a:r>
              <a:rPr lang="en-GB" sz="900" dirty="0"/>
              <a:t>INTRODUCTION</a:t>
            </a:r>
          </a:p>
        </p:txBody>
      </p:sp>
      <p:pic>
        <p:nvPicPr>
          <p:cNvPr id="15" name="Picture 14" descr="APO Group - Africa Newsroom / Press Releases Related to Africa">
            <a:hlinkClick r:id="rId7"/>
            <a:extLst>
              <a:ext uri="{FF2B5EF4-FFF2-40B4-BE49-F238E27FC236}">
                <a16:creationId xmlns:a16="http://schemas.microsoft.com/office/drawing/2014/main" id="{2F888553-A07E-3964-EE6D-615DE87672EF}"/>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rot="16200000">
            <a:off x="-1128006" y="4684963"/>
            <a:ext cx="3293703" cy="921736"/>
          </a:xfrm>
          <a:prstGeom prst="rect">
            <a:avLst/>
          </a:prstGeom>
          <a:noFill/>
          <a:ln>
            <a:noFill/>
          </a:ln>
        </p:spPr>
      </p:pic>
      <p:pic>
        <p:nvPicPr>
          <p:cNvPr id="17" name="Picture 16" descr="Every One of Marriott's 30 Hotel Brands, Explained">
            <a:extLst>
              <a:ext uri="{FF2B5EF4-FFF2-40B4-BE49-F238E27FC236}">
                <a16:creationId xmlns:a16="http://schemas.microsoft.com/office/drawing/2014/main" id="{2CCCC68D-D679-5109-1984-33855069EF5E}"/>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053943" y="4198776"/>
            <a:ext cx="4945224" cy="2483993"/>
          </a:xfrm>
          <a:prstGeom prst="rect">
            <a:avLst/>
          </a:prstGeom>
          <a:noFill/>
          <a:ln>
            <a:noFill/>
          </a:ln>
        </p:spPr>
      </p:pic>
      <p:sp>
        <p:nvSpPr>
          <p:cNvPr id="21" name="TextBox 20">
            <a:extLst>
              <a:ext uri="{FF2B5EF4-FFF2-40B4-BE49-F238E27FC236}">
                <a16:creationId xmlns:a16="http://schemas.microsoft.com/office/drawing/2014/main" id="{E1E7EF71-6ECD-C3C0-9A4A-9F14A75EDBFF}"/>
              </a:ext>
            </a:extLst>
          </p:cNvPr>
          <p:cNvSpPr txBox="1"/>
          <p:nvPr/>
        </p:nvSpPr>
        <p:spPr>
          <a:xfrm>
            <a:off x="1110751" y="5649921"/>
            <a:ext cx="5683239" cy="1032847"/>
          </a:xfrm>
          <a:prstGeom prst="rect">
            <a:avLst/>
          </a:prstGeom>
          <a:noFill/>
        </p:spPr>
        <p:txBody>
          <a:bodyPr wrap="square" rtlCol="0">
            <a:spAutoFit/>
          </a:bodyPr>
          <a:lstStyle/>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Brand Leader</a:t>
            </a:r>
          </a:p>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Offers the </a:t>
            </a:r>
            <a:r>
              <a:rPr lang="en-GB" sz="1400" dirty="0">
                <a:solidFill>
                  <a:srgbClr val="E8EAED"/>
                </a:solidFill>
                <a:latin typeface="Biome Light" panose="020B0303030204020804" pitchFamily="34" charset="0"/>
                <a:cs typeface="Biome Light" panose="020B0303030204020804" pitchFamily="34" charset="0"/>
              </a:rPr>
              <a:t>M</a:t>
            </a:r>
            <a:r>
              <a:rPr lang="en-GB" sz="1400" i="0" dirty="0">
                <a:solidFill>
                  <a:srgbClr val="E8EAED"/>
                </a:solidFill>
                <a:effectLst/>
                <a:latin typeface="Biome Light" panose="020B0303030204020804" pitchFamily="34" charset="0"/>
                <a:cs typeface="Biome Light" panose="020B0303030204020804" pitchFamily="34" charset="0"/>
              </a:rPr>
              <a:t>ost </a:t>
            </a:r>
            <a:r>
              <a:rPr lang="en-GB" sz="1400" dirty="0">
                <a:solidFill>
                  <a:srgbClr val="E8EAED"/>
                </a:solidFill>
                <a:latin typeface="Biome Light" panose="020B0303030204020804" pitchFamily="34" charset="0"/>
                <a:cs typeface="Biome Light" panose="020B0303030204020804" pitchFamily="34" charset="0"/>
              </a:rPr>
              <a:t>P</a:t>
            </a:r>
            <a:r>
              <a:rPr lang="en-GB" sz="1400" i="0" dirty="0">
                <a:solidFill>
                  <a:srgbClr val="E8EAED"/>
                </a:solidFill>
                <a:effectLst/>
                <a:latin typeface="Biome Light" panose="020B0303030204020804" pitchFamily="34" charset="0"/>
                <a:cs typeface="Biome Light" panose="020B0303030204020804" pitchFamily="34" charset="0"/>
              </a:rPr>
              <a:t>owerful Portfolio in the Industry</a:t>
            </a:r>
          </a:p>
          <a:p>
            <a:pPr algn="ctr">
              <a:lnSpc>
                <a:spcPct val="150000"/>
              </a:lnSpc>
            </a:pPr>
            <a:r>
              <a:rPr lang="en-GB" sz="1400" i="0" dirty="0">
                <a:solidFill>
                  <a:srgbClr val="E8EAED"/>
                </a:solidFill>
                <a:effectLst/>
                <a:latin typeface="Biome Light" panose="020B0303030204020804" pitchFamily="34" charset="0"/>
                <a:cs typeface="Biome Light" panose="020B0303030204020804" pitchFamily="34" charset="0"/>
              </a:rPr>
              <a:t>31 Luxury Hotel Brands</a:t>
            </a:r>
            <a:endParaRPr lang="en-GB" sz="1400" dirty="0">
              <a:latin typeface="Biome Light" panose="020B0303030204020804" pitchFamily="34" charset="0"/>
              <a:cs typeface="Biome Light" panose="020B0303030204020804" pitchFamily="34" charset="0"/>
            </a:endParaRPr>
          </a:p>
        </p:txBody>
      </p:sp>
      <p:pic>
        <p:nvPicPr>
          <p:cNvPr id="8198" name="Picture 6">
            <a:extLst>
              <a:ext uri="{FF2B5EF4-FFF2-40B4-BE49-F238E27FC236}">
                <a16:creationId xmlns:a16="http://schemas.microsoft.com/office/drawing/2014/main" id="{6B0070B4-2049-7FD6-ADC7-96A592DC639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150" y="2109959"/>
            <a:ext cx="152400" cy="96666"/>
          </a:xfrm>
          <a:prstGeom prst="rect">
            <a:avLst/>
          </a:prstGeom>
          <a:noFill/>
          <a:extLst>
            <a:ext uri="{909E8E84-426E-40DD-AFC4-6F175D3DCCD1}">
              <a14:hiddenFill xmlns:a14="http://schemas.microsoft.com/office/drawing/2010/main">
                <a:solidFill>
                  <a:srgbClr val="FFFFFF"/>
                </a:solidFill>
              </a14:hiddenFill>
            </a:ext>
          </a:extLst>
        </p:spPr>
      </p:pic>
      <p:pic>
        <p:nvPicPr>
          <p:cNvPr id="8199" name="Picture 7" descr="The Brand Leader | Advertising &amp; Design | New York | Greenville, SC">
            <a:extLst>
              <a:ext uri="{FF2B5EF4-FFF2-40B4-BE49-F238E27FC236}">
                <a16:creationId xmlns:a16="http://schemas.microsoft.com/office/drawing/2014/main" id="{6C38248E-7134-4F3F-4F0A-A7D68CD902B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25755" y="3797320"/>
            <a:ext cx="1583095" cy="1643452"/>
          </a:xfrm>
          <a:prstGeom prst="rect">
            <a:avLst/>
          </a:prstGeom>
          <a:noFill/>
          <a:extLst>
            <a:ext uri="{909E8E84-426E-40DD-AFC4-6F175D3DCCD1}">
              <a14:hiddenFill xmlns:a14="http://schemas.microsoft.com/office/drawing/2010/main">
                <a:solidFill>
                  <a:srgbClr val="FFFFFF"/>
                </a:solidFill>
              </a14:hiddenFill>
            </a:ext>
          </a:extLst>
        </p:spPr>
      </p:pic>
      <p:pic>
        <p:nvPicPr>
          <p:cNvPr id="8205" name="Picture 13" descr="W Hotel Logo Vector Images (over 820)">
            <a:extLst>
              <a:ext uri="{FF2B5EF4-FFF2-40B4-BE49-F238E27FC236}">
                <a16:creationId xmlns:a16="http://schemas.microsoft.com/office/drawing/2014/main" id="{8E8B7669-889F-F8D7-65E3-0DF8209AAB0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1055526" cy="822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585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2158A-FF87-4AF4-A1C9-5CEC035B6836}"/>
              </a:ext>
            </a:extLst>
          </p:cNvPr>
          <p:cNvSpPr>
            <a:spLocks noGrp="1"/>
          </p:cNvSpPr>
          <p:nvPr>
            <p:ph type="ctrTitle"/>
          </p:nvPr>
        </p:nvSpPr>
        <p:spPr>
          <a:xfrm>
            <a:off x="8016188" y="1491117"/>
            <a:ext cx="3754671" cy="2528515"/>
          </a:xfrm>
        </p:spPr>
        <p:txBody>
          <a:bodyPr/>
          <a:lstStyle/>
          <a:p>
            <a:br>
              <a:rPr lang="en-GB" dirty="0"/>
            </a:br>
            <a:br>
              <a:rPr lang="en-GB" dirty="0"/>
            </a:br>
            <a:endParaRPr lang="en-GB" dirty="0"/>
          </a:p>
        </p:txBody>
      </p:sp>
      <p:sp>
        <p:nvSpPr>
          <p:cNvPr id="3" name="Subtitle 2">
            <a:extLst>
              <a:ext uri="{FF2B5EF4-FFF2-40B4-BE49-F238E27FC236}">
                <a16:creationId xmlns:a16="http://schemas.microsoft.com/office/drawing/2014/main" id="{BEEA2BE8-6DD9-4DE9-4A1A-9104B9B97A79}"/>
              </a:ext>
            </a:extLst>
          </p:cNvPr>
          <p:cNvSpPr>
            <a:spLocks noGrp="1"/>
          </p:cNvSpPr>
          <p:nvPr>
            <p:ph type="subTitle" idx="1"/>
          </p:nvPr>
        </p:nvSpPr>
        <p:spPr>
          <a:xfrm>
            <a:off x="7976914" y="2705880"/>
            <a:ext cx="3806919" cy="3273570"/>
          </a:xfrm>
        </p:spPr>
        <p:txBody>
          <a:bodyPr>
            <a:normAutofit lnSpcReduction="10000"/>
          </a:bodyPr>
          <a:lstStyle/>
          <a:p>
            <a:r>
              <a:rPr lang="en-GB" dirty="0"/>
              <a:t>Musicians &amp; Music Lovers</a:t>
            </a:r>
          </a:p>
          <a:p>
            <a:r>
              <a:rPr lang="en-GB" dirty="0"/>
              <a:t>Young Professionals </a:t>
            </a:r>
          </a:p>
          <a:p>
            <a:r>
              <a:rPr lang="en-GB" dirty="0"/>
              <a:t>Young Wealthy Travellers</a:t>
            </a:r>
          </a:p>
          <a:p>
            <a:r>
              <a:rPr lang="en-GB" dirty="0"/>
              <a:t>Trendy</a:t>
            </a:r>
          </a:p>
          <a:p>
            <a:r>
              <a:rPr lang="en-GB" dirty="0"/>
              <a:t>Funky</a:t>
            </a:r>
          </a:p>
          <a:p>
            <a:r>
              <a:rPr lang="en-GB" dirty="0"/>
              <a:t>Classy</a:t>
            </a:r>
          </a:p>
          <a:p>
            <a:r>
              <a:rPr lang="en-GB" dirty="0"/>
              <a:t>Fashionable</a:t>
            </a:r>
          </a:p>
          <a:p>
            <a:r>
              <a:rPr lang="en-GB" dirty="0"/>
              <a:t>HIP</a:t>
            </a:r>
          </a:p>
          <a:p>
            <a:r>
              <a:rPr lang="en-GB" dirty="0"/>
              <a:t>In-vogue</a:t>
            </a:r>
          </a:p>
          <a:p>
            <a:endParaRPr lang="en-GB" dirty="0"/>
          </a:p>
        </p:txBody>
      </p:sp>
      <p:pic>
        <p:nvPicPr>
          <p:cNvPr id="5" name="Picture 10" descr="Find Your Vibe at W Hotels | Marriott Bonvoy - YouTube">
            <a:hlinkClick r:id="rId2"/>
            <a:extLst>
              <a:ext uri="{FF2B5EF4-FFF2-40B4-BE49-F238E27FC236}">
                <a16:creationId xmlns:a16="http://schemas.microsoft.com/office/drawing/2014/main" id="{FB639AAE-2516-CF0C-0B7B-A67C1EE73E25}"/>
              </a:ext>
            </a:extLst>
          </p:cNvPr>
          <p:cNvPicPr>
            <a:picLocks noGrp="1" noChangeAspect="1" noChangeArrowheads="1"/>
          </p:cNvPicPr>
          <p:nvPr>
            <p:ph type="pic" sz="quarter" idx="13"/>
          </p:nvPr>
        </p:nvPicPr>
        <p:blipFill>
          <a:blip r:embed="rId3">
            <a:extLst>
              <a:ext uri="{28A0092B-C50C-407E-A947-70E740481C1C}">
                <a14:useLocalDpi xmlns:a14="http://schemas.microsoft.com/office/drawing/2010/main" val="0"/>
              </a:ext>
            </a:extLst>
          </a:blip>
          <a:srcRect l="7839" r="7839"/>
          <a:stretch>
            <a:fillRect/>
          </a:stretch>
        </p:blipFill>
        <p:spPr bwMode="auto">
          <a:xfrm>
            <a:off x="-8124" y="1095375"/>
            <a:ext cx="7519988" cy="5016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0F4AFDA-CE23-0396-B77C-F2C8FF42E0D1}"/>
              </a:ext>
            </a:extLst>
          </p:cNvPr>
          <p:cNvSpPr txBox="1"/>
          <p:nvPr/>
        </p:nvSpPr>
        <p:spPr>
          <a:xfrm>
            <a:off x="169685" y="297880"/>
            <a:ext cx="7164371" cy="369332"/>
          </a:xfrm>
          <a:prstGeom prst="rect">
            <a:avLst/>
          </a:prstGeom>
          <a:noFill/>
        </p:spPr>
        <p:txBody>
          <a:bodyPr wrap="square" rtlCol="0">
            <a:spAutoFit/>
          </a:bodyPr>
          <a:lstStyle/>
          <a:p>
            <a:pPr algn="ctr"/>
            <a:r>
              <a:rPr lang="en-GB" b="1" dirty="0"/>
              <a:t>Main Consumers of W Hotel</a:t>
            </a:r>
          </a:p>
        </p:txBody>
      </p:sp>
      <p:pic>
        <p:nvPicPr>
          <p:cNvPr id="7" name="Picture 8" descr="W Hotels NMDL Presentation | PPT">
            <a:extLst>
              <a:ext uri="{FF2B5EF4-FFF2-40B4-BE49-F238E27FC236}">
                <a16:creationId xmlns:a16="http://schemas.microsoft.com/office/drawing/2014/main" id="{1512BD51-2CD8-16F0-6FCA-5D015EBFF9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67950" y="0"/>
            <a:ext cx="1924050" cy="1095375"/>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thumb">
            <a:extLst>
              <a:ext uri="{FF2B5EF4-FFF2-40B4-BE49-F238E27FC236}">
                <a16:creationId xmlns:a16="http://schemas.microsoft.com/office/drawing/2014/main" id="{B48CA9B7-F6A9-4BB1-9110-958DF241C8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9325" y="0"/>
            <a:ext cx="2708988" cy="22860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4">
            <a:extLst>
              <a:ext uri="{FF2B5EF4-FFF2-40B4-BE49-F238E27FC236}">
                <a16:creationId xmlns:a16="http://schemas.microsoft.com/office/drawing/2014/main" id="{56F9184E-BD6C-A766-A64E-28E68DF17155}"/>
              </a:ext>
            </a:extLst>
          </p:cNvPr>
          <p:cNvSpPr>
            <a:spLocks noChangeArrowheads="1"/>
          </p:cNvSpPr>
          <p:nvPr/>
        </p:nvSpPr>
        <p:spPr bwMode="auto">
          <a:xfrm>
            <a:off x="42685" y="-2184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8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Slide Number Placeholder 5">
            <a:extLst>
              <a:ext uri="{FF2B5EF4-FFF2-40B4-BE49-F238E27FC236}">
                <a16:creationId xmlns:a16="http://schemas.microsoft.com/office/drawing/2014/main" id="{3C91E571-C7A0-3077-CA0D-74A93B6B305C}"/>
              </a:ext>
            </a:extLst>
          </p:cNvPr>
          <p:cNvSpPr txBox="1">
            <a:spLocks/>
          </p:cNvSpPr>
          <p:nvPr/>
        </p:nvSpPr>
        <p:spPr>
          <a:xfrm>
            <a:off x="11632954" y="6309360"/>
            <a:ext cx="559046" cy="457200"/>
          </a:xfrm>
          <a:prstGeom prst="rect">
            <a:avLst/>
          </a:prstGeom>
        </p:spPr>
        <p:txBody>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600" dirty="0">
                <a:solidFill>
                  <a:srgbClr val="FFFFFF"/>
                </a:solidFill>
                <a:effectLst>
                  <a:outerShdw blurRad="50800" dist="38100" dir="2700000" algn="tl" rotWithShape="0">
                    <a:prstClr val="black">
                      <a:alpha val="43000"/>
                    </a:prstClr>
                  </a:outerShdw>
                </a:effectLst>
              </a:rPr>
              <a:t>4</a:t>
            </a:r>
          </a:p>
        </p:txBody>
      </p:sp>
      <p:pic>
        <p:nvPicPr>
          <p:cNvPr id="11" name="Picture 10" descr="W Hotels | Marriott News Center">
            <a:hlinkClick r:id="rId6" tgtFrame="&quot;_blank&quot;"/>
            <a:extLst>
              <a:ext uri="{FF2B5EF4-FFF2-40B4-BE49-F238E27FC236}">
                <a16:creationId xmlns:a16="http://schemas.microsoft.com/office/drawing/2014/main" id="{4E85F168-5AC5-B1FA-1BB5-79DA5FB50974}"/>
              </a:ext>
            </a:extLst>
          </p:cNvPr>
          <p:cNvPicPr>
            <a:picLocks noChangeAspect="1"/>
          </p:cNvPicPr>
          <p:nvPr/>
        </p:nvPicPr>
        <p:blipFill rotWithShape="1">
          <a:blip r:embed="rId7">
            <a:extLst>
              <a:ext uri="{28A0092B-C50C-407E-A947-70E740481C1C}">
                <a14:useLocalDpi xmlns:a14="http://schemas.microsoft.com/office/drawing/2010/main" val="0"/>
              </a:ext>
            </a:extLst>
          </a:blip>
          <a:srcRect l="4510" t="7441" r="1128" b="7686"/>
          <a:stretch/>
        </p:blipFill>
        <p:spPr bwMode="auto">
          <a:xfrm>
            <a:off x="0" y="24044"/>
            <a:ext cx="1138335" cy="1002324"/>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47588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AutoShape 2" descr="Four well-dressed people partying and playing with turntable">
            <a:hlinkClick r:id="rId3"/>
            <a:extLst>
              <a:ext uri="{FF2B5EF4-FFF2-40B4-BE49-F238E27FC236}">
                <a16:creationId xmlns:a16="http://schemas.microsoft.com/office/drawing/2014/main" id="{4FAA4797-2694-DCE4-BC10-69E26C105705}"/>
              </a:ext>
            </a:extLst>
          </p:cNvPr>
          <p:cNvSpPr>
            <a:spLocks noChangeAspect="1" noChangeArrowheads="1"/>
          </p:cNvSpPr>
          <p:nvPr/>
        </p:nvSpPr>
        <p:spPr bwMode="auto">
          <a:xfrm>
            <a:off x="6029463" y="194699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AutoShape 3" descr="Woman drinking a cocktail posing with a man using a resistance band.">
            <a:hlinkClick r:id="rId4"/>
            <a:extLst>
              <a:ext uri="{FF2B5EF4-FFF2-40B4-BE49-F238E27FC236}">
                <a16:creationId xmlns:a16="http://schemas.microsoft.com/office/drawing/2014/main" id="{C074262B-AB4A-38DC-7212-06CF62116BE7}"/>
              </a:ext>
            </a:extLst>
          </p:cNvPr>
          <p:cNvSpPr>
            <a:spLocks noChangeAspect="1" noChangeArrowheads="1"/>
          </p:cNvSpPr>
          <p:nvPr/>
        </p:nvSpPr>
        <p:spPr bwMode="auto">
          <a:xfrm>
            <a:off x="6029463" y="2664541"/>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4" descr="Woman walking down modern and luxurious staircase with artistic display hanging above">
            <a:hlinkClick r:id="rId5"/>
            <a:extLst>
              <a:ext uri="{FF2B5EF4-FFF2-40B4-BE49-F238E27FC236}">
                <a16:creationId xmlns:a16="http://schemas.microsoft.com/office/drawing/2014/main" id="{EAF42B96-F051-340C-A662-F2DDE4FAE1AB}"/>
              </a:ext>
            </a:extLst>
          </p:cNvPr>
          <p:cNvSpPr>
            <a:spLocks noChangeAspect="1" noChangeArrowheads="1"/>
          </p:cNvSpPr>
          <p:nvPr/>
        </p:nvSpPr>
        <p:spPr bwMode="auto">
          <a:xfrm>
            <a:off x="6029463" y="338050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 name="AutoShape 5" descr="Woman wearing a stylish, colorful dress posing on white piano">
            <a:hlinkClick r:id="rId6"/>
            <a:extLst>
              <a:ext uri="{FF2B5EF4-FFF2-40B4-BE49-F238E27FC236}">
                <a16:creationId xmlns:a16="http://schemas.microsoft.com/office/drawing/2014/main" id="{9C260806-272B-69B4-1501-EB86AA5A300F}"/>
              </a:ext>
            </a:extLst>
          </p:cNvPr>
          <p:cNvSpPr>
            <a:spLocks noChangeAspect="1" noChangeArrowheads="1"/>
          </p:cNvSpPr>
          <p:nvPr/>
        </p:nvSpPr>
        <p:spPr bwMode="auto">
          <a:xfrm>
            <a:off x="6029463" y="4096466"/>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p:txBody>
          <a:bodyPr rtlCol="0"/>
          <a:lstStyle/>
          <a:p>
            <a:pPr rtl="0"/>
            <a:r>
              <a:rPr lang="en-GB"/>
              <a:t>Presentation Title</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p:txBody>
          <a:bodyPr rtlCol="0"/>
          <a:lstStyle/>
          <a:p>
            <a:pPr rtl="0"/>
            <a:fld id="{FAEF9944-A4F6-4C59-AEBD-678D6480B8EA}" type="slidenum">
              <a:rPr lang="en-GB" smtClean="0"/>
              <a:pPr rtl="0"/>
              <a:t>6</a:t>
            </a:fld>
            <a:endParaRPr lang="en-GB" dirty="0"/>
          </a:p>
        </p:txBody>
      </p:sp>
      <p:sp>
        <p:nvSpPr>
          <p:cNvPr id="20" name="TextBox 19">
            <a:extLst>
              <a:ext uri="{FF2B5EF4-FFF2-40B4-BE49-F238E27FC236}">
                <a16:creationId xmlns:a16="http://schemas.microsoft.com/office/drawing/2014/main" id="{BF089159-9D28-6ADD-2509-6FFB7D46EB5F}"/>
              </a:ext>
            </a:extLst>
          </p:cNvPr>
          <p:cNvSpPr txBox="1"/>
          <p:nvPr/>
        </p:nvSpPr>
        <p:spPr>
          <a:xfrm>
            <a:off x="8159355" y="103570"/>
            <a:ext cx="3793672" cy="2123658"/>
          </a:xfrm>
          <a:prstGeom prst="rect">
            <a:avLst/>
          </a:prstGeom>
          <a:noFill/>
        </p:spPr>
        <p:txBody>
          <a:bodyPr wrap="square">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3"/>
              </a:rPr>
              <a:t>MUSIC</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lumMod val="95000"/>
                  </a:schemeClr>
                </a:solidFill>
                <a:effectLst/>
                <a:latin typeface="inherit"/>
                <a:cs typeface="Arial" panose="020B0604020202020204" pitchFamily="34" charset="0"/>
              </a:rPr>
              <a:t>A part of W’s DNA, it ties everyone together amps up the vibe. Experience new/next music that channels to the beat of each destination.</a:t>
            </a:r>
            <a:endParaRPr lang="en-GB" sz="2000" dirty="0">
              <a:solidFill>
                <a:schemeClr val="tx1">
                  <a:lumMod val="95000"/>
                </a:schemeClr>
              </a:solidFill>
            </a:endParaRPr>
          </a:p>
        </p:txBody>
      </p:sp>
      <p:sp>
        <p:nvSpPr>
          <p:cNvPr id="24" name="TextBox 23">
            <a:extLst>
              <a:ext uri="{FF2B5EF4-FFF2-40B4-BE49-F238E27FC236}">
                <a16:creationId xmlns:a16="http://schemas.microsoft.com/office/drawing/2014/main" id="{B04D0D2C-0179-CFC2-699F-4F6F82F2DE9D}"/>
              </a:ext>
            </a:extLst>
          </p:cNvPr>
          <p:cNvSpPr txBox="1"/>
          <p:nvPr/>
        </p:nvSpPr>
        <p:spPr>
          <a:xfrm>
            <a:off x="199158" y="3685304"/>
            <a:ext cx="3838187" cy="233910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4"/>
              </a:rPr>
              <a:t>FUEL</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effectLst/>
                <a:latin typeface="inherit"/>
                <a:cs typeface="Arial" panose="020B0604020202020204" pitchFamily="34" charset="0"/>
              </a:rPr>
              <a:t>Giving you the energy to look good, feel good, go longer, stay later. At W, it’s all about living life in balance with #detoxretoxrepeat as our ethos.</a:t>
            </a: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rgbClr val="000000"/>
                </a:solidFill>
                <a:effectLst/>
                <a:latin typeface="inherit"/>
                <a:cs typeface="Arial" panose="020B0604020202020204" pitchFamily="34" charset="0"/>
              </a:rPr>
              <a:t> </a:t>
            </a:r>
          </a:p>
        </p:txBody>
      </p:sp>
      <p:sp>
        <p:nvSpPr>
          <p:cNvPr id="27" name="TextBox 26">
            <a:extLst>
              <a:ext uri="{FF2B5EF4-FFF2-40B4-BE49-F238E27FC236}">
                <a16:creationId xmlns:a16="http://schemas.microsoft.com/office/drawing/2014/main" id="{ABEFEC2E-94A2-DE3C-1B29-D5F1CB05CC79}"/>
              </a:ext>
            </a:extLst>
          </p:cNvPr>
          <p:cNvSpPr txBox="1"/>
          <p:nvPr/>
        </p:nvSpPr>
        <p:spPr>
          <a:xfrm>
            <a:off x="297996" y="342900"/>
            <a:ext cx="4097029" cy="181588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WSans-Bold"/>
                <a:cs typeface="Arial" panose="020B0604020202020204" pitchFamily="34" charset="0"/>
                <a:hlinkClick r:id="rId5"/>
              </a:rPr>
              <a:t>DESIGN</a:t>
            </a:r>
            <a:endParaRPr kumimoji="0" lang="en-US" altLang="en-US" sz="3200" b="1" i="0" u="none" strike="noStrike" cap="none" normalizeH="0" baseline="0" dirty="0">
              <a:ln>
                <a:noFill/>
              </a:ln>
              <a:solidFill>
                <a:srgbClr val="000000"/>
              </a:solidFill>
              <a:effectLst/>
              <a:latin typeface="WSans-Bold"/>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lumMod val="95000"/>
                  </a:schemeClr>
                </a:solidFill>
                <a:effectLst/>
                <a:latin typeface="inherit"/>
                <a:cs typeface="Arial" panose="020B0604020202020204" pitchFamily="34" charset="0"/>
              </a:rPr>
              <a:t>W design is bold and defies expectations – each hotel is inspired by unique aspects of the destination’s local culture and historical roots.</a:t>
            </a:r>
          </a:p>
        </p:txBody>
      </p:sp>
      <p:sp>
        <p:nvSpPr>
          <p:cNvPr id="29" name="TextBox 28">
            <a:extLst>
              <a:ext uri="{FF2B5EF4-FFF2-40B4-BE49-F238E27FC236}">
                <a16:creationId xmlns:a16="http://schemas.microsoft.com/office/drawing/2014/main" id="{C8679EB2-AB0B-228D-E1E6-29796C7C6422}"/>
              </a:ext>
            </a:extLst>
          </p:cNvPr>
          <p:cNvSpPr txBox="1"/>
          <p:nvPr/>
        </p:nvSpPr>
        <p:spPr>
          <a:xfrm>
            <a:off x="8159355" y="3860304"/>
            <a:ext cx="3838187" cy="2677656"/>
          </a:xfrm>
          <a:prstGeom prst="rect">
            <a:avLst/>
          </a:prstGeom>
          <a:noFill/>
        </p:spPr>
        <p:txBody>
          <a:bodyPr wrap="square">
            <a:spAutoFit/>
          </a:bodyPr>
          <a:lstStyle/>
          <a:p>
            <a:pPr algn="r" fontAlgn="base"/>
            <a:r>
              <a:rPr lang="en-GB" sz="3200" b="1" i="0" u="none" strike="noStrike" cap="all" dirty="0">
                <a:solidFill>
                  <a:srgbClr val="000000"/>
                </a:solidFill>
                <a:effectLst/>
                <a:latin typeface="WSans-Bold"/>
                <a:hlinkClick r:id="rId6"/>
              </a:rPr>
              <a:t>FASHION</a:t>
            </a:r>
            <a:endParaRPr lang="en-GB" sz="3200" b="1" i="0" u="none" strike="noStrike" cap="all" dirty="0">
              <a:solidFill>
                <a:srgbClr val="000000"/>
              </a:solidFill>
              <a:effectLst/>
              <a:latin typeface="WSans-Bold"/>
            </a:endParaRPr>
          </a:p>
          <a:p>
            <a:pPr algn="just" fontAlgn="base"/>
            <a:r>
              <a:rPr lang="en-GB" sz="2000" b="0" i="0" u="none" strike="noStrike" dirty="0">
                <a:effectLst/>
                <a:latin typeface="inherit"/>
              </a:rPr>
              <a:t>From emerging designers to local boutiques, W gives you insider access to the latest trends in each destination and a stage to show off your style.</a:t>
            </a:r>
          </a:p>
          <a:p>
            <a:pPr algn="just"/>
            <a:br>
              <a:rPr lang="en-GB" dirty="0"/>
            </a:br>
            <a:endParaRPr lang="en-GB" dirty="0"/>
          </a:p>
        </p:txBody>
      </p:sp>
    </p:spTree>
    <p:extLst>
      <p:ext uri="{BB962C8B-B14F-4D97-AF65-F5344CB8AC3E}">
        <p14:creationId xmlns:p14="http://schemas.microsoft.com/office/powerpoint/2010/main" val="1109332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E3E83-14EC-51A1-AD75-294EDCA0DD22}"/>
              </a:ext>
            </a:extLst>
          </p:cNvPr>
          <p:cNvSpPr>
            <a:spLocks noGrp="1"/>
          </p:cNvSpPr>
          <p:nvPr>
            <p:ph type="title"/>
          </p:nvPr>
        </p:nvSpPr>
        <p:spPr>
          <a:xfrm>
            <a:off x="4636168" y="91440"/>
            <a:ext cx="7443056" cy="1489450"/>
          </a:xfrm>
        </p:spPr>
        <p:txBody>
          <a:bodyPr/>
          <a:lstStyle/>
          <a:p>
            <a:pPr algn="r"/>
            <a:r>
              <a:rPr lang="en-GB" dirty="0"/>
              <a:t>MUSIC</a:t>
            </a:r>
          </a:p>
        </p:txBody>
      </p:sp>
      <p:sp>
        <p:nvSpPr>
          <p:cNvPr id="6" name="Footer Placeholder 5">
            <a:extLst>
              <a:ext uri="{FF2B5EF4-FFF2-40B4-BE49-F238E27FC236}">
                <a16:creationId xmlns:a16="http://schemas.microsoft.com/office/drawing/2014/main" id="{6E8D6792-68D8-A3BB-4C83-40731A798412}"/>
              </a:ext>
            </a:extLst>
          </p:cNvPr>
          <p:cNvSpPr>
            <a:spLocks noGrp="1"/>
          </p:cNvSpPr>
          <p:nvPr>
            <p:ph type="ftr" sz="quarter" idx="11"/>
          </p:nvPr>
        </p:nvSpPr>
        <p:spPr/>
        <p:txBody>
          <a:bodyPr/>
          <a:lstStyle/>
          <a:p>
            <a:pPr rtl="0"/>
            <a:r>
              <a:rPr lang="en-GB" dirty="0"/>
              <a:t>Presentation Title</a:t>
            </a:r>
          </a:p>
        </p:txBody>
      </p:sp>
      <p:sp>
        <p:nvSpPr>
          <p:cNvPr id="8" name="Slide Number Placeholder 7">
            <a:extLst>
              <a:ext uri="{FF2B5EF4-FFF2-40B4-BE49-F238E27FC236}">
                <a16:creationId xmlns:a16="http://schemas.microsoft.com/office/drawing/2014/main" id="{705946F3-5AB1-8E7C-8B01-B420F90810B6}"/>
              </a:ext>
            </a:extLst>
          </p:cNvPr>
          <p:cNvSpPr>
            <a:spLocks noGrp="1"/>
          </p:cNvSpPr>
          <p:nvPr>
            <p:ph type="sldNum" sz="quarter" idx="12"/>
          </p:nvPr>
        </p:nvSpPr>
        <p:spPr/>
        <p:txBody>
          <a:bodyPr/>
          <a:lstStyle/>
          <a:p>
            <a:pPr rtl="0"/>
            <a:fld id="{FAEF9944-A4F6-4C59-AEBD-678D6480B8EA}" type="slidenum">
              <a:rPr lang="en-GB" smtClean="0"/>
              <a:t>7</a:t>
            </a:fld>
            <a:endParaRPr lang="en-GB" dirty="0"/>
          </a:p>
        </p:txBody>
      </p:sp>
      <p:pic>
        <p:nvPicPr>
          <p:cNvPr id="11" name="Picture 4" descr="Music and room service on new W Hotels app">
            <a:hlinkClick r:id="rId2"/>
            <a:extLst>
              <a:ext uri="{FF2B5EF4-FFF2-40B4-BE49-F238E27FC236}">
                <a16:creationId xmlns:a16="http://schemas.microsoft.com/office/drawing/2014/main" id="{5074F54E-959A-351B-9F3F-A9561A6183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636168" cy="3429000"/>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W Hotels launches Sound Suite recording studios for rock stars on the road  | Architecture and design news | CLADglobal.com">
            <a:hlinkClick r:id="rId4"/>
            <a:extLst>
              <a:ext uri="{FF2B5EF4-FFF2-40B4-BE49-F238E27FC236}">
                <a16:creationId xmlns:a16="http://schemas.microsoft.com/office/drawing/2014/main" id="{23AAAB35-C289-E4F1-8381-877C3574B2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76934" y="1714500"/>
            <a:ext cx="5303258" cy="381000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F298FD9-6D70-93D5-76F7-9A1B4CF384C0}"/>
              </a:ext>
            </a:extLst>
          </p:cNvPr>
          <p:cNvSpPr txBox="1"/>
          <p:nvPr/>
        </p:nvSpPr>
        <p:spPr>
          <a:xfrm>
            <a:off x="5160195" y="5756890"/>
            <a:ext cx="6094476" cy="369332"/>
          </a:xfrm>
          <a:prstGeom prst="rect">
            <a:avLst/>
          </a:prstGeom>
          <a:noFill/>
        </p:spPr>
        <p:txBody>
          <a:bodyPr wrap="square">
            <a:spAutoFit/>
          </a:bodyPr>
          <a:lstStyle/>
          <a:p>
            <a:pPr algn="ctr"/>
            <a:r>
              <a:rPr lang="en-GB" b="1" i="0" u="sng" strike="noStrike" dirty="0">
                <a:solidFill>
                  <a:srgbClr val="EC76B5"/>
                </a:solidFill>
                <a:effectLst/>
                <a:latin typeface="Georgia" panose="02040502050405020303" pitchFamily="18" charset="0"/>
                <a:hlinkClick r:id="rId6">
                  <a:extLst>
                    <a:ext uri="{A12FA001-AC4F-418D-AE19-62706E023703}">
                      <ahyp:hlinkClr xmlns:ahyp="http://schemas.microsoft.com/office/drawing/2018/hyperlinkcolor" val="tx"/>
                    </a:ext>
                  </a:extLst>
                </a:hlinkClick>
              </a:rPr>
              <a:t>With Hi Tech Equipment</a:t>
            </a:r>
            <a:endParaRPr lang="en-GB" b="1" i="0" u="sng" strike="noStrike" dirty="0">
              <a:solidFill>
                <a:schemeClr val="accent5">
                  <a:lumMod val="60000"/>
                  <a:lumOff val="40000"/>
                </a:schemeClr>
              </a:solidFill>
              <a:effectLst/>
              <a:latin typeface="Georgia" panose="02040502050405020303" pitchFamily="18" charset="0"/>
              <a:hlinkClick r:id="rId6">
                <a:extLst>
                  <a:ext uri="{A12FA001-AC4F-418D-AE19-62706E023703}">
                    <ahyp:hlinkClr xmlns:ahyp="http://schemas.microsoft.com/office/drawing/2018/hyperlinkcolor" val="tx"/>
                  </a:ext>
                </a:extLst>
              </a:hlinkClick>
            </a:endParaRPr>
          </a:p>
        </p:txBody>
      </p:sp>
      <p:sp>
        <p:nvSpPr>
          <p:cNvPr id="16" name="TextBox 15">
            <a:extLst>
              <a:ext uri="{FF2B5EF4-FFF2-40B4-BE49-F238E27FC236}">
                <a16:creationId xmlns:a16="http://schemas.microsoft.com/office/drawing/2014/main" id="{D288B063-A388-B44E-1BF1-70181DD39D64}"/>
              </a:ext>
            </a:extLst>
          </p:cNvPr>
          <p:cNvSpPr txBox="1"/>
          <p:nvPr/>
        </p:nvSpPr>
        <p:spPr>
          <a:xfrm>
            <a:off x="82071" y="3631704"/>
            <a:ext cx="3282987" cy="2677656"/>
          </a:xfrm>
          <a:prstGeom prst="rect">
            <a:avLst/>
          </a:prstGeom>
          <a:noFill/>
        </p:spPr>
        <p:txBody>
          <a:bodyPr wrap="square">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lumMod val="95000"/>
                  </a:schemeClr>
                </a:solidFill>
                <a:effectLst/>
                <a:latin typeface="inherit"/>
                <a:cs typeface="Arial" panose="020B0604020202020204" pitchFamily="34" charset="0"/>
              </a:rPr>
              <a:t>A part of W’s DNA, it ties everyone together amps up the vibe. Guests can </a:t>
            </a:r>
            <a:r>
              <a:rPr lang="en-US" altLang="en-US" sz="2400" b="1" dirty="0">
                <a:solidFill>
                  <a:schemeClr val="tx1">
                    <a:lumMod val="95000"/>
                  </a:schemeClr>
                </a:solidFill>
                <a:latin typeface="inherit"/>
                <a:cs typeface="Arial" panose="020B0604020202020204" pitchFamily="34" charset="0"/>
              </a:rPr>
              <a:t>e</a:t>
            </a:r>
            <a:r>
              <a:rPr kumimoji="0" lang="en-US" altLang="en-US" sz="2400" b="1" i="0" u="none" strike="noStrike" cap="none" normalizeH="0" baseline="0" dirty="0">
                <a:ln>
                  <a:noFill/>
                </a:ln>
                <a:solidFill>
                  <a:schemeClr val="tx1">
                    <a:lumMod val="95000"/>
                  </a:schemeClr>
                </a:solidFill>
                <a:effectLst/>
                <a:latin typeface="inherit"/>
                <a:cs typeface="Arial" panose="020B0604020202020204" pitchFamily="34" charset="0"/>
              </a:rPr>
              <a:t>xperience new/next music that channels to the beat of each destination</a:t>
            </a:r>
            <a:r>
              <a:rPr kumimoji="0" lang="en-US" altLang="en-US" sz="1800" b="0" i="0" u="none" strike="noStrike" cap="none" normalizeH="0" baseline="0" dirty="0">
                <a:ln>
                  <a:noFill/>
                </a:ln>
                <a:solidFill>
                  <a:schemeClr val="tx1">
                    <a:lumMod val="95000"/>
                  </a:schemeClr>
                </a:solidFill>
                <a:effectLst/>
                <a:latin typeface="inherit"/>
                <a:cs typeface="Arial" panose="020B0604020202020204" pitchFamily="34" charset="0"/>
              </a:rPr>
              <a:t>.</a:t>
            </a:r>
            <a:endParaRPr lang="en-GB" sz="1800" dirty="0">
              <a:solidFill>
                <a:schemeClr val="tx1">
                  <a:lumMod val="95000"/>
                </a:schemeClr>
              </a:solidFill>
            </a:endParaRPr>
          </a:p>
        </p:txBody>
      </p:sp>
      <p:sp>
        <p:nvSpPr>
          <p:cNvPr id="17" name="TextBox 16">
            <a:extLst>
              <a:ext uri="{FF2B5EF4-FFF2-40B4-BE49-F238E27FC236}">
                <a16:creationId xmlns:a16="http://schemas.microsoft.com/office/drawing/2014/main" id="{DAD6CB24-5A15-4DD6-8E09-4936AB03F483}"/>
              </a:ext>
            </a:extLst>
          </p:cNvPr>
          <p:cNvSpPr txBox="1"/>
          <p:nvPr/>
        </p:nvSpPr>
        <p:spPr>
          <a:xfrm>
            <a:off x="5276088" y="1145806"/>
            <a:ext cx="5596128" cy="369332"/>
          </a:xfrm>
          <a:prstGeom prst="rect">
            <a:avLst/>
          </a:prstGeom>
          <a:noFill/>
        </p:spPr>
        <p:txBody>
          <a:bodyPr wrap="square" rtlCol="0">
            <a:spAutoFit/>
          </a:bodyPr>
          <a:lstStyle/>
          <a:p>
            <a:pPr algn="ctr"/>
            <a:r>
              <a:rPr lang="en-GB" dirty="0"/>
              <a:t>Offering Musicians Professional Studios</a:t>
            </a:r>
          </a:p>
        </p:txBody>
      </p:sp>
    </p:spTree>
    <p:extLst>
      <p:ext uri="{BB962C8B-B14F-4D97-AF65-F5344CB8AC3E}">
        <p14:creationId xmlns:p14="http://schemas.microsoft.com/office/powerpoint/2010/main" val="1940749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p:txBody>
          <a:bodyPr rtlCol="0"/>
          <a:lstStyle/>
          <a:p>
            <a:pPr rtl="0"/>
            <a:r>
              <a:rPr lang="en-GB" dirty="0"/>
              <a:t>Summary</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17" r="17"/>
          <a:stretch/>
        </p:blipFill>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24" b="24"/>
          <a:stretch/>
        </p:blipFill>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t="24" b="24"/>
          <a:stretch/>
        </p:blipFill>
        <p:spPr/>
      </p:pic>
      <p:sp>
        <p:nvSpPr>
          <p:cNvPr id="17" name="Footer Placeholder 16">
            <a:extLst>
              <a:ext uri="{FF2B5EF4-FFF2-40B4-BE49-F238E27FC236}">
                <a16:creationId xmlns:a16="http://schemas.microsoft.com/office/drawing/2014/main" id="{A7A34B0D-1722-4024-BC6E-2A411B0AF724}"/>
              </a:ext>
            </a:extLst>
          </p:cNvPr>
          <p:cNvSpPr>
            <a:spLocks noGrp="1"/>
          </p:cNvSpPr>
          <p:nvPr>
            <p:ph type="ftr" sz="quarter" idx="11"/>
          </p:nvPr>
        </p:nvSpPr>
        <p:spPr/>
        <p:txBody>
          <a:bodyPr rtlCol="0"/>
          <a:lstStyle/>
          <a:p>
            <a:pPr rtl="0"/>
            <a:r>
              <a:rPr lang="en-GB"/>
              <a:t>Presentation Title</a:t>
            </a:r>
          </a:p>
        </p:txBody>
      </p:sp>
      <p:sp>
        <p:nvSpPr>
          <p:cNvPr id="16" name="Date Placeholder 15">
            <a:extLst>
              <a:ext uri="{FF2B5EF4-FFF2-40B4-BE49-F238E27FC236}">
                <a16:creationId xmlns:a16="http://schemas.microsoft.com/office/drawing/2014/main" id="{C7BA43AD-7653-4B85-883B-8DB0DF3D8CF3}"/>
              </a:ext>
            </a:extLst>
          </p:cNvPr>
          <p:cNvSpPr>
            <a:spLocks noGrp="1"/>
          </p:cNvSpPr>
          <p:nvPr>
            <p:ph type="dt" sz="half" idx="10"/>
          </p:nvPr>
        </p:nvSpPr>
        <p:spPr/>
        <p:txBody>
          <a:bodyPr rtlCol="0"/>
          <a:lstStyle/>
          <a:p>
            <a:pPr rtl="0"/>
            <a:r>
              <a:rPr lang="en-GB"/>
              <a:t>2/1/20XX</a:t>
            </a:r>
            <a:endParaRPr lang="en-GB" dirty="0"/>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1549080" y="6234715"/>
            <a:ext cx="979879" cy="457200"/>
          </a:xfrm>
        </p:spPr>
        <p:txBody>
          <a:bodyPr rtlCol="0"/>
          <a:lstStyle/>
          <a:p>
            <a:pPr rtl="0"/>
            <a:r>
              <a:rPr lang="en-GB" sz="1600" dirty="0"/>
              <a:t>9</a:t>
            </a:r>
          </a:p>
        </p:txBody>
      </p:sp>
      <p:sp>
        <p:nvSpPr>
          <p:cNvPr id="2" name="TextBox 1">
            <a:extLst>
              <a:ext uri="{FF2B5EF4-FFF2-40B4-BE49-F238E27FC236}">
                <a16:creationId xmlns:a16="http://schemas.microsoft.com/office/drawing/2014/main" id="{220219BC-2247-B822-0BBB-EA6AA9BFFD8A}"/>
              </a:ext>
            </a:extLst>
          </p:cNvPr>
          <p:cNvSpPr txBox="1"/>
          <p:nvPr/>
        </p:nvSpPr>
        <p:spPr>
          <a:xfrm>
            <a:off x="5477068" y="1569308"/>
            <a:ext cx="5738327" cy="1323439"/>
          </a:xfrm>
          <a:prstGeom prst="rect">
            <a:avLst/>
          </a:prstGeom>
          <a:noFill/>
        </p:spPr>
        <p:txBody>
          <a:bodyPr wrap="square" rtlCol="0">
            <a:spAutoFit/>
          </a:bodyPr>
          <a:lstStyle/>
          <a:p>
            <a:pPr algn="just"/>
            <a:r>
              <a:rPr lang="en-GB" sz="2000" dirty="0">
                <a:latin typeface="Yellowtail" panose="02000503000000000000" pitchFamily="2" charset="0"/>
              </a:rPr>
              <a:t>The worldly renowned “W” hotels, whilst uniquely presented to international trendsetter standards of customisation, charm and chic, this global icon has done its  owner proud and which remains one of Marriot’s lead hotelier residences </a:t>
            </a:r>
          </a:p>
        </p:txBody>
      </p:sp>
    </p:spTree>
    <p:extLst>
      <p:ext uri="{BB962C8B-B14F-4D97-AF65-F5344CB8AC3E}">
        <p14:creationId xmlns:p14="http://schemas.microsoft.com/office/powerpoint/2010/main" val="1109332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p:txBody>
          <a:bodyPr rtlCol="0"/>
          <a:lstStyle/>
          <a:p>
            <a:pPr algn="ctr" rtl="0"/>
            <a:br>
              <a:rPr lang="en-GB" dirty="0">
                <a:latin typeface="Kunstler Script" panose="030304020206070D0D06" pitchFamily="66" charset="0"/>
              </a:rPr>
            </a:br>
            <a:r>
              <a:rPr lang="en-GB" dirty="0">
                <a:latin typeface="Kunstler Script" panose="030304020206070D0D06" pitchFamily="66" charset="0"/>
              </a:rPr>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44" b="44"/>
          <a:stretch/>
        </p:blipFill>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t="5" b="5"/>
          <a:stretch/>
        </p:blipFill>
        <p:spPr>
          <a:xfrm>
            <a:off x="1039720" y="3461003"/>
            <a:ext cx="5728215" cy="3396997"/>
          </a:xfrm>
        </p:spPr>
      </p:pic>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a:xfrm>
            <a:off x="7386762" y="5635690"/>
            <a:ext cx="4612405" cy="577652"/>
          </a:xfrm>
        </p:spPr>
        <p:txBody>
          <a:bodyPr rtlCol="0">
            <a:normAutofit/>
          </a:bodyPr>
          <a:lstStyle/>
          <a:p>
            <a:pPr rtl="0"/>
            <a:r>
              <a:rPr lang="en-GB" dirty="0"/>
              <a:t>Muhammad A Mahmood</a:t>
            </a:r>
          </a:p>
        </p:txBody>
      </p:sp>
      <p:sp>
        <p:nvSpPr>
          <p:cNvPr id="34" name="Footer Placeholder 33">
            <a:extLst>
              <a:ext uri="{FF2B5EF4-FFF2-40B4-BE49-F238E27FC236}">
                <a16:creationId xmlns:a16="http://schemas.microsoft.com/office/drawing/2014/main" id="{263FD36A-B869-46D7-A4E1-FAA91F31D1C3}"/>
              </a:ext>
            </a:extLst>
          </p:cNvPr>
          <p:cNvSpPr>
            <a:spLocks noGrp="1"/>
          </p:cNvSpPr>
          <p:nvPr>
            <p:ph type="ftr" sz="quarter" idx="11"/>
          </p:nvPr>
        </p:nvSpPr>
        <p:spPr/>
        <p:txBody>
          <a:bodyPr rtlCol="0"/>
          <a:lstStyle/>
          <a:p>
            <a:pPr rtl="0"/>
            <a:r>
              <a:rPr lang="en-GB"/>
              <a:t>Presentation Title</a:t>
            </a:r>
          </a:p>
        </p:txBody>
      </p:sp>
      <p:sp>
        <p:nvSpPr>
          <p:cNvPr id="33" name="Date Placeholder 32">
            <a:extLst>
              <a:ext uri="{FF2B5EF4-FFF2-40B4-BE49-F238E27FC236}">
                <a16:creationId xmlns:a16="http://schemas.microsoft.com/office/drawing/2014/main" id="{0D675628-85B5-4093-90F8-769A1F3405CE}"/>
              </a:ext>
            </a:extLst>
          </p:cNvPr>
          <p:cNvSpPr>
            <a:spLocks noGrp="1"/>
          </p:cNvSpPr>
          <p:nvPr>
            <p:ph type="dt" sz="half" idx="10"/>
          </p:nvPr>
        </p:nvSpPr>
        <p:spPr/>
        <p:txBody>
          <a:bodyPr rtlCol="0"/>
          <a:lstStyle/>
          <a:p>
            <a:pPr rtl="0"/>
            <a:r>
              <a:rPr lang="en-GB"/>
              <a:t>2/1/20XX</a:t>
            </a:r>
            <a:endParaRPr lang="en-GB" dirty="0"/>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p:txBody>
          <a:bodyPr rtlCol="0"/>
          <a:lstStyle/>
          <a:p>
            <a:pPr rtl="0"/>
            <a:fld id="{FAEF9944-A4F6-4C59-AEBD-678D6480B8EA}" type="slidenum">
              <a:rPr lang="en-GB" smtClean="0"/>
              <a:pPr rtl="0"/>
              <a:t>9</a:t>
            </a:fld>
            <a:endParaRPr lang="en-GB" dirty="0"/>
          </a:p>
        </p:txBody>
      </p:sp>
      <p:pic>
        <p:nvPicPr>
          <p:cNvPr id="2" name="Picture 4" descr="W Hotels">
            <a:hlinkClick r:id="rId5"/>
            <a:extLst>
              <a:ext uri="{FF2B5EF4-FFF2-40B4-BE49-F238E27FC236}">
                <a16:creationId xmlns:a16="http://schemas.microsoft.com/office/drawing/2014/main" id="{F3063AE2-2F1D-2FEE-8D3E-30583DB2E14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25610"/>
            <a:ext cx="1039720" cy="82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82039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2.xml><?xml version="1.0" encoding="utf-8"?>
<ds:datastoreItem xmlns:ds="http://schemas.openxmlformats.org/officeDocument/2006/customXml" ds:itemID="{9BF9B764-6365-43A2-B92A-B9C4DD6E9B23}">
  <ds:schemaRefs>
    <ds:schemaRef ds:uri="http://schemas.microsoft.com/office/2006/documentManagement/types"/>
    <ds:schemaRef ds:uri="http://purl.org/dc/terms/"/>
    <ds:schemaRef ds:uri="16c05727-aa75-4e4a-9b5f-8a80a1165891"/>
    <ds:schemaRef ds:uri="http://schemas.microsoft.com/office/infopath/2007/PartnerControls"/>
    <ds:schemaRef ds:uri="http://purl.org/dc/dcmitype/"/>
    <ds:schemaRef ds:uri="http://schemas.openxmlformats.org/package/2006/metadata/core-properties"/>
    <ds:schemaRef ds:uri="71af3243-3dd4-4a8d-8c0d-dd76da1f02a5"/>
    <ds:schemaRef ds:uri="http://schemas.microsoft.com/sharepoint/v3"/>
    <ds:schemaRef ds:uri="http://www.w3.org/XML/1998/namespace"/>
    <ds:schemaRef ds:uri="230e9df3-be65-4c73-a93b-d1236ebd677e"/>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Ion</Template>
  <TotalTime>0</TotalTime>
  <Words>385</Words>
  <Application>Microsoft Office PowerPoint</Application>
  <PresentationFormat>Widescreen</PresentationFormat>
  <Paragraphs>92</Paragraphs>
  <Slides>9</Slides>
  <Notes>3</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9</vt:i4>
      </vt:variant>
    </vt:vector>
  </HeadingPairs>
  <TitlesOfParts>
    <vt:vector size="23" baseType="lpstr">
      <vt:lpstr>inherit</vt:lpstr>
      <vt:lpstr>WSans-Bold</vt:lpstr>
      <vt:lpstr>Yellowtail</vt:lpstr>
      <vt:lpstr>ADLaM Display</vt:lpstr>
      <vt:lpstr>Arial</vt:lpstr>
      <vt:lpstr>Biome Light</vt:lpstr>
      <vt:lpstr>Calibri</vt:lpstr>
      <vt:lpstr>Century Gothic</vt:lpstr>
      <vt:lpstr>Edwardian Script ITC</vt:lpstr>
      <vt:lpstr>Georgia</vt:lpstr>
      <vt:lpstr>Kunstler Script</vt:lpstr>
      <vt:lpstr>Times New Roman</vt:lpstr>
      <vt:lpstr>Wingdings 3</vt:lpstr>
      <vt:lpstr>Ion</vt:lpstr>
      <vt:lpstr>PowerPoint Presentation</vt:lpstr>
      <vt:lpstr>Hotel  guest &amp; Quality  services  </vt:lpstr>
      <vt:lpstr>Contents</vt:lpstr>
      <vt:lpstr>PowerPoint Presentation</vt:lpstr>
      <vt:lpstr>  </vt:lpstr>
      <vt:lpstr>PowerPoint Presentation</vt:lpstr>
      <vt:lpstr>MUSIC</vt:lpstr>
      <vt:lpstr>Summary</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Abid Mahmood (2128264)</dc:creator>
  <cp:lastModifiedBy>Charlotte Joyner</cp:lastModifiedBy>
  <cp:revision>40</cp:revision>
  <dcterms:created xsi:type="dcterms:W3CDTF">2023-10-29T21:17:15Z</dcterms:created>
  <dcterms:modified xsi:type="dcterms:W3CDTF">2024-03-04T14:48:04Z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