
<file path=[Content_Types].xml><?xml version="1.0" encoding="utf-8"?>
<Types xmlns="http://schemas.openxmlformats.org/package/2006/content-types">
  <Default Extension="fntdata" ContentType="application/x-fontdata"/>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22"/>
  </p:notesMasterIdLst>
  <p:sldIdLst>
    <p:sldId id="256" r:id="rId2"/>
    <p:sldId id="257" r:id="rId3"/>
    <p:sldId id="258" r:id="rId4"/>
    <p:sldId id="259" r:id="rId5"/>
    <p:sldId id="274"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5" r:id="rId21"/>
  </p:sldIdLst>
  <p:sldSz cx="9144000" cy="6858000" type="screen4x3"/>
  <p:notesSz cx="6669088" cy="9753600"/>
  <p:embeddedFontLst>
    <p:embeddedFont>
      <p:font typeface="Cambria" panose="02040503050406030204" pitchFamily="18" charset="0"/>
      <p:regular r:id="rId23"/>
      <p:bold r:id="rId24"/>
      <p:italic r:id="rId25"/>
      <p:boldItalic r:id="rId26"/>
    </p:embeddedFont>
    <p:embeddedFont>
      <p:font typeface="Noto Sans" panose="020B0502040504020204" pitchFamily="34" charset="0"/>
      <p:regular r:id="rId27"/>
      <p:bold r:id="rId28"/>
      <p:italic r:id="rId29"/>
      <p:boldItalic r:id="rId30"/>
    </p:embeddedFont>
    <p:embeddedFont>
      <p:font typeface="Open Sans" panose="020B0606030504020204" pitchFamily="34" charset="0"/>
      <p:regular r:id="rId31"/>
      <p:bold r:id="rId32"/>
      <p:italic r:id="rId33"/>
      <p:boldItalic r:id="rId34"/>
    </p:embeddedFont>
    <p:embeddedFont>
      <p:font typeface="Verdana" panose="020B0604030504040204" pitchFamily="34" charset="0"/>
      <p:regular r:id="rId35"/>
      <p:bold r:id="rId36"/>
      <p:italic r:id="rId37"/>
      <p:boldItalic r:id="rId3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39" roundtripDataSignature="AMtx7mjMp9aL0TWrdYqZRdlIHM5J9DvNN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1446" y="72"/>
      </p:cViewPr>
      <p:guideLst>
        <p:guide orient="horz" pos="2160"/>
        <p:guide pos="2880"/>
      </p:guideLst>
    </p:cSldViewPr>
  </p:slideViewPr>
  <p:notesTextViewPr>
    <p:cViewPr>
      <p:scale>
        <a:sx n="1" d="1"/>
        <a:sy n="1" d="1"/>
      </p:scale>
      <p:origin x="0" y="0"/>
    </p:cViewPr>
  </p:notesTextViewPr>
  <p:notesViewPr>
    <p:cSldViewPr snapToGrid="0">
      <p:cViewPr varScale="1">
        <p:scale>
          <a:sx n="100" d="100"/>
          <a:sy n="100" d="100"/>
        </p:scale>
        <p:origin x="0" y="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4.fntdata"/><Relationship Id="rId39" Type="http://customschemas.google.com/relationships/presentationmetadata" Target="metadata"/><Relationship Id="rId21" Type="http://schemas.openxmlformats.org/officeDocument/2006/relationships/slide" Target="slides/slide20.xml"/><Relationship Id="rId34" Type="http://schemas.openxmlformats.org/officeDocument/2006/relationships/font" Target="fonts/font12.fntdata"/><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7.fntdata"/><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2.fntdata"/><Relationship Id="rId32" Type="http://schemas.openxmlformats.org/officeDocument/2006/relationships/font" Target="fonts/font10.fntdata"/><Relationship Id="rId37" Type="http://schemas.openxmlformats.org/officeDocument/2006/relationships/font" Target="fonts/font15.fntdata"/><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28" Type="http://schemas.openxmlformats.org/officeDocument/2006/relationships/font" Target="fonts/font6.fntdata"/><Relationship Id="rId36" Type="http://schemas.openxmlformats.org/officeDocument/2006/relationships/font" Target="fonts/font14.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9.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font" Target="fonts/font5.fntdata"/><Relationship Id="rId30" Type="http://schemas.openxmlformats.org/officeDocument/2006/relationships/font" Target="fonts/font8.fntdata"/><Relationship Id="rId35" Type="http://schemas.openxmlformats.org/officeDocument/2006/relationships/font" Target="fonts/font13.fntdata"/><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3.fntdata"/><Relationship Id="rId33" Type="http://schemas.openxmlformats.org/officeDocument/2006/relationships/font" Target="fonts/font11.fntdata"/><Relationship Id="rId38" Type="http://schemas.openxmlformats.org/officeDocument/2006/relationships/font" Target="fonts/font16.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890838" cy="487363"/>
          </a:xfrm>
          <a:prstGeom prst="rect">
            <a:avLst/>
          </a:prstGeom>
          <a:noFill/>
          <a:ln>
            <a:noFill/>
          </a:ln>
        </p:spPr>
        <p:txBody>
          <a:bodyPr spcFirstLastPara="1" wrap="square" lIns="90125" tIns="45050" rIns="90125" bIns="45050" anchor="t" anchorCtr="0">
            <a:noAutofit/>
          </a:bodyPr>
          <a:lstStyle>
            <a:lvl1pPr marR="0" lvl="0" algn="l" rtl="0">
              <a:spcBef>
                <a:spcPts val="0"/>
              </a:spcBef>
              <a:spcAft>
                <a:spcPts val="0"/>
              </a:spcAft>
              <a:buSzPts val="1400"/>
              <a:buNone/>
              <a:defRPr sz="1200" b="0" i="0" u="none" strike="noStrike" cap="none">
                <a:solidFill>
                  <a:schemeClr val="dk1"/>
                </a:solidFill>
                <a:latin typeface="Verdana"/>
                <a:ea typeface="Verdana"/>
                <a:cs typeface="Verdana"/>
                <a:sym typeface="Verdana"/>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4" name="Google Shape;4;n"/>
          <p:cNvSpPr txBox="1">
            <a:spLocks noGrp="1"/>
          </p:cNvSpPr>
          <p:nvPr>
            <p:ph type="dt" idx="10"/>
          </p:nvPr>
        </p:nvSpPr>
        <p:spPr>
          <a:xfrm>
            <a:off x="3778250" y="0"/>
            <a:ext cx="2890838" cy="487363"/>
          </a:xfrm>
          <a:prstGeom prst="rect">
            <a:avLst/>
          </a:prstGeom>
          <a:noFill/>
          <a:ln>
            <a:noFill/>
          </a:ln>
        </p:spPr>
        <p:txBody>
          <a:bodyPr spcFirstLastPara="1" wrap="square" lIns="90125" tIns="45050" rIns="90125" bIns="45050" anchor="t" anchorCtr="0">
            <a:noAutofit/>
          </a:bodyPr>
          <a:lstStyle>
            <a:lvl1pPr marR="0" lvl="0" algn="r" rtl="0">
              <a:spcBef>
                <a:spcPts val="0"/>
              </a:spcBef>
              <a:spcAft>
                <a:spcPts val="0"/>
              </a:spcAft>
              <a:buSzPts val="1400"/>
              <a:buNone/>
              <a:defRPr sz="1200" b="0" i="0" u="none" strike="noStrike" cap="none">
                <a:solidFill>
                  <a:schemeClr val="dk1"/>
                </a:solidFill>
                <a:latin typeface="Verdana"/>
                <a:ea typeface="Verdana"/>
                <a:cs typeface="Verdana"/>
                <a:sym typeface="Verdana"/>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5" name="Google Shape;5;n"/>
          <p:cNvSpPr>
            <a:spLocks noGrp="1" noRot="1" noChangeAspect="1"/>
          </p:cNvSpPr>
          <p:nvPr>
            <p:ph type="sldImg" idx="3"/>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6" name="Google Shape;6;n"/>
          <p:cNvSpPr txBox="1">
            <a:spLocks noGrp="1"/>
          </p:cNvSpPr>
          <p:nvPr>
            <p:ph type="body" idx="1"/>
          </p:nvPr>
        </p:nvSpPr>
        <p:spPr>
          <a:xfrm>
            <a:off x="889000" y="4632325"/>
            <a:ext cx="4891088" cy="4391025"/>
          </a:xfrm>
          <a:prstGeom prst="rect">
            <a:avLst/>
          </a:prstGeom>
          <a:noFill/>
          <a:ln>
            <a:noFill/>
          </a:ln>
        </p:spPr>
        <p:txBody>
          <a:bodyPr spcFirstLastPara="1" wrap="square" lIns="90125" tIns="45050" rIns="90125" bIns="45050" anchor="t" anchorCtr="0">
            <a:noAutofit/>
          </a:bodyPr>
          <a:lstStyle>
            <a:lvl1pPr marL="457200" marR="0" lvl="0" indent="-228600" algn="l" rtl="0">
              <a:spcBef>
                <a:spcPts val="360"/>
              </a:spcBef>
              <a:spcAft>
                <a:spcPts val="0"/>
              </a:spcAft>
              <a:buSzPts val="1400"/>
              <a:buNone/>
              <a:defRPr sz="1200" b="0" i="0" u="none" strike="noStrike" cap="none">
                <a:solidFill>
                  <a:schemeClr val="dk1"/>
                </a:solidFill>
                <a:latin typeface="Arial"/>
                <a:ea typeface="Arial"/>
                <a:cs typeface="Arial"/>
                <a:sym typeface="Arial"/>
              </a:defRPr>
            </a:lvl1pPr>
            <a:lvl2pPr marL="914400" marR="0" lvl="1" indent="-228600" algn="l" rtl="0">
              <a:spcBef>
                <a:spcPts val="360"/>
              </a:spcBef>
              <a:spcAft>
                <a:spcPts val="0"/>
              </a:spcAft>
              <a:buSzPts val="1400"/>
              <a:buNone/>
              <a:defRPr sz="1200" b="0" i="0" u="none" strike="noStrike" cap="none">
                <a:solidFill>
                  <a:schemeClr val="dk1"/>
                </a:solidFill>
                <a:latin typeface="Arial"/>
                <a:ea typeface="Arial"/>
                <a:cs typeface="Arial"/>
                <a:sym typeface="Arial"/>
              </a:defRPr>
            </a:lvl2pPr>
            <a:lvl3pPr marL="1371600" marR="0" lvl="2" indent="-228600" algn="l" rtl="0">
              <a:spcBef>
                <a:spcPts val="360"/>
              </a:spcBef>
              <a:spcAft>
                <a:spcPts val="0"/>
              </a:spcAft>
              <a:buSzPts val="1400"/>
              <a:buNone/>
              <a:defRPr sz="1200" b="0" i="0" u="none" strike="noStrike" cap="none">
                <a:solidFill>
                  <a:schemeClr val="dk1"/>
                </a:solidFill>
                <a:latin typeface="Arial"/>
                <a:ea typeface="Arial"/>
                <a:cs typeface="Arial"/>
                <a:sym typeface="Arial"/>
              </a:defRPr>
            </a:lvl3pPr>
            <a:lvl4pPr marL="1828800" marR="0" lvl="3" indent="-228600" algn="l" rtl="0">
              <a:spcBef>
                <a:spcPts val="360"/>
              </a:spcBef>
              <a:spcAft>
                <a:spcPts val="0"/>
              </a:spcAft>
              <a:buSzPts val="1400"/>
              <a:buNone/>
              <a:defRPr sz="1200" b="0" i="0" u="none" strike="noStrike" cap="none">
                <a:solidFill>
                  <a:schemeClr val="dk1"/>
                </a:solidFill>
                <a:latin typeface="Arial"/>
                <a:ea typeface="Arial"/>
                <a:cs typeface="Arial"/>
                <a:sym typeface="Arial"/>
              </a:defRPr>
            </a:lvl4pPr>
            <a:lvl5pPr marL="2286000" marR="0" lvl="4" indent="-228600" algn="l" rtl="0">
              <a:spcBef>
                <a:spcPts val="360"/>
              </a:spcBef>
              <a:spcAft>
                <a:spcPts val="0"/>
              </a:spcAft>
              <a:buSzPts val="1400"/>
              <a:buNone/>
              <a:defRPr sz="1200" b="0" i="0" u="none" strike="noStrike" cap="none">
                <a:solidFill>
                  <a:schemeClr val="dk1"/>
                </a:solidFill>
                <a:latin typeface="Arial"/>
                <a:ea typeface="Arial"/>
                <a:cs typeface="Arial"/>
                <a:sym typeface="Arial"/>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9266238"/>
            <a:ext cx="2890838" cy="487362"/>
          </a:xfrm>
          <a:prstGeom prst="rect">
            <a:avLst/>
          </a:prstGeom>
          <a:noFill/>
          <a:ln>
            <a:noFill/>
          </a:ln>
        </p:spPr>
        <p:txBody>
          <a:bodyPr spcFirstLastPara="1" wrap="square" lIns="90125" tIns="45050" rIns="90125" bIns="45050" anchor="b" anchorCtr="0">
            <a:noAutofit/>
          </a:bodyPr>
          <a:lstStyle>
            <a:lvl1pPr marR="0" lvl="0" algn="l" rtl="0">
              <a:spcBef>
                <a:spcPts val="0"/>
              </a:spcBef>
              <a:spcAft>
                <a:spcPts val="0"/>
              </a:spcAft>
              <a:buSzPts val="1400"/>
              <a:buNone/>
              <a:defRPr sz="1200" b="0" i="0" u="none" strike="noStrike" cap="none">
                <a:solidFill>
                  <a:schemeClr val="dk1"/>
                </a:solidFill>
                <a:latin typeface="Verdana"/>
                <a:ea typeface="Verdana"/>
                <a:cs typeface="Verdana"/>
                <a:sym typeface="Verdana"/>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8" name="Google Shape;8;n"/>
          <p:cNvSpPr txBox="1">
            <a:spLocks noGrp="1"/>
          </p:cNvSpPr>
          <p:nvPr>
            <p:ph type="sldNum" idx="12"/>
          </p:nvPr>
        </p:nvSpPr>
        <p:spPr>
          <a:xfrm>
            <a:off x="3778250" y="9266238"/>
            <a:ext cx="2890838" cy="487362"/>
          </a:xfrm>
          <a:prstGeom prst="rect">
            <a:avLst/>
          </a:prstGeom>
          <a:noFill/>
          <a:ln>
            <a:noFill/>
          </a:ln>
        </p:spPr>
        <p:txBody>
          <a:bodyPr spcFirstLastPara="1" wrap="square" lIns="90125" tIns="45050" rIns="90125" bIns="4505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Verdana"/>
                <a:ea typeface="Verdana"/>
                <a:cs typeface="Verdana"/>
                <a:sym typeface="Verdana"/>
              </a:rPr>
              <a:t>‹#›</a:t>
            </a:fld>
            <a:endParaRPr sz="1200" b="0" i="0" u="none" strike="noStrike" cap="none">
              <a:solidFill>
                <a:schemeClr val="dk1"/>
              </a:solidFill>
              <a:latin typeface="Verdana"/>
              <a:ea typeface="Verdana"/>
              <a:cs typeface="Verdana"/>
              <a:sym typeface="Verdana"/>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p1: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76" name="Google Shape;76;p1: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2: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82" name="Google Shape;82;p2: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p3: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90" name="Google Shape;90;p3: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3aff4ba1d3c_0_20: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3aff4ba1d3c_0_20:notes"/>
          <p:cNvSpPr txBox="1">
            <a:spLocks noGrp="1"/>
          </p:cNvSpPr>
          <p:nvPr>
            <p:ph type="body" idx="1"/>
          </p:nvPr>
        </p:nvSpPr>
        <p:spPr>
          <a:xfrm>
            <a:off x="889000" y="4632325"/>
            <a:ext cx="4891200" cy="4391100"/>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99" name="Google Shape;99;g3aff4ba1d3c_0_20:notes"/>
          <p:cNvSpPr txBox="1">
            <a:spLocks noGrp="1"/>
          </p:cNvSpPr>
          <p:nvPr>
            <p:ph type="sldNum" idx="12"/>
          </p:nvPr>
        </p:nvSpPr>
        <p:spPr>
          <a:xfrm>
            <a:off x="3778250" y="9266238"/>
            <a:ext cx="2890800" cy="487500"/>
          </a:xfrm>
          <a:prstGeom prst="rect">
            <a:avLst/>
          </a:prstGeom>
        </p:spPr>
        <p:txBody>
          <a:bodyPr spcFirstLastPara="1" wrap="square" lIns="90125" tIns="45050" rIns="90125" bIns="4505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4: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06" name="Google Shape;106;p4: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g3aff4ba1d3c_0_36: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2" name="Google Shape;112;g3aff4ba1d3c_0_36:notes"/>
          <p:cNvSpPr txBox="1">
            <a:spLocks noGrp="1"/>
          </p:cNvSpPr>
          <p:nvPr>
            <p:ph type="body" idx="1"/>
          </p:nvPr>
        </p:nvSpPr>
        <p:spPr>
          <a:xfrm>
            <a:off x="889000" y="4632325"/>
            <a:ext cx="4891200" cy="4391100"/>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13" name="Google Shape;113;g3aff4ba1d3c_0_36:notes"/>
          <p:cNvSpPr txBox="1">
            <a:spLocks noGrp="1"/>
          </p:cNvSpPr>
          <p:nvPr>
            <p:ph type="sldNum" idx="12"/>
          </p:nvPr>
        </p:nvSpPr>
        <p:spPr>
          <a:xfrm>
            <a:off x="3778250" y="9266238"/>
            <a:ext cx="2890800" cy="487500"/>
          </a:xfrm>
          <a:prstGeom prst="rect">
            <a:avLst/>
          </a:prstGeom>
        </p:spPr>
        <p:txBody>
          <a:bodyPr spcFirstLastPara="1" wrap="square" lIns="90125" tIns="45050" rIns="90125" bIns="4505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7</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5: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20" name="Google Shape;120;p5: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6: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dirty="0"/>
          </a:p>
        </p:txBody>
      </p:sp>
      <p:sp>
        <p:nvSpPr>
          <p:cNvPr id="128" name="Google Shape;128;p6: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p7: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36" name="Google Shape;136;p7: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3aff4ba1d3c_0_50: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 name="Google Shape;144;g3aff4ba1d3c_0_50:notes"/>
          <p:cNvSpPr txBox="1">
            <a:spLocks noGrp="1"/>
          </p:cNvSpPr>
          <p:nvPr>
            <p:ph type="body" idx="1"/>
          </p:nvPr>
        </p:nvSpPr>
        <p:spPr>
          <a:xfrm>
            <a:off x="889000" y="4632325"/>
            <a:ext cx="4891200" cy="4391100"/>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45" name="Google Shape;145;g3aff4ba1d3c_0_50:notes"/>
          <p:cNvSpPr txBox="1">
            <a:spLocks noGrp="1"/>
          </p:cNvSpPr>
          <p:nvPr>
            <p:ph type="sldNum" idx="12"/>
          </p:nvPr>
        </p:nvSpPr>
        <p:spPr>
          <a:xfrm>
            <a:off x="3778250" y="9266238"/>
            <a:ext cx="2890800" cy="487500"/>
          </a:xfrm>
          <a:prstGeom prst="rect">
            <a:avLst/>
          </a:prstGeom>
        </p:spPr>
        <p:txBody>
          <a:bodyPr spcFirstLastPara="1" wrap="square" lIns="90125" tIns="45050" rIns="90125" bIns="4505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11</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g3aff4ba1d3c_0_43: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 name="Google Shape;152;g3aff4ba1d3c_0_43:notes"/>
          <p:cNvSpPr txBox="1">
            <a:spLocks noGrp="1"/>
          </p:cNvSpPr>
          <p:nvPr>
            <p:ph type="body" idx="1"/>
          </p:nvPr>
        </p:nvSpPr>
        <p:spPr>
          <a:xfrm>
            <a:off x="889000" y="4632325"/>
            <a:ext cx="4891200" cy="4391100"/>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53" name="Google Shape;153;g3aff4ba1d3c_0_43:notes"/>
          <p:cNvSpPr txBox="1">
            <a:spLocks noGrp="1"/>
          </p:cNvSpPr>
          <p:nvPr>
            <p:ph type="sldNum" idx="12"/>
          </p:nvPr>
        </p:nvSpPr>
        <p:spPr>
          <a:xfrm>
            <a:off x="3778250" y="9266238"/>
            <a:ext cx="2890800" cy="487500"/>
          </a:xfrm>
          <a:prstGeom prst="rect">
            <a:avLst/>
          </a:prstGeom>
        </p:spPr>
        <p:txBody>
          <a:bodyPr spcFirstLastPara="1" wrap="square" lIns="90125" tIns="45050" rIns="90125" bIns="4505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12</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p8: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60" name="Google Shape;160;p8: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g3aff4ba1d3c_0_59: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6" name="Google Shape;166;g3aff4ba1d3c_0_59:notes"/>
          <p:cNvSpPr txBox="1">
            <a:spLocks noGrp="1"/>
          </p:cNvSpPr>
          <p:nvPr>
            <p:ph type="body" idx="1"/>
          </p:nvPr>
        </p:nvSpPr>
        <p:spPr>
          <a:xfrm>
            <a:off x="889000" y="4632325"/>
            <a:ext cx="4891200" cy="4391100"/>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67" name="Google Shape;167;g3aff4ba1d3c_0_59:notes"/>
          <p:cNvSpPr txBox="1">
            <a:spLocks noGrp="1"/>
          </p:cNvSpPr>
          <p:nvPr>
            <p:ph type="sldNum" idx="12"/>
          </p:nvPr>
        </p:nvSpPr>
        <p:spPr>
          <a:xfrm>
            <a:off x="3778250" y="9266238"/>
            <a:ext cx="2890800" cy="487500"/>
          </a:xfrm>
          <a:prstGeom prst="rect">
            <a:avLst/>
          </a:prstGeom>
        </p:spPr>
        <p:txBody>
          <a:bodyPr spcFirstLastPara="1" wrap="square" lIns="90125" tIns="45050" rIns="90125" bIns="4505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14</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9: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74" name="Google Shape;174;p9: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g3aff4ba1d3c_0_66: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2" name="Google Shape;182;g3aff4ba1d3c_0_66:notes"/>
          <p:cNvSpPr txBox="1">
            <a:spLocks noGrp="1"/>
          </p:cNvSpPr>
          <p:nvPr>
            <p:ph type="body" idx="1"/>
          </p:nvPr>
        </p:nvSpPr>
        <p:spPr>
          <a:xfrm>
            <a:off x="889000" y="4632325"/>
            <a:ext cx="4891200" cy="4391100"/>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83" name="Google Shape;183;g3aff4ba1d3c_0_66:notes"/>
          <p:cNvSpPr txBox="1">
            <a:spLocks noGrp="1"/>
          </p:cNvSpPr>
          <p:nvPr>
            <p:ph type="sldNum" idx="12"/>
          </p:nvPr>
        </p:nvSpPr>
        <p:spPr>
          <a:xfrm>
            <a:off x="3778250" y="9266238"/>
            <a:ext cx="2890800" cy="487500"/>
          </a:xfrm>
          <a:prstGeom prst="rect">
            <a:avLst/>
          </a:prstGeom>
        </p:spPr>
        <p:txBody>
          <a:bodyPr spcFirstLastPara="1" wrap="square" lIns="90125" tIns="45050" rIns="90125" bIns="4505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16</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g3aff4ba1d3c_0_75: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0" name="Google Shape;190;g3aff4ba1d3c_0_75:notes"/>
          <p:cNvSpPr txBox="1">
            <a:spLocks noGrp="1"/>
          </p:cNvSpPr>
          <p:nvPr>
            <p:ph type="body" idx="1"/>
          </p:nvPr>
        </p:nvSpPr>
        <p:spPr>
          <a:xfrm>
            <a:off x="889000" y="4632325"/>
            <a:ext cx="4891200" cy="4391100"/>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91" name="Google Shape;191;g3aff4ba1d3c_0_75:notes"/>
          <p:cNvSpPr txBox="1">
            <a:spLocks noGrp="1"/>
          </p:cNvSpPr>
          <p:nvPr>
            <p:ph type="sldNum" idx="12"/>
          </p:nvPr>
        </p:nvSpPr>
        <p:spPr>
          <a:xfrm>
            <a:off x="3778250" y="9266238"/>
            <a:ext cx="2890800" cy="487500"/>
          </a:xfrm>
          <a:prstGeom prst="rect">
            <a:avLst/>
          </a:prstGeom>
        </p:spPr>
        <p:txBody>
          <a:bodyPr spcFirstLastPara="1" wrap="square" lIns="90125" tIns="45050" rIns="90125" bIns="4505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17</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p10: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98" name="Google Shape;198;p10: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p11: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206" name="Google Shape;206;p11:notes"/>
          <p:cNvSpPr>
            <a:spLocks noGrp="1" noRot="1" noChangeAspect="1"/>
          </p:cNvSpPr>
          <p:nvPr>
            <p:ph type="sldImg" idx="2"/>
          </p:nvPr>
        </p:nvSpPr>
        <p:spPr>
          <a:xfrm>
            <a:off x="895350" y="730250"/>
            <a:ext cx="48783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blipFill>
          <a:blip r:embed="rId2">
            <a:alphaModFix/>
          </a:blip>
          <a:stretch>
            <a:fillRect/>
          </a:stretch>
        </a:blipFill>
        <a:effectLst/>
      </p:bgPr>
    </p:bg>
    <p:spTree>
      <p:nvGrpSpPr>
        <p:cNvPr id="1" name="Shape 14"/>
        <p:cNvGrpSpPr/>
        <p:nvPr/>
      </p:nvGrpSpPr>
      <p:grpSpPr>
        <a:xfrm>
          <a:off x="0" y="0"/>
          <a:ext cx="0" cy="0"/>
          <a:chOff x="0" y="0"/>
          <a:chExt cx="0" cy="0"/>
        </a:xfrm>
      </p:grpSpPr>
      <p:sp>
        <p:nvSpPr>
          <p:cNvPr id="15" name="Google Shape;15;p13"/>
          <p:cNvSpPr txBox="1">
            <a:spLocks noGrp="1"/>
          </p:cNvSpPr>
          <p:nvPr>
            <p:ph type="ctrTitle"/>
          </p:nvPr>
        </p:nvSpPr>
        <p:spPr>
          <a:xfrm>
            <a:off x="683568" y="1988840"/>
            <a:ext cx="7772400" cy="14700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16" name="Google Shape;16;p13"/>
          <p:cNvSpPr txBox="1">
            <a:spLocks noGrp="1"/>
          </p:cNvSpPr>
          <p:nvPr>
            <p:ph type="subTitle" idx="1"/>
          </p:nvPr>
        </p:nvSpPr>
        <p:spPr>
          <a:xfrm>
            <a:off x="1369368" y="3744615"/>
            <a:ext cx="6400800" cy="1752600"/>
          </a:xfrm>
          <a:prstGeom prst="rect">
            <a:avLst/>
          </a:prstGeom>
          <a:noFill/>
          <a:ln>
            <a:noFill/>
          </a:ln>
        </p:spPr>
        <p:txBody>
          <a:bodyPr spcFirstLastPara="1" wrap="square" lIns="91425" tIns="45700" rIns="91425" bIns="45700" anchor="t" anchorCtr="0">
            <a:no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7" name="Google Shape;17;p13"/>
          <p:cNvSpPr txBox="1">
            <a:spLocks noGrp="1"/>
          </p:cNvSpPr>
          <p:nvPr>
            <p:ph type="dt" idx="10"/>
          </p:nvPr>
        </p:nvSpPr>
        <p:spPr>
          <a:xfrm>
            <a:off x="395288"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13"/>
          <p:cNvSpPr txBox="1">
            <a:spLocks noGrp="1"/>
          </p:cNvSpPr>
          <p:nvPr>
            <p:ph type="ftr" idx="11"/>
          </p:nvPr>
        </p:nvSpPr>
        <p:spPr>
          <a:xfrm>
            <a:off x="4140200" y="6381750"/>
            <a:ext cx="28956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9" name="Google Shape;19;p13"/>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0"/>
        <p:cNvGrpSpPr/>
        <p:nvPr/>
      </p:nvGrpSpPr>
      <p:grpSpPr>
        <a:xfrm>
          <a:off x="0" y="0"/>
          <a:ext cx="0" cy="0"/>
          <a:chOff x="0" y="0"/>
          <a:chExt cx="0" cy="0"/>
        </a:xfrm>
      </p:grpSpPr>
      <p:sp>
        <p:nvSpPr>
          <p:cNvPr id="21" name="Google Shape;21;p1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22" name="Google Shape;22;p14"/>
          <p:cNvSpPr txBox="1">
            <a:spLocks noGrp="1"/>
          </p:cNvSpPr>
          <p:nvPr>
            <p:ph type="body" idx="1"/>
          </p:nvPr>
        </p:nvSpPr>
        <p:spPr>
          <a:xfrm>
            <a:off x="457200" y="1600201"/>
            <a:ext cx="8229600" cy="3917032"/>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3" name="Google Shape;23;p14"/>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4"/>
          <p:cNvSpPr txBox="1">
            <a:spLocks noGrp="1"/>
          </p:cNvSpPr>
          <p:nvPr>
            <p:ph type="ftr" idx="11"/>
          </p:nvPr>
        </p:nvSpPr>
        <p:spPr>
          <a:xfrm>
            <a:off x="3132138" y="6461125"/>
            <a:ext cx="28956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25" name="Google Shape;25;p14"/>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6"/>
        <p:cNvGrpSpPr/>
        <p:nvPr/>
      </p:nvGrpSpPr>
      <p:grpSpPr>
        <a:xfrm>
          <a:off x="0" y="0"/>
          <a:ext cx="0" cy="0"/>
          <a:chOff x="0" y="0"/>
          <a:chExt cx="0" cy="0"/>
        </a:xfrm>
      </p:grpSpPr>
      <p:sp>
        <p:nvSpPr>
          <p:cNvPr id="27" name="Google Shape;27;p15"/>
          <p:cNvSpPr txBox="1">
            <a:spLocks noGrp="1"/>
          </p:cNvSpPr>
          <p:nvPr>
            <p:ph type="title"/>
          </p:nvPr>
        </p:nvSpPr>
        <p:spPr>
          <a:xfrm>
            <a:off x="683568" y="3993083"/>
            <a:ext cx="7772400" cy="136207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sz="4000" b="1" cap="none"/>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28" name="Google Shape;28;p15"/>
          <p:cNvSpPr txBox="1">
            <a:spLocks noGrp="1"/>
          </p:cNvSpPr>
          <p:nvPr>
            <p:ph type="body" idx="1"/>
          </p:nvPr>
        </p:nvSpPr>
        <p:spPr>
          <a:xfrm>
            <a:off x="683568" y="2492896"/>
            <a:ext cx="7772400" cy="1500187"/>
          </a:xfrm>
          <a:prstGeom prst="rect">
            <a:avLst/>
          </a:prstGeom>
          <a:noFill/>
          <a:ln>
            <a:noFill/>
          </a:ln>
        </p:spPr>
        <p:txBody>
          <a:bodyPr spcFirstLastPara="1" wrap="square" lIns="91425" tIns="45700" rIns="91425" bIns="45700" anchor="b" anchorCtr="0">
            <a:no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29" name="Google Shape;29;p15"/>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15"/>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1"/>
        <p:cNvGrpSpPr/>
        <p:nvPr/>
      </p:nvGrpSpPr>
      <p:grpSpPr>
        <a:xfrm>
          <a:off x="0" y="0"/>
          <a:ext cx="0" cy="0"/>
          <a:chOff x="0" y="0"/>
          <a:chExt cx="0" cy="0"/>
        </a:xfrm>
      </p:grpSpPr>
      <p:sp>
        <p:nvSpPr>
          <p:cNvPr id="32" name="Google Shape;32;p1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33" name="Google Shape;33;p16"/>
          <p:cNvSpPr txBox="1">
            <a:spLocks noGrp="1"/>
          </p:cNvSpPr>
          <p:nvPr>
            <p:ph type="body" idx="1"/>
          </p:nvPr>
        </p:nvSpPr>
        <p:spPr>
          <a:xfrm>
            <a:off x="457200" y="1600201"/>
            <a:ext cx="4038600" cy="3989040"/>
          </a:xfrm>
          <a:prstGeom prst="rect">
            <a:avLst/>
          </a:prstGeom>
          <a:noFill/>
          <a:ln>
            <a:noFill/>
          </a:ln>
        </p:spPr>
        <p:txBody>
          <a:bodyPr spcFirstLastPara="1" wrap="square" lIns="91425" tIns="45700" rIns="91425" bIns="45700" anchor="t" anchorCtr="0">
            <a:no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4" name="Google Shape;34;p16"/>
          <p:cNvSpPr txBox="1">
            <a:spLocks noGrp="1"/>
          </p:cNvSpPr>
          <p:nvPr>
            <p:ph type="body" idx="2"/>
          </p:nvPr>
        </p:nvSpPr>
        <p:spPr>
          <a:xfrm>
            <a:off x="4648200" y="1600201"/>
            <a:ext cx="4038600" cy="3989040"/>
          </a:xfrm>
          <a:prstGeom prst="rect">
            <a:avLst/>
          </a:prstGeom>
          <a:noFill/>
          <a:ln>
            <a:noFill/>
          </a:ln>
        </p:spPr>
        <p:txBody>
          <a:bodyPr spcFirstLastPara="1" wrap="square" lIns="91425" tIns="45700" rIns="91425" bIns="45700" anchor="t" anchorCtr="0">
            <a:no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5" name="Google Shape;35;p16"/>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16"/>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7"/>
        <p:cNvGrpSpPr/>
        <p:nvPr/>
      </p:nvGrpSpPr>
      <p:grpSpPr>
        <a:xfrm>
          <a:off x="0" y="0"/>
          <a:ext cx="0" cy="0"/>
          <a:chOff x="0" y="0"/>
          <a:chExt cx="0" cy="0"/>
        </a:xfrm>
      </p:grpSpPr>
      <p:sp>
        <p:nvSpPr>
          <p:cNvPr id="38" name="Google Shape;38;p1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39" name="Google Shape;39;p17"/>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0" name="Google Shape;40;p17"/>
          <p:cNvSpPr txBox="1">
            <a:spLocks noGrp="1"/>
          </p:cNvSpPr>
          <p:nvPr>
            <p:ph type="body" idx="2"/>
          </p:nvPr>
        </p:nvSpPr>
        <p:spPr>
          <a:xfrm>
            <a:off x="457200" y="2174875"/>
            <a:ext cx="4040188" cy="3414365"/>
          </a:xfrm>
          <a:prstGeom prst="rect">
            <a:avLst/>
          </a:prstGeom>
          <a:noFill/>
          <a:ln>
            <a:noFill/>
          </a:ln>
        </p:spPr>
        <p:txBody>
          <a:bodyPr spcFirstLastPara="1" wrap="square" lIns="91425" tIns="45700" rIns="91425" bIns="45700" anchor="t" anchorCtr="0">
            <a:no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1" name="Google Shape;41;p17"/>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2" name="Google Shape;42;p17"/>
          <p:cNvSpPr txBox="1">
            <a:spLocks noGrp="1"/>
          </p:cNvSpPr>
          <p:nvPr>
            <p:ph type="body" idx="4"/>
          </p:nvPr>
        </p:nvSpPr>
        <p:spPr>
          <a:xfrm>
            <a:off x="4645025" y="2174875"/>
            <a:ext cx="4041775" cy="3414365"/>
          </a:xfrm>
          <a:prstGeom prst="rect">
            <a:avLst/>
          </a:prstGeom>
          <a:noFill/>
          <a:ln>
            <a:noFill/>
          </a:ln>
        </p:spPr>
        <p:txBody>
          <a:bodyPr spcFirstLastPara="1" wrap="square" lIns="91425" tIns="45700" rIns="91425" bIns="45700" anchor="t" anchorCtr="0">
            <a:no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3" name="Google Shape;43;p17"/>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17"/>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5"/>
        <p:cNvGrpSpPr/>
        <p:nvPr/>
      </p:nvGrpSpPr>
      <p:grpSpPr>
        <a:xfrm>
          <a:off x="0" y="0"/>
          <a:ext cx="0" cy="0"/>
          <a:chOff x="0" y="0"/>
          <a:chExt cx="0" cy="0"/>
        </a:xfrm>
      </p:grpSpPr>
      <p:sp>
        <p:nvSpPr>
          <p:cNvPr id="46" name="Google Shape;46;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47" name="Google Shape;47;p18"/>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8"/>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9"/>
        <p:cNvGrpSpPr/>
        <p:nvPr/>
      </p:nvGrpSpPr>
      <p:grpSpPr>
        <a:xfrm>
          <a:off x="0" y="0"/>
          <a:ext cx="0" cy="0"/>
          <a:chOff x="0" y="0"/>
          <a:chExt cx="0" cy="0"/>
        </a:xfrm>
      </p:grpSpPr>
      <p:sp>
        <p:nvSpPr>
          <p:cNvPr id="50" name="Google Shape;50;p19"/>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19"/>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2"/>
        <p:cNvGrpSpPr/>
        <p:nvPr/>
      </p:nvGrpSpPr>
      <p:grpSpPr>
        <a:xfrm>
          <a:off x="0" y="0"/>
          <a:ext cx="0" cy="0"/>
          <a:chOff x="0" y="0"/>
          <a:chExt cx="0" cy="0"/>
        </a:xfrm>
      </p:grpSpPr>
      <p:sp>
        <p:nvSpPr>
          <p:cNvPr id="53" name="Google Shape;53;p20"/>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sz="20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54" name="Google Shape;54;p20"/>
          <p:cNvSpPr txBox="1">
            <a:spLocks noGrp="1"/>
          </p:cNvSpPr>
          <p:nvPr>
            <p:ph type="body" idx="1"/>
          </p:nvPr>
        </p:nvSpPr>
        <p:spPr>
          <a:xfrm>
            <a:off x="3575050" y="273050"/>
            <a:ext cx="5111750" cy="5172173"/>
          </a:xfrm>
          <a:prstGeom prst="rect">
            <a:avLst/>
          </a:prstGeom>
          <a:noFill/>
          <a:ln>
            <a:noFill/>
          </a:ln>
        </p:spPr>
        <p:txBody>
          <a:bodyPr spcFirstLastPara="1" wrap="square" lIns="91425" tIns="45700" rIns="91425" bIns="45700" anchor="t" anchorCtr="0">
            <a:no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5" name="Google Shape;55;p20"/>
          <p:cNvSpPr txBox="1">
            <a:spLocks noGrp="1"/>
          </p:cNvSpPr>
          <p:nvPr>
            <p:ph type="body" idx="2"/>
          </p:nvPr>
        </p:nvSpPr>
        <p:spPr>
          <a:xfrm>
            <a:off x="457200" y="1435100"/>
            <a:ext cx="3008313" cy="4029891"/>
          </a:xfrm>
          <a:prstGeom prst="rect">
            <a:avLst/>
          </a:prstGeom>
          <a:noFill/>
          <a:ln>
            <a:noFill/>
          </a:ln>
        </p:spPr>
        <p:txBody>
          <a:bodyPr spcFirstLastPara="1" wrap="square" lIns="91425" tIns="45700" rIns="91425" bIns="45700" anchor="t" anchorCtr="0">
            <a:no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6" name="Google Shape;56;p20"/>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0"/>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58"/>
        <p:cNvGrpSpPr/>
        <p:nvPr/>
      </p:nvGrpSpPr>
      <p:grpSpPr>
        <a:xfrm>
          <a:off x="0" y="0"/>
          <a:ext cx="0" cy="0"/>
          <a:chOff x="0" y="0"/>
          <a:chExt cx="0" cy="0"/>
        </a:xfrm>
      </p:grpSpPr>
      <p:sp>
        <p:nvSpPr>
          <p:cNvPr id="59" name="Google Shape;59;p21"/>
          <p:cNvSpPr txBox="1">
            <a:spLocks noGrp="1"/>
          </p:cNvSpPr>
          <p:nvPr>
            <p:ph type="title"/>
          </p:nvPr>
        </p:nvSpPr>
        <p:spPr>
          <a:xfrm>
            <a:off x="1792288" y="4509120"/>
            <a:ext cx="5486400" cy="56673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sz="20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60" name="Google Shape;60;p21"/>
          <p:cNvSpPr>
            <a:spLocks noGrp="1"/>
          </p:cNvSpPr>
          <p:nvPr>
            <p:ph type="pic" idx="2"/>
          </p:nvPr>
        </p:nvSpPr>
        <p:spPr>
          <a:xfrm>
            <a:off x="1792288" y="612775"/>
            <a:ext cx="5486400" cy="3824337"/>
          </a:xfrm>
          <a:prstGeom prst="rect">
            <a:avLst/>
          </a:prstGeom>
          <a:noFill/>
          <a:ln>
            <a:noFill/>
          </a:ln>
        </p:spPr>
      </p:sp>
      <p:sp>
        <p:nvSpPr>
          <p:cNvPr id="61" name="Google Shape;61;p21"/>
          <p:cNvSpPr txBox="1">
            <a:spLocks noGrp="1"/>
          </p:cNvSpPr>
          <p:nvPr>
            <p:ph type="body" idx="1"/>
          </p:nvPr>
        </p:nvSpPr>
        <p:spPr>
          <a:xfrm>
            <a:off x="1792288" y="5157192"/>
            <a:ext cx="5486400" cy="432048"/>
          </a:xfrm>
          <a:prstGeom prst="rect">
            <a:avLst/>
          </a:prstGeom>
          <a:noFill/>
          <a:ln>
            <a:noFill/>
          </a:ln>
        </p:spPr>
        <p:txBody>
          <a:bodyPr spcFirstLastPara="1" wrap="square" lIns="91425" tIns="45700" rIns="91425" bIns="45700" anchor="t" anchorCtr="0">
            <a:no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2" name="Google Shape;62;p21"/>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1"/>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4"/>
        <p:cNvGrpSpPr/>
        <p:nvPr/>
      </p:nvGrpSpPr>
      <p:grpSpPr>
        <a:xfrm>
          <a:off x="0" y="0"/>
          <a:ext cx="0" cy="0"/>
          <a:chOff x="0" y="0"/>
          <a:chExt cx="0" cy="0"/>
        </a:xfrm>
      </p:grpSpPr>
      <p:sp>
        <p:nvSpPr>
          <p:cNvPr id="65" name="Google Shape;65;p2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66" name="Google Shape;66;p22"/>
          <p:cNvSpPr txBox="1">
            <a:spLocks noGrp="1"/>
          </p:cNvSpPr>
          <p:nvPr>
            <p:ph type="body" idx="1"/>
          </p:nvPr>
        </p:nvSpPr>
        <p:spPr>
          <a:xfrm rot="5400000">
            <a:off x="2613819" y="-556418"/>
            <a:ext cx="3916363" cy="8229600"/>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67" name="Google Shape;67;p22"/>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22"/>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69"/>
        <p:cNvGrpSpPr/>
        <p:nvPr/>
      </p:nvGrpSpPr>
      <p:grpSpPr>
        <a:xfrm>
          <a:off x="0" y="0"/>
          <a:ext cx="0" cy="0"/>
          <a:chOff x="0" y="0"/>
          <a:chExt cx="0" cy="0"/>
        </a:xfrm>
      </p:grpSpPr>
      <p:sp>
        <p:nvSpPr>
          <p:cNvPr id="70" name="Google Shape;70;p23"/>
          <p:cNvSpPr txBox="1">
            <a:spLocks noGrp="1"/>
          </p:cNvSpPr>
          <p:nvPr>
            <p:ph type="title"/>
          </p:nvPr>
        </p:nvSpPr>
        <p:spPr>
          <a:xfrm rot="5400000">
            <a:off x="5036803" y="1867236"/>
            <a:ext cx="5242594" cy="20574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71" name="Google Shape;71;p23"/>
          <p:cNvSpPr txBox="1">
            <a:spLocks noGrp="1"/>
          </p:cNvSpPr>
          <p:nvPr>
            <p:ph type="body" idx="1"/>
          </p:nvPr>
        </p:nvSpPr>
        <p:spPr>
          <a:xfrm rot="5400000">
            <a:off x="845803" y="-113964"/>
            <a:ext cx="5242594" cy="6019800"/>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2" name="Google Shape;72;p23"/>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3"/>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alphaModFix/>
          </a:blip>
          <a:stretch>
            <a:fillRect/>
          </a:stretch>
        </a:blipFill>
        <a:effectLst/>
      </p:bgPr>
    </p:bg>
    <p:spTree>
      <p:nvGrpSpPr>
        <p:cNvPr id="1" name="Shape 9"/>
        <p:cNvGrpSpPr/>
        <p:nvPr/>
      </p:nvGrpSpPr>
      <p:grpSpPr>
        <a:xfrm>
          <a:off x="0" y="0"/>
          <a:ext cx="0" cy="0"/>
          <a:chOff x="0" y="0"/>
          <a:chExt cx="0" cy="0"/>
        </a:xfrm>
      </p:grpSpPr>
      <p:sp>
        <p:nvSpPr>
          <p:cNvPr id="10" name="Google Shape;10;p1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1pPr>
            <a:lvl2pPr marR="0" lvl="1"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2pPr>
            <a:lvl3pPr marR="0" lvl="2"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3pPr>
            <a:lvl4pPr marR="0" lvl="3"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4pPr>
            <a:lvl5pPr marR="0" lvl="4"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5pPr>
            <a:lvl6pPr marR="0" lvl="5"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6pPr>
            <a:lvl7pPr marR="0" lvl="6"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7pPr>
            <a:lvl8pPr marR="0" lvl="7"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8pPr>
            <a:lvl9pPr marR="0" lvl="8"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9pPr>
          </a:lstStyle>
          <a:p>
            <a:endParaRPr/>
          </a:p>
        </p:txBody>
      </p:sp>
      <p:sp>
        <p:nvSpPr>
          <p:cNvPr id="11" name="Google Shape;11;p12"/>
          <p:cNvSpPr txBox="1">
            <a:spLocks noGrp="1"/>
          </p:cNvSpPr>
          <p:nvPr>
            <p:ph type="body" idx="1"/>
          </p:nvPr>
        </p:nvSpPr>
        <p:spPr>
          <a:xfrm>
            <a:off x="457200" y="1600200"/>
            <a:ext cx="8229600" cy="3916363"/>
          </a:xfrm>
          <a:prstGeom prst="rect">
            <a:avLst/>
          </a:prstGeom>
          <a:noFill/>
          <a:ln>
            <a:noFill/>
          </a:ln>
        </p:spPr>
        <p:txBody>
          <a:bodyPr spcFirstLastPara="1" wrap="square" lIns="91425" tIns="45700" rIns="91425" bIns="45700" anchor="t" anchorCtr="0">
            <a:no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Open Sans"/>
                <a:ea typeface="Open Sans"/>
                <a:cs typeface="Open Sans"/>
                <a:sym typeface="Open Sans"/>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Open Sans"/>
                <a:ea typeface="Open Sans"/>
                <a:cs typeface="Open Sans"/>
                <a:sym typeface="Open Sans"/>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Open Sans"/>
                <a:ea typeface="Open Sans"/>
                <a:cs typeface="Open Sans"/>
                <a:sym typeface="Open Sans"/>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9pPr>
          </a:lstStyle>
          <a:p>
            <a:endParaRPr/>
          </a:p>
        </p:txBody>
      </p:sp>
      <p:sp>
        <p:nvSpPr>
          <p:cNvPr id="12" name="Google Shape;12;p12"/>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050" b="0" i="0" u="none" strike="noStrike" cap="none">
                <a:solidFill>
                  <a:srgbClr val="888888"/>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3" name="Google Shape;13;p12"/>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hyperlink" Target="http://fatigue.no" TargetMode="External"/><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3.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3.png"/><Relationship Id="rId4"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3.pn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3.png"/><Relationship Id="rId4" Type="http://schemas.openxmlformats.org/officeDocument/2006/relationships/notesSlide" Target="../notesSlides/notesSlide17.xml"/></Relationships>
</file>

<file path=ppt/slides/_rels/slide19.xml.rels><?xml version="1.0" encoding="UTF-8" standalone="yes"?>
<Relationships xmlns="http://schemas.openxmlformats.org/package/2006/relationships"><Relationship Id="rId8" Type="http://schemas.openxmlformats.org/officeDocument/2006/relationships/hyperlink" Target="https://www.nice.org.uk/" TargetMode="External"/><Relationship Id="rId13"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hyperlink" Target="https://www.longtermplan.nhs.uk/" TargetMode="External"/><Relationship Id="rId12" Type="http://schemas.openxmlformats.org/officeDocument/2006/relationships/hyperlink" Target="https://www.who.int/dietphysicalactivity/factsheet_young_people/en/" TargetMode="Externa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hyperlink" Target="https://www.macmillan.org.uk/" TargetMode="External"/><Relationship Id="rId11" Type="http://schemas.openxmlformats.org/officeDocument/2006/relationships/hyperlink" Target="https://scholar.google.com/scholar_lookup?journal=Helicobacter&amp;title=Gastric%20cancer:%20epidemiologic%20aspects&amp;author=CA%20Gonz%C3%A1lez&amp;author=N%20Sala&amp;author=T%20Rokkas&amp;volume=18%20Suppl%201&amp;publication_year=2013&amp;pages=34-38&amp;pmid=24011243&amp;doi=10.1111/hel.12082&amp;" TargetMode="External"/><Relationship Id="rId5" Type="http://schemas.openxmlformats.org/officeDocument/2006/relationships/hyperlink" Target="https://www.cancerresearchuk.org/" TargetMode="External"/><Relationship Id="rId10" Type="http://schemas.openxmlformats.org/officeDocument/2006/relationships/hyperlink" Target="https://pubmed.ncbi.nlm.nih.gov/24011243/" TargetMode="External"/><Relationship Id="rId4" Type="http://schemas.openxmlformats.org/officeDocument/2006/relationships/notesSlide" Target="../notesSlides/notesSlide18.xml"/><Relationship Id="rId9" Type="http://schemas.openxmlformats.org/officeDocument/2006/relationships/hyperlink" Target="https://doi.org/10.1111/hel.12082"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scholar.google.com/scholar_lookup?journal=Oncogene&amp;title=Tobacco%20smoke%20carcinogens,%20DNA%20damage%20and%20p53%20mutations%20in%20smoking-associated%20cancers&amp;author=GP%20Pfeifer&amp;author=MF%20Denissenko&amp;author=M%20Olivier&amp;author=N%20Tretyakova&amp;author=SS%20Hecht&amp;volume=21&amp;publication_year=2002&amp;pages=7435-7451&amp;pmid=12379884&amp;doi=10.1038/sj.onc.1205803&amp;" TargetMode="External"/><Relationship Id="rId13" Type="http://schemas.openxmlformats.org/officeDocument/2006/relationships/hyperlink" Target="https://pubmed.ncbi.nlm.nih.gov/11275798/" TargetMode="External"/><Relationship Id="rId3" Type="http://schemas.openxmlformats.org/officeDocument/2006/relationships/hyperlink" Target="https://doi.org/10.1002/ijc.2910520602" TargetMode="External"/><Relationship Id="rId7" Type="http://schemas.openxmlformats.org/officeDocument/2006/relationships/hyperlink" Target="https://pubmed.ncbi.nlm.nih.gov/12379884/" TargetMode="External"/><Relationship Id="rId12" Type="http://schemas.openxmlformats.org/officeDocument/2006/relationships/hyperlink" Target="https://doi.org/10.1159/000050615" TargetMode="External"/><Relationship Id="rId2" Type="http://schemas.openxmlformats.org/officeDocument/2006/relationships/hyperlink" Target="http://www.who.int/mediacentre/news/releases/2017/no-tobacco-day/en/" TargetMode="External"/><Relationship Id="rId1" Type="http://schemas.openxmlformats.org/officeDocument/2006/relationships/slideLayout" Target="../slideLayouts/slideLayout7.xml"/><Relationship Id="rId6" Type="http://schemas.openxmlformats.org/officeDocument/2006/relationships/hyperlink" Target="https://doi.org/10.1038/sj.onc.1205803" TargetMode="External"/><Relationship Id="rId11" Type="http://schemas.openxmlformats.org/officeDocument/2006/relationships/hyperlink" Target="https://scholar.google.com/scholar_lookup?journal=Nat%20Rev%20Cancer&amp;title=Molecular%20mechanisms%20of%20alcohol-mediated%20carcinogenesis&amp;author=HK%20Seitz&amp;author=F%20Stickel&amp;volume=7&amp;publication_year=2007&amp;pages=599-612&amp;pmid=17646865&amp;doi=10.1038/nrc2191&amp;" TargetMode="External"/><Relationship Id="rId5" Type="http://schemas.openxmlformats.org/officeDocument/2006/relationships/hyperlink" Target="https://scholar.google.com/scholar_lookup?journal=Int%20J%20Cancer&amp;title=Smoking-related%20DNA%20adducts%20in%20human%20gastric%20cancers&amp;author=GW%20Dyke&amp;author=JL%20Craven&amp;author=R%20Hall&amp;author=RC%20Garner&amp;volume=52&amp;publication_year=1992&amp;pages=847-850&amp;pmid=1459723&amp;doi=10.1002/ijc.2910520602&amp;" TargetMode="External"/><Relationship Id="rId10" Type="http://schemas.openxmlformats.org/officeDocument/2006/relationships/hyperlink" Target="https://pubmed.ncbi.nlm.nih.gov/17646865/" TargetMode="External"/><Relationship Id="rId4" Type="http://schemas.openxmlformats.org/officeDocument/2006/relationships/hyperlink" Target="https://pubmed.ncbi.nlm.nih.gov/1459723/" TargetMode="External"/><Relationship Id="rId9" Type="http://schemas.openxmlformats.org/officeDocument/2006/relationships/hyperlink" Target="https://doi.org/10.1038/nrc2191" TargetMode="External"/><Relationship Id="rId14" Type="http://schemas.openxmlformats.org/officeDocument/2006/relationships/hyperlink" Target="https://scholar.google.com/scholar_lookup?journal=Tumour%20Biol&amp;title=Carcinogenesis:%20mutations%20and%20mutagens&amp;author=J%20Deman&amp;author=N%20Van%20Larebeke&amp;volume=22&amp;publication_year=2001&amp;pages=191-202&amp;pmid=11275798&amp;doi=10.1159/000050615&am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
          <p:cNvSpPr txBox="1">
            <a:spLocks noGrp="1"/>
          </p:cNvSpPr>
          <p:nvPr>
            <p:ph type="subTitle" idx="1"/>
          </p:nvPr>
        </p:nvSpPr>
        <p:spPr>
          <a:xfrm>
            <a:off x="549275" y="1340768"/>
            <a:ext cx="8050709" cy="1584176"/>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lt1"/>
              </a:buClr>
              <a:buSzPts val="2800"/>
              <a:buNone/>
            </a:pPr>
            <a:r>
              <a:rPr lang="en-GB" sz="2800" b="1" dirty="0">
                <a:solidFill>
                  <a:schemeClr val="lt1"/>
                </a:solidFill>
              </a:rPr>
              <a:t>BMHP5032 Introduction to Physiology</a:t>
            </a:r>
            <a:endParaRPr dirty="0"/>
          </a:p>
          <a:p>
            <a:pPr marL="0" lvl="0" indent="0" algn="l" rtl="0">
              <a:spcBef>
                <a:spcPts val="560"/>
              </a:spcBef>
              <a:spcAft>
                <a:spcPts val="0"/>
              </a:spcAft>
              <a:buClr>
                <a:schemeClr val="lt1"/>
              </a:buClr>
              <a:buSzPts val="2800"/>
              <a:buNone/>
            </a:pPr>
            <a:r>
              <a:rPr lang="en-GB" sz="2800" b="1" dirty="0">
                <a:solidFill>
                  <a:schemeClr val="lt1"/>
                </a:solidFill>
              </a:rPr>
              <a:t>Component 2 – Presentation </a:t>
            </a:r>
            <a:endParaRPr dirty="0"/>
          </a:p>
          <a:p>
            <a:pPr marL="0" lvl="0" indent="0" algn="l" rtl="0">
              <a:spcBef>
                <a:spcPts val="560"/>
              </a:spcBef>
              <a:spcAft>
                <a:spcPts val="0"/>
              </a:spcAft>
              <a:buClr>
                <a:schemeClr val="lt1"/>
              </a:buClr>
              <a:buSzPts val="2800"/>
              <a:buNone/>
            </a:pPr>
            <a:r>
              <a:rPr lang="en-GB" sz="2800" b="1" dirty="0">
                <a:solidFill>
                  <a:schemeClr val="lt1"/>
                </a:solidFill>
              </a:rPr>
              <a:t>Care Plan</a:t>
            </a:r>
            <a:endParaRPr dirty="0"/>
          </a:p>
          <a:p>
            <a:pPr marL="0" lvl="0" indent="0" algn="l" rtl="0">
              <a:spcBef>
                <a:spcPts val="560"/>
              </a:spcBef>
              <a:spcAft>
                <a:spcPts val="0"/>
              </a:spcAft>
              <a:buClr>
                <a:srgbClr val="888888"/>
              </a:buClr>
              <a:buSzPts val="2800"/>
              <a:buNone/>
            </a:pPr>
            <a:endParaRPr sz="2800" b="1" dirty="0">
              <a:solidFill>
                <a:schemeClr val="lt1"/>
              </a:solidFill>
            </a:endParaRPr>
          </a:p>
          <a:p>
            <a:pPr marL="0" lvl="0" indent="0" algn="l" rtl="0">
              <a:spcBef>
                <a:spcPts val="560"/>
              </a:spcBef>
              <a:spcAft>
                <a:spcPts val="0"/>
              </a:spcAft>
              <a:buClr>
                <a:schemeClr val="lt1"/>
              </a:buClr>
              <a:buSzPts val="2800"/>
              <a:buNone/>
            </a:pPr>
            <a:r>
              <a:rPr lang="en-GB" sz="2800" b="1" dirty="0">
                <a:solidFill>
                  <a:schemeClr val="lt1"/>
                </a:solidFill>
              </a:rPr>
              <a:t>Student ID: 2413001</a:t>
            </a:r>
            <a:endParaRPr dirty="0"/>
          </a:p>
          <a:p>
            <a:pPr marL="0" lvl="0" indent="0" algn="l" rtl="0">
              <a:spcBef>
                <a:spcPts val="560"/>
              </a:spcBef>
              <a:spcAft>
                <a:spcPts val="0"/>
              </a:spcAft>
              <a:buClr>
                <a:schemeClr val="lt1"/>
              </a:buClr>
              <a:buSzPts val="2800"/>
              <a:buNone/>
            </a:pPr>
            <a:r>
              <a:rPr lang="en-GB" sz="2800" b="1" dirty="0">
                <a:solidFill>
                  <a:schemeClr val="lt1"/>
                </a:solidFill>
              </a:rPr>
              <a:t>Student name: Onyemaechi Christian Meregini</a:t>
            </a:r>
            <a:endParaRPr dirty="0"/>
          </a:p>
          <a:p>
            <a:pPr marL="0" lvl="0" indent="0" algn="l" rtl="0">
              <a:spcBef>
                <a:spcPts val="560"/>
              </a:spcBef>
              <a:spcAft>
                <a:spcPts val="0"/>
              </a:spcAft>
              <a:buClr>
                <a:schemeClr val="lt1"/>
              </a:buClr>
              <a:buSzPts val="2800"/>
              <a:buNone/>
            </a:pPr>
            <a:r>
              <a:rPr lang="en-GB" sz="2800" b="1" dirty="0">
                <a:solidFill>
                  <a:schemeClr val="lt1"/>
                </a:solidFill>
              </a:rPr>
              <a:t>Lecturer Name: </a:t>
            </a:r>
            <a:r>
              <a:rPr lang="en-GB" sz="2800" b="1" dirty="0" err="1">
                <a:solidFill>
                  <a:schemeClr val="lt1"/>
                </a:solidFill>
              </a:rPr>
              <a:t>Shaila</a:t>
            </a:r>
            <a:r>
              <a:rPr lang="en-GB" sz="2800" b="1" dirty="0">
                <a:solidFill>
                  <a:schemeClr val="lt1"/>
                </a:solidFill>
              </a:rPr>
              <a:t> Hussain</a:t>
            </a:r>
            <a:endParaRPr dirty="0"/>
          </a:p>
        </p:txBody>
      </p:sp>
      <p:sp>
        <p:nvSpPr>
          <p:cNvPr id="79" name="Google Shape;79;p1"/>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rgbClr val="898989"/>
              </a:buClr>
              <a:buSzPts val="1200"/>
              <a:buFont typeface="Arial"/>
              <a:buNone/>
            </a:pPr>
            <a:fld id="{00000000-1234-1234-1234-123412341234}" type="slidenum">
              <a:rPr lang="en-GB" sz="1200" b="0" i="0" u="none" strike="noStrike" cap="none">
                <a:solidFill>
                  <a:srgbClr val="898989"/>
                </a:solidFill>
                <a:latin typeface="Open Sans"/>
                <a:ea typeface="Open Sans"/>
                <a:cs typeface="Open Sans"/>
                <a:sym typeface="Open Sans"/>
              </a:rPr>
              <a:t>1</a:t>
            </a:fld>
            <a:endParaRPr sz="1200" b="0" i="0" u="none" strike="noStrike" cap="none">
              <a:solidFill>
                <a:srgbClr val="898989"/>
              </a:solidFill>
              <a:latin typeface="Open Sans"/>
              <a:ea typeface="Open Sans"/>
              <a:cs typeface="Open Sans"/>
              <a:sym typeface="Open Sans"/>
            </a:endParaRPr>
          </a:p>
        </p:txBody>
      </p:sp>
      <p:pic>
        <p:nvPicPr>
          <p:cNvPr id="3" name="Audio 2">
            <a:hlinkClick r:id="" action="ppaction://media"/>
            <a:extLst>
              <a:ext uri="{FF2B5EF4-FFF2-40B4-BE49-F238E27FC236}">
                <a16:creationId xmlns:a16="http://schemas.microsoft.com/office/drawing/2014/main" id="{DD6C5941-C625-466D-31AD-30CE4AE412E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5076"/>
    </mc:Choice>
    <mc:Fallback xmlns="">
      <p:transition spd="slow" advTm="250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2"/>
          <p:cNvSpPr txBox="1">
            <a:spLocks noGrp="1"/>
          </p:cNvSpPr>
          <p:nvPr>
            <p:ph type="title"/>
          </p:nvPr>
        </p:nvSpPr>
        <p:spPr>
          <a:xfrm>
            <a:off x="457200" y="274638"/>
            <a:ext cx="8229600" cy="414679"/>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2000" b="1" dirty="0">
                <a:latin typeface="Arial" panose="020B0604020202020204" pitchFamily="34" charset="0"/>
                <a:cs typeface="Arial" panose="020B0604020202020204" pitchFamily="34" charset="0"/>
              </a:rPr>
              <a:t>Introduction</a:t>
            </a:r>
            <a:endParaRPr sz="2000" dirty="0">
              <a:latin typeface="Arial" panose="020B0604020202020204" pitchFamily="34" charset="0"/>
              <a:cs typeface="Arial" panose="020B0604020202020204" pitchFamily="34" charset="0"/>
            </a:endParaRPr>
          </a:p>
        </p:txBody>
      </p:sp>
      <p:sp>
        <p:nvSpPr>
          <p:cNvPr id="85" name="Google Shape;85;p2"/>
          <p:cNvSpPr txBox="1">
            <a:spLocks noGrp="1"/>
          </p:cNvSpPr>
          <p:nvPr>
            <p:ph type="body" idx="1"/>
          </p:nvPr>
        </p:nvSpPr>
        <p:spPr>
          <a:xfrm>
            <a:off x="457200" y="844061"/>
            <a:ext cx="8229600" cy="4778973"/>
          </a:xfrm>
          <a:prstGeom prst="rect">
            <a:avLst/>
          </a:prstGeom>
          <a:noFill/>
          <a:ln>
            <a:noFill/>
          </a:ln>
        </p:spPr>
        <p:txBody>
          <a:bodyPr spcFirstLastPara="1" wrap="square" lIns="91425" tIns="45700" rIns="91425" bIns="45700" anchor="t" anchorCtr="0">
            <a:noAutofit/>
          </a:bodyPr>
          <a:lstStyle/>
          <a:p>
            <a:pPr marL="342900" lvl="0" indent="-342900" algn="l" rtl="0">
              <a:spcBef>
                <a:spcPts val="0"/>
              </a:spcBef>
              <a:spcAft>
                <a:spcPts val="0"/>
              </a:spcAft>
              <a:buClr>
                <a:srgbClr val="0070C0"/>
              </a:buClr>
              <a:buSzPts val="3200"/>
              <a:buChar char="•"/>
            </a:pPr>
            <a:r>
              <a:rPr lang="en-GB" sz="2000" dirty="0">
                <a:solidFill>
                  <a:srgbClr val="0070C0"/>
                </a:solidFill>
                <a:latin typeface="Arial" panose="020B0604020202020204" pitchFamily="34" charset="0"/>
                <a:cs typeface="Arial" panose="020B0604020202020204" pitchFamily="34" charset="0"/>
              </a:rPr>
              <a:t>Fictional Patient Is Mr PJ Suffering From Stomach Cancer</a:t>
            </a:r>
          </a:p>
          <a:p>
            <a:pPr marL="0" lvl="0" indent="0" algn="l" rtl="0">
              <a:spcBef>
                <a:spcPts val="0"/>
              </a:spcBef>
              <a:spcAft>
                <a:spcPts val="0"/>
              </a:spcAft>
              <a:buClr>
                <a:srgbClr val="0070C0"/>
              </a:buClr>
              <a:buSzPts val="3200"/>
              <a:buNone/>
            </a:pPr>
            <a:endParaRPr dirty="0">
              <a:solidFill>
                <a:srgbClr val="0070C0"/>
              </a:solidFill>
            </a:endParaRPr>
          </a:p>
          <a:p>
            <a:pPr marL="342900" lvl="0" indent="-254000" algn="l" rtl="0">
              <a:lnSpc>
                <a:spcPct val="150000"/>
              </a:lnSpc>
              <a:spcBef>
                <a:spcPts val="0"/>
              </a:spcBef>
              <a:spcAft>
                <a:spcPts val="0"/>
              </a:spcAft>
              <a:buClr>
                <a:srgbClr val="0070C0"/>
              </a:buClr>
              <a:buSzPts val="1800"/>
              <a:buChar char="•"/>
            </a:pPr>
            <a:r>
              <a:rPr lang="en-GB" sz="1400" dirty="0">
                <a:latin typeface="+mn-lt"/>
                <a:ea typeface="Arial"/>
                <a:cs typeface="Arial"/>
                <a:sym typeface="Arial"/>
              </a:rPr>
              <a:t>Mr PJ is a 62-year-old male that was recently diagnosed with stomach cancer (gastric adenocarcinoma). </a:t>
            </a:r>
            <a:r>
              <a:rPr lang="en-GB" sz="1400" b="0" i="0" dirty="0">
                <a:solidFill>
                  <a:srgbClr val="000000"/>
                </a:solidFill>
                <a:effectLst/>
                <a:latin typeface="+mn-lt"/>
              </a:rPr>
              <a:t>stomach cancer, or gastric cancer is a disease that breeds in the stomach. Studies also indicate that the prevalence of stomach cancer is on the </a:t>
            </a:r>
            <a:r>
              <a:rPr lang="en-GB" sz="1400" dirty="0">
                <a:solidFill>
                  <a:srgbClr val="000000"/>
                </a:solidFill>
                <a:latin typeface="+mn-lt"/>
              </a:rPr>
              <a:t>d</a:t>
            </a:r>
            <a:r>
              <a:rPr lang="en-GB" sz="1400" b="0" i="0" dirty="0">
                <a:solidFill>
                  <a:srgbClr val="000000"/>
                </a:solidFill>
                <a:effectLst/>
                <a:latin typeface="+mn-lt"/>
              </a:rPr>
              <a:t>ecline globally. </a:t>
            </a:r>
          </a:p>
          <a:p>
            <a:pPr marL="342900" lvl="0" indent="-254000" algn="l" rtl="0">
              <a:lnSpc>
                <a:spcPct val="150000"/>
              </a:lnSpc>
              <a:spcBef>
                <a:spcPts val="0"/>
              </a:spcBef>
              <a:spcAft>
                <a:spcPts val="0"/>
              </a:spcAft>
              <a:buClr>
                <a:srgbClr val="0070C0"/>
              </a:buClr>
              <a:buSzPts val="1800"/>
              <a:buChar char="•"/>
            </a:pPr>
            <a:endParaRPr lang="en-GB" sz="1400" b="0" i="0" dirty="0">
              <a:solidFill>
                <a:srgbClr val="000000"/>
              </a:solidFill>
              <a:effectLst/>
              <a:latin typeface="+mn-lt"/>
            </a:endParaRPr>
          </a:p>
          <a:p>
            <a:pPr marL="342900" lvl="0" indent="-254000" algn="l" rtl="0">
              <a:lnSpc>
                <a:spcPct val="150000"/>
              </a:lnSpc>
              <a:spcBef>
                <a:spcPts val="0"/>
              </a:spcBef>
              <a:spcAft>
                <a:spcPts val="0"/>
              </a:spcAft>
              <a:buClr>
                <a:srgbClr val="0070C0"/>
              </a:buClr>
              <a:buSzPts val="1800"/>
              <a:buChar char="•"/>
            </a:pPr>
            <a:r>
              <a:rPr lang="en-GB" sz="1400" b="1" i="0" dirty="0">
                <a:solidFill>
                  <a:srgbClr val="333333"/>
                </a:solidFill>
                <a:effectLst/>
                <a:latin typeface="+mn-lt"/>
              </a:rPr>
              <a:t>What causes gastric cancer?</a:t>
            </a:r>
          </a:p>
          <a:p>
            <a:pPr marL="0" indent="0" algn="l" fontAlgn="base">
              <a:lnSpc>
                <a:spcPct val="150000"/>
              </a:lnSpc>
              <a:spcBef>
                <a:spcPts val="0"/>
              </a:spcBef>
            </a:pPr>
            <a:r>
              <a:rPr lang="en-GB" sz="1400" i="0" dirty="0">
                <a:solidFill>
                  <a:srgbClr val="333333"/>
                </a:solidFill>
                <a:effectLst/>
                <a:latin typeface="Arial" panose="020B0604020202020204" pitchFamily="34" charset="0"/>
                <a:cs typeface="Arial" panose="020B0604020202020204" pitchFamily="34" charset="0"/>
              </a:rPr>
              <a:t> Human science has not yet discovered the actual cause or causes of cancer,</a:t>
            </a:r>
            <a:r>
              <a:rPr lang="en-GB" sz="1400" dirty="0">
                <a:solidFill>
                  <a:srgbClr val="333333"/>
                </a:solidFill>
                <a:latin typeface="Arial" panose="020B0604020202020204" pitchFamily="34" charset="0"/>
                <a:cs typeface="Arial" panose="020B0604020202020204" pitchFamily="34" charset="0"/>
              </a:rPr>
              <a:t> but studies </a:t>
            </a:r>
          </a:p>
          <a:p>
            <a:pPr marL="0" indent="0" algn="l" fontAlgn="base">
              <a:lnSpc>
                <a:spcPct val="150000"/>
              </a:lnSpc>
              <a:spcBef>
                <a:spcPts val="0"/>
              </a:spcBef>
              <a:buNone/>
            </a:pPr>
            <a:r>
              <a:rPr lang="en-GB" sz="1400" dirty="0">
                <a:solidFill>
                  <a:srgbClr val="333333"/>
                </a:solidFill>
                <a:latin typeface="Arial" panose="020B0604020202020204" pitchFamily="34" charset="0"/>
                <a:cs typeface="Arial" panose="020B0604020202020204" pitchFamily="34" charset="0"/>
              </a:rPr>
              <a:t>    clearly indicate that there are basic factors that create enabling environment for the growing of</a:t>
            </a:r>
          </a:p>
          <a:p>
            <a:pPr marL="0" indent="0" algn="l" fontAlgn="base">
              <a:lnSpc>
                <a:spcPct val="150000"/>
              </a:lnSpc>
              <a:spcBef>
                <a:spcPts val="0"/>
              </a:spcBef>
              <a:buNone/>
            </a:pPr>
            <a:r>
              <a:rPr lang="en-GB" sz="1400" dirty="0">
                <a:solidFill>
                  <a:srgbClr val="333333"/>
                </a:solidFill>
                <a:latin typeface="Arial" panose="020B0604020202020204" pitchFamily="34" charset="0"/>
                <a:cs typeface="Arial" panose="020B0604020202020204" pitchFamily="34" charset="0"/>
              </a:rPr>
              <a:t>    cancer in the human body. Examples are the types of food we eat and drink and lack of regular  </a:t>
            </a:r>
          </a:p>
          <a:p>
            <a:pPr marL="0" indent="0" algn="l" fontAlgn="base">
              <a:lnSpc>
                <a:spcPct val="150000"/>
              </a:lnSpc>
              <a:spcBef>
                <a:spcPts val="0"/>
              </a:spcBef>
              <a:buNone/>
            </a:pPr>
            <a:r>
              <a:rPr lang="en-GB" sz="1400" dirty="0">
                <a:solidFill>
                  <a:srgbClr val="333333"/>
                </a:solidFill>
                <a:latin typeface="Arial" panose="020B0604020202020204" pitchFamily="34" charset="0"/>
                <a:cs typeface="Arial" panose="020B0604020202020204" pitchFamily="34" charset="0"/>
              </a:rPr>
              <a:t>    participation in physical activities. There are varieties of cancer and the most predominant is</a:t>
            </a:r>
          </a:p>
          <a:p>
            <a:pPr marL="0" indent="0" algn="l" fontAlgn="base">
              <a:lnSpc>
                <a:spcPct val="150000"/>
              </a:lnSpc>
              <a:spcBef>
                <a:spcPts val="0"/>
              </a:spcBef>
              <a:buNone/>
            </a:pPr>
            <a:r>
              <a:rPr lang="en-GB" sz="1400" dirty="0">
                <a:solidFill>
                  <a:srgbClr val="333333"/>
                </a:solidFill>
                <a:latin typeface="Arial" panose="020B0604020202020204" pitchFamily="34" charset="0"/>
                <a:cs typeface="Arial" panose="020B0604020202020204" pitchFamily="34" charset="0"/>
              </a:rPr>
              <a:t>    adenocarcinoma. This variety usually starts from the stomach lining (Cancer Research UK, 2023)</a:t>
            </a:r>
            <a:endParaRPr lang="en-GB" sz="1400" i="0" dirty="0">
              <a:solidFill>
                <a:srgbClr val="333333"/>
              </a:solidFill>
              <a:effectLst/>
              <a:latin typeface="Arial" panose="020B0604020202020204" pitchFamily="34" charset="0"/>
              <a:cs typeface="Arial" panose="020B0604020202020204" pitchFamily="34" charset="0"/>
            </a:endParaRPr>
          </a:p>
          <a:p>
            <a:pPr marL="0" indent="0">
              <a:lnSpc>
                <a:spcPct val="150000"/>
              </a:lnSpc>
              <a:spcBef>
                <a:spcPts val="0"/>
              </a:spcBef>
              <a:buNone/>
            </a:pPr>
            <a:r>
              <a:rPr lang="en-GB" sz="1000" b="0" i="0" dirty="0">
                <a:solidFill>
                  <a:srgbClr val="0070C0"/>
                </a:solidFill>
                <a:effectLst/>
                <a:latin typeface="Noto Sans" panose="020B0502040504020204" pitchFamily="34" charset="0"/>
              </a:rPr>
              <a:t> https://www.hopkinsmedicine.org/health/conditions-and-diseases/stomach-gastric-cancer#:~:text=Stomach%20cancer%20may%20not%20cause,of%20other%2C%20less%20serious%20conditions.</a:t>
            </a:r>
            <a:endParaRPr lang="en-GB" sz="1400" b="1" dirty="0">
              <a:solidFill>
                <a:srgbClr val="0070C0"/>
              </a:solidFill>
              <a:latin typeface="Arial"/>
              <a:ea typeface="Arial"/>
              <a:cs typeface="Arial"/>
              <a:sym typeface="Arial"/>
            </a:endParaRPr>
          </a:p>
          <a:p>
            <a:pPr marL="342900" lvl="0" indent="-254000" algn="l" rtl="0">
              <a:lnSpc>
                <a:spcPct val="150000"/>
              </a:lnSpc>
              <a:spcBef>
                <a:spcPts val="0"/>
              </a:spcBef>
              <a:spcAft>
                <a:spcPts val="0"/>
              </a:spcAft>
              <a:buClr>
                <a:srgbClr val="0070C0"/>
              </a:buClr>
              <a:buSzPts val="1800"/>
              <a:buChar char="•"/>
            </a:pPr>
            <a:endParaRPr sz="1400" dirty="0">
              <a:solidFill>
                <a:srgbClr val="0070C0"/>
              </a:solidFill>
            </a:endParaRPr>
          </a:p>
        </p:txBody>
      </p:sp>
      <p:sp>
        <p:nvSpPr>
          <p:cNvPr id="86" name="Google Shape;86;p2"/>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14/10/2025</a:t>
            </a:r>
            <a:endParaRPr/>
          </a:p>
        </p:txBody>
      </p:sp>
      <p:sp>
        <p:nvSpPr>
          <p:cNvPr id="87" name="Google Shape;87;p2"/>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2</a:t>
            </a:fld>
            <a:endParaRPr/>
          </a:p>
        </p:txBody>
      </p:sp>
      <p:pic>
        <p:nvPicPr>
          <p:cNvPr id="3" name="Audio 2">
            <a:hlinkClick r:id="" action="ppaction://media"/>
            <a:extLst>
              <a:ext uri="{FF2B5EF4-FFF2-40B4-BE49-F238E27FC236}">
                <a16:creationId xmlns:a16="http://schemas.microsoft.com/office/drawing/2014/main" id="{0070C043-A9D1-5579-44CD-C23BF060562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5830"/>
    </mc:Choice>
    <mc:Fallback xmlns="">
      <p:transition spd="slow" advTm="1158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3"/>
          <p:cNvSpPr txBox="1">
            <a:spLocks noGrp="1"/>
          </p:cNvSpPr>
          <p:nvPr>
            <p:ph type="title"/>
          </p:nvPr>
        </p:nvSpPr>
        <p:spPr>
          <a:xfrm>
            <a:off x="457200" y="274638"/>
            <a:ext cx="8229600" cy="456882"/>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2000" b="1" dirty="0">
                <a:latin typeface="Arial" panose="020B0604020202020204" pitchFamily="34" charset="0"/>
                <a:cs typeface="Arial" panose="020B0604020202020204" pitchFamily="34" charset="0"/>
              </a:rPr>
              <a:t>Information about the person</a:t>
            </a:r>
            <a:endParaRPr sz="2000" dirty="0">
              <a:latin typeface="Arial" panose="020B0604020202020204" pitchFamily="34" charset="0"/>
              <a:cs typeface="Arial" panose="020B0604020202020204" pitchFamily="34" charset="0"/>
            </a:endParaRPr>
          </a:p>
        </p:txBody>
      </p:sp>
      <p:sp>
        <p:nvSpPr>
          <p:cNvPr id="93" name="Google Shape;93;p3"/>
          <p:cNvSpPr txBox="1">
            <a:spLocks noGrp="1"/>
          </p:cNvSpPr>
          <p:nvPr>
            <p:ph type="body" idx="1"/>
          </p:nvPr>
        </p:nvSpPr>
        <p:spPr>
          <a:xfrm>
            <a:off x="457200" y="829994"/>
            <a:ext cx="8613900" cy="5503306"/>
          </a:xfrm>
          <a:prstGeom prst="rect">
            <a:avLst/>
          </a:prstGeom>
          <a:noFill/>
          <a:ln>
            <a:noFill/>
          </a:ln>
        </p:spPr>
        <p:txBody>
          <a:bodyPr spcFirstLastPara="1" wrap="square" lIns="91425" tIns="45700" rIns="91425" bIns="45700" anchor="t" anchorCtr="0">
            <a:noAutofit/>
          </a:bodyPr>
          <a:lstStyle/>
          <a:p>
            <a:pPr marL="342900" lvl="0" indent="-254000" algn="l" rtl="0">
              <a:spcBef>
                <a:spcPts val="0"/>
              </a:spcBef>
              <a:spcAft>
                <a:spcPts val="0"/>
              </a:spcAft>
              <a:buClr>
                <a:srgbClr val="0070C0"/>
              </a:buClr>
              <a:buSzPts val="1800"/>
              <a:buFont typeface="Open Sans"/>
              <a:buChar char="•"/>
            </a:pPr>
            <a:r>
              <a:rPr lang="en-GB" sz="1800" dirty="0">
                <a:solidFill>
                  <a:srgbClr val="0070C0"/>
                </a:solidFill>
                <a:latin typeface="+mn-lt"/>
              </a:rPr>
              <a:t>The Main Demographic Information &amp; Main Health Measurement Of Mr PJ.</a:t>
            </a:r>
            <a:endParaRPr sz="1800" dirty="0">
              <a:latin typeface="+mn-lt"/>
            </a:endParaRPr>
          </a:p>
          <a:p>
            <a:pPr marL="342900" lvl="0" indent="0" algn="l" rtl="0">
              <a:spcBef>
                <a:spcPts val="640"/>
              </a:spcBef>
              <a:spcAft>
                <a:spcPts val="0"/>
              </a:spcAft>
              <a:buNone/>
            </a:pPr>
            <a:endParaRPr sz="1800" dirty="0">
              <a:solidFill>
                <a:srgbClr val="0070C0"/>
              </a:solidFill>
              <a:latin typeface="+mn-lt"/>
            </a:endParaRPr>
          </a:p>
          <a:p>
            <a:pPr marL="457200" lvl="0" indent="-317500" algn="l" rtl="0">
              <a:lnSpc>
                <a:spcPct val="115000"/>
              </a:lnSpc>
              <a:spcBef>
                <a:spcPts val="1200"/>
              </a:spcBef>
              <a:spcAft>
                <a:spcPts val="0"/>
              </a:spcAft>
              <a:buSzPts val="1400"/>
              <a:buChar char="●"/>
            </a:pPr>
            <a:r>
              <a:rPr lang="en-GB" sz="1400" dirty="0">
                <a:latin typeface="Arial"/>
                <a:ea typeface="Arial"/>
                <a:cs typeface="Arial"/>
                <a:sym typeface="Arial"/>
              </a:rPr>
              <a:t>Name: PJ</a:t>
            </a:r>
            <a:endParaRPr sz="1400" dirty="0">
              <a:latin typeface="Arial"/>
              <a:ea typeface="Arial"/>
              <a:cs typeface="Arial"/>
              <a:sym typeface="Arial"/>
            </a:endParaRPr>
          </a:p>
          <a:p>
            <a:pPr marL="457200" lvl="0" indent="-317500" algn="l" rtl="0">
              <a:lnSpc>
                <a:spcPct val="115000"/>
              </a:lnSpc>
              <a:spcBef>
                <a:spcPts val="0"/>
              </a:spcBef>
              <a:spcAft>
                <a:spcPts val="0"/>
              </a:spcAft>
              <a:buSzPts val="1400"/>
              <a:buChar char="●"/>
            </a:pPr>
            <a:r>
              <a:rPr lang="en-GB" sz="1400" dirty="0">
                <a:latin typeface="Arial"/>
                <a:ea typeface="Arial"/>
                <a:cs typeface="Arial"/>
                <a:sym typeface="Arial"/>
              </a:rPr>
              <a:t>Age: 62</a:t>
            </a:r>
            <a:endParaRPr sz="1400" dirty="0">
              <a:latin typeface="Arial"/>
              <a:ea typeface="Arial"/>
              <a:cs typeface="Arial"/>
              <a:sym typeface="Arial"/>
            </a:endParaRPr>
          </a:p>
          <a:p>
            <a:pPr marL="457200" lvl="0" indent="-317500" algn="l" rtl="0">
              <a:lnSpc>
                <a:spcPct val="115000"/>
              </a:lnSpc>
              <a:spcBef>
                <a:spcPts val="0"/>
              </a:spcBef>
              <a:spcAft>
                <a:spcPts val="0"/>
              </a:spcAft>
              <a:buSzPts val="1400"/>
              <a:buChar char="●"/>
            </a:pPr>
            <a:r>
              <a:rPr lang="en-GB" sz="1400" dirty="0">
                <a:latin typeface="Arial"/>
                <a:ea typeface="Arial"/>
                <a:cs typeface="Arial"/>
                <a:sym typeface="Arial"/>
              </a:rPr>
              <a:t> Gender: Male</a:t>
            </a:r>
            <a:endParaRPr sz="1400" dirty="0">
              <a:latin typeface="Arial"/>
              <a:ea typeface="Arial"/>
              <a:cs typeface="Arial"/>
              <a:sym typeface="Arial"/>
            </a:endParaRPr>
          </a:p>
          <a:p>
            <a:pPr marL="457200" lvl="0" indent="-317500" algn="l" rtl="0">
              <a:lnSpc>
                <a:spcPct val="115000"/>
              </a:lnSpc>
              <a:spcBef>
                <a:spcPts val="0"/>
              </a:spcBef>
              <a:spcAft>
                <a:spcPts val="0"/>
              </a:spcAft>
              <a:buSzPts val="1400"/>
              <a:buChar char="●"/>
            </a:pPr>
            <a:r>
              <a:rPr lang="en-GB" sz="1400" dirty="0">
                <a:latin typeface="Arial"/>
                <a:ea typeface="Arial"/>
                <a:cs typeface="Arial"/>
                <a:sym typeface="Arial"/>
              </a:rPr>
              <a:t>Ethnicity: Black African, </a:t>
            </a:r>
            <a:endParaRPr sz="1400" dirty="0">
              <a:latin typeface="Arial"/>
              <a:ea typeface="Arial"/>
              <a:cs typeface="Arial"/>
              <a:sym typeface="Arial"/>
            </a:endParaRPr>
          </a:p>
          <a:p>
            <a:pPr marL="457200" lvl="0" indent="-317500" algn="l" rtl="0">
              <a:lnSpc>
                <a:spcPct val="115000"/>
              </a:lnSpc>
              <a:spcBef>
                <a:spcPts val="0"/>
              </a:spcBef>
              <a:spcAft>
                <a:spcPts val="0"/>
              </a:spcAft>
              <a:buSzPts val="1400"/>
              <a:buChar char="●"/>
            </a:pPr>
            <a:r>
              <a:rPr lang="en-GB" sz="1400" dirty="0">
                <a:latin typeface="Arial"/>
                <a:ea typeface="Arial"/>
                <a:cs typeface="Arial"/>
                <a:sym typeface="Arial"/>
              </a:rPr>
              <a:t>Occupation: Retired transport worker</a:t>
            </a:r>
            <a:br>
              <a:rPr lang="en-GB" sz="1400" dirty="0">
                <a:latin typeface="Arial"/>
                <a:ea typeface="Arial"/>
                <a:cs typeface="Arial"/>
                <a:sym typeface="Arial"/>
              </a:rPr>
            </a:br>
            <a:endParaRPr sz="1400" dirty="0">
              <a:latin typeface="Arial"/>
              <a:ea typeface="Arial"/>
              <a:cs typeface="Arial"/>
              <a:sym typeface="Arial"/>
            </a:endParaRPr>
          </a:p>
          <a:p>
            <a:pPr marL="457200" lvl="0" indent="-317500" algn="l" rtl="0">
              <a:lnSpc>
                <a:spcPct val="115000"/>
              </a:lnSpc>
              <a:spcBef>
                <a:spcPts val="0"/>
              </a:spcBef>
              <a:spcAft>
                <a:spcPts val="0"/>
              </a:spcAft>
              <a:buSzPts val="1400"/>
              <a:buChar char="●"/>
            </a:pPr>
            <a:r>
              <a:rPr lang="en-GB" sz="1400" dirty="0">
                <a:latin typeface="Arial"/>
                <a:ea typeface="Arial"/>
                <a:cs typeface="Arial"/>
                <a:sym typeface="Arial"/>
              </a:rPr>
              <a:t>Living situation: </a:t>
            </a:r>
            <a:endParaRPr sz="1400" dirty="0">
              <a:latin typeface="Arial"/>
              <a:ea typeface="Arial"/>
              <a:cs typeface="Arial"/>
              <a:sym typeface="Arial"/>
            </a:endParaRPr>
          </a:p>
          <a:p>
            <a:pPr marL="457200" lvl="0" indent="-317500" algn="l" rtl="0">
              <a:lnSpc>
                <a:spcPct val="115000"/>
              </a:lnSpc>
              <a:spcBef>
                <a:spcPts val="0"/>
              </a:spcBef>
              <a:spcAft>
                <a:spcPts val="0"/>
              </a:spcAft>
              <a:buSzPts val="1400"/>
              <a:buChar char="●"/>
            </a:pPr>
            <a:r>
              <a:rPr lang="en-GB" sz="1400" dirty="0">
                <a:latin typeface="Arial"/>
                <a:ea typeface="Arial"/>
                <a:cs typeface="Arial"/>
                <a:sym typeface="Arial"/>
              </a:rPr>
              <a:t>Lives with wife; </a:t>
            </a:r>
            <a:endParaRPr sz="1400" dirty="0">
              <a:latin typeface="Arial"/>
              <a:ea typeface="Arial"/>
              <a:cs typeface="Arial"/>
              <a:sym typeface="Arial"/>
            </a:endParaRPr>
          </a:p>
          <a:p>
            <a:pPr marL="457200" lvl="0" indent="-317500" algn="l" rtl="0">
              <a:lnSpc>
                <a:spcPct val="115000"/>
              </a:lnSpc>
              <a:spcBef>
                <a:spcPts val="0"/>
              </a:spcBef>
              <a:spcAft>
                <a:spcPts val="0"/>
              </a:spcAft>
              <a:buSzPts val="1400"/>
              <a:buChar char="●"/>
            </a:pPr>
            <a:r>
              <a:rPr lang="en-GB" sz="1400" dirty="0">
                <a:latin typeface="Arial"/>
                <a:ea typeface="Arial"/>
                <a:cs typeface="Arial"/>
                <a:sym typeface="Arial"/>
              </a:rPr>
              <a:t>adult daughter visits weekly, </a:t>
            </a:r>
            <a:endParaRPr sz="1400" dirty="0">
              <a:latin typeface="Arial"/>
              <a:ea typeface="Arial"/>
              <a:cs typeface="Arial"/>
              <a:sym typeface="Arial"/>
            </a:endParaRPr>
          </a:p>
          <a:p>
            <a:pPr marL="457200" lvl="0" indent="-317500" algn="l" rtl="0">
              <a:lnSpc>
                <a:spcPct val="115000"/>
              </a:lnSpc>
              <a:spcBef>
                <a:spcPts val="0"/>
              </a:spcBef>
              <a:spcAft>
                <a:spcPts val="0"/>
              </a:spcAft>
              <a:buSzPts val="1400"/>
              <a:buChar char="●"/>
            </a:pPr>
            <a:r>
              <a:rPr lang="en-GB" sz="1400" dirty="0">
                <a:latin typeface="Arial"/>
                <a:ea typeface="Arial"/>
                <a:cs typeface="Arial"/>
                <a:sym typeface="Arial"/>
              </a:rPr>
              <a:t>BMI: 19.8 (underweight range for older adults)</a:t>
            </a:r>
            <a:br>
              <a:rPr lang="en-GB" sz="1400" dirty="0">
                <a:latin typeface="Arial"/>
                <a:ea typeface="Arial"/>
                <a:cs typeface="Arial"/>
                <a:sym typeface="Arial"/>
              </a:rPr>
            </a:br>
            <a:endParaRPr sz="1400" dirty="0">
              <a:latin typeface="Arial"/>
              <a:ea typeface="Arial"/>
              <a:cs typeface="Arial"/>
              <a:sym typeface="Arial"/>
            </a:endParaRPr>
          </a:p>
          <a:p>
            <a:pPr marL="342900" lvl="0" indent="-254000" algn="l" rtl="0">
              <a:spcBef>
                <a:spcPts val="640"/>
              </a:spcBef>
              <a:spcAft>
                <a:spcPts val="0"/>
              </a:spcAft>
              <a:buClr>
                <a:srgbClr val="0070C0"/>
              </a:buClr>
              <a:buSzPts val="1800"/>
              <a:buChar char="•"/>
            </a:pPr>
            <a:endParaRPr dirty="0">
              <a:solidFill>
                <a:srgbClr val="0070C0"/>
              </a:solidFill>
            </a:endParaRPr>
          </a:p>
        </p:txBody>
      </p:sp>
      <p:sp>
        <p:nvSpPr>
          <p:cNvPr id="94" name="Google Shape;94;p3"/>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14/10/2025</a:t>
            </a:r>
            <a:endParaRPr/>
          </a:p>
        </p:txBody>
      </p:sp>
      <p:sp>
        <p:nvSpPr>
          <p:cNvPr id="95" name="Google Shape;95;p3"/>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3</a:t>
            </a:fld>
            <a:endParaRPr/>
          </a:p>
        </p:txBody>
      </p:sp>
      <p:pic>
        <p:nvPicPr>
          <p:cNvPr id="2" name="Audio 1">
            <a:hlinkClick r:id="" action="ppaction://media"/>
            <a:extLst>
              <a:ext uri="{FF2B5EF4-FFF2-40B4-BE49-F238E27FC236}">
                <a16:creationId xmlns:a16="http://schemas.microsoft.com/office/drawing/2014/main" id="{BCA2547E-6B85-F6C9-2694-52841351624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0273"/>
    </mc:Choice>
    <mc:Fallback xmlns="">
      <p:transition spd="slow" advTm="702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g3aff4ba1d3c_0_20"/>
          <p:cNvSpPr txBox="1">
            <a:spLocks noGrp="1"/>
          </p:cNvSpPr>
          <p:nvPr>
            <p:ph type="title"/>
          </p:nvPr>
        </p:nvSpPr>
        <p:spPr>
          <a:xfrm>
            <a:off x="457200" y="136650"/>
            <a:ext cx="8229600" cy="1087239"/>
          </a:xfrm>
          <a:prstGeom prst="rect">
            <a:avLst/>
          </a:prstGeom>
        </p:spPr>
        <p:txBody>
          <a:bodyPr spcFirstLastPara="1" wrap="square" lIns="91425" tIns="45700" rIns="91425" bIns="45700" anchor="ctr" anchorCtr="0">
            <a:noAutofit/>
          </a:bodyPr>
          <a:lstStyle/>
          <a:p>
            <a:pPr marL="342900" lvl="0" indent="-254000" algn="l" rtl="0">
              <a:spcBef>
                <a:spcPts val="0"/>
              </a:spcBef>
              <a:spcAft>
                <a:spcPts val="0"/>
              </a:spcAft>
              <a:buClr>
                <a:srgbClr val="0070C0"/>
              </a:buClr>
              <a:buSzPts val="1800"/>
              <a:buFont typeface="Open Sans"/>
              <a:buChar char="•"/>
            </a:pPr>
            <a:br>
              <a:rPr lang="en-GB" sz="2000" dirty="0">
                <a:solidFill>
                  <a:srgbClr val="0070C0"/>
                </a:solidFill>
                <a:latin typeface="Arial" panose="020B0604020202020204" pitchFamily="34" charset="0"/>
                <a:cs typeface="Arial" panose="020B0604020202020204" pitchFamily="34" charset="0"/>
              </a:rPr>
            </a:br>
            <a:br>
              <a:rPr lang="en-GB" sz="2000" dirty="0">
                <a:solidFill>
                  <a:srgbClr val="0070C0"/>
                </a:solidFill>
                <a:latin typeface="Arial" panose="020B0604020202020204" pitchFamily="34" charset="0"/>
                <a:cs typeface="Arial" panose="020B0604020202020204" pitchFamily="34" charset="0"/>
              </a:rPr>
            </a:br>
            <a:r>
              <a:rPr lang="en-GB" sz="2000" dirty="0">
                <a:solidFill>
                  <a:srgbClr val="0070C0"/>
                </a:solidFill>
                <a:latin typeface="Arial" panose="020B0604020202020204" pitchFamily="34" charset="0"/>
                <a:cs typeface="Arial" panose="020B0604020202020204" pitchFamily="34" charset="0"/>
              </a:rPr>
              <a:t>The Main Demographic Information &amp; Health Measurement Of Mr PJ Contd.</a:t>
            </a:r>
            <a:endParaRPr sz="2000" b="1" dirty="0">
              <a:latin typeface="Arial" panose="020B0604020202020204" pitchFamily="34" charset="0"/>
              <a:cs typeface="Arial" panose="020B0604020202020204" pitchFamily="34" charset="0"/>
            </a:endParaRPr>
          </a:p>
          <a:p>
            <a:pPr marL="0" lvl="0" indent="0" algn="ctr" rtl="0">
              <a:spcBef>
                <a:spcPts val="0"/>
              </a:spcBef>
              <a:spcAft>
                <a:spcPts val="0"/>
              </a:spcAft>
              <a:buNone/>
            </a:pPr>
            <a:endParaRPr dirty="0"/>
          </a:p>
        </p:txBody>
      </p:sp>
      <p:sp>
        <p:nvSpPr>
          <p:cNvPr id="102" name="Google Shape;102;g3aff4ba1d3c_0_20"/>
          <p:cNvSpPr txBox="1">
            <a:spLocks noGrp="1"/>
          </p:cNvSpPr>
          <p:nvPr>
            <p:ph type="body" idx="1"/>
          </p:nvPr>
        </p:nvSpPr>
        <p:spPr>
          <a:xfrm>
            <a:off x="457200" y="1008994"/>
            <a:ext cx="8229600" cy="4508308"/>
          </a:xfrm>
          <a:prstGeom prst="rect">
            <a:avLst/>
          </a:prstGeom>
        </p:spPr>
        <p:txBody>
          <a:bodyPr spcFirstLastPara="1" wrap="square" lIns="91425" tIns="45700" rIns="91425" bIns="45700" anchor="t" anchorCtr="0">
            <a:noAutofit/>
          </a:bodyPr>
          <a:lstStyle/>
          <a:p>
            <a:pPr marL="457200" lvl="0" indent="-317500" algn="l" rtl="0">
              <a:lnSpc>
                <a:spcPct val="115000"/>
              </a:lnSpc>
              <a:spcBef>
                <a:spcPts val="1200"/>
              </a:spcBef>
              <a:spcAft>
                <a:spcPts val="0"/>
              </a:spcAft>
              <a:buSzPts val="1400"/>
              <a:buChar char="●"/>
            </a:pPr>
            <a:r>
              <a:rPr lang="en-GB" sz="1400" dirty="0">
                <a:latin typeface="Arial"/>
                <a:ea typeface="Arial"/>
                <a:cs typeface="Arial"/>
                <a:sym typeface="Arial"/>
              </a:rPr>
              <a:t>Blood Pressure: 150/92 mmHg (hypertension), Pulse: 92 bpm, </a:t>
            </a:r>
            <a:endParaRPr sz="1400" dirty="0">
              <a:latin typeface="Arial"/>
              <a:ea typeface="Arial"/>
              <a:cs typeface="Arial"/>
              <a:sym typeface="Arial"/>
            </a:endParaRPr>
          </a:p>
          <a:p>
            <a:pPr marL="457200" lvl="0" indent="-317500" algn="l" rtl="0">
              <a:lnSpc>
                <a:spcPct val="115000"/>
              </a:lnSpc>
              <a:spcBef>
                <a:spcPts val="0"/>
              </a:spcBef>
              <a:spcAft>
                <a:spcPts val="0"/>
              </a:spcAft>
              <a:buSzPts val="1400"/>
              <a:buChar char="●"/>
            </a:pPr>
            <a:r>
              <a:rPr lang="en-GB" sz="1400" dirty="0">
                <a:latin typeface="Arial"/>
                <a:ea typeface="Arial"/>
                <a:cs typeface="Arial"/>
                <a:sym typeface="Arial"/>
              </a:rPr>
              <a:t>Weight: 61 kg (recent unintentional weight loss of 8 kg in 3 months)</a:t>
            </a:r>
          </a:p>
          <a:p>
            <a:pPr marL="139700" lvl="0" indent="0" algn="l" rtl="0">
              <a:lnSpc>
                <a:spcPct val="115000"/>
              </a:lnSpc>
              <a:spcBef>
                <a:spcPts val="0"/>
              </a:spcBef>
              <a:spcAft>
                <a:spcPts val="0"/>
              </a:spcAft>
              <a:buSzPts val="1400"/>
              <a:buNone/>
            </a:pPr>
            <a:endParaRPr sz="1400" b="1" dirty="0">
              <a:latin typeface="Arial"/>
              <a:ea typeface="Arial"/>
              <a:cs typeface="Arial"/>
              <a:sym typeface="Arial"/>
            </a:endParaRPr>
          </a:p>
          <a:p>
            <a:pPr marL="457200" lvl="0" indent="-317500" algn="l" rtl="0">
              <a:lnSpc>
                <a:spcPct val="115000"/>
              </a:lnSpc>
              <a:spcBef>
                <a:spcPts val="0"/>
              </a:spcBef>
              <a:spcAft>
                <a:spcPts val="0"/>
              </a:spcAft>
              <a:buSzPts val="1400"/>
              <a:buChar char="●"/>
            </a:pPr>
            <a:r>
              <a:rPr lang="en-GB" sz="1400" b="1" dirty="0">
                <a:latin typeface="Arial"/>
                <a:ea typeface="Arial"/>
                <a:cs typeface="Arial"/>
                <a:sym typeface="Arial"/>
              </a:rPr>
              <a:t>Current Symptoms</a:t>
            </a:r>
            <a:r>
              <a:rPr lang="en-GB" sz="1400" dirty="0">
                <a:latin typeface="Arial"/>
                <a:ea typeface="Arial"/>
                <a:cs typeface="Arial"/>
                <a:sym typeface="Arial"/>
              </a:rPr>
              <a:t>: Early satiety-</a:t>
            </a:r>
            <a:r>
              <a:rPr lang="en-GB" sz="1400" b="0" i="0" dirty="0">
                <a:solidFill>
                  <a:srgbClr val="474747"/>
                </a:solidFill>
                <a:effectLst/>
                <a:latin typeface="+mn-lt"/>
              </a:rPr>
              <a:t> (is feeling full sooner than normal or after eating less than usual), abdominal</a:t>
            </a:r>
            <a:r>
              <a:rPr lang="en-GB" sz="1400" dirty="0">
                <a:latin typeface="+mn-lt"/>
                <a:ea typeface="Arial"/>
                <a:cs typeface="Arial"/>
                <a:sym typeface="Arial"/>
              </a:rPr>
              <a:t> </a:t>
            </a:r>
            <a:r>
              <a:rPr lang="en-GB" sz="1400" dirty="0">
                <a:latin typeface="Arial"/>
                <a:ea typeface="Arial"/>
                <a:cs typeface="Arial"/>
                <a:sym typeface="Arial"/>
              </a:rPr>
              <a:t>pain, nausea, fatigue, low appetite, </a:t>
            </a:r>
          </a:p>
          <a:p>
            <a:pPr marL="457200" lvl="0" indent="-317500" algn="l" rtl="0">
              <a:lnSpc>
                <a:spcPct val="115000"/>
              </a:lnSpc>
              <a:spcBef>
                <a:spcPts val="0"/>
              </a:spcBef>
              <a:spcAft>
                <a:spcPts val="0"/>
              </a:spcAft>
              <a:buSzPts val="1400"/>
              <a:buChar char="●"/>
            </a:pPr>
            <a:r>
              <a:rPr lang="en-GB" sz="1400" b="1" dirty="0">
                <a:latin typeface="Arial"/>
                <a:ea typeface="Arial"/>
                <a:cs typeface="Arial"/>
                <a:sym typeface="Arial"/>
              </a:rPr>
              <a:t>Diagnosis: </a:t>
            </a:r>
            <a:r>
              <a:rPr lang="en-GB" sz="1400" dirty="0">
                <a:latin typeface="Arial"/>
                <a:ea typeface="Arial"/>
                <a:cs typeface="Arial"/>
                <a:sym typeface="Arial"/>
              </a:rPr>
              <a:t>Gastric adenocarcinoma — stage I1. Stomach cancer disrupts normal gastric physiology by:</a:t>
            </a:r>
            <a:endParaRPr sz="1400" dirty="0">
              <a:latin typeface="Arial"/>
              <a:ea typeface="Arial"/>
              <a:cs typeface="Arial"/>
              <a:sym typeface="Arial"/>
            </a:endParaRPr>
          </a:p>
          <a:p>
            <a:pPr marL="457200" lvl="0" indent="-317500" algn="l" rtl="0">
              <a:lnSpc>
                <a:spcPct val="115000"/>
              </a:lnSpc>
              <a:spcBef>
                <a:spcPts val="0"/>
              </a:spcBef>
              <a:spcAft>
                <a:spcPts val="0"/>
              </a:spcAft>
              <a:buSzPts val="1400"/>
              <a:buChar char="●"/>
            </a:pPr>
            <a:r>
              <a:rPr lang="en-GB" sz="1400" dirty="0">
                <a:latin typeface="Arial"/>
                <a:ea typeface="Arial"/>
                <a:cs typeface="Arial"/>
                <a:sym typeface="Arial"/>
              </a:rPr>
              <a:t>Reducing gastric emptying due to obstruction by the tumour (NICE, 2023).</a:t>
            </a:r>
            <a:br>
              <a:rPr lang="en-GB" sz="1400" dirty="0">
                <a:latin typeface="Arial"/>
                <a:ea typeface="Arial"/>
                <a:cs typeface="Arial"/>
                <a:sym typeface="Arial"/>
              </a:rPr>
            </a:br>
            <a:endParaRPr sz="1400" dirty="0">
              <a:latin typeface="Arial"/>
              <a:ea typeface="Arial"/>
              <a:cs typeface="Arial"/>
              <a:sym typeface="Arial"/>
            </a:endParaRPr>
          </a:p>
          <a:p>
            <a:pPr marL="457200" lvl="0" indent="-317500" algn="l" rtl="0">
              <a:lnSpc>
                <a:spcPct val="115000"/>
              </a:lnSpc>
              <a:spcBef>
                <a:spcPts val="0"/>
              </a:spcBef>
              <a:spcAft>
                <a:spcPts val="0"/>
              </a:spcAft>
              <a:buSzPts val="1400"/>
              <a:buChar char="●"/>
            </a:pPr>
            <a:r>
              <a:rPr lang="en-GB" sz="1400" dirty="0">
                <a:latin typeface="Arial"/>
                <a:ea typeface="Arial"/>
                <a:cs typeface="Arial"/>
                <a:sym typeface="Arial"/>
              </a:rPr>
              <a:t>Interfering with the secretion of gastric acid and enzymes, impairing digestion (Tortora &amp; Derrickson, 2021).</a:t>
            </a:r>
            <a:br>
              <a:rPr lang="en-GB" sz="1400" dirty="0">
                <a:latin typeface="Arial"/>
                <a:ea typeface="Arial"/>
                <a:cs typeface="Arial"/>
                <a:sym typeface="Arial"/>
              </a:rPr>
            </a:br>
            <a:endParaRPr sz="1400" dirty="0">
              <a:latin typeface="Arial"/>
              <a:ea typeface="Arial"/>
              <a:cs typeface="Arial"/>
              <a:sym typeface="Arial"/>
            </a:endParaRPr>
          </a:p>
          <a:p>
            <a:pPr marL="457200" lvl="0" indent="-317500" algn="l" rtl="0">
              <a:lnSpc>
                <a:spcPct val="115000"/>
              </a:lnSpc>
              <a:spcBef>
                <a:spcPts val="0"/>
              </a:spcBef>
              <a:spcAft>
                <a:spcPts val="0"/>
              </a:spcAft>
              <a:buSzPts val="1400"/>
              <a:buChar char="●"/>
            </a:pPr>
            <a:r>
              <a:rPr lang="en-GB" sz="1400" dirty="0">
                <a:latin typeface="Arial"/>
                <a:ea typeface="Arial"/>
                <a:cs typeface="Arial"/>
                <a:sym typeface="Arial"/>
              </a:rPr>
              <a:t>Causing malabsorption and weight loss, because nutrients are not broken down efficiently.</a:t>
            </a:r>
            <a:br>
              <a:rPr lang="en-GB" sz="1400" dirty="0">
                <a:latin typeface="Arial"/>
                <a:ea typeface="Arial"/>
                <a:cs typeface="Arial"/>
                <a:sym typeface="Arial"/>
              </a:rPr>
            </a:br>
            <a:r>
              <a:rPr lang="en-GB" sz="1400" dirty="0">
                <a:latin typeface="Arial"/>
                <a:ea typeface="Arial"/>
                <a:cs typeface="Arial"/>
                <a:sym typeface="Arial"/>
              </a:rPr>
              <a:t>Triggering chronic inflammation, resulting in pain and decreased appetite.</a:t>
            </a:r>
            <a:endParaRPr sz="1400" dirty="0">
              <a:latin typeface="Arial"/>
              <a:ea typeface="Arial"/>
              <a:cs typeface="Arial"/>
              <a:sym typeface="Arial"/>
            </a:endParaRPr>
          </a:p>
          <a:p>
            <a:pPr marL="0" lvl="0" indent="0" algn="l" rtl="0">
              <a:lnSpc>
                <a:spcPct val="115000"/>
              </a:lnSpc>
              <a:spcBef>
                <a:spcPts val="1200"/>
              </a:spcBef>
              <a:spcAft>
                <a:spcPts val="0"/>
              </a:spcAft>
              <a:buNone/>
            </a:pPr>
            <a:r>
              <a:rPr lang="en-GB" sz="1400" dirty="0">
                <a:latin typeface="Arial"/>
                <a:ea typeface="Arial"/>
                <a:cs typeface="Arial"/>
                <a:sym typeface="Arial"/>
              </a:rPr>
              <a:t>These physiological impairments contribute to fatigue, malnutrition, and reduced physical capacity.</a:t>
            </a:r>
            <a:endParaRPr sz="1400" dirty="0">
              <a:latin typeface="Arial"/>
              <a:ea typeface="Arial"/>
              <a:cs typeface="Arial"/>
              <a:sym typeface="Arial"/>
            </a:endParaRPr>
          </a:p>
          <a:p>
            <a:pPr marL="342900" lvl="0" indent="-228600" algn="l" rtl="0">
              <a:spcBef>
                <a:spcPts val="1200"/>
              </a:spcBef>
              <a:spcAft>
                <a:spcPts val="0"/>
              </a:spcAft>
              <a:buClr>
                <a:srgbClr val="0070C0"/>
              </a:buClr>
              <a:buSzPts val="1400"/>
              <a:buChar char="•"/>
            </a:pPr>
            <a:endParaRPr sz="1400" dirty="0">
              <a:solidFill>
                <a:srgbClr val="0070C0"/>
              </a:solidFill>
              <a:latin typeface="Arial"/>
              <a:ea typeface="Arial"/>
              <a:cs typeface="Arial"/>
              <a:sym typeface="Arial"/>
            </a:endParaRPr>
          </a:p>
          <a:p>
            <a:pPr marL="0" lvl="0" indent="0" algn="l" rtl="0">
              <a:lnSpc>
                <a:spcPct val="115000"/>
              </a:lnSpc>
              <a:spcBef>
                <a:spcPts val="1200"/>
              </a:spcBef>
              <a:spcAft>
                <a:spcPts val="0"/>
              </a:spcAft>
              <a:buClr>
                <a:schemeClr val="dk1"/>
              </a:buClr>
              <a:buSzPts val="1100"/>
              <a:buFont typeface="Arial"/>
              <a:buNone/>
            </a:pPr>
            <a:endParaRPr sz="1100" dirty="0">
              <a:latin typeface="Arial"/>
              <a:ea typeface="Arial"/>
              <a:cs typeface="Arial"/>
              <a:sym typeface="Arial"/>
            </a:endParaRPr>
          </a:p>
          <a:p>
            <a:pPr marL="0" lvl="0" indent="0" algn="l" rtl="0">
              <a:spcBef>
                <a:spcPts val="1200"/>
              </a:spcBef>
              <a:spcAft>
                <a:spcPts val="0"/>
              </a:spcAft>
              <a:buNone/>
            </a:pPr>
            <a:endParaRPr dirty="0"/>
          </a:p>
        </p:txBody>
      </p:sp>
      <p:sp>
        <p:nvSpPr>
          <p:cNvPr id="103" name="Google Shape;103;g3aff4ba1d3c_0_20"/>
          <p:cNvSpPr txBox="1">
            <a:spLocks noGrp="1"/>
          </p:cNvSpPr>
          <p:nvPr>
            <p:ph type="sldNum" idx="12"/>
          </p:nvPr>
        </p:nvSpPr>
        <p:spPr>
          <a:xfrm>
            <a:off x="7956550" y="6381750"/>
            <a:ext cx="730200" cy="3396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4</a:t>
            </a:fld>
            <a:endParaRPr/>
          </a:p>
        </p:txBody>
      </p:sp>
      <p:pic>
        <p:nvPicPr>
          <p:cNvPr id="2" name="Audio 1">
            <a:hlinkClick r:id="" action="ppaction://media"/>
            <a:extLst>
              <a:ext uri="{FF2B5EF4-FFF2-40B4-BE49-F238E27FC236}">
                <a16:creationId xmlns:a16="http://schemas.microsoft.com/office/drawing/2014/main" id="{373F145B-0371-5997-037B-FD4E60CE1CB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40792"/>
    </mc:Choice>
    <mc:Fallback xmlns="">
      <p:transition spd="slow" advTm="1407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2608F-07A4-7799-2EDF-31D0292343BB}"/>
              </a:ext>
            </a:extLst>
          </p:cNvPr>
          <p:cNvSpPr>
            <a:spLocks noGrp="1"/>
          </p:cNvSpPr>
          <p:nvPr>
            <p:ph type="title"/>
          </p:nvPr>
        </p:nvSpPr>
        <p:spPr>
          <a:xfrm>
            <a:off x="457200" y="274638"/>
            <a:ext cx="8229600" cy="627733"/>
          </a:xfrm>
        </p:spPr>
        <p:txBody>
          <a:bodyPr/>
          <a:lstStyle/>
          <a:p>
            <a:r>
              <a:rPr lang="en-GB" sz="2000" dirty="0">
                <a:latin typeface="+mj-lt"/>
              </a:rPr>
              <a:t>Stomach Cancer Diagnosis;</a:t>
            </a:r>
            <a:br>
              <a:rPr lang="en-GB" sz="2000" dirty="0">
                <a:latin typeface="+mj-lt"/>
              </a:rPr>
            </a:br>
            <a:r>
              <a:rPr lang="en-GB" sz="2000" dirty="0">
                <a:latin typeface="+mj-lt"/>
              </a:rPr>
              <a:t>Endoscopy with Biopsy</a:t>
            </a:r>
          </a:p>
        </p:txBody>
      </p:sp>
      <p:sp>
        <p:nvSpPr>
          <p:cNvPr id="3" name="Text Placeholder 2">
            <a:extLst>
              <a:ext uri="{FF2B5EF4-FFF2-40B4-BE49-F238E27FC236}">
                <a16:creationId xmlns:a16="http://schemas.microsoft.com/office/drawing/2014/main" id="{B7E44E91-3C1C-6ED1-7004-0B9E7FFB2414}"/>
              </a:ext>
            </a:extLst>
          </p:cNvPr>
          <p:cNvSpPr>
            <a:spLocks noGrp="1"/>
          </p:cNvSpPr>
          <p:nvPr>
            <p:ph type="body" idx="1"/>
          </p:nvPr>
        </p:nvSpPr>
        <p:spPr>
          <a:xfrm>
            <a:off x="457200" y="902372"/>
            <a:ext cx="8229600" cy="4614862"/>
          </a:xfrm>
        </p:spPr>
        <p:txBody>
          <a:bodyPr/>
          <a:lstStyle/>
          <a:p>
            <a:pPr marL="0" indent="0">
              <a:lnSpc>
                <a:spcPct val="150000"/>
              </a:lnSpc>
              <a:spcBef>
                <a:spcPts val="0"/>
              </a:spcBef>
            </a:pPr>
            <a:r>
              <a:rPr lang="en-GB" sz="1400" dirty="0">
                <a:latin typeface="Arial" panose="020B0604020202020204" pitchFamily="34" charset="0"/>
                <a:cs typeface="Arial" panose="020B0604020202020204" pitchFamily="34" charset="0"/>
              </a:rPr>
              <a:t> Medical technology has developed a method of using tiny cameras to examine the inside body such as the stomach to check for cancers. This is the most reliable method of dictating the growth of stomach cancer. This technological breakthrough can now save lots of patients, particularly when the ailment is discovered early. Hence, the medical advice for people is to do regular medical check-ups for preventative care. This method inserts tiny camera to examine the inner stomach lining and the small intestines. When the cancer cells are discovered early, the treatment becomes easy and more often than not, the patient is treated successfully. See figure1, below for a sample photo of cancer cells growing in the inner stomach lining.</a:t>
            </a:r>
          </a:p>
          <a:p>
            <a:pPr marL="0" indent="0">
              <a:lnSpc>
                <a:spcPct val="150000"/>
              </a:lnSpc>
              <a:spcBef>
                <a:spcPts val="0"/>
              </a:spcBef>
            </a:pPr>
            <a:endParaRPr lang="en-GB" sz="1400" dirty="0">
              <a:latin typeface="Arial" panose="020B0604020202020204" pitchFamily="34" charset="0"/>
              <a:cs typeface="Arial" panose="020B0604020202020204" pitchFamily="34" charset="0"/>
            </a:endParaRPr>
          </a:p>
          <a:p>
            <a:pPr marL="0" indent="0">
              <a:lnSpc>
                <a:spcPct val="150000"/>
              </a:lnSpc>
              <a:spcBef>
                <a:spcPts val="0"/>
              </a:spcBef>
            </a:pPr>
            <a:r>
              <a:rPr lang="en-GB" sz="1400" dirty="0">
                <a:latin typeface="Arial" panose="020B0604020202020204" pitchFamily="34" charset="0"/>
                <a:cs typeface="Arial" panose="020B0604020202020204" pitchFamily="34" charset="0"/>
              </a:rPr>
              <a:t> </a:t>
            </a:r>
            <a:r>
              <a:rPr lang="en-GB" sz="1400" dirty="0">
                <a:solidFill>
                  <a:schemeClr val="tx1"/>
                </a:solidFill>
                <a:latin typeface="Arial" panose="020B0604020202020204" pitchFamily="34" charset="0"/>
                <a:cs typeface="Arial" panose="020B0604020202020204" pitchFamily="34" charset="0"/>
              </a:rPr>
              <a:t>In Mr PJ case, it was rather unfortunate that his cancer was discovered rather late when it has developed to stage 11, at this stage, there are possibilities of different levels of complications with treatments. Be that as it may, his treatment has commenced and hopefully, he will make good progress and attain a positive outcome. It is essential at this point to re-emphasise the importance of regular preventative check-ups to be on the safe side at all times.</a:t>
            </a:r>
          </a:p>
          <a:p>
            <a:pPr marL="0" indent="0">
              <a:lnSpc>
                <a:spcPct val="150000"/>
              </a:lnSpc>
              <a:spcBef>
                <a:spcPts val="0"/>
              </a:spcBef>
            </a:pPr>
            <a:endParaRPr lang="en-GB" sz="1400" dirty="0">
              <a:solidFill>
                <a:srgbClr val="FF0000"/>
              </a:solidFill>
              <a:latin typeface="Arial" panose="020B0604020202020204" pitchFamily="34" charset="0"/>
              <a:cs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DCA94061-240B-120C-51EB-47B5C7EA2A25}"/>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5</a:t>
            </a:fld>
            <a:endParaRPr lang="en-GB"/>
          </a:p>
        </p:txBody>
      </p:sp>
      <p:pic>
        <p:nvPicPr>
          <p:cNvPr id="6" name="Audio 5">
            <a:hlinkClick r:id="" action="ppaction://media"/>
            <a:extLst>
              <a:ext uri="{FF2B5EF4-FFF2-40B4-BE49-F238E27FC236}">
                <a16:creationId xmlns:a16="http://schemas.microsoft.com/office/drawing/2014/main" id="{22DC30E1-EF75-845E-8E69-593B492F118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963014415"/>
      </p:ext>
    </p:extLst>
  </p:cSld>
  <p:clrMapOvr>
    <a:masterClrMapping/>
  </p:clrMapOvr>
  <mc:AlternateContent xmlns:mc="http://schemas.openxmlformats.org/markup-compatibility/2006" xmlns:p14="http://schemas.microsoft.com/office/powerpoint/2010/main">
    <mc:Choice Requires="p14">
      <p:transition spd="slow" p14:dur="2000" advTm="118735"/>
    </mc:Choice>
    <mc:Fallback xmlns="">
      <p:transition spd="slow" advTm="1187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4"/>
          <p:cNvSpPr txBox="1">
            <a:spLocks noGrp="1"/>
          </p:cNvSpPr>
          <p:nvPr>
            <p:ph type="title"/>
          </p:nvPr>
        </p:nvSpPr>
        <p:spPr>
          <a:xfrm>
            <a:off x="457200" y="44624"/>
            <a:ext cx="8229600" cy="644693"/>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2000" b="1" dirty="0">
                <a:latin typeface="Arial" panose="020B0604020202020204" pitchFamily="34" charset="0"/>
                <a:cs typeface="Arial" panose="020B0604020202020204" pitchFamily="34" charset="0"/>
              </a:rPr>
              <a:t>Anatomy and Physiology</a:t>
            </a:r>
            <a:endParaRPr sz="2000" dirty="0">
              <a:latin typeface="Arial" panose="020B0604020202020204" pitchFamily="34" charset="0"/>
              <a:cs typeface="Arial" panose="020B0604020202020204" pitchFamily="34" charset="0"/>
            </a:endParaRPr>
          </a:p>
        </p:txBody>
      </p:sp>
      <p:sp>
        <p:nvSpPr>
          <p:cNvPr id="109" name="Google Shape;109;p4"/>
          <p:cNvSpPr txBox="1">
            <a:spLocks noGrp="1"/>
          </p:cNvSpPr>
          <p:nvPr>
            <p:ph type="body" idx="1"/>
          </p:nvPr>
        </p:nvSpPr>
        <p:spPr>
          <a:xfrm>
            <a:off x="457200" y="801858"/>
            <a:ext cx="8229600" cy="4715375"/>
          </a:xfrm>
          <a:prstGeom prst="rect">
            <a:avLst/>
          </a:prstGeom>
          <a:noFill/>
          <a:ln>
            <a:noFill/>
          </a:ln>
        </p:spPr>
        <p:txBody>
          <a:bodyPr spcFirstLastPara="1" wrap="square" lIns="91425" tIns="45700" rIns="91425" bIns="45700" anchor="t" anchorCtr="0">
            <a:noAutofit/>
          </a:bodyPr>
          <a:lstStyle/>
          <a:p>
            <a:pPr marL="342900" lvl="0" indent="-292100" algn="l" rtl="0">
              <a:spcBef>
                <a:spcPts val="0"/>
              </a:spcBef>
              <a:spcAft>
                <a:spcPts val="0"/>
              </a:spcAft>
              <a:buClr>
                <a:srgbClr val="0070C0"/>
              </a:buClr>
              <a:buSzPts val="2400"/>
              <a:buChar char="•"/>
            </a:pPr>
            <a:r>
              <a:rPr lang="en-GB" sz="2000" dirty="0">
                <a:solidFill>
                  <a:srgbClr val="0070C0"/>
                </a:solidFill>
                <a:latin typeface="Arial" panose="020B0604020202020204" pitchFamily="34" charset="0"/>
                <a:cs typeface="Arial" panose="020B0604020202020204" pitchFamily="34" charset="0"/>
              </a:rPr>
              <a:t>The Physiology and Anatomy Of  Stomach Cancer: See Figure 1,</a:t>
            </a:r>
          </a:p>
          <a:p>
            <a:pPr marL="342900" lvl="0" indent="-292100" algn="l" rtl="0">
              <a:spcBef>
                <a:spcPts val="0"/>
              </a:spcBef>
              <a:spcAft>
                <a:spcPts val="0"/>
              </a:spcAft>
              <a:buClr>
                <a:srgbClr val="0070C0"/>
              </a:buClr>
              <a:buSzPts val="2400"/>
              <a:buChar char="•"/>
            </a:pPr>
            <a:endParaRPr sz="2000" dirty="0">
              <a:solidFill>
                <a:srgbClr val="0070C0"/>
              </a:solidFill>
              <a:latin typeface="Arial" panose="020B0604020202020204" pitchFamily="34" charset="0"/>
              <a:cs typeface="Arial" panose="020B0604020202020204" pitchFamily="34" charset="0"/>
            </a:endParaRPr>
          </a:p>
          <a:p>
            <a:pPr marL="0" lvl="0" indent="0" algn="l" rtl="0">
              <a:lnSpc>
                <a:spcPct val="150000"/>
              </a:lnSpc>
              <a:spcBef>
                <a:spcPts val="1200"/>
              </a:spcBef>
              <a:spcAft>
                <a:spcPts val="0"/>
              </a:spcAft>
              <a:buNone/>
            </a:pPr>
            <a:r>
              <a:rPr lang="en-GB" sz="1400" dirty="0">
                <a:latin typeface="Arial"/>
                <a:ea typeface="Arial"/>
                <a:cs typeface="Arial"/>
                <a:sym typeface="Arial"/>
              </a:rPr>
              <a:t>The stomach is responsible for mechanical churning, chemical digestion (via enzymes and hydrochloric acid), and controlled release of chyme into the duodenum. Gastric cancer commonly arises from the epithelial cells lining the stomach. Pathophysiology includes:</a:t>
            </a:r>
            <a:endParaRPr sz="1400" dirty="0">
              <a:latin typeface="Arial"/>
              <a:ea typeface="Arial"/>
              <a:cs typeface="Arial"/>
              <a:sym typeface="Arial"/>
            </a:endParaRPr>
          </a:p>
          <a:p>
            <a:pPr marL="457200" lvl="0" indent="-304800" algn="l" rtl="0">
              <a:lnSpc>
                <a:spcPct val="115000"/>
              </a:lnSpc>
              <a:spcBef>
                <a:spcPts val="1200"/>
              </a:spcBef>
              <a:spcAft>
                <a:spcPts val="0"/>
              </a:spcAft>
              <a:buSzPts val="1200"/>
              <a:buChar char="●"/>
            </a:pPr>
            <a:r>
              <a:rPr lang="en-GB" sz="1400" dirty="0">
                <a:latin typeface="Arial"/>
                <a:ea typeface="Arial"/>
                <a:cs typeface="Arial"/>
                <a:sym typeface="Arial"/>
              </a:rPr>
              <a:t>Malignant transformation of mucosal cells due to genetic mutations and chronic inflammation (CRUK, 2023).</a:t>
            </a:r>
            <a:br>
              <a:rPr lang="en-GB" sz="1400" dirty="0">
                <a:latin typeface="Arial"/>
                <a:ea typeface="Arial"/>
                <a:cs typeface="Arial"/>
                <a:sym typeface="Arial"/>
              </a:rPr>
            </a:b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Invasion of deeper layers including the muscularis and serosa.</a:t>
            </a:r>
            <a:br>
              <a:rPr lang="en-GB" sz="1400" dirty="0">
                <a:latin typeface="Arial"/>
                <a:ea typeface="Arial"/>
                <a:cs typeface="Arial"/>
                <a:sym typeface="Arial"/>
              </a:rPr>
            </a:b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Impaired motility and obstruction, causing early satiety.</a:t>
            </a:r>
            <a:br>
              <a:rPr lang="en-GB" sz="1400" dirty="0">
                <a:latin typeface="Arial"/>
                <a:ea typeface="Arial"/>
                <a:cs typeface="Arial"/>
                <a:sym typeface="Arial"/>
              </a:rPr>
            </a:b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Reduced intrinsic factor production, affecting Vitamin B12 absorption.</a:t>
            </a:r>
            <a:br>
              <a:rPr lang="en-GB" sz="1400" dirty="0">
                <a:latin typeface="Arial"/>
                <a:ea typeface="Arial"/>
                <a:cs typeface="Arial"/>
                <a:sym typeface="Arial"/>
              </a:rPr>
            </a:b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Potential metastasis to the liver, lymph nodes, and peritoneum.</a:t>
            </a:r>
            <a:endParaRPr sz="1400" dirty="0">
              <a:latin typeface="Arial"/>
              <a:ea typeface="Arial"/>
              <a:cs typeface="Arial"/>
              <a:sym typeface="Arial"/>
            </a:endParaRPr>
          </a:p>
          <a:p>
            <a:pPr marL="342900" lvl="0" indent="-254000" algn="l" rtl="0">
              <a:spcBef>
                <a:spcPts val="0"/>
              </a:spcBef>
              <a:spcAft>
                <a:spcPts val="0"/>
              </a:spcAft>
              <a:buClr>
                <a:srgbClr val="0070C0"/>
              </a:buClr>
              <a:buSzPts val="1800"/>
              <a:buChar char="•"/>
            </a:pPr>
            <a:endParaRPr dirty="0">
              <a:solidFill>
                <a:srgbClr val="0070C0"/>
              </a:solidFill>
            </a:endParaRPr>
          </a:p>
        </p:txBody>
      </p:sp>
      <p:pic>
        <p:nvPicPr>
          <p:cNvPr id="3" name="Audio 2">
            <a:hlinkClick r:id="" action="ppaction://media"/>
            <a:extLst>
              <a:ext uri="{FF2B5EF4-FFF2-40B4-BE49-F238E27FC236}">
                <a16:creationId xmlns:a16="http://schemas.microsoft.com/office/drawing/2014/main" id="{9FFA0D69-F4AA-B043-471D-D9F78E5CAE3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03431"/>
    </mc:Choice>
    <mc:Fallback xmlns="">
      <p:transition spd="slow" advTm="1034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g3aff4ba1d3c_0_36"/>
          <p:cNvSpPr txBox="1">
            <a:spLocks noGrp="1"/>
          </p:cNvSpPr>
          <p:nvPr>
            <p:ph type="title"/>
          </p:nvPr>
        </p:nvSpPr>
        <p:spPr>
          <a:xfrm>
            <a:off x="457200" y="309489"/>
            <a:ext cx="8039686" cy="689318"/>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Clr>
                <a:schemeClr val="dk1"/>
              </a:buClr>
              <a:buFont typeface="Arial"/>
              <a:buNone/>
            </a:pPr>
            <a:r>
              <a:rPr lang="en-GB" sz="2000" b="1" dirty="0">
                <a:latin typeface="Arial" panose="020B0604020202020204" pitchFamily="34" charset="0"/>
                <a:cs typeface="Arial" panose="020B0604020202020204" pitchFamily="34" charset="0"/>
              </a:rPr>
              <a:t>Anatomy and Physiology</a:t>
            </a:r>
            <a:endParaRPr sz="2000" dirty="0">
              <a:latin typeface="Arial" panose="020B0604020202020204" pitchFamily="34" charset="0"/>
              <a:cs typeface="Arial" panose="020B0604020202020204" pitchFamily="34" charset="0"/>
            </a:endParaRPr>
          </a:p>
          <a:p>
            <a:pPr marL="0" lvl="0" indent="0" algn="ctr" rtl="0">
              <a:spcBef>
                <a:spcPts val="0"/>
              </a:spcBef>
              <a:spcAft>
                <a:spcPts val="0"/>
              </a:spcAft>
              <a:buNone/>
            </a:pPr>
            <a:endParaRPr dirty="0"/>
          </a:p>
        </p:txBody>
      </p:sp>
      <p:sp>
        <p:nvSpPr>
          <p:cNvPr id="116" name="Google Shape;116;g3aff4ba1d3c_0_36"/>
          <p:cNvSpPr txBox="1">
            <a:spLocks noGrp="1"/>
          </p:cNvSpPr>
          <p:nvPr>
            <p:ph type="body" idx="1"/>
          </p:nvPr>
        </p:nvSpPr>
        <p:spPr>
          <a:xfrm>
            <a:off x="457200" y="604911"/>
            <a:ext cx="8229600" cy="5776839"/>
          </a:xfrm>
          <a:prstGeom prst="rect">
            <a:avLst/>
          </a:prstGeom>
        </p:spPr>
        <p:txBody>
          <a:bodyPr spcFirstLastPara="1" wrap="square" lIns="91425" tIns="45700" rIns="91425" bIns="45700" anchor="t" anchorCtr="0">
            <a:noAutofit/>
          </a:bodyPr>
          <a:lstStyle/>
          <a:p>
            <a:pPr marL="0" lvl="0" indent="0" algn="l" rtl="0">
              <a:spcBef>
                <a:spcPts val="360"/>
              </a:spcBef>
              <a:spcAft>
                <a:spcPts val="0"/>
              </a:spcAft>
              <a:buNone/>
            </a:pPr>
            <a:endParaRPr lang="en-GB" sz="2000" dirty="0">
              <a:latin typeface="+mj-lt"/>
            </a:endParaRPr>
          </a:p>
          <a:p>
            <a:pPr marL="0" lvl="0" indent="0" algn="l" rtl="0">
              <a:spcBef>
                <a:spcPts val="360"/>
              </a:spcBef>
              <a:spcAft>
                <a:spcPts val="0"/>
              </a:spcAft>
              <a:buNone/>
            </a:pPr>
            <a:endParaRPr lang="en-GB" sz="2000" dirty="0">
              <a:latin typeface="+mj-lt"/>
            </a:endParaRPr>
          </a:p>
          <a:p>
            <a:pPr marL="0" lvl="0" indent="0" algn="l" rtl="0">
              <a:spcBef>
                <a:spcPts val="360"/>
              </a:spcBef>
              <a:spcAft>
                <a:spcPts val="0"/>
              </a:spcAft>
              <a:buNone/>
            </a:pPr>
            <a:endParaRPr lang="en-GB" sz="2000" dirty="0">
              <a:latin typeface="+mj-lt"/>
            </a:endParaRPr>
          </a:p>
          <a:p>
            <a:pPr marL="0" lvl="0" indent="0" algn="l" rtl="0">
              <a:spcBef>
                <a:spcPts val="360"/>
              </a:spcBef>
              <a:spcAft>
                <a:spcPts val="0"/>
              </a:spcAft>
              <a:buNone/>
            </a:pPr>
            <a:endParaRPr lang="en-GB" sz="2000" dirty="0">
              <a:latin typeface="+mj-lt"/>
            </a:endParaRPr>
          </a:p>
          <a:p>
            <a:pPr marL="0" lvl="0" indent="0" algn="l" rtl="0">
              <a:spcBef>
                <a:spcPts val="360"/>
              </a:spcBef>
              <a:spcAft>
                <a:spcPts val="0"/>
              </a:spcAft>
              <a:buNone/>
            </a:pPr>
            <a:endParaRPr lang="en-GB" sz="2000" dirty="0">
              <a:latin typeface="+mj-lt"/>
            </a:endParaRPr>
          </a:p>
          <a:p>
            <a:pPr marL="0" lvl="0" indent="0" algn="l" rtl="0">
              <a:spcBef>
                <a:spcPts val="360"/>
              </a:spcBef>
              <a:spcAft>
                <a:spcPts val="0"/>
              </a:spcAft>
              <a:buNone/>
            </a:pPr>
            <a:endParaRPr lang="en-GB" sz="2000" dirty="0">
              <a:latin typeface="+mj-lt"/>
            </a:endParaRPr>
          </a:p>
          <a:p>
            <a:pPr marL="0" lvl="0" indent="0" algn="l" rtl="0">
              <a:spcBef>
                <a:spcPts val="360"/>
              </a:spcBef>
              <a:spcAft>
                <a:spcPts val="0"/>
              </a:spcAft>
              <a:buNone/>
            </a:pPr>
            <a:endParaRPr lang="en-GB" sz="2000" dirty="0">
              <a:latin typeface="+mj-lt"/>
            </a:endParaRPr>
          </a:p>
          <a:p>
            <a:pPr marL="0" lvl="0" indent="0" algn="l" rtl="0">
              <a:spcBef>
                <a:spcPts val="360"/>
              </a:spcBef>
              <a:spcAft>
                <a:spcPts val="0"/>
              </a:spcAft>
              <a:buNone/>
            </a:pPr>
            <a:endParaRPr lang="en-GB" sz="2000" dirty="0">
              <a:latin typeface="+mj-lt"/>
            </a:endParaRPr>
          </a:p>
          <a:p>
            <a:pPr marL="0" lvl="0" indent="0" algn="l" rtl="0">
              <a:spcBef>
                <a:spcPts val="360"/>
              </a:spcBef>
              <a:spcAft>
                <a:spcPts val="0"/>
              </a:spcAft>
              <a:buNone/>
            </a:pPr>
            <a:endParaRPr lang="en-GB" sz="2000" dirty="0">
              <a:latin typeface="+mj-lt"/>
            </a:endParaRPr>
          </a:p>
          <a:p>
            <a:pPr marL="0" lvl="0" indent="0" algn="l" rtl="0">
              <a:spcBef>
                <a:spcPts val="360"/>
              </a:spcBef>
              <a:spcAft>
                <a:spcPts val="0"/>
              </a:spcAft>
              <a:buNone/>
            </a:pPr>
            <a:endParaRPr lang="en-GB" sz="2000" dirty="0">
              <a:latin typeface="+mj-lt"/>
            </a:endParaRPr>
          </a:p>
          <a:p>
            <a:pPr marL="0" lvl="0" indent="0" algn="l" rtl="0">
              <a:spcBef>
                <a:spcPts val="360"/>
              </a:spcBef>
              <a:spcAft>
                <a:spcPts val="0"/>
              </a:spcAft>
              <a:buNone/>
            </a:pPr>
            <a:endParaRPr lang="en-GB" sz="2000" dirty="0">
              <a:latin typeface="+mj-lt"/>
            </a:endParaRPr>
          </a:p>
          <a:p>
            <a:pPr marL="0" lvl="0" indent="0" algn="l" rtl="0">
              <a:spcBef>
                <a:spcPts val="360"/>
              </a:spcBef>
              <a:spcAft>
                <a:spcPts val="0"/>
              </a:spcAft>
              <a:buNone/>
            </a:pPr>
            <a:endParaRPr lang="en-GB" sz="2000" dirty="0">
              <a:latin typeface="+mj-lt"/>
            </a:endParaRPr>
          </a:p>
          <a:p>
            <a:pPr marL="0" lvl="0" indent="0" algn="ctr" rtl="0">
              <a:spcBef>
                <a:spcPts val="360"/>
              </a:spcBef>
              <a:spcAft>
                <a:spcPts val="0"/>
              </a:spcAft>
              <a:buNone/>
            </a:pPr>
            <a:r>
              <a:rPr lang="en-GB" sz="2000" b="1" i="1" u="sng" dirty="0">
                <a:latin typeface="Arial" panose="020B0604020202020204" pitchFamily="34" charset="0"/>
                <a:cs typeface="Arial" panose="020B0604020202020204" pitchFamily="34" charset="0"/>
              </a:rPr>
              <a:t>Figure 1 - Stomach Cancer</a:t>
            </a:r>
          </a:p>
          <a:p>
            <a:pPr marL="0" lvl="0" indent="0" algn="ctr" rtl="0">
              <a:spcBef>
                <a:spcPts val="360"/>
              </a:spcBef>
              <a:spcAft>
                <a:spcPts val="0"/>
              </a:spcAft>
              <a:buNone/>
            </a:pPr>
            <a:r>
              <a:rPr lang="en-GB" sz="2000" b="1" i="1" u="sng" dirty="0">
                <a:latin typeface="Arial" panose="020B0604020202020204" pitchFamily="34" charset="0"/>
                <a:cs typeface="Arial" panose="020B0604020202020204" pitchFamily="34" charset="0"/>
              </a:rPr>
              <a:t>https://www.google.com/search?q=pictures+of+stomach+cancer+tumors&amp;rlz=1C1WPZC_enGB1032GB1032&amp;oq=Photo+of+Stomach+Cancer&amp;gs_lcrp=EgZjaHJvbWU</a:t>
            </a:r>
            <a:endParaRPr sz="2000" b="1" i="1" u="sng" dirty="0">
              <a:latin typeface="Arial" panose="020B0604020202020204" pitchFamily="34" charset="0"/>
              <a:cs typeface="Arial" panose="020B0604020202020204" pitchFamily="34" charset="0"/>
            </a:endParaRPr>
          </a:p>
        </p:txBody>
      </p:sp>
      <p:sp>
        <p:nvSpPr>
          <p:cNvPr id="117" name="Google Shape;117;g3aff4ba1d3c_0_36"/>
          <p:cNvSpPr txBox="1">
            <a:spLocks noGrp="1"/>
          </p:cNvSpPr>
          <p:nvPr>
            <p:ph type="sldNum" idx="12"/>
          </p:nvPr>
        </p:nvSpPr>
        <p:spPr>
          <a:xfrm>
            <a:off x="7956550" y="6381750"/>
            <a:ext cx="730200" cy="3396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7</a:t>
            </a:fld>
            <a:endParaRPr/>
          </a:p>
        </p:txBody>
      </p:sp>
      <p:pic>
        <p:nvPicPr>
          <p:cNvPr id="1026" name="Picture 2" descr="3,600+ Stomach Cancer Stock Photos, Pictures &amp; Royalty-Free ...">
            <a:extLst>
              <a:ext uri="{FF2B5EF4-FFF2-40B4-BE49-F238E27FC236}">
                <a16:creationId xmlns:a16="http://schemas.microsoft.com/office/drawing/2014/main" id="{E34FE30B-81A2-08FC-0972-D6321FC6749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6603" y="731520"/>
            <a:ext cx="7540283" cy="4248443"/>
          </a:xfrm>
          <a:prstGeom prst="rect">
            <a:avLst/>
          </a:prstGeom>
          <a:noFill/>
          <a:extLst>
            <a:ext uri="{909E8E84-426E-40DD-AFC4-6F175D3DCCD1}">
              <a14:hiddenFill xmlns:a14="http://schemas.microsoft.com/office/drawing/2010/main">
                <a:solidFill>
                  <a:srgbClr val="FFFFFF"/>
                </a:solidFill>
              </a14:hiddenFill>
            </a:ext>
          </a:extLst>
        </p:spPr>
      </p:pic>
      <p:pic>
        <p:nvPicPr>
          <p:cNvPr id="2" name="Audio 1">
            <a:hlinkClick r:id="" action="ppaction://media"/>
            <a:extLst>
              <a:ext uri="{FF2B5EF4-FFF2-40B4-BE49-F238E27FC236}">
                <a16:creationId xmlns:a16="http://schemas.microsoft.com/office/drawing/2014/main" id="{AC3318A2-B793-93E1-E8D0-5741AC03613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132"/>
    </mc:Choice>
    <mc:Fallback xmlns="">
      <p:transition spd="slow" advTm="111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5"/>
          <p:cNvSpPr txBox="1">
            <a:spLocks noGrp="1"/>
          </p:cNvSpPr>
          <p:nvPr>
            <p:ph type="title"/>
          </p:nvPr>
        </p:nvSpPr>
        <p:spPr>
          <a:xfrm>
            <a:off x="457200" y="274638"/>
            <a:ext cx="8229600" cy="541288"/>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2000" b="1" dirty="0">
                <a:latin typeface="+mn-lt"/>
              </a:rPr>
              <a:t>Care Plan (1/3)</a:t>
            </a:r>
            <a:endParaRPr sz="2000" dirty="0">
              <a:latin typeface="+mn-lt"/>
            </a:endParaRPr>
          </a:p>
        </p:txBody>
      </p:sp>
      <p:sp>
        <p:nvSpPr>
          <p:cNvPr id="123" name="Google Shape;123;p5"/>
          <p:cNvSpPr txBox="1">
            <a:spLocks noGrp="1"/>
          </p:cNvSpPr>
          <p:nvPr>
            <p:ph type="body" idx="1"/>
          </p:nvPr>
        </p:nvSpPr>
        <p:spPr>
          <a:xfrm>
            <a:off x="457200" y="914400"/>
            <a:ext cx="8229600" cy="4602833"/>
          </a:xfrm>
          <a:prstGeom prst="rect">
            <a:avLst/>
          </a:prstGeom>
          <a:noFill/>
          <a:ln>
            <a:noFill/>
          </a:ln>
        </p:spPr>
        <p:txBody>
          <a:bodyPr spcFirstLastPara="1" wrap="square" lIns="91425" tIns="45700" rIns="91425" bIns="45700" anchor="t" anchorCtr="0">
            <a:noAutofit/>
          </a:bodyPr>
          <a:lstStyle/>
          <a:p>
            <a:pPr marL="342900" lvl="0" indent="-292100" algn="l" rtl="0">
              <a:spcBef>
                <a:spcPts val="0"/>
              </a:spcBef>
              <a:spcAft>
                <a:spcPts val="0"/>
              </a:spcAft>
              <a:buClr>
                <a:srgbClr val="0070C0"/>
              </a:buClr>
              <a:buSzPts val="2400"/>
              <a:buChar char="•"/>
            </a:pPr>
            <a:r>
              <a:rPr lang="en-GB" sz="2000" dirty="0">
                <a:solidFill>
                  <a:srgbClr val="0070C0"/>
                </a:solidFill>
                <a:latin typeface="+mn-lt"/>
              </a:rPr>
              <a:t>The Lifestyle And Health Behaviour Of Mr PJ .</a:t>
            </a:r>
          </a:p>
          <a:p>
            <a:pPr marL="342900" lvl="0" indent="-292100" algn="l" rtl="0">
              <a:spcBef>
                <a:spcPts val="0"/>
              </a:spcBef>
              <a:spcAft>
                <a:spcPts val="0"/>
              </a:spcAft>
              <a:buClr>
                <a:srgbClr val="0070C0"/>
              </a:buClr>
              <a:buSzPts val="2400"/>
              <a:buChar char="•"/>
            </a:pPr>
            <a:endParaRPr lang="en-GB" sz="2000" dirty="0">
              <a:solidFill>
                <a:srgbClr val="0070C0"/>
              </a:solidFill>
              <a:latin typeface="+mn-lt"/>
            </a:endParaRPr>
          </a:p>
          <a:p>
            <a:pPr marL="342900" lvl="0" indent="-292100" algn="l" rtl="0">
              <a:spcBef>
                <a:spcPts val="0"/>
              </a:spcBef>
              <a:spcAft>
                <a:spcPts val="0"/>
              </a:spcAft>
              <a:buClr>
                <a:srgbClr val="0070C0"/>
              </a:buClr>
              <a:buSzPts val="2400"/>
              <a:buChar char="•"/>
            </a:pPr>
            <a:r>
              <a:rPr lang="en-GB" sz="1400" dirty="0">
                <a:solidFill>
                  <a:schemeClr val="tx1"/>
                </a:solidFill>
                <a:latin typeface="Arial" panose="020B0604020202020204" pitchFamily="34" charset="0"/>
                <a:cs typeface="Arial" panose="020B0604020202020204" pitchFamily="34" charset="0"/>
              </a:rPr>
              <a:t>Basic information of the lifestyle and health behaviour of Mr PJ  includes the following:</a:t>
            </a:r>
            <a:endParaRPr sz="1400" dirty="0">
              <a:latin typeface="Arial"/>
              <a:ea typeface="Arial"/>
              <a:cs typeface="Arial"/>
              <a:sym typeface="Arial"/>
            </a:endParaRPr>
          </a:p>
          <a:p>
            <a:pPr marL="457200" lvl="0" indent="-304800" algn="l" rtl="0">
              <a:lnSpc>
                <a:spcPct val="115000"/>
              </a:lnSpc>
              <a:spcBef>
                <a:spcPts val="1200"/>
              </a:spcBef>
              <a:spcAft>
                <a:spcPts val="0"/>
              </a:spcAft>
              <a:buSzPts val="1200"/>
              <a:buChar char="●"/>
            </a:pPr>
            <a:r>
              <a:rPr lang="en-GB" sz="1400" dirty="0">
                <a:latin typeface="Arial"/>
                <a:ea typeface="Arial"/>
                <a:cs typeface="Arial"/>
                <a:sym typeface="Arial"/>
              </a:rPr>
              <a:t>Diet high in smoked and salted foods (cultural preference).</a:t>
            </a:r>
            <a:br>
              <a:rPr lang="en-GB" sz="1400" dirty="0">
                <a:latin typeface="Arial"/>
                <a:ea typeface="Arial"/>
                <a:cs typeface="Arial"/>
                <a:sym typeface="Arial"/>
              </a:rPr>
            </a:b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He was a former smoker, but confirmed he quit smoking about 5 years ago.</a:t>
            </a:r>
            <a:br>
              <a:rPr lang="en-GB" sz="1400" dirty="0">
                <a:latin typeface="Arial"/>
                <a:ea typeface="Arial"/>
                <a:cs typeface="Arial"/>
                <a:sym typeface="Arial"/>
              </a:rPr>
            </a:b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He engages in minimal physical activity due to fatigue and lack of energy.</a:t>
            </a:r>
            <a:br>
              <a:rPr lang="en-GB" sz="1400" dirty="0">
                <a:latin typeface="Arial"/>
                <a:ea typeface="Arial"/>
                <a:cs typeface="Arial"/>
                <a:sym typeface="Arial"/>
              </a:rPr>
            </a:b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He consumes alcohol in moderation at about (5–7 units per week).</a:t>
            </a:r>
            <a:br>
              <a:rPr lang="en-GB" sz="1400" dirty="0">
                <a:latin typeface="Arial"/>
                <a:ea typeface="Arial"/>
                <a:cs typeface="Arial"/>
                <a:sym typeface="Arial"/>
              </a:rPr>
            </a:b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He did not </a:t>
            </a:r>
            <a:r>
              <a:rPr lang="en-GB" sz="1400">
                <a:latin typeface="Arial"/>
                <a:ea typeface="Arial"/>
                <a:cs typeface="Arial"/>
                <a:sym typeface="Arial"/>
              </a:rPr>
              <a:t>maintain regular </a:t>
            </a:r>
            <a:r>
              <a:rPr lang="en-GB" sz="1400" dirty="0">
                <a:latin typeface="Arial"/>
                <a:ea typeface="Arial"/>
                <a:cs typeface="Arial"/>
                <a:sym typeface="Arial"/>
              </a:rPr>
              <a:t>engagement with preventative healthcare before diagnosis.</a:t>
            </a:r>
            <a:br>
              <a:rPr lang="en-GB" sz="1400" dirty="0">
                <a:latin typeface="Arial"/>
                <a:ea typeface="Arial"/>
                <a:cs typeface="Arial"/>
                <a:sym typeface="Arial"/>
              </a:rPr>
            </a:br>
            <a:endParaRPr sz="1400" dirty="0">
              <a:latin typeface="Arial"/>
              <a:ea typeface="Arial"/>
              <a:cs typeface="Arial"/>
              <a:sym typeface="Arial"/>
            </a:endParaRPr>
          </a:p>
          <a:p>
            <a:pPr marL="0" lvl="0" indent="0" algn="l" rtl="0">
              <a:lnSpc>
                <a:spcPct val="115000"/>
              </a:lnSpc>
              <a:spcBef>
                <a:spcPts val="1200"/>
              </a:spcBef>
              <a:spcAft>
                <a:spcPts val="0"/>
              </a:spcAft>
              <a:buNone/>
            </a:pPr>
            <a:r>
              <a:rPr lang="en-GB" sz="1400" dirty="0">
                <a:latin typeface="Arial"/>
                <a:ea typeface="Arial"/>
                <a:cs typeface="Arial"/>
                <a:sym typeface="Arial"/>
              </a:rPr>
              <a:t>These behaviours may have contributed to increased risk for gastric cancer (NICE, 2023).</a:t>
            </a:r>
            <a:endParaRPr sz="1400" dirty="0">
              <a:latin typeface="Arial"/>
              <a:ea typeface="Arial"/>
              <a:cs typeface="Arial"/>
              <a:sym typeface="Arial"/>
            </a:endParaRPr>
          </a:p>
          <a:p>
            <a:pPr marL="342900" lvl="0" indent="-254000" algn="l" rtl="0">
              <a:spcBef>
                <a:spcPts val="1200"/>
              </a:spcBef>
              <a:spcAft>
                <a:spcPts val="0"/>
              </a:spcAft>
              <a:buClr>
                <a:srgbClr val="0070C0"/>
              </a:buClr>
              <a:buSzPts val="1800"/>
              <a:buChar char="•"/>
            </a:pPr>
            <a:endParaRPr dirty="0">
              <a:solidFill>
                <a:srgbClr val="0070C0"/>
              </a:solidFill>
            </a:endParaRPr>
          </a:p>
        </p:txBody>
      </p:sp>
      <p:sp>
        <p:nvSpPr>
          <p:cNvPr id="124" name="Google Shape;124;p5"/>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14/10/2025</a:t>
            </a:r>
            <a:endParaRPr/>
          </a:p>
        </p:txBody>
      </p:sp>
      <p:sp>
        <p:nvSpPr>
          <p:cNvPr id="125" name="Google Shape;125;p5"/>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8</a:t>
            </a:fld>
            <a:endParaRPr/>
          </a:p>
        </p:txBody>
      </p:sp>
      <p:pic>
        <p:nvPicPr>
          <p:cNvPr id="2" name="Audio 1">
            <a:hlinkClick r:id="" action="ppaction://media"/>
            <a:extLst>
              <a:ext uri="{FF2B5EF4-FFF2-40B4-BE49-F238E27FC236}">
                <a16:creationId xmlns:a16="http://schemas.microsoft.com/office/drawing/2014/main" id="{DC3B0706-DA6F-E58C-CE34-F8E9EF3C0E5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30552"/>
    </mc:Choice>
    <mc:Fallback xmlns="">
      <p:transition spd="slow" advTm="1305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6"/>
          <p:cNvSpPr txBox="1">
            <a:spLocks noGrp="1"/>
          </p:cNvSpPr>
          <p:nvPr>
            <p:ph type="title"/>
          </p:nvPr>
        </p:nvSpPr>
        <p:spPr>
          <a:xfrm>
            <a:off x="457200" y="274638"/>
            <a:ext cx="8229600" cy="65383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2000" b="1" dirty="0">
                <a:latin typeface="Arial" panose="020B0604020202020204" pitchFamily="34" charset="0"/>
                <a:cs typeface="Arial" panose="020B0604020202020204" pitchFamily="34" charset="0"/>
              </a:rPr>
              <a:t>Care Plan (2/3)</a:t>
            </a:r>
            <a:endParaRPr sz="2000" dirty="0">
              <a:latin typeface="Arial" panose="020B0604020202020204" pitchFamily="34" charset="0"/>
              <a:cs typeface="Arial" panose="020B0604020202020204" pitchFamily="34" charset="0"/>
            </a:endParaRPr>
          </a:p>
        </p:txBody>
      </p:sp>
      <p:sp>
        <p:nvSpPr>
          <p:cNvPr id="131" name="Google Shape;131;p6"/>
          <p:cNvSpPr txBox="1">
            <a:spLocks noGrp="1"/>
          </p:cNvSpPr>
          <p:nvPr>
            <p:ph type="body" idx="1"/>
          </p:nvPr>
        </p:nvSpPr>
        <p:spPr>
          <a:xfrm>
            <a:off x="457200" y="928468"/>
            <a:ext cx="8229600" cy="4588765"/>
          </a:xfrm>
          <a:prstGeom prst="rect">
            <a:avLst/>
          </a:prstGeom>
          <a:noFill/>
          <a:ln>
            <a:noFill/>
          </a:ln>
        </p:spPr>
        <p:txBody>
          <a:bodyPr spcFirstLastPara="1" wrap="square" lIns="91425" tIns="45700" rIns="91425" bIns="45700" anchor="t" anchorCtr="0">
            <a:noAutofit/>
          </a:bodyPr>
          <a:lstStyle/>
          <a:p>
            <a:pPr marL="342900" lvl="0" indent="-292100" algn="l" rtl="0">
              <a:spcBef>
                <a:spcPts val="0"/>
              </a:spcBef>
              <a:spcAft>
                <a:spcPts val="0"/>
              </a:spcAft>
              <a:buClr>
                <a:srgbClr val="0070C0"/>
              </a:buClr>
              <a:buSzPts val="2400"/>
              <a:buChar char="•"/>
            </a:pPr>
            <a:r>
              <a:rPr lang="en-GB" sz="2000" dirty="0">
                <a:solidFill>
                  <a:srgbClr val="0070C0"/>
                </a:solidFill>
                <a:latin typeface="Arial" panose="020B0604020202020204" pitchFamily="34" charset="0"/>
                <a:cs typeface="Arial" panose="020B0604020202020204" pitchFamily="34" charset="0"/>
              </a:rPr>
              <a:t>The Everyday Routine Of Mr PJ.</a:t>
            </a:r>
            <a:endParaRPr sz="2400" dirty="0">
              <a:solidFill>
                <a:srgbClr val="0070C0"/>
              </a:solidFill>
            </a:endParaRPr>
          </a:p>
          <a:p>
            <a:pPr marL="0" lvl="0" indent="0" algn="l" rtl="0">
              <a:lnSpc>
                <a:spcPct val="115000"/>
              </a:lnSpc>
              <a:spcBef>
                <a:spcPts val="1200"/>
              </a:spcBef>
              <a:spcAft>
                <a:spcPts val="0"/>
              </a:spcAft>
              <a:buNone/>
            </a:pPr>
            <a:r>
              <a:rPr lang="en-GB" sz="1400" dirty="0">
                <a:solidFill>
                  <a:srgbClr val="000000"/>
                </a:solidFill>
                <a:latin typeface="Arial"/>
                <a:ea typeface="Arial"/>
                <a:cs typeface="Arial"/>
                <a:sym typeface="Arial"/>
              </a:rPr>
              <a:t>Mr PJ’s daily routine has been  significantly disrupted by his illness. He is currently going through a phase of major adjustments to his daily routine as a result.. In his experience currently:- </a:t>
            </a:r>
            <a:endParaRPr sz="1400" dirty="0">
              <a:solidFill>
                <a:srgbClr val="000000"/>
              </a:solidFill>
              <a:latin typeface="Arial"/>
              <a:ea typeface="Arial"/>
              <a:cs typeface="Arial"/>
              <a:sym typeface="Arial"/>
            </a:endParaRPr>
          </a:p>
          <a:p>
            <a:pPr marL="457200" lvl="0" indent="-304800" algn="l" rtl="0">
              <a:lnSpc>
                <a:spcPct val="115000"/>
              </a:lnSpc>
              <a:spcBef>
                <a:spcPts val="1200"/>
              </a:spcBef>
              <a:spcAft>
                <a:spcPts val="0"/>
              </a:spcAft>
              <a:buClr>
                <a:srgbClr val="000000"/>
              </a:buClr>
              <a:buSzPts val="1200"/>
              <a:buChar char="●"/>
            </a:pPr>
            <a:r>
              <a:rPr lang="en-GB" sz="1400" dirty="0">
                <a:solidFill>
                  <a:srgbClr val="000000"/>
                </a:solidFill>
                <a:latin typeface="Arial"/>
                <a:ea typeface="Arial"/>
                <a:cs typeface="Arial"/>
                <a:sym typeface="Arial"/>
              </a:rPr>
              <a:t>He wakes late due to poor sleep and </a:t>
            </a:r>
            <a:r>
              <a:rPr lang="en-GB" sz="1400" dirty="0">
                <a:solidFill>
                  <a:srgbClr val="000000"/>
                </a:solidFill>
                <a:uFill>
                  <a:noFill/>
                </a:uFill>
                <a:latin typeface="Arial"/>
                <a:ea typeface="Arial"/>
                <a:cs typeface="Arial"/>
                <a:sym typeface="Arial"/>
                <a:hlinkClick r:id="rId5">
                  <a:extLst>
                    <a:ext uri="{A12FA001-AC4F-418D-AE19-62706E023703}">
                      <ahyp:hlinkClr xmlns:ahyp="http://schemas.microsoft.com/office/drawing/2018/hyperlinkcolor" val="tx"/>
                    </a:ext>
                  </a:extLst>
                </a:hlinkClick>
              </a:rPr>
              <a:t>fatigue, no</a:t>
            </a:r>
            <a:r>
              <a:rPr lang="en-GB" sz="1400" dirty="0">
                <a:solidFill>
                  <a:srgbClr val="000000"/>
                </a:solidFill>
                <a:latin typeface="Arial"/>
                <a:ea typeface="Arial"/>
                <a:cs typeface="Arial"/>
                <a:sym typeface="Arial"/>
              </a:rPr>
              <a:t> personal hygiene most days</a:t>
            </a:r>
            <a:br>
              <a:rPr lang="en-GB" sz="1400" dirty="0">
                <a:solidFill>
                  <a:srgbClr val="000000"/>
                </a:solidFill>
                <a:latin typeface="Arial"/>
                <a:ea typeface="Arial"/>
                <a:cs typeface="Arial"/>
                <a:sym typeface="Arial"/>
              </a:rPr>
            </a:br>
            <a:endParaRPr sz="1400" dirty="0">
              <a:solidFill>
                <a:srgbClr val="000000"/>
              </a:solidFill>
              <a:latin typeface="Arial"/>
              <a:ea typeface="Arial"/>
              <a:cs typeface="Arial"/>
              <a:sym typeface="Arial"/>
            </a:endParaRPr>
          </a:p>
          <a:p>
            <a:pPr marL="457200" lvl="0" indent="-304800" algn="l" rtl="0">
              <a:lnSpc>
                <a:spcPct val="115000"/>
              </a:lnSpc>
              <a:spcBef>
                <a:spcPts val="0"/>
              </a:spcBef>
              <a:spcAft>
                <a:spcPts val="0"/>
              </a:spcAft>
              <a:buClr>
                <a:srgbClr val="000000"/>
              </a:buClr>
              <a:buSzPts val="1200"/>
              <a:buChar char="●"/>
            </a:pPr>
            <a:r>
              <a:rPr lang="en-GB" sz="1400" dirty="0">
                <a:solidFill>
                  <a:srgbClr val="000000"/>
                </a:solidFill>
                <a:latin typeface="Arial"/>
                <a:ea typeface="Arial"/>
                <a:cs typeface="Arial"/>
                <a:sym typeface="Arial"/>
              </a:rPr>
              <a:t>Breakfast often skipped due to nausea.</a:t>
            </a:r>
            <a:br>
              <a:rPr lang="en-GB" sz="1400" dirty="0">
                <a:solidFill>
                  <a:srgbClr val="000000"/>
                </a:solidFill>
                <a:latin typeface="Arial"/>
                <a:ea typeface="Arial"/>
                <a:cs typeface="Arial"/>
                <a:sym typeface="Arial"/>
              </a:rPr>
            </a:br>
            <a:endParaRPr sz="1400" dirty="0">
              <a:solidFill>
                <a:srgbClr val="000000"/>
              </a:solidFill>
              <a:latin typeface="Arial"/>
              <a:ea typeface="Arial"/>
              <a:cs typeface="Arial"/>
              <a:sym typeface="Arial"/>
            </a:endParaRPr>
          </a:p>
          <a:p>
            <a:pPr marL="457200" lvl="0" indent="-304800" algn="l" rtl="0">
              <a:lnSpc>
                <a:spcPct val="115000"/>
              </a:lnSpc>
              <a:spcBef>
                <a:spcPts val="0"/>
              </a:spcBef>
              <a:spcAft>
                <a:spcPts val="0"/>
              </a:spcAft>
              <a:buClr>
                <a:srgbClr val="000000"/>
              </a:buClr>
              <a:buSzPts val="1200"/>
              <a:buChar char="●"/>
            </a:pPr>
            <a:r>
              <a:rPr lang="en-GB" sz="1400" dirty="0">
                <a:solidFill>
                  <a:srgbClr val="000000"/>
                </a:solidFill>
                <a:latin typeface="Arial"/>
                <a:ea typeface="Arial"/>
                <a:cs typeface="Arial"/>
                <a:sym typeface="Arial"/>
              </a:rPr>
              <a:t>Unable to maintain his nutrition , Requires help preparing meals. </a:t>
            </a:r>
            <a:endParaRPr sz="1400" dirty="0">
              <a:solidFill>
                <a:srgbClr val="000000"/>
              </a:solidFill>
              <a:latin typeface="Arial"/>
              <a:ea typeface="Arial"/>
              <a:cs typeface="Arial"/>
              <a:sym typeface="Arial"/>
            </a:endParaRPr>
          </a:p>
          <a:p>
            <a:pPr marL="457200" lvl="0" indent="-304800" algn="l" rtl="0">
              <a:lnSpc>
                <a:spcPct val="115000"/>
              </a:lnSpc>
              <a:spcBef>
                <a:spcPts val="0"/>
              </a:spcBef>
              <a:spcAft>
                <a:spcPts val="0"/>
              </a:spcAft>
              <a:buClr>
                <a:srgbClr val="000000"/>
              </a:buClr>
              <a:buSzPts val="1200"/>
              <a:buChar char="●"/>
            </a:pPr>
            <a:r>
              <a:rPr lang="en-GB" sz="1400" dirty="0">
                <a:solidFill>
                  <a:srgbClr val="000000"/>
                </a:solidFill>
                <a:latin typeface="Arial"/>
                <a:ea typeface="Arial"/>
                <a:cs typeface="Arial"/>
                <a:sym typeface="Arial"/>
              </a:rPr>
              <a:t>Short walks but fatigues quickly.</a:t>
            </a:r>
            <a:br>
              <a:rPr lang="en-GB" sz="1400" dirty="0">
                <a:solidFill>
                  <a:srgbClr val="000000"/>
                </a:solidFill>
                <a:latin typeface="Arial"/>
                <a:ea typeface="Arial"/>
                <a:cs typeface="Arial"/>
                <a:sym typeface="Arial"/>
              </a:rPr>
            </a:br>
            <a:endParaRPr sz="1400" dirty="0">
              <a:solidFill>
                <a:srgbClr val="000000"/>
              </a:solidFill>
              <a:latin typeface="Arial"/>
              <a:ea typeface="Arial"/>
              <a:cs typeface="Arial"/>
              <a:sym typeface="Arial"/>
            </a:endParaRPr>
          </a:p>
          <a:p>
            <a:pPr marL="457200" lvl="0" indent="-304800" algn="l" rtl="0">
              <a:lnSpc>
                <a:spcPct val="115000"/>
              </a:lnSpc>
              <a:spcBef>
                <a:spcPts val="0"/>
              </a:spcBef>
              <a:spcAft>
                <a:spcPts val="0"/>
              </a:spcAft>
              <a:buClr>
                <a:srgbClr val="000000"/>
              </a:buClr>
              <a:buSzPts val="1200"/>
              <a:buChar char="●"/>
            </a:pPr>
            <a:r>
              <a:rPr lang="en-GB" sz="1400" dirty="0">
                <a:solidFill>
                  <a:srgbClr val="000000"/>
                </a:solidFill>
                <a:latin typeface="Arial"/>
                <a:ea typeface="Arial"/>
                <a:cs typeface="Arial"/>
                <a:sym typeface="Arial"/>
              </a:rPr>
              <a:t>Spends most of the day </a:t>
            </a:r>
            <a:r>
              <a:rPr lang="en-GB" sz="1400" dirty="0" err="1">
                <a:solidFill>
                  <a:srgbClr val="000000"/>
                </a:solidFill>
                <a:latin typeface="Arial"/>
                <a:ea typeface="Arial"/>
                <a:cs typeface="Arial"/>
                <a:sym typeface="Arial"/>
              </a:rPr>
              <a:t>rn</a:t>
            </a:r>
            <a:r>
              <a:rPr lang="en-GB" sz="1400" dirty="0">
                <a:solidFill>
                  <a:srgbClr val="000000"/>
                </a:solidFill>
                <a:latin typeface="Arial"/>
                <a:ea typeface="Arial"/>
                <a:cs typeface="Arial"/>
                <a:sym typeface="Arial"/>
              </a:rPr>
              <a:t> bed, reading or resting.</a:t>
            </a:r>
            <a:br>
              <a:rPr lang="en-GB" sz="1400" dirty="0">
                <a:solidFill>
                  <a:srgbClr val="000000"/>
                </a:solidFill>
                <a:latin typeface="Arial"/>
                <a:ea typeface="Arial"/>
                <a:cs typeface="Arial"/>
                <a:sym typeface="Arial"/>
              </a:rPr>
            </a:br>
            <a:endParaRPr sz="1400" dirty="0">
              <a:solidFill>
                <a:srgbClr val="000000"/>
              </a:solidFill>
              <a:latin typeface="Arial"/>
              <a:ea typeface="Arial"/>
              <a:cs typeface="Arial"/>
              <a:sym typeface="Arial"/>
            </a:endParaRPr>
          </a:p>
          <a:p>
            <a:pPr marL="457200" lvl="0" indent="-304800" algn="l" rtl="0">
              <a:lnSpc>
                <a:spcPct val="115000"/>
              </a:lnSpc>
              <a:spcBef>
                <a:spcPts val="0"/>
              </a:spcBef>
              <a:spcAft>
                <a:spcPts val="0"/>
              </a:spcAft>
              <a:buClr>
                <a:srgbClr val="000000"/>
              </a:buClr>
              <a:buSzPts val="1200"/>
              <a:buChar char="●"/>
            </a:pPr>
            <a:r>
              <a:rPr lang="en-GB" sz="1400" dirty="0">
                <a:solidFill>
                  <a:srgbClr val="000000"/>
                </a:solidFill>
                <a:latin typeface="Arial"/>
                <a:ea typeface="Arial"/>
                <a:cs typeface="Arial"/>
                <a:sym typeface="Arial"/>
              </a:rPr>
              <a:t>Attends weekly oncology appointments and dietitian sessions.</a:t>
            </a:r>
            <a:br>
              <a:rPr lang="en-GB" sz="1400" dirty="0">
                <a:solidFill>
                  <a:srgbClr val="000000"/>
                </a:solidFill>
                <a:latin typeface="Arial"/>
                <a:ea typeface="Arial"/>
                <a:cs typeface="Arial"/>
                <a:sym typeface="Arial"/>
              </a:rPr>
            </a:br>
            <a:endParaRPr sz="1400" dirty="0">
              <a:solidFill>
                <a:srgbClr val="000000"/>
              </a:solidFill>
              <a:latin typeface="Arial"/>
              <a:ea typeface="Arial"/>
              <a:cs typeface="Arial"/>
              <a:sym typeface="Arial"/>
            </a:endParaRPr>
          </a:p>
          <a:p>
            <a:pPr marL="457200" lvl="0" indent="-304800" algn="l" rtl="0">
              <a:lnSpc>
                <a:spcPct val="115000"/>
              </a:lnSpc>
              <a:spcBef>
                <a:spcPts val="0"/>
              </a:spcBef>
              <a:spcAft>
                <a:spcPts val="0"/>
              </a:spcAft>
              <a:buClr>
                <a:srgbClr val="000000"/>
              </a:buClr>
              <a:buSzPts val="1200"/>
              <a:buChar char="●"/>
            </a:pPr>
            <a:r>
              <a:rPr lang="en-GB" sz="1400" dirty="0">
                <a:solidFill>
                  <a:srgbClr val="000000"/>
                </a:solidFill>
                <a:latin typeface="Arial"/>
                <a:ea typeface="Arial"/>
                <a:cs typeface="Arial"/>
                <a:sym typeface="Arial"/>
              </a:rPr>
              <a:t>Needs emotional support from family due to anxiety about prognosis.</a:t>
            </a:r>
            <a:endParaRPr sz="1400" dirty="0">
              <a:solidFill>
                <a:srgbClr val="000000"/>
              </a:solidFill>
              <a:latin typeface="Arial"/>
              <a:ea typeface="Arial"/>
              <a:cs typeface="Arial"/>
              <a:sym typeface="Arial"/>
            </a:endParaRPr>
          </a:p>
          <a:p>
            <a:pPr marL="342900" lvl="0" indent="-215900" algn="l" rtl="0">
              <a:spcBef>
                <a:spcPts val="0"/>
              </a:spcBef>
              <a:spcAft>
                <a:spcPts val="0"/>
              </a:spcAft>
              <a:buClr>
                <a:srgbClr val="0070C0"/>
              </a:buClr>
              <a:buSzPts val="1200"/>
              <a:buChar char="•"/>
            </a:pPr>
            <a:endParaRPr sz="1200" dirty="0">
              <a:solidFill>
                <a:srgbClr val="0070C0"/>
              </a:solidFill>
              <a:latin typeface="Arial"/>
              <a:ea typeface="Arial"/>
              <a:cs typeface="Arial"/>
              <a:sym typeface="Arial"/>
            </a:endParaRPr>
          </a:p>
        </p:txBody>
      </p:sp>
      <p:sp>
        <p:nvSpPr>
          <p:cNvPr id="132" name="Google Shape;132;p6"/>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14/10/2025</a:t>
            </a:r>
            <a:endParaRPr/>
          </a:p>
        </p:txBody>
      </p:sp>
      <p:sp>
        <p:nvSpPr>
          <p:cNvPr id="133" name="Google Shape;133;p6"/>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9</a:t>
            </a:fld>
            <a:endParaRPr/>
          </a:p>
        </p:txBody>
      </p:sp>
      <p:pic>
        <p:nvPicPr>
          <p:cNvPr id="2" name="Audio 1">
            <a:hlinkClick r:id="" action="ppaction://media"/>
            <a:extLst>
              <a:ext uri="{FF2B5EF4-FFF2-40B4-BE49-F238E27FC236}">
                <a16:creationId xmlns:a16="http://schemas.microsoft.com/office/drawing/2014/main" id="{91F96260-7105-F4B8-A68C-749645FE210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5110"/>
    </mc:Choice>
    <mc:Fallback xmlns="">
      <p:transition spd="slow" advTm="851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7"/>
          <p:cNvSpPr txBox="1">
            <a:spLocks noGrp="1"/>
          </p:cNvSpPr>
          <p:nvPr>
            <p:ph type="title"/>
          </p:nvPr>
        </p:nvSpPr>
        <p:spPr>
          <a:xfrm>
            <a:off x="457200" y="274638"/>
            <a:ext cx="8229600" cy="504462"/>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2000" b="1" dirty="0">
                <a:latin typeface="Arial" panose="020B0604020202020204" pitchFamily="34" charset="0"/>
                <a:cs typeface="Arial" panose="020B0604020202020204" pitchFamily="34" charset="0"/>
              </a:rPr>
              <a:t>Care Plan (3/3) </a:t>
            </a:r>
            <a:endParaRPr sz="2000" dirty="0">
              <a:latin typeface="Arial" panose="020B0604020202020204" pitchFamily="34" charset="0"/>
              <a:cs typeface="Arial" panose="020B0604020202020204" pitchFamily="34" charset="0"/>
            </a:endParaRPr>
          </a:p>
        </p:txBody>
      </p:sp>
      <p:sp>
        <p:nvSpPr>
          <p:cNvPr id="139" name="Google Shape;139;p7"/>
          <p:cNvSpPr txBox="1">
            <a:spLocks noGrp="1"/>
          </p:cNvSpPr>
          <p:nvPr>
            <p:ph type="body" idx="1"/>
          </p:nvPr>
        </p:nvSpPr>
        <p:spPr>
          <a:xfrm>
            <a:off x="0" y="779100"/>
            <a:ext cx="8686800" cy="5602700"/>
          </a:xfrm>
          <a:prstGeom prst="rect">
            <a:avLst/>
          </a:prstGeom>
          <a:noFill/>
          <a:ln>
            <a:noFill/>
          </a:ln>
        </p:spPr>
        <p:txBody>
          <a:bodyPr spcFirstLastPara="1" wrap="square" lIns="91425" tIns="45700" rIns="91425" bIns="45700" anchor="t" anchorCtr="0">
            <a:noAutofit/>
          </a:bodyPr>
          <a:lstStyle/>
          <a:p>
            <a:pPr marL="342900" lvl="0" indent="-292100" algn="l" rtl="0">
              <a:spcBef>
                <a:spcPts val="0"/>
              </a:spcBef>
              <a:spcAft>
                <a:spcPts val="0"/>
              </a:spcAft>
              <a:buClr>
                <a:srgbClr val="0070C0"/>
              </a:buClr>
              <a:buSzPts val="2400"/>
              <a:buChar char="•"/>
            </a:pPr>
            <a:r>
              <a:rPr lang="en-GB" sz="2000" dirty="0">
                <a:solidFill>
                  <a:srgbClr val="0070C0"/>
                </a:solidFill>
                <a:latin typeface="+mn-lt"/>
              </a:rPr>
              <a:t>Communication And Ethical Considerations For The Care Of Mr. PJ </a:t>
            </a:r>
            <a:endParaRPr sz="2000" dirty="0">
              <a:solidFill>
                <a:srgbClr val="0070C0"/>
              </a:solidFill>
              <a:latin typeface="+mn-lt"/>
            </a:endParaRPr>
          </a:p>
          <a:p>
            <a:pPr marL="342900" lvl="0" indent="0" algn="l" rtl="0">
              <a:spcBef>
                <a:spcPts val="0"/>
              </a:spcBef>
              <a:spcAft>
                <a:spcPts val="0"/>
              </a:spcAft>
              <a:buNone/>
            </a:pPr>
            <a:endParaRPr sz="2400" dirty="0">
              <a:solidFill>
                <a:srgbClr val="0070C0"/>
              </a:solidFill>
            </a:endParaRPr>
          </a:p>
          <a:p>
            <a:pPr marL="0" lvl="0" indent="0" algn="l" rtl="0">
              <a:spcBef>
                <a:spcPts val="0"/>
              </a:spcBef>
              <a:spcAft>
                <a:spcPts val="0"/>
              </a:spcAft>
              <a:buNone/>
            </a:pPr>
            <a:r>
              <a:rPr lang="en-GB" sz="1400" dirty="0">
                <a:latin typeface="Arial"/>
                <a:ea typeface="Arial"/>
                <a:cs typeface="Arial"/>
                <a:sym typeface="Arial"/>
              </a:rPr>
              <a:t>Communication with PJ must follow NHS Person-Centred Care principles and NICE shared decision-making guidelines (NICE, 2021).- Key considerations when communicating with PJ should include the following:</a:t>
            </a:r>
            <a:endParaRPr sz="1400" dirty="0">
              <a:latin typeface="Arial"/>
              <a:ea typeface="Arial"/>
              <a:cs typeface="Arial"/>
              <a:sym typeface="Arial"/>
            </a:endParaRPr>
          </a:p>
          <a:p>
            <a:pPr marL="457200" lvl="0" indent="-304800" algn="l" rtl="0">
              <a:lnSpc>
                <a:spcPct val="115000"/>
              </a:lnSpc>
              <a:spcBef>
                <a:spcPts val="1200"/>
              </a:spcBef>
              <a:spcAft>
                <a:spcPts val="0"/>
              </a:spcAft>
              <a:buSzPts val="1200"/>
              <a:buChar char="●"/>
            </a:pPr>
            <a:r>
              <a:rPr lang="en-GB" sz="1400" b="1" dirty="0">
                <a:latin typeface="Arial"/>
                <a:ea typeface="Arial"/>
                <a:cs typeface="Arial"/>
                <a:sym typeface="Arial"/>
              </a:rPr>
              <a:t>Cultural sensitivity</a:t>
            </a:r>
            <a:r>
              <a:rPr lang="en-GB" sz="1400" dirty="0">
                <a:latin typeface="Arial"/>
                <a:ea typeface="Arial"/>
                <a:cs typeface="Arial"/>
                <a:sym typeface="Arial"/>
              </a:rPr>
              <a:t>—</a:t>
            </a:r>
          </a:p>
          <a:p>
            <a:pPr marL="457200" lvl="0" indent="-304800" algn="l" rtl="0">
              <a:lnSpc>
                <a:spcPct val="115000"/>
              </a:lnSpc>
              <a:spcBef>
                <a:spcPts val="1200"/>
              </a:spcBef>
              <a:spcAft>
                <a:spcPts val="0"/>
              </a:spcAft>
              <a:buSzPts val="1200"/>
              <a:buChar char="●"/>
            </a:pPr>
            <a:r>
              <a:rPr lang="en-GB" sz="1400" dirty="0">
                <a:latin typeface="Arial"/>
                <a:ea typeface="Arial"/>
                <a:cs typeface="Arial"/>
                <a:sym typeface="Arial"/>
              </a:rPr>
              <a:t>Being intentional in the designing of he care package to acknowledge his cultural diet and beliefs in line with his cultural background. </a:t>
            </a: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The package must use clear language, avoiding medical jargon for clear and easy understanding.</a:t>
            </a: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 Respect autonomy— To ensure Mr PJ makes informed choices about his treatment on every level.</a:t>
            </a:r>
            <a:endParaRPr sz="1400" dirty="0">
              <a:latin typeface="Arial"/>
              <a:ea typeface="Arial"/>
              <a:cs typeface="Arial"/>
              <a:sym typeface="Arial"/>
            </a:endParaRPr>
          </a:p>
          <a:p>
            <a:pPr marL="457200" lvl="0" indent="0" algn="l" rtl="0">
              <a:lnSpc>
                <a:spcPct val="115000"/>
              </a:lnSpc>
              <a:spcBef>
                <a:spcPts val="1200"/>
              </a:spcBef>
              <a:spcAft>
                <a:spcPts val="0"/>
              </a:spcAft>
              <a:buNone/>
            </a:pPr>
            <a:endParaRPr sz="1400" dirty="0">
              <a:latin typeface="Arial"/>
              <a:ea typeface="Arial"/>
              <a:cs typeface="Arial"/>
              <a:sym typeface="Arial"/>
            </a:endParaRPr>
          </a:p>
          <a:p>
            <a:pPr marL="457200" lvl="0" indent="-304800" algn="l" rtl="0">
              <a:lnSpc>
                <a:spcPct val="115000"/>
              </a:lnSpc>
              <a:spcBef>
                <a:spcPts val="1200"/>
              </a:spcBef>
              <a:spcAft>
                <a:spcPts val="0"/>
              </a:spcAft>
              <a:buSzPts val="1200"/>
              <a:buChar char="●"/>
            </a:pPr>
            <a:r>
              <a:rPr lang="en-GB" sz="1400" b="1" dirty="0">
                <a:latin typeface="Arial"/>
                <a:ea typeface="Arial"/>
                <a:cs typeface="Arial"/>
                <a:sym typeface="Arial"/>
              </a:rPr>
              <a:t>Confidentiality Policy</a:t>
            </a:r>
            <a:r>
              <a:rPr lang="en-GB" sz="1400" dirty="0">
                <a:latin typeface="Arial"/>
                <a:ea typeface="Arial"/>
                <a:cs typeface="Arial"/>
                <a:sym typeface="Arial"/>
              </a:rPr>
              <a:t>:</a:t>
            </a:r>
          </a:p>
          <a:p>
            <a:pPr marL="457200" lvl="0" indent="-304800" algn="l" rtl="0">
              <a:lnSpc>
                <a:spcPct val="115000"/>
              </a:lnSpc>
              <a:spcBef>
                <a:spcPts val="1200"/>
              </a:spcBef>
              <a:spcAft>
                <a:spcPts val="0"/>
              </a:spcAft>
              <a:buSzPts val="1200"/>
              <a:buChar char="●"/>
            </a:pPr>
            <a:r>
              <a:rPr lang="en-GB" sz="1400" dirty="0">
                <a:latin typeface="Arial"/>
                <a:ea typeface="Arial"/>
                <a:cs typeface="Arial"/>
                <a:sym typeface="Arial"/>
              </a:rPr>
              <a:t> The Care plan must be written in line with GDPR and NHS Code of Practice.</a:t>
            </a: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The Care givers can Involve the family only with the consent of Mr PJ.</a:t>
            </a: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Carers must address emotional distress respectfully, </a:t>
            </a: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Every stakeholder must recognise his fears and spiritual needs.</a:t>
            </a:r>
            <a:endParaRPr sz="1400" dirty="0">
              <a:latin typeface="Arial"/>
              <a:ea typeface="Arial"/>
              <a:cs typeface="Arial"/>
              <a:sym typeface="Arial"/>
            </a:endParaRPr>
          </a:p>
          <a:p>
            <a:pPr marL="152400" lvl="0" indent="0" algn="l" rtl="0">
              <a:lnSpc>
                <a:spcPct val="115000"/>
              </a:lnSpc>
              <a:spcBef>
                <a:spcPts val="0"/>
              </a:spcBef>
              <a:spcAft>
                <a:spcPts val="0"/>
              </a:spcAft>
              <a:buSzPts val="1200"/>
              <a:buNone/>
            </a:pPr>
            <a:br>
              <a:rPr lang="en-GB" sz="1100" dirty="0">
                <a:latin typeface="Arial"/>
                <a:ea typeface="Arial"/>
                <a:cs typeface="Arial"/>
                <a:sym typeface="Arial"/>
              </a:rPr>
            </a:br>
            <a:endParaRPr sz="2400" dirty="0">
              <a:solidFill>
                <a:srgbClr val="0070C0"/>
              </a:solidFill>
            </a:endParaRPr>
          </a:p>
        </p:txBody>
      </p:sp>
      <p:sp>
        <p:nvSpPr>
          <p:cNvPr id="140" name="Google Shape;140;p7"/>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14/10/2025</a:t>
            </a:r>
            <a:endParaRPr/>
          </a:p>
        </p:txBody>
      </p:sp>
      <p:sp>
        <p:nvSpPr>
          <p:cNvPr id="141" name="Google Shape;141;p7"/>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10</a:t>
            </a:fld>
            <a:endParaRPr/>
          </a:p>
        </p:txBody>
      </p:sp>
      <p:pic>
        <p:nvPicPr>
          <p:cNvPr id="2" name="Audio 1">
            <a:hlinkClick r:id="" action="ppaction://media"/>
            <a:extLst>
              <a:ext uri="{FF2B5EF4-FFF2-40B4-BE49-F238E27FC236}">
                <a16:creationId xmlns:a16="http://schemas.microsoft.com/office/drawing/2014/main" id="{B6EFA687-8D4E-AE2C-21C8-F4E1DD7FD4A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8245"/>
    </mc:Choice>
    <mc:Fallback xmlns="">
      <p:transition spd="slow" advTm="1182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g3aff4ba1d3c_0_50"/>
          <p:cNvSpPr txBox="1">
            <a:spLocks noGrp="1"/>
          </p:cNvSpPr>
          <p:nvPr>
            <p:ph type="title"/>
          </p:nvPr>
        </p:nvSpPr>
        <p:spPr>
          <a:xfrm>
            <a:off x="457200" y="274638"/>
            <a:ext cx="8229600" cy="639762"/>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sz="2000" b="1" dirty="0">
                <a:latin typeface="Arial" panose="020B0604020202020204" pitchFamily="34" charset="0"/>
                <a:cs typeface="Arial" panose="020B0604020202020204" pitchFamily="34" charset="0"/>
              </a:rPr>
              <a:t>Communication &amp; Ethical Consideration Contd.</a:t>
            </a:r>
            <a:endParaRPr sz="2000" b="1" dirty="0">
              <a:latin typeface="Arial" panose="020B0604020202020204" pitchFamily="34" charset="0"/>
              <a:cs typeface="Arial" panose="020B0604020202020204" pitchFamily="34" charset="0"/>
            </a:endParaRPr>
          </a:p>
        </p:txBody>
      </p:sp>
      <p:sp>
        <p:nvSpPr>
          <p:cNvPr id="148" name="Google Shape;148;g3aff4ba1d3c_0_50"/>
          <p:cNvSpPr txBox="1">
            <a:spLocks noGrp="1"/>
          </p:cNvSpPr>
          <p:nvPr>
            <p:ph type="body" idx="1"/>
          </p:nvPr>
        </p:nvSpPr>
        <p:spPr>
          <a:xfrm>
            <a:off x="457200" y="1055077"/>
            <a:ext cx="8229600" cy="4462224"/>
          </a:xfrm>
          <a:prstGeom prst="rect">
            <a:avLst/>
          </a:prstGeom>
        </p:spPr>
        <p:txBody>
          <a:bodyPr spcFirstLastPara="1" wrap="square" lIns="91425" tIns="45700" rIns="91425" bIns="45700" anchor="t" anchorCtr="0">
            <a:noAutofit/>
          </a:bodyPr>
          <a:lstStyle/>
          <a:p>
            <a:pPr marL="438150" indent="-285750">
              <a:lnSpc>
                <a:spcPct val="115000"/>
              </a:lnSpc>
              <a:spcBef>
                <a:spcPts val="1200"/>
              </a:spcBef>
              <a:buSzPts val="1200"/>
            </a:pPr>
            <a:r>
              <a:rPr lang="en-GB" sz="1400" dirty="0">
                <a:latin typeface="Arial"/>
                <a:ea typeface="Arial"/>
                <a:cs typeface="Arial"/>
                <a:sym typeface="Arial"/>
              </a:rPr>
              <a:t>The care package must provide information in accessible formats (written, verbal, visual).</a:t>
            </a:r>
            <a:endParaRPr sz="1400" dirty="0">
              <a:latin typeface="Arial"/>
              <a:ea typeface="Arial"/>
              <a:cs typeface="Arial"/>
              <a:sym typeface="Arial"/>
            </a:endParaRPr>
          </a:p>
          <a:p>
            <a:pPr marL="457200" lvl="0" indent="-304800" algn="l" rtl="0">
              <a:lnSpc>
                <a:spcPct val="115000"/>
              </a:lnSpc>
              <a:spcBef>
                <a:spcPts val="0"/>
              </a:spcBef>
              <a:spcAft>
                <a:spcPts val="0"/>
              </a:spcAft>
              <a:buSzPts val="1200"/>
              <a:buFont typeface="Arial"/>
              <a:buChar char="●"/>
            </a:pP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This is to ensure Mr PJ is offered choices regarding his treatment, </a:t>
            </a: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including surgery, chemotherapy, or supportive care.</a:t>
            </a:r>
            <a:endParaRPr sz="1400" dirty="0">
              <a:latin typeface="Arial"/>
              <a:ea typeface="Arial"/>
              <a:cs typeface="Arial"/>
              <a:sym typeface="Arial"/>
            </a:endParaRPr>
          </a:p>
          <a:p>
            <a:pPr marL="0" lvl="0" indent="0" algn="l" rtl="0">
              <a:lnSpc>
                <a:spcPct val="115000"/>
              </a:lnSpc>
              <a:spcBef>
                <a:spcPts val="1200"/>
              </a:spcBef>
              <a:spcAft>
                <a:spcPts val="0"/>
              </a:spcAft>
              <a:buNone/>
            </a:pPr>
            <a:endParaRPr sz="1400" dirty="0">
              <a:latin typeface="Arial"/>
              <a:ea typeface="Arial"/>
              <a:cs typeface="Arial"/>
              <a:sym typeface="Arial"/>
            </a:endParaRPr>
          </a:p>
          <a:p>
            <a:pPr marL="457200" lvl="0" indent="-304800" algn="l" rtl="0">
              <a:lnSpc>
                <a:spcPct val="115000"/>
              </a:lnSpc>
              <a:spcBef>
                <a:spcPts val="1200"/>
              </a:spcBef>
              <a:spcAft>
                <a:spcPts val="0"/>
              </a:spcAft>
              <a:buSzPts val="1200"/>
              <a:buChar char="●"/>
            </a:pPr>
            <a:r>
              <a:rPr lang="en-GB" sz="1400" dirty="0">
                <a:latin typeface="Arial"/>
                <a:ea typeface="Arial"/>
                <a:cs typeface="Arial"/>
                <a:sym typeface="Arial"/>
              </a:rPr>
              <a:t>The care team must maintain clear documentation and </a:t>
            </a:r>
            <a:r>
              <a:rPr lang="en-GB" sz="1400" dirty="0" err="1">
                <a:latin typeface="Arial"/>
                <a:ea typeface="Arial"/>
                <a:cs typeface="Arial"/>
                <a:sym typeface="Arial"/>
              </a:rPr>
              <a:t>MultiDisciplinary</a:t>
            </a:r>
            <a:r>
              <a:rPr lang="en-GB" sz="1400" dirty="0">
                <a:latin typeface="Arial"/>
                <a:ea typeface="Arial"/>
                <a:cs typeface="Arial"/>
                <a:sym typeface="Arial"/>
              </a:rPr>
              <a:t> Team (MDT) communication.</a:t>
            </a:r>
            <a:endParaRPr sz="1400" dirty="0">
              <a:latin typeface="Arial"/>
              <a:ea typeface="Arial"/>
              <a:cs typeface="Arial"/>
              <a:sym typeface="Arial"/>
            </a:endParaRPr>
          </a:p>
          <a:p>
            <a:pPr marL="457200" lvl="0" indent="0" algn="l" rtl="0">
              <a:lnSpc>
                <a:spcPct val="115000"/>
              </a:lnSpc>
              <a:spcBef>
                <a:spcPts val="1200"/>
              </a:spcBef>
              <a:spcAft>
                <a:spcPts val="0"/>
              </a:spcAft>
              <a:buNone/>
            </a:pPr>
            <a:endParaRPr sz="1400" dirty="0">
              <a:latin typeface="Arial"/>
              <a:ea typeface="Arial"/>
              <a:cs typeface="Arial"/>
              <a:sym typeface="Arial"/>
            </a:endParaRPr>
          </a:p>
          <a:p>
            <a:pPr marL="457200" lvl="0" indent="-304800" algn="l" rtl="0">
              <a:lnSpc>
                <a:spcPct val="115000"/>
              </a:lnSpc>
              <a:spcBef>
                <a:spcPts val="1200"/>
              </a:spcBef>
              <a:spcAft>
                <a:spcPts val="0"/>
              </a:spcAft>
              <a:buSzPts val="1200"/>
              <a:buChar char="●"/>
            </a:pPr>
            <a:r>
              <a:rPr lang="en-GB" sz="1400" dirty="0">
                <a:latin typeface="Arial"/>
                <a:ea typeface="Arial"/>
                <a:cs typeface="Arial"/>
                <a:sym typeface="Arial"/>
              </a:rPr>
              <a:t>The care givers must encourage Mr PJ to ask questions and be free to express his preferences to guide in care planning.</a:t>
            </a:r>
            <a:endParaRPr sz="1400" dirty="0">
              <a:latin typeface="Arial"/>
              <a:ea typeface="Arial"/>
              <a:cs typeface="Arial"/>
              <a:sym typeface="Arial"/>
            </a:endParaRPr>
          </a:p>
          <a:p>
            <a:pPr marL="0" lvl="0" indent="0" algn="l" rtl="0">
              <a:spcBef>
                <a:spcPts val="1200"/>
              </a:spcBef>
              <a:spcAft>
                <a:spcPts val="0"/>
              </a:spcAft>
              <a:buNone/>
            </a:pPr>
            <a:endParaRPr sz="1200" dirty="0">
              <a:latin typeface="Arial"/>
              <a:ea typeface="Arial"/>
              <a:cs typeface="Arial"/>
              <a:sym typeface="Arial"/>
            </a:endParaRPr>
          </a:p>
        </p:txBody>
      </p:sp>
      <p:sp>
        <p:nvSpPr>
          <p:cNvPr id="149" name="Google Shape;149;g3aff4ba1d3c_0_50"/>
          <p:cNvSpPr txBox="1">
            <a:spLocks noGrp="1"/>
          </p:cNvSpPr>
          <p:nvPr>
            <p:ph type="sldNum" idx="12"/>
          </p:nvPr>
        </p:nvSpPr>
        <p:spPr>
          <a:xfrm>
            <a:off x="7956550" y="6381750"/>
            <a:ext cx="730200" cy="3396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11</a:t>
            </a:fld>
            <a:endParaRPr/>
          </a:p>
        </p:txBody>
      </p:sp>
      <p:pic>
        <p:nvPicPr>
          <p:cNvPr id="2" name="Audio 1">
            <a:hlinkClick r:id="" action="ppaction://media"/>
            <a:extLst>
              <a:ext uri="{FF2B5EF4-FFF2-40B4-BE49-F238E27FC236}">
                <a16:creationId xmlns:a16="http://schemas.microsoft.com/office/drawing/2014/main" id="{A8645619-5BF3-EFA0-DE67-25F4A22DF48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3229"/>
    </mc:Choice>
    <mc:Fallback xmlns="">
      <p:transition spd="slow" advTm="532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g3aff4ba1d3c_0_43"/>
          <p:cNvSpPr txBox="1">
            <a:spLocks noGrp="1"/>
          </p:cNvSpPr>
          <p:nvPr>
            <p:ph type="title"/>
          </p:nvPr>
        </p:nvSpPr>
        <p:spPr>
          <a:xfrm>
            <a:off x="457200" y="136650"/>
            <a:ext cx="8229600" cy="539755"/>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sz="2000" dirty="0">
                <a:latin typeface="Arial" panose="020B0604020202020204" pitchFamily="34" charset="0"/>
                <a:cs typeface="Arial" panose="020B0604020202020204" pitchFamily="34" charset="0"/>
              </a:rPr>
              <a:t>Communication &amp; Ethical Consideration Contd. </a:t>
            </a:r>
            <a:endParaRPr sz="2000" dirty="0">
              <a:latin typeface="Arial" panose="020B0604020202020204" pitchFamily="34" charset="0"/>
              <a:cs typeface="Arial" panose="020B0604020202020204" pitchFamily="34" charset="0"/>
            </a:endParaRPr>
          </a:p>
        </p:txBody>
      </p:sp>
      <p:sp>
        <p:nvSpPr>
          <p:cNvPr id="156" name="Google Shape;156;g3aff4ba1d3c_0_43"/>
          <p:cNvSpPr txBox="1">
            <a:spLocks noGrp="1"/>
          </p:cNvSpPr>
          <p:nvPr>
            <p:ph type="body" idx="1"/>
          </p:nvPr>
        </p:nvSpPr>
        <p:spPr>
          <a:xfrm>
            <a:off x="457200" y="676405"/>
            <a:ext cx="8229600" cy="4908469"/>
          </a:xfrm>
          <a:prstGeom prst="rect">
            <a:avLst/>
          </a:prstGeom>
        </p:spPr>
        <p:txBody>
          <a:bodyPr spcFirstLastPara="1" wrap="square" lIns="91425" tIns="45700" rIns="91425" bIns="45700" anchor="t" anchorCtr="0">
            <a:noAutofit/>
          </a:bodyPr>
          <a:lstStyle/>
          <a:p>
            <a:pPr marL="0" lvl="0" indent="0" algn="l" rtl="0">
              <a:lnSpc>
                <a:spcPct val="115000"/>
              </a:lnSpc>
              <a:spcBef>
                <a:spcPts val="1200"/>
              </a:spcBef>
              <a:spcAft>
                <a:spcPts val="0"/>
              </a:spcAft>
              <a:buNone/>
            </a:pPr>
            <a:r>
              <a:rPr lang="en-GB" sz="1400" b="1" dirty="0">
                <a:latin typeface="Arial"/>
                <a:ea typeface="Arial"/>
                <a:cs typeface="Arial"/>
                <a:sym typeface="Arial"/>
              </a:rPr>
              <a:t>Ethical Considerations- Respect for autonomy</a:t>
            </a:r>
            <a:r>
              <a:rPr lang="en-GB" sz="1400" dirty="0">
                <a:latin typeface="Arial"/>
                <a:ea typeface="Arial"/>
                <a:cs typeface="Arial"/>
                <a:sym typeface="Arial"/>
              </a:rPr>
              <a:t>—</a:t>
            </a:r>
          </a:p>
          <a:p>
            <a:pPr marL="285750" indent="-285750">
              <a:lnSpc>
                <a:spcPct val="115000"/>
              </a:lnSpc>
              <a:spcBef>
                <a:spcPts val="1200"/>
              </a:spcBef>
            </a:pPr>
            <a:r>
              <a:rPr lang="en-GB" sz="1400" dirty="0">
                <a:latin typeface="Arial"/>
                <a:ea typeface="Arial"/>
                <a:cs typeface="Arial"/>
                <a:sym typeface="Arial"/>
              </a:rPr>
              <a:t>Patient has the right to choose treatment pathway, therefore Mr PJ has the right to choose the pathway to his treatment based on Informed consent.</a:t>
            </a:r>
          </a:p>
          <a:p>
            <a:pPr marL="285750" indent="-285750">
              <a:lnSpc>
                <a:spcPct val="115000"/>
              </a:lnSpc>
              <a:spcBef>
                <a:spcPts val="1200"/>
              </a:spcBef>
            </a:pPr>
            <a:r>
              <a:rPr lang="en-GB" sz="1400" dirty="0">
                <a:latin typeface="Arial"/>
                <a:ea typeface="Arial"/>
                <a:cs typeface="Arial"/>
                <a:sym typeface="Arial"/>
              </a:rPr>
              <a:t>All the documents from all procedures must be properly accounted for and kept sate by the care givers</a:t>
            </a:r>
            <a:endParaRPr sz="1400" dirty="0">
              <a:latin typeface="Arial"/>
              <a:ea typeface="Arial"/>
              <a:cs typeface="Arial"/>
              <a:sym typeface="Arial"/>
            </a:endParaRPr>
          </a:p>
          <a:p>
            <a:pPr marL="285750" indent="-285750">
              <a:lnSpc>
                <a:spcPct val="115000"/>
              </a:lnSpc>
              <a:spcBef>
                <a:spcPts val="1200"/>
              </a:spcBef>
            </a:pPr>
            <a:r>
              <a:rPr lang="en-GB" sz="1400" b="1" dirty="0">
                <a:latin typeface="Arial"/>
                <a:ea typeface="Arial"/>
                <a:cs typeface="Arial"/>
                <a:sym typeface="Arial"/>
              </a:rPr>
              <a:t>Equity</a:t>
            </a:r>
            <a:r>
              <a:rPr lang="en-GB" sz="1400" dirty="0">
                <a:latin typeface="Arial"/>
                <a:ea typeface="Arial"/>
                <a:cs typeface="Arial"/>
                <a:sym typeface="Arial"/>
              </a:rPr>
              <a:t>—ensure fair access to treatment regardless of ethnicity or age, economic &amp; social inequality</a:t>
            </a:r>
            <a:endParaRPr sz="1400" dirty="0">
              <a:latin typeface="Arial"/>
              <a:ea typeface="Arial"/>
              <a:cs typeface="Arial"/>
              <a:sym typeface="Arial"/>
            </a:endParaRPr>
          </a:p>
          <a:p>
            <a:pPr marL="0" lvl="0" indent="0" algn="l" rtl="0">
              <a:lnSpc>
                <a:spcPct val="115000"/>
              </a:lnSpc>
              <a:spcBef>
                <a:spcPts val="1200"/>
              </a:spcBef>
              <a:spcAft>
                <a:spcPts val="0"/>
              </a:spcAft>
              <a:buClr>
                <a:schemeClr val="dk1"/>
              </a:buClr>
              <a:buSzPts val="1100"/>
              <a:buFont typeface="Arial"/>
              <a:buNone/>
            </a:pPr>
            <a:r>
              <a:rPr lang="en-GB" sz="1400" b="1" dirty="0">
                <a:latin typeface="Arial"/>
                <a:ea typeface="Arial"/>
                <a:cs typeface="Arial"/>
                <a:sym typeface="Arial"/>
              </a:rPr>
              <a:t>Additional Considerations</a:t>
            </a:r>
            <a:endParaRPr sz="1400" b="1" dirty="0">
              <a:latin typeface="Arial"/>
              <a:ea typeface="Arial"/>
              <a:cs typeface="Arial"/>
              <a:sym typeface="Arial"/>
            </a:endParaRPr>
          </a:p>
          <a:p>
            <a:pPr marL="285750" indent="-285750">
              <a:lnSpc>
                <a:spcPct val="115000"/>
              </a:lnSpc>
              <a:spcBef>
                <a:spcPts val="1200"/>
              </a:spcBef>
            </a:pPr>
            <a:r>
              <a:rPr lang="en-GB" sz="1400" dirty="0">
                <a:latin typeface="Arial"/>
                <a:ea typeface="Arial"/>
                <a:cs typeface="Arial"/>
                <a:sym typeface="Arial"/>
              </a:rPr>
              <a:t>There must be regular reviews of his home environment (OT assessment). Falls risk assessment.</a:t>
            </a:r>
          </a:p>
          <a:p>
            <a:pPr marL="285750" indent="-285750">
              <a:lnSpc>
                <a:spcPct val="115000"/>
              </a:lnSpc>
              <a:spcBef>
                <a:spcPts val="1200"/>
              </a:spcBef>
            </a:pPr>
            <a:r>
              <a:rPr lang="en-GB" sz="1400" dirty="0">
                <a:latin typeface="Arial"/>
                <a:ea typeface="Arial"/>
                <a:cs typeface="Arial"/>
                <a:sym typeface="Arial"/>
              </a:rPr>
              <a:t>There must be a plan for future care, including discussions with Mr PJ and the care team about preferred place of care if disease progresses (advance care planning).</a:t>
            </a:r>
          </a:p>
          <a:p>
            <a:pPr marL="285750" indent="-285750">
              <a:lnSpc>
                <a:spcPct val="115000"/>
              </a:lnSpc>
              <a:spcBef>
                <a:spcPts val="1200"/>
              </a:spcBef>
              <a:spcAft>
                <a:spcPts val="1200"/>
              </a:spcAft>
              <a:buSzPts val="1100"/>
            </a:pPr>
            <a:r>
              <a:rPr lang="en-GB" sz="1400" dirty="0">
                <a:latin typeface="Arial"/>
                <a:ea typeface="Arial"/>
                <a:cs typeface="Arial"/>
                <a:sym typeface="Arial"/>
              </a:rPr>
              <a:t>Adequate provision to care and support for PJ’s wife if need be.</a:t>
            </a:r>
            <a:br>
              <a:rPr lang="en-GB" sz="1400" dirty="0">
                <a:latin typeface="Arial"/>
                <a:ea typeface="Arial"/>
                <a:cs typeface="Arial"/>
                <a:sym typeface="Arial"/>
              </a:rPr>
            </a:br>
            <a:endParaRPr sz="1400" dirty="0">
              <a:latin typeface="Arial"/>
              <a:ea typeface="Arial"/>
              <a:cs typeface="Arial"/>
              <a:sym typeface="Arial"/>
            </a:endParaRPr>
          </a:p>
        </p:txBody>
      </p:sp>
      <p:sp>
        <p:nvSpPr>
          <p:cNvPr id="157" name="Google Shape;157;g3aff4ba1d3c_0_43"/>
          <p:cNvSpPr txBox="1">
            <a:spLocks noGrp="1"/>
          </p:cNvSpPr>
          <p:nvPr>
            <p:ph type="sldNum" idx="12"/>
          </p:nvPr>
        </p:nvSpPr>
        <p:spPr>
          <a:xfrm>
            <a:off x="7956550" y="6381750"/>
            <a:ext cx="730200" cy="3396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12</a:t>
            </a:fld>
            <a:endParaRPr/>
          </a:p>
        </p:txBody>
      </p:sp>
      <p:pic>
        <p:nvPicPr>
          <p:cNvPr id="3" name="Audio 2">
            <a:hlinkClick r:id="" action="ppaction://media"/>
            <a:extLst>
              <a:ext uri="{FF2B5EF4-FFF2-40B4-BE49-F238E27FC236}">
                <a16:creationId xmlns:a16="http://schemas.microsoft.com/office/drawing/2014/main" id="{673AEADA-EF4C-B4D1-1282-2F537D16DA9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22618"/>
    </mc:Choice>
    <mc:Fallback xmlns="">
      <p:transition spd="slow" advTm="1226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8"/>
          <p:cNvSpPr txBox="1">
            <a:spLocks noGrp="1"/>
          </p:cNvSpPr>
          <p:nvPr>
            <p:ph type="title"/>
          </p:nvPr>
        </p:nvSpPr>
        <p:spPr>
          <a:xfrm>
            <a:off x="457200" y="44624"/>
            <a:ext cx="8229600" cy="729099"/>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2000" b="1" dirty="0">
                <a:latin typeface="+mn-lt"/>
              </a:rPr>
              <a:t>Risk Factors</a:t>
            </a:r>
            <a:endParaRPr sz="2000" dirty="0">
              <a:latin typeface="+mn-lt"/>
            </a:endParaRPr>
          </a:p>
        </p:txBody>
      </p:sp>
      <p:sp>
        <p:nvSpPr>
          <p:cNvPr id="163" name="Google Shape;163;p8"/>
          <p:cNvSpPr txBox="1">
            <a:spLocks noGrp="1"/>
          </p:cNvSpPr>
          <p:nvPr>
            <p:ph type="body" idx="1"/>
          </p:nvPr>
        </p:nvSpPr>
        <p:spPr>
          <a:xfrm>
            <a:off x="0" y="773723"/>
            <a:ext cx="8686800" cy="5467177"/>
          </a:xfrm>
          <a:prstGeom prst="rect">
            <a:avLst/>
          </a:prstGeom>
          <a:noFill/>
          <a:ln>
            <a:noFill/>
          </a:ln>
        </p:spPr>
        <p:txBody>
          <a:bodyPr spcFirstLastPara="1" wrap="square" lIns="91425" tIns="45700" rIns="91425" bIns="45700" anchor="t" anchorCtr="0">
            <a:noAutofit/>
          </a:bodyPr>
          <a:lstStyle/>
          <a:p>
            <a:pPr marL="342900" lvl="0" indent="-292100" algn="l" rtl="0">
              <a:spcBef>
                <a:spcPts val="0"/>
              </a:spcBef>
              <a:spcAft>
                <a:spcPts val="0"/>
              </a:spcAft>
              <a:buClr>
                <a:srgbClr val="0070C0"/>
              </a:buClr>
              <a:buSzPts val="2400"/>
              <a:buChar char="•"/>
            </a:pPr>
            <a:r>
              <a:rPr lang="en-GB" sz="2000" dirty="0">
                <a:solidFill>
                  <a:srgbClr val="0070C0"/>
                </a:solidFill>
                <a:latin typeface="+mn-lt"/>
              </a:rPr>
              <a:t>Risk Factors For Mr PJ’s Health Due To His Lifestyle, Behaviour, And Health Condition.</a:t>
            </a:r>
          </a:p>
          <a:p>
            <a:pPr marL="342900" lvl="0" indent="-292100" algn="l" rtl="0">
              <a:spcBef>
                <a:spcPts val="0"/>
              </a:spcBef>
              <a:spcAft>
                <a:spcPts val="0"/>
              </a:spcAft>
              <a:buClr>
                <a:srgbClr val="0070C0"/>
              </a:buClr>
              <a:buSzPts val="2400"/>
              <a:buChar char="•"/>
            </a:pPr>
            <a:endParaRPr sz="2000" dirty="0">
              <a:solidFill>
                <a:srgbClr val="0070C0"/>
              </a:solidFill>
              <a:latin typeface="+mn-lt"/>
            </a:endParaRPr>
          </a:p>
          <a:p>
            <a:pPr marL="0" lvl="0" indent="0" algn="l" rtl="0">
              <a:lnSpc>
                <a:spcPct val="115000"/>
              </a:lnSpc>
              <a:spcBef>
                <a:spcPts val="1200"/>
              </a:spcBef>
              <a:spcAft>
                <a:spcPts val="0"/>
              </a:spcAft>
              <a:buNone/>
            </a:pPr>
            <a:r>
              <a:rPr lang="en-GB" sz="1400" dirty="0">
                <a:latin typeface="Arial"/>
                <a:ea typeface="Arial"/>
                <a:cs typeface="Arial"/>
                <a:sym typeface="Arial"/>
              </a:rPr>
              <a:t>Mr PJ’s condition and lifestyle create several risks that can worsen the already bad situation and these are some examples:</a:t>
            </a:r>
            <a:endParaRPr sz="1400" dirty="0">
              <a:latin typeface="Arial"/>
              <a:ea typeface="Arial"/>
              <a:cs typeface="Arial"/>
              <a:sym typeface="Arial"/>
            </a:endParaRPr>
          </a:p>
          <a:p>
            <a:pPr marL="0" lvl="0" indent="0" algn="l" rtl="0">
              <a:lnSpc>
                <a:spcPct val="115000"/>
              </a:lnSpc>
              <a:spcBef>
                <a:spcPts val="1400"/>
              </a:spcBef>
              <a:spcAft>
                <a:spcPts val="0"/>
              </a:spcAft>
              <a:buNone/>
            </a:pPr>
            <a:r>
              <a:rPr lang="en-GB" sz="1400" b="1" dirty="0">
                <a:latin typeface="Arial"/>
                <a:ea typeface="Arial"/>
                <a:cs typeface="Arial"/>
                <a:sym typeface="Arial"/>
              </a:rPr>
              <a:t>Nutritional Risks</a:t>
            </a:r>
            <a:endParaRPr sz="1400" b="1" dirty="0">
              <a:latin typeface="Arial"/>
              <a:ea typeface="Arial"/>
              <a:cs typeface="Arial"/>
              <a:sym typeface="Arial"/>
            </a:endParaRPr>
          </a:p>
          <a:p>
            <a:pPr marL="457200" lvl="0" indent="-304800" algn="l" rtl="0">
              <a:lnSpc>
                <a:spcPct val="115000"/>
              </a:lnSpc>
              <a:spcBef>
                <a:spcPts val="1200"/>
              </a:spcBef>
              <a:spcAft>
                <a:spcPts val="0"/>
              </a:spcAft>
              <a:buSzPts val="1200"/>
              <a:buChar char="●"/>
            </a:pPr>
            <a:r>
              <a:rPr lang="en-GB" sz="1400" dirty="0">
                <a:latin typeface="Arial"/>
                <a:ea typeface="Arial"/>
                <a:cs typeface="Arial"/>
                <a:sym typeface="Arial"/>
              </a:rPr>
              <a:t>He is very likely to experience malnutrition due to continuous decrease in appetite and impaired digestion, </a:t>
            </a: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Frequent levels of vitamin deficiency (e.g., B12, iron) as a result of poor diet and lack of appetite to eat..</a:t>
            </a:r>
            <a:endParaRPr sz="1400" dirty="0">
              <a:latin typeface="Arial"/>
              <a:ea typeface="Arial"/>
              <a:cs typeface="Arial"/>
              <a:sym typeface="Arial"/>
            </a:endParaRPr>
          </a:p>
          <a:p>
            <a:pPr marL="0" lvl="0" indent="0" algn="l" rtl="0">
              <a:lnSpc>
                <a:spcPct val="115000"/>
              </a:lnSpc>
              <a:spcBef>
                <a:spcPts val="1200"/>
              </a:spcBef>
              <a:spcAft>
                <a:spcPts val="0"/>
              </a:spcAft>
              <a:buNone/>
            </a:pPr>
            <a:r>
              <a:rPr lang="en-GB" sz="1400" b="1" dirty="0">
                <a:latin typeface="Arial"/>
                <a:ea typeface="Arial"/>
                <a:cs typeface="Arial"/>
                <a:sym typeface="Arial"/>
              </a:rPr>
              <a:t>Physical Health Risks- </a:t>
            </a:r>
            <a:endParaRPr sz="1400" b="1" dirty="0">
              <a:latin typeface="Arial"/>
              <a:ea typeface="Arial"/>
              <a:cs typeface="Arial"/>
              <a:sym typeface="Arial"/>
            </a:endParaRPr>
          </a:p>
          <a:p>
            <a:pPr marL="457200" lvl="0" indent="-304800" algn="l" rtl="0">
              <a:lnSpc>
                <a:spcPct val="115000"/>
              </a:lnSpc>
              <a:spcBef>
                <a:spcPts val="1200"/>
              </a:spcBef>
              <a:spcAft>
                <a:spcPts val="0"/>
              </a:spcAft>
              <a:buSzPts val="1200"/>
              <a:buChar char="●"/>
            </a:pPr>
            <a:r>
              <a:rPr lang="en-GB" sz="1400" dirty="0">
                <a:latin typeface="Arial"/>
                <a:ea typeface="Arial"/>
                <a:cs typeface="Arial"/>
                <a:sym typeface="Arial"/>
              </a:rPr>
              <a:t>Weight loss,</a:t>
            </a: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loss of muscle mass, </a:t>
            </a: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Increased frailty </a:t>
            </a:r>
            <a:endParaRPr sz="1400" dirty="0">
              <a:latin typeface="Arial"/>
              <a:ea typeface="Arial"/>
              <a:cs typeface="Arial"/>
              <a:sym typeface="Arial"/>
            </a:endParaRPr>
          </a:p>
          <a:p>
            <a:pPr marL="457200" lvl="0" indent="-304800" algn="l" rtl="0">
              <a:lnSpc>
                <a:spcPct val="115000"/>
              </a:lnSpc>
              <a:spcBef>
                <a:spcPts val="0"/>
              </a:spcBef>
              <a:spcAft>
                <a:spcPts val="0"/>
              </a:spcAft>
              <a:buSzPts val="1200"/>
              <a:buFont typeface="Wingdings" panose="05000000000000000000" pitchFamily="2" charset="2"/>
              <a:buChar char="§"/>
            </a:pPr>
            <a:r>
              <a:rPr lang="en-GB" sz="1400" dirty="0">
                <a:latin typeface="Arial"/>
                <a:ea typeface="Arial"/>
                <a:cs typeface="Arial"/>
                <a:sym typeface="Arial"/>
              </a:rPr>
              <a:t>risks of falls.</a:t>
            </a:r>
            <a:br>
              <a:rPr lang="en-GB" sz="1400" dirty="0">
                <a:latin typeface="Arial"/>
                <a:ea typeface="Arial"/>
                <a:cs typeface="Arial"/>
                <a:sym typeface="Arial"/>
              </a:rPr>
            </a:br>
            <a:r>
              <a:rPr lang="en-GB" sz="1400" dirty="0">
                <a:latin typeface="Arial"/>
                <a:ea typeface="Arial"/>
                <a:cs typeface="Arial"/>
                <a:sym typeface="Arial"/>
              </a:rPr>
              <a:t>Risk of treatment complications (chemotherapy-induced nausea, immune suppression).</a:t>
            </a:r>
            <a:endParaRPr sz="1400" dirty="0">
              <a:latin typeface="Arial"/>
              <a:ea typeface="Arial"/>
              <a:cs typeface="Arial"/>
              <a:sym typeface="Arial"/>
            </a:endParaRPr>
          </a:p>
          <a:p>
            <a:pPr marL="152400" lvl="0" indent="0" algn="l" rtl="0">
              <a:lnSpc>
                <a:spcPct val="115000"/>
              </a:lnSpc>
              <a:spcBef>
                <a:spcPts val="0"/>
              </a:spcBef>
              <a:spcAft>
                <a:spcPts val="0"/>
              </a:spcAft>
              <a:buSzPts val="1200"/>
              <a:buNone/>
            </a:pPr>
            <a:br>
              <a:rPr lang="en-GB" sz="1400" dirty="0">
                <a:latin typeface="Arial"/>
                <a:ea typeface="Arial"/>
                <a:cs typeface="Arial"/>
                <a:sym typeface="Arial"/>
              </a:rPr>
            </a:br>
            <a:endParaRPr sz="1400" dirty="0">
              <a:latin typeface="Arial"/>
              <a:ea typeface="Arial"/>
              <a:cs typeface="Arial"/>
              <a:sym typeface="Arial"/>
            </a:endParaRPr>
          </a:p>
          <a:p>
            <a:pPr marL="152400" lvl="0" indent="0" algn="l" rtl="0">
              <a:lnSpc>
                <a:spcPct val="115000"/>
              </a:lnSpc>
              <a:spcBef>
                <a:spcPts val="0"/>
              </a:spcBef>
              <a:spcAft>
                <a:spcPts val="0"/>
              </a:spcAft>
              <a:buSzPts val="1200"/>
              <a:buNone/>
            </a:pPr>
            <a:br>
              <a:rPr lang="en-GB" sz="1200" dirty="0">
                <a:latin typeface="Arial"/>
                <a:ea typeface="Arial"/>
                <a:cs typeface="Arial"/>
                <a:sym typeface="Arial"/>
              </a:rPr>
            </a:br>
            <a:endParaRPr sz="1200" dirty="0">
              <a:latin typeface="Arial"/>
              <a:ea typeface="Arial"/>
              <a:cs typeface="Arial"/>
              <a:sym typeface="Arial"/>
            </a:endParaRPr>
          </a:p>
          <a:p>
            <a:pPr marL="342900" lvl="0" indent="-292100" algn="l" rtl="0">
              <a:spcBef>
                <a:spcPts val="0"/>
              </a:spcBef>
              <a:spcAft>
                <a:spcPts val="0"/>
              </a:spcAft>
              <a:buClr>
                <a:srgbClr val="0070C0"/>
              </a:buClr>
              <a:buSzPts val="2400"/>
              <a:buChar char="•"/>
            </a:pPr>
            <a:endParaRPr sz="2400" dirty="0">
              <a:solidFill>
                <a:srgbClr val="0070C0"/>
              </a:solidFill>
            </a:endParaRPr>
          </a:p>
        </p:txBody>
      </p:sp>
      <p:pic>
        <p:nvPicPr>
          <p:cNvPr id="3" name="Audio 2">
            <a:hlinkClick r:id="" action="ppaction://media"/>
            <a:extLst>
              <a:ext uri="{FF2B5EF4-FFF2-40B4-BE49-F238E27FC236}">
                <a16:creationId xmlns:a16="http://schemas.microsoft.com/office/drawing/2014/main" id="{A86877E3-8CF7-29A7-037A-3E85DE7B1C2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9151"/>
    </mc:Choice>
    <mc:Fallback xmlns="">
      <p:transition spd="slow" advTm="891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g3aff4ba1d3c_0_59"/>
          <p:cNvSpPr txBox="1">
            <a:spLocks noGrp="1"/>
          </p:cNvSpPr>
          <p:nvPr>
            <p:ph type="title"/>
          </p:nvPr>
        </p:nvSpPr>
        <p:spPr>
          <a:xfrm>
            <a:off x="457200" y="274638"/>
            <a:ext cx="8229600" cy="850777"/>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sz="2000" b="1" dirty="0">
                <a:latin typeface="Arial" panose="020B0604020202020204" pitchFamily="34" charset="0"/>
                <a:cs typeface="Arial" panose="020B0604020202020204" pitchFamily="34" charset="0"/>
              </a:rPr>
              <a:t>Risk Factors Contd.</a:t>
            </a:r>
            <a:endParaRPr sz="2000" b="1" dirty="0">
              <a:latin typeface="Arial" panose="020B0604020202020204" pitchFamily="34" charset="0"/>
              <a:cs typeface="Arial" panose="020B0604020202020204" pitchFamily="34" charset="0"/>
            </a:endParaRPr>
          </a:p>
        </p:txBody>
      </p:sp>
      <p:sp>
        <p:nvSpPr>
          <p:cNvPr id="170" name="Google Shape;170;g3aff4ba1d3c_0_59"/>
          <p:cNvSpPr txBox="1">
            <a:spLocks noGrp="1"/>
          </p:cNvSpPr>
          <p:nvPr>
            <p:ph type="body" idx="1"/>
          </p:nvPr>
        </p:nvSpPr>
        <p:spPr>
          <a:xfrm>
            <a:off x="457200" y="1125415"/>
            <a:ext cx="8229600" cy="4391886"/>
          </a:xfrm>
          <a:prstGeom prst="rect">
            <a:avLst/>
          </a:prstGeom>
        </p:spPr>
        <p:txBody>
          <a:bodyPr spcFirstLastPara="1" wrap="square" lIns="91425" tIns="45700" rIns="91425" bIns="45700" anchor="t" anchorCtr="0">
            <a:noAutofit/>
          </a:bodyPr>
          <a:lstStyle/>
          <a:p>
            <a:pPr marL="0" lvl="0" indent="0" algn="l" rtl="0">
              <a:spcBef>
                <a:spcPts val="360"/>
              </a:spcBef>
              <a:spcAft>
                <a:spcPts val="0"/>
              </a:spcAft>
              <a:buNone/>
            </a:pPr>
            <a:endParaRPr dirty="0"/>
          </a:p>
          <a:p>
            <a:pPr marL="0" lvl="0" indent="0" algn="l" rtl="0">
              <a:lnSpc>
                <a:spcPct val="115000"/>
              </a:lnSpc>
              <a:spcBef>
                <a:spcPts val="1400"/>
              </a:spcBef>
              <a:spcAft>
                <a:spcPts val="0"/>
              </a:spcAft>
              <a:buClr>
                <a:schemeClr val="dk1"/>
              </a:buClr>
              <a:buSzPts val="1100"/>
              <a:buFont typeface="Arial"/>
              <a:buNone/>
            </a:pPr>
            <a:r>
              <a:rPr lang="en-GB" sz="1200" b="1" dirty="0">
                <a:latin typeface="Arial"/>
                <a:ea typeface="Arial"/>
                <a:cs typeface="Arial"/>
                <a:sym typeface="Arial"/>
              </a:rPr>
              <a:t> </a:t>
            </a:r>
            <a:r>
              <a:rPr lang="en-GB" sz="1400" b="1" dirty="0">
                <a:latin typeface="Arial"/>
                <a:ea typeface="Arial"/>
                <a:cs typeface="Arial"/>
                <a:sym typeface="Arial"/>
              </a:rPr>
              <a:t>Psychological Risks</a:t>
            </a:r>
            <a:endParaRPr sz="1400" b="1" dirty="0">
              <a:latin typeface="Arial"/>
              <a:ea typeface="Arial"/>
              <a:cs typeface="Arial"/>
              <a:sym typeface="Arial"/>
            </a:endParaRPr>
          </a:p>
          <a:p>
            <a:pPr marL="457200" lvl="0" indent="-304800" algn="l" rtl="0">
              <a:lnSpc>
                <a:spcPct val="115000"/>
              </a:lnSpc>
              <a:spcBef>
                <a:spcPts val="1200"/>
              </a:spcBef>
              <a:spcAft>
                <a:spcPts val="0"/>
              </a:spcAft>
              <a:buSzPts val="1200"/>
              <a:buChar char="●"/>
            </a:pPr>
            <a:r>
              <a:rPr lang="en-GB" sz="1400" dirty="0">
                <a:latin typeface="Arial"/>
                <a:ea typeface="Arial"/>
                <a:cs typeface="Arial"/>
                <a:sym typeface="Arial"/>
              </a:rPr>
              <a:t>Anxiety </a:t>
            </a: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depression related to cancer diagnosis, </a:t>
            </a: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Social withdrawal.</a:t>
            </a:r>
            <a:endParaRPr sz="1400" dirty="0">
              <a:latin typeface="Arial"/>
              <a:ea typeface="Arial"/>
              <a:cs typeface="Arial"/>
              <a:sym typeface="Arial"/>
            </a:endParaRPr>
          </a:p>
          <a:p>
            <a:pPr marL="457200" lvl="0" indent="0" algn="l" rtl="0">
              <a:lnSpc>
                <a:spcPct val="115000"/>
              </a:lnSpc>
              <a:spcBef>
                <a:spcPts val="1200"/>
              </a:spcBef>
              <a:spcAft>
                <a:spcPts val="0"/>
              </a:spcAft>
              <a:buNone/>
            </a:pPr>
            <a:br>
              <a:rPr lang="en-GB" sz="1400" dirty="0">
                <a:latin typeface="Arial"/>
                <a:ea typeface="Arial"/>
                <a:cs typeface="Arial"/>
                <a:sym typeface="Arial"/>
              </a:rPr>
            </a:br>
            <a:r>
              <a:rPr lang="en-GB" sz="1400" b="1" dirty="0">
                <a:latin typeface="Arial"/>
                <a:ea typeface="Arial"/>
                <a:cs typeface="Arial"/>
                <a:sym typeface="Arial"/>
              </a:rPr>
              <a:t>Lifestyle Risks</a:t>
            </a:r>
            <a:endParaRPr sz="1400" b="1" dirty="0">
              <a:latin typeface="Arial"/>
              <a:ea typeface="Arial"/>
              <a:cs typeface="Arial"/>
              <a:sym typeface="Arial"/>
            </a:endParaRPr>
          </a:p>
          <a:p>
            <a:pPr marL="457200" lvl="0" indent="-304800" algn="l" rtl="0">
              <a:lnSpc>
                <a:spcPct val="115000"/>
              </a:lnSpc>
              <a:spcBef>
                <a:spcPts val="1200"/>
              </a:spcBef>
              <a:spcAft>
                <a:spcPts val="0"/>
              </a:spcAft>
              <a:buSzPts val="1200"/>
              <a:buChar char="●"/>
            </a:pPr>
            <a:r>
              <a:rPr lang="en-GB" sz="1400" dirty="0">
                <a:latin typeface="Arial"/>
                <a:ea typeface="Arial"/>
                <a:cs typeface="Arial"/>
                <a:sym typeface="Arial"/>
              </a:rPr>
              <a:t>Hypertension increases cardiovascular strain.</a:t>
            </a:r>
            <a:br>
              <a:rPr lang="en-GB" sz="1400" dirty="0">
                <a:latin typeface="Arial"/>
                <a:ea typeface="Arial"/>
                <a:cs typeface="Arial"/>
                <a:sym typeface="Arial"/>
              </a:rPr>
            </a:br>
            <a:endParaRPr sz="1400" dirty="0">
              <a:latin typeface="Arial"/>
              <a:ea typeface="Arial"/>
              <a:cs typeface="Arial"/>
              <a:sym typeface="Arial"/>
            </a:endParaRPr>
          </a:p>
          <a:p>
            <a:pPr marL="457200" lvl="0" indent="-304800" algn="l" rtl="0">
              <a:lnSpc>
                <a:spcPct val="115000"/>
              </a:lnSpc>
              <a:spcBef>
                <a:spcPts val="0"/>
              </a:spcBef>
              <a:spcAft>
                <a:spcPts val="0"/>
              </a:spcAft>
              <a:buSzPts val="1200"/>
              <a:buChar char="●"/>
            </a:pPr>
            <a:r>
              <a:rPr lang="en-GB" sz="1400" dirty="0">
                <a:latin typeface="Arial"/>
                <a:ea typeface="Arial"/>
                <a:cs typeface="Arial"/>
                <a:sym typeface="Arial"/>
              </a:rPr>
              <a:t>Limited mobility increases risk of deconditioning.</a:t>
            </a:r>
            <a:endParaRPr sz="1400" dirty="0">
              <a:latin typeface="Arial"/>
              <a:ea typeface="Arial"/>
              <a:cs typeface="Arial"/>
              <a:sym typeface="Arial"/>
            </a:endParaRPr>
          </a:p>
          <a:p>
            <a:pPr marL="0" lvl="0" indent="0" algn="l" rtl="0">
              <a:spcBef>
                <a:spcPts val="1200"/>
              </a:spcBef>
              <a:spcAft>
                <a:spcPts val="0"/>
              </a:spcAft>
              <a:buNone/>
            </a:pPr>
            <a:endParaRPr dirty="0"/>
          </a:p>
        </p:txBody>
      </p:sp>
      <p:sp>
        <p:nvSpPr>
          <p:cNvPr id="171" name="Google Shape;171;g3aff4ba1d3c_0_59"/>
          <p:cNvSpPr txBox="1">
            <a:spLocks noGrp="1"/>
          </p:cNvSpPr>
          <p:nvPr>
            <p:ph type="sldNum" idx="12"/>
          </p:nvPr>
        </p:nvSpPr>
        <p:spPr>
          <a:xfrm>
            <a:off x="7956550" y="6381750"/>
            <a:ext cx="730200" cy="3396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14</a:t>
            </a:fld>
            <a:endParaRPr/>
          </a:p>
        </p:txBody>
      </p:sp>
      <p:pic>
        <p:nvPicPr>
          <p:cNvPr id="3" name="Audio 2">
            <a:hlinkClick r:id="" action="ppaction://media"/>
            <a:extLst>
              <a:ext uri="{FF2B5EF4-FFF2-40B4-BE49-F238E27FC236}">
                <a16:creationId xmlns:a16="http://schemas.microsoft.com/office/drawing/2014/main" id="{499B1088-7C7F-3465-D432-BD50F763762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5954"/>
    </mc:Choice>
    <mc:Fallback xmlns="">
      <p:transition spd="slow" advTm="359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Google Shape;176;p9"/>
          <p:cNvSpPr txBox="1">
            <a:spLocks noGrp="1"/>
          </p:cNvSpPr>
          <p:nvPr>
            <p:ph type="title"/>
          </p:nvPr>
        </p:nvSpPr>
        <p:spPr>
          <a:xfrm>
            <a:off x="457200" y="274638"/>
            <a:ext cx="8229600" cy="49908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2000" b="1" dirty="0">
                <a:latin typeface="Arial" panose="020B0604020202020204" pitchFamily="34" charset="0"/>
                <a:cs typeface="Arial" panose="020B0604020202020204" pitchFamily="34" charset="0"/>
              </a:rPr>
              <a:t>Recommendations</a:t>
            </a:r>
            <a:endParaRPr sz="2000" dirty="0">
              <a:latin typeface="Arial" panose="020B0604020202020204" pitchFamily="34" charset="0"/>
              <a:cs typeface="Arial" panose="020B0604020202020204" pitchFamily="34" charset="0"/>
            </a:endParaRPr>
          </a:p>
        </p:txBody>
      </p:sp>
      <p:sp>
        <p:nvSpPr>
          <p:cNvPr id="177" name="Google Shape;177;p9"/>
          <p:cNvSpPr txBox="1">
            <a:spLocks noGrp="1"/>
          </p:cNvSpPr>
          <p:nvPr>
            <p:ph type="body" idx="1"/>
          </p:nvPr>
        </p:nvSpPr>
        <p:spPr>
          <a:xfrm>
            <a:off x="145450" y="773723"/>
            <a:ext cx="8387100" cy="4984127"/>
          </a:xfrm>
          <a:prstGeom prst="rect">
            <a:avLst/>
          </a:prstGeom>
          <a:noFill/>
          <a:ln>
            <a:noFill/>
          </a:ln>
        </p:spPr>
        <p:txBody>
          <a:bodyPr spcFirstLastPara="1" wrap="square" lIns="91425" tIns="45700" rIns="91425" bIns="45700" anchor="t" anchorCtr="0">
            <a:noAutofit/>
          </a:bodyPr>
          <a:lstStyle/>
          <a:p>
            <a:pPr marL="342900" lvl="0" indent="-254000" algn="l" rtl="0">
              <a:spcBef>
                <a:spcPts val="0"/>
              </a:spcBef>
              <a:spcAft>
                <a:spcPts val="0"/>
              </a:spcAft>
              <a:buClr>
                <a:srgbClr val="0070C0"/>
              </a:buClr>
              <a:buSzPts val="1800"/>
              <a:buChar char="•"/>
            </a:pPr>
            <a:r>
              <a:rPr lang="en-GB" sz="2000" b="1" dirty="0">
                <a:solidFill>
                  <a:srgbClr val="0070C0"/>
                </a:solidFill>
                <a:latin typeface="+mn-lt"/>
              </a:rPr>
              <a:t>Evidence-based Recommendations for the care routine, monitoring, and care planning for Mr PJ.</a:t>
            </a:r>
            <a:endParaRPr sz="2000" b="1" dirty="0">
              <a:latin typeface="+mn-lt"/>
            </a:endParaRPr>
          </a:p>
          <a:p>
            <a:pPr marL="88900" lvl="0" indent="0" algn="l" rtl="0">
              <a:spcBef>
                <a:spcPts val="640"/>
              </a:spcBef>
              <a:spcAft>
                <a:spcPts val="0"/>
              </a:spcAft>
              <a:buClr>
                <a:srgbClr val="0070C0"/>
              </a:buClr>
              <a:buSzPts val="1800"/>
              <a:buNone/>
            </a:pPr>
            <a:endParaRPr sz="2000" b="1" dirty="0">
              <a:solidFill>
                <a:srgbClr val="0070C0"/>
              </a:solidFill>
              <a:latin typeface="+mn-lt"/>
            </a:endParaRPr>
          </a:p>
          <a:p>
            <a:pPr marL="0" lvl="0" indent="0" algn="l" rtl="0">
              <a:lnSpc>
                <a:spcPct val="115000"/>
              </a:lnSpc>
              <a:spcBef>
                <a:spcPts val="1200"/>
              </a:spcBef>
              <a:spcAft>
                <a:spcPts val="0"/>
              </a:spcAft>
              <a:buNone/>
            </a:pPr>
            <a:r>
              <a:rPr lang="en-GB" sz="1200" dirty="0">
                <a:latin typeface="Arial"/>
                <a:ea typeface="Arial"/>
                <a:cs typeface="Arial"/>
                <a:sym typeface="Arial"/>
              </a:rPr>
              <a:t>Recommendations in line with NICE (2023), NHS Long Term Plan, and Macmillan Cancer Support guidelines for;</a:t>
            </a:r>
            <a:endParaRPr sz="1200" dirty="0">
              <a:latin typeface="Arial"/>
              <a:ea typeface="Arial"/>
              <a:cs typeface="Arial"/>
              <a:sym typeface="Arial"/>
            </a:endParaRPr>
          </a:p>
          <a:p>
            <a:pPr marL="0" lvl="0" indent="0" algn="l" rtl="0">
              <a:lnSpc>
                <a:spcPct val="115000"/>
              </a:lnSpc>
              <a:spcBef>
                <a:spcPts val="1200"/>
              </a:spcBef>
              <a:spcAft>
                <a:spcPts val="0"/>
              </a:spcAft>
              <a:buNone/>
            </a:pPr>
            <a:r>
              <a:rPr lang="en-GB" sz="1200" dirty="0">
                <a:latin typeface="Arial"/>
                <a:ea typeface="Arial"/>
                <a:cs typeface="Arial"/>
                <a:sym typeface="Arial"/>
              </a:rPr>
              <a:t> Care Routine and Monitoring–  These are explained the following sub-headings;</a:t>
            </a:r>
            <a:endParaRPr sz="1200" dirty="0">
              <a:latin typeface="Arial"/>
              <a:ea typeface="Arial"/>
              <a:cs typeface="Arial"/>
              <a:sym typeface="Arial"/>
            </a:endParaRPr>
          </a:p>
          <a:p>
            <a:pPr marL="0" lvl="0" indent="0" algn="l" rtl="0">
              <a:lnSpc>
                <a:spcPct val="115000"/>
              </a:lnSpc>
              <a:spcBef>
                <a:spcPts val="1200"/>
              </a:spcBef>
              <a:spcAft>
                <a:spcPts val="0"/>
              </a:spcAft>
              <a:buNone/>
            </a:pPr>
            <a:r>
              <a:rPr lang="en-GB" sz="1200" b="1" dirty="0">
                <a:latin typeface="Arial"/>
                <a:ea typeface="Arial"/>
                <a:cs typeface="Arial"/>
                <a:sym typeface="Arial"/>
              </a:rPr>
              <a:t>Nutritional Support</a:t>
            </a:r>
            <a:r>
              <a:rPr lang="en-GB" sz="1200" dirty="0">
                <a:latin typeface="Arial"/>
                <a:ea typeface="Arial"/>
                <a:cs typeface="Arial"/>
                <a:sym typeface="Arial"/>
              </a:rPr>
              <a:t>- </a:t>
            </a:r>
            <a:endParaRPr sz="1200" dirty="0">
              <a:latin typeface="Arial"/>
              <a:ea typeface="Arial"/>
              <a:cs typeface="Arial"/>
              <a:sym typeface="Arial"/>
            </a:endParaRPr>
          </a:p>
          <a:p>
            <a:pPr marL="171450" indent="-171450">
              <a:lnSpc>
                <a:spcPct val="115000"/>
              </a:lnSpc>
              <a:spcBef>
                <a:spcPts val="1200"/>
              </a:spcBef>
            </a:pPr>
            <a:r>
              <a:rPr lang="en-GB" sz="1200" dirty="0">
                <a:latin typeface="Arial"/>
                <a:ea typeface="Arial"/>
                <a:cs typeface="Arial"/>
                <a:sym typeface="Arial"/>
              </a:rPr>
              <a:t>Regular </a:t>
            </a:r>
            <a:r>
              <a:rPr lang="en-GB" sz="1200" dirty="0" err="1">
                <a:latin typeface="Arial"/>
                <a:ea typeface="Arial"/>
                <a:cs typeface="Arial"/>
                <a:sym typeface="Arial"/>
              </a:rPr>
              <a:t>rgeferral</a:t>
            </a:r>
            <a:r>
              <a:rPr lang="en-GB" sz="1200" dirty="0">
                <a:latin typeface="Arial"/>
                <a:ea typeface="Arial"/>
                <a:cs typeface="Arial"/>
                <a:sym typeface="Arial"/>
              </a:rPr>
              <a:t> to specialist oncology dietitian (NICE, 2023), </a:t>
            </a:r>
            <a:endParaRPr sz="1200" dirty="0">
              <a:latin typeface="Arial"/>
              <a:ea typeface="Arial"/>
              <a:cs typeface="Arial"/>
              <a:sym typeface="Arial"/>
            </a:endParaRPr>
          </a:p>
          <a:p>
            <a:pPr marL="171450" indent="-171450">
              <a:lnSpc>
                <a:spcPct val="115000"/>
              </a:lnSpc>
              <a:spcBef>
                <a:spcPts val="1200"/>
              </a:spcBef>
            </a:pPr>
            <a:r>
              <a:rPr lang="en-GB" sz="1200" dirty="0">
                <a:latin typeface="Arial"/>
                <a:ea typeface="Arial"/>
                <a:cs typeface="Arial"/>
                <a:sym typeface="Arial"/>
              </a:rPr>
              <a:t>Small, frequent, nutrient-dense meals, High-protein supplements prescribed if required, </a:t>
            </a:r>
            <a:endParaRPr sz="1200" dirty="0">
              <a:latin typeface="Arial"/>
              <a:ea typeface="Arial"/>
              <a:cs typeface="Arial"/>
              <a:sym typeface="Arial"/>
            </a:endParaRPr>
          </a:p>
          <a:p>
            <a:pPr marL="171450" indent="-171450">
              <a:lnSpc>
                <a:spcPct val="115000"/>
              </a:lnSpc>
              <a:spcBef>
                <a:spcPts val="1200"/>
              </a:spcBef>
            </a:pPr>
            <a:r>
              <a:rPr lang="en-GB" sz="1200" dirty="0">
                <a:latin typeface="Arial"/>
                <a:ea typeface="Arial"/>
                <a:cs typeface="Arial"/>
                <a:sym typeface="Arial"/>
              </a:rPr>
              <a:t>To monitor weight weekly and BMI monthly.</a:t>
            </a:r>
            <a:endParaRPr sz="1200" dirty="0">
              <a:latin typeface="Arial"/>
              <a:ea typeface="Arial"/>
              <a:cs typeface="Arial"/>
              <a:sym typeface="Arial"/>
            </a:endParaRPr>
          </a:p>
          <a:p>
            <a:pPr marL="0" lvl="0" indent="0" algn="l" rtl="0">
              <a:lnSpc>
                <a:spcPct val="115000"/>
              </a:lnSpc>
              <a:spcBef>
                <a:spcPts val="1200"/>
              </a:spcBef>
              <a:spcAft>
                <a:spcPts val="0"/>
              </a:spcAft>
              <a:buNone/>
            </a:pPr>
            <a:br>
              <a:rPr lang="en-GB" sz="1200" dirty="0">
                <a:latin typeface="Arial"/>
                <a:ea typeface="Arial"/>
                <a:cs typeface="Arial"/>
                <a:sym typeface="Arial"/>
              </a:rPr>
            </a:br>
            <a:r>
              <a:rPr lang="en-GB" sz="1200" b="1" dirty="0">
                <a:latin typeface="Arial"/>
                <a:ea typeface="Arial"/>
                <a:cs typeface="Arial"/>
                <a:sym typeface="Arial"/>
              </a:rPr>
              <a:t>Symptom Management-</a:t>
            </a:r>
            <a:endParaRPr sz="1200" b="1" dirty="0">
              <a:latin typeface="Arial"/>
              <a:ea typeface="Arial"/>
              <a:cs typeface="Arial"/>
              <a:sym typeface="Arial"/>
            </a:endParaRPr>
          </a:p>
          <a:p>
            <a:pPr marL="171450" indent="-171450">
              <a:lnSpc>
                <a:spcPct val="115000"/>
              </a:lnSpc>
              <a:spcBef>
                <a:spcPts val="1200"/>
              </a:spcBef>
            </a:pPr>
            <a:r>
              <a:rPr lang="en-GB" sz="1200" dirty="0">
                <a:latin typeface="Arial"/>
                <a:ea typeface="Arial"/>
                <a:cs typeface="Arial"/>
                <a:sym typeface="Arial"/>
              </a:rPr>
              <a:t>The provision of medicine for nausea resulting from his health condition.,  </a:t>
            </a:r>
            <a:endParaRPr sz="1200" dirty="0">
              <a:latin typeface="Arial"/>
              <a:ea typeface="Arial"/>
              <a:cs typeface="Arial"/>
              <a:sym typeface="Arial"/>
            </a:endParaRPr>
          </a:p>
          <a:p>
            <a:pPr marL="171450" indent="-171450">
              <a:lnSpc>
                <a:spcPct val="115000"/>
              </a:lnSpc>
              <a:spcBef>
                <a:spcPts val="1200"/>
              </a:spcBef>
            </a:pPr>
            <a:r>
              <a:rPr lang="en-GB" sz="1200" dirty="0">
                <a:latin typeface="Arial"/>
                <a:ea typeface="Arial"/>
                <a:cs typeface="Arial"/>
                <a:sym typeface="Arial"/>
              </a:rPr>
              <a:t>Regular use of  numerical pain scale, (0-10)-0  to monitor pain </a:t>
            </a:r>
            <a:br>
              <a:rPr lang="en-GB" sz="1200" dirty="0">
                <a:latin typeface="Arial"/>
                <a:ea typeface="Arial"/>
                <a:cs typeface="Arial"/>
                <a:sym typeface="Arial"/>
              </a:rPr>
            </a:br>
            <a:endParaRPr sz="1200" b="1" dirty="0">
              <a:latin typeface="Arial"/>
              <a:ea typeface="Arial"/>
              <a:cs typeface="Arial"/>
              <a:sym typeface="Arial"/>
            </a:endParaRPr>
          </a:p>
          <a:p>
            <a:pPr marL="0" lvl="0" indent="0" algn="l" rtl="0">
              <a:lnSpc>
                <a:spcPct val="115000"/>
              </a:lnSpc>
              <a:spcBef>
                <a:spcPts val="1200"/>
              </a:spcBef>
              <a:spcAft>
                <a:spcPts val="0"/>
              </a:spcAft>
              <a:buNone/>
            </a:pPr>
            <a:endParaRPr sz="1300" b="1" dirty="0">
              <a:latin typeface="Arial"/>
              <a:ea typeface="Arial"/>
              <a:cs typeface="Arial"/>
              <a:sym typeface="Arial"/>
            </a:endParaRPr>
          </a:p>
          <a:p>
            <a:pPr marL="342900" lvl="0" indent="-254000" algn="l" rtl="0">
              <a:spcBef>
                <a:spcPts val="1200"/>
              </a:spcBef>
              <a:spcAft>
                <a:spcPts val="0"/>
              </a:spcAft>
              <a:buClr>
                <a:srgbClr val="0070C0"/>
              </a:buClr>
              <a:buSzPts val="1800"/>
              <a:buChar char="•"/>
            </a:pPr>
            <a:endParaRPr sz="1800" dirty="0">
              <a:solidFill>
                <a:srgbClr val="0070C0"/>
              </a:solidFill>
            </a:endParaRPr>
          </a:p>
        </p:txBody>
      </p:sp>
      <p:sp>
        <p:nvSpPr>
          <p:cNvPr id="178" name="Google Shape;178;p9"/>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14/10/2025</a:t>
            </a:r>
            <a:endParaRPr/>
          </a:p>
        </p:txBody>
      </p:sp>
      <p:sp>
        <p:nvSpPr>
          <p:cNvPr id="179" name="Google Shape;179;p9"/>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15</a:t>
            </a:fld>
            <a:endParaRPr/>
          </a:p>
        </p:txBody>
      </p:sp>
      <p:pic>
        <p:nvPicPr>
          <p:cNvPr id="3" name="Audio 2">
            <a:hlinkClick r:id="" action="ppaction://media"/>
            <a:extLst>
              <a:ext uri="{FF2B5EF4-FFF2-40B4-BE49-F238E27FC236}">
                <a16:creationId xmlns:a16="http://schemas.microsoft.com/office/drawing/2014/main" id="{FA9E02E3-8A31-4D82-A85B-B6C8D82C771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08841"/>
    </mc:Choice>
    <mc:Fallback xmlns="">
      <p:transition spd="slow" advTm="1088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84"/>
        <p:cNvGrpSpPr/>
        <p:nvPr/>
      </p:nvGrpSpPr>
      <p:grpSpPr>
        <a:xfrm>
          <a:off x="0" y="0"/>
          <a:ext cx="0" cy="0"/>
          <a:chOff x="0" y="0"/>
          <a:chExt cx="0" cy="0"/>
        </a:xfrm>
      </p:grpSpPr>
      <p:sp>
        <p:nvSpPr>
          <p:cNvPr id="185" name="Google Shape;185;g3aff4ba1d3c_0_66"/>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sz="2000" b="1" dirty="0">
                <a:latin typeface="Arial" panose="020B0604020202020204" pitchFamily="34" charset="0"/>
                <a:cs typeface="Arial" panose="020B0604020202020204" pitchFamily="34" charset="0"/>
              </a:rPr>
              <a:t>Recommendation Contd.</a:t>
            </a:r>
            <a:endParaRPr sz="2000" b="1" dirty="0">
              <a:latin typeface="Arial" panose="020B0604020202020204" pitchFamily="34" charset="0"/>
              <a:cs typeface="Arial" panose="020B0604020202020204" pitchFamily="34" charset="0"/>
            </a:endParaRPr>
          </a:p>
        </p:txBody>
      </p:sp>
      <p:sp>
        <p:nvSpPr>
          <p:cNvPr id="186" name="Google Shape;186;g3aff4ba1d3c_0_66"/>
          <p:cNvSpPr txBox="1">
            <a:spLocks noGrp="1"/>
          </p:cNvSpPr>
          <p:nvPr>
            <p:ph type="body" idx="1"/>
          </p:nvPr>
        </p:nvSpPr>
        <p:spPr>
          <a:xfrm>
            <a:off x="457200" y="1266092"/>
            <a:ext cx="8229600" cy="4251209"/>
          </a:xfrm>
          <a:prstGeom prst="rect">
            <a:avLst/>
          </a:prstGeom>
        </p:spPr>
        <p:txBody>
          <a:bodyPr spcFirstLastPara="1" wrap="square" lIns="91425" tIns="45700" rIns="91425" bIns="45700" anchor="t" anchorCtr="0">
            <a:noAutofit/>
          </a:bodyPr>
          <a:lstStyle/>
          <a:p>
            <a:pPr marL="285750" indent="-285750">
              <a:lnSpc>
                <a:spcPct val="115000"/>
              </a:lnSpc>
              <a:spcBef>
                <a:spcPts val="1200"/>
              </a:spcBef>
            </a:pPr>
            <a:r>
              <a:rPr lang="en-GB" sz="1400" b="1" dirty="0">
                <a:latin typeface="Arial"/>
                <a:ea typeface="Arial"/>
                <a:cs typeface="Arial"/>
                <a:sym typeface="Arial"/>
              </a:rPr>
              <a:t>Gastric cryo-protection medications if required:  Monitor bowel habits and hydration</a:t>
            </a:r>
            <a:r>
              <a:rPr lang="en-GB" sz="1400" dirty="0">
                <a:latin typeface="Arial"/>
                <a:ea typeface="Arial"/>
                <a:cs typeface="Arial"/>
                <a:sym typeface="Arial"/>
              </a:rPr>
              <a:t>.</a:t>
            </a:r>
          </a:p>
          <a:p>
            <a:pPr marL="285750" indent="-285750">
              <a:lnSpc>
                <a:spcPct val="115000"/>
              </a:lnSpc>
              <a:spcBef>
                <a:spcPts val="1200"/>
              </a:spcBef>
            </a:pPr>
            <a:endParaRPr sz="1400" b="1" dirty="0">
              <a:latin typeface="Arial"/>
              <a:ea typeface="Arial"/>
              <a:cs typeface="Arial"/>
              <a:sym typeface="Arial"/>
            </a:endParaRPr>
          </a:p>
          <a:p>
            <a:pPr marL="285750" indent="-285750">
              <a:lnSpc>
                <a:spcPct val="115000"/>
              </a:lnSpc>
              <a:spcBef>
                <a:spcPts val="1200"/>
              </a:spcBef>
            </a:pPr>
            <a:r>
              <a:rPr lang="en-GB" sz="1400" b="1" dirty="0">
                <a:latin typeface="Arial"/>
                <a:ea typeface="Arial"/>
                <a:cs typeface="Arial"/>
                <a:sym typeface="Arial"/>
              </a:rPr>
              <a:t>Medical Monitoring-</a:t>
            </a:r>
            <a:endParaRPr sz="1400" b="1" dirty="0">
              <a:latin typeface="Arial"/>
              <a:ea typeface="Arial"/>
              <a:cs typeface="Arial"/>
              <a:sym typeface="Arial"/>
            </a:endParaRPr>
          </a:p>
          <a:p>
            <a:pPr marL="285750" indent="-285750">
              <a:lnSpc>
                <a:spcPct val="115000"/>
              </a:lnSpc>
              <a:spcBef>
                <a:spcPts val="1200"/>
              </a:spcBef>
            </a:pPr>
            <a:r>
              <a:rPr lang="en-GB" sz="1400" dirty="0">
                <a:latin typeface="Arial"/>
                <a:ea typeface="Arial"/>
                <a:cs typeface="Arial"/>
                <a:sym typeface="Arial"/>
              </a:rPr>
              <a:t>Regular tumour marker tests and imaging as scheduled., </a:t>
            </a:r>
            <a:endParaRPr sz="1400" dirty="0">
              <a:latin typeface="Arial"/>
              <a:ea typeface="Arial"/>
              <a:cs typeface="Arial"/>
              <a:sym typeface="Arial"/>
            </a:endParaRPr>
          </a:p>
          <a:p>
            <a:pPr marL="285750" indent="-285750">
              <a:lnSpc>
                <a:spcPct val="115000"/>
              </a:lnSpc>
              <a:spcBef>
                <a:spcPts val="1200"/>
              </a:spcBef>
            </a:pPr>
            <a:r>
              <a:rPr lang="en-GB" sz="1400" dirty="0">
                <a:latin typeface="Arial"/>
                <a:ea typeface="Arial"/>
                <a:cs typeface="Arial"/>
                <a:sym typeface="Arial"/>
              </a:rPr>
              <a:t>Regular blood tests to monitor haemoglobin, iron, B12, and renal function, </a:t>
            </a:r>
            <a:endParaRPr sz="1400" dirty="0">
              <a:latin typeface="Arial"/>
              <a:ea typeface="Arial"/>
              <a:cs typeface="Arial"/>
              <a:sym typeface="Arial"/>
            </a:endParaRPr>
          </a:p>
          <a:p>
            <a:pPr marL="285750" indent="-285750">
              <a:lnSpc>
                <a:spcPct val="115000"/>
              </a:lnSpc>
              <a:spcBef>
                <a:spcPts val="1200"/>
              </a:spcBef>
            </a:pPr>
            <a:r>
              <a:rPr lang="en-GB" sz="1400" dirty="0">
                <a:latin typeface="Arial"/>
                <a:ea typeface="Arial"/>
                <a:cs typeface="Arial"/>
                <a:sym typeface="Arial"/>
              </a:rPr>
              <a:t>Regular monitoring of Blood Pleasure BP  to check hypertension.</a:t>
            </a:r>
            <a:endParaRPr sz="1400" dirty="0">
              <a:latin typeface="Arial"/>
              <a:ea typeface="Arial"/>
              <a:cs typeface="Arial"/>
              <a:sym typeface="Arial"/>
            </a:endParaRPr>
          </a:p>
          <a:p>
            <a:pPr marL="285750" indent="-285750">
              <a:lnSpc>
                <a:spcPct val="115000"/>
              </a:lnSpc>
              <a:spcBef>
                <a:spcPts val="1200"/>
              </a:spcBef>
            </a:pPr>
            <a:br>
              <a:rPr lang="en-GB" sz="1400" dirty="0">
                <a:latin typeface="Arial"/>
                <a:ea typeface="Arial"/>
                <a:cs typeface="Arial"/>
                <a:sym typeface="Arial"/>
              </a:rPr>
            </a:br>
            <a:r>
              <a:rPr lang="en-GB" sz="1400" b="1" dirty="0">
                <a:latin typeface="Arial"/>
                <a:ea typeface="Arial"/>
                <a:cs typeface="Arial"/>
                <a:sym typeface="Arial"/>
              </a:rPr>
              <a:t>Physical Activity-</a:t>
            </a:r>
            <a:endParaRPr sz="1400" b="1" dirty="0">
              <a:latin typeface="Arial"/>
              <a:ea typeface="Arial"/>
              <a:cs typeface="Arial"/>
              <a:sym typeface="Arial"/>
            </a:endParaRPr>
          </a:p>
          <a:p>
            <a:pPr marL="285750" indent="-285750">
              <a:lnSpc>
                <a:spcPct val="115000"/>
              </a:lnSpc>
              <a:spcBef>
                <a:spcPts val="1200"/>
              </a:spcBef>
            </a:pPr>
            <a:r>
              <a:rPr lang="en-GB" sz="1400" dirty="0">
                <a:latin typeface="Arial"/>
                <a:ea typeface="Arial"/>
                <a:cs typeface="Arial"/>
                <a:sym typeface="Arial"/>
              </a:rPr>
              <a:t>Low-impact exercise programme (short walks, gentle stretching)., </a:t>
            </a:r>
            <a:endParaRPr sz="1400" dirty="0">
              <a:latin typeface="Arial"/>
              <a:ea typeface="Arial"/>
              <a:cs typeface="Arial"/>
              <a:sym typeface="Arial"/>
            </a:endParaRPr>
          </a:p>
          <a:p>
            <a:pPr marL="285750" indent="-285750">
              <a:lnSpc>
                <a:spcPct val="115000"/>
              </a:lnSpc>
              <a:spcBef>
                <a:spcPts val="1200"/>
              </a:spcBef>
            </a:pPr>
            <a:r>
              <a:rPr lang="en-GB" sz="1400" dirty="0">
                <a:latin typeface="Arial"/>
                <a:ea typeface="Arial"/>
                <a:cs typeface="Arial"/>
                <a:sym typeface="Arial"/>
              </a:rPr>
              <a:t>Physiotherapy referral to reduce muscle wasting.</a:t>
            </a:r>
            <a:endParaRPr sz="1400" dirty="0">
              <a:latin typeface="Arial"/>
              <a:ea typeface="Arial"/>
              <a:cs typeface="Arial"/>
              <a:sym typeface="Arial"/>
            </a:endParaRPr>
          </a:p>
          <a:p>
            <a:pPr marL="285750" indent="-285750">
              <a:lnSpc>
                <a:spcPct val="115000"/>
              </a:lnSpc>
              <a:spcBef>
                <a:spcPts val="1200"/>
              </a:spcBef>
            </a:pPr>
            <a:br>
              <a:rPr lang="en-GB" sz="1400" dirty="0">
                <a:latin typeface="Arial"/>
                <a:ea typeface="Arial"/>
                <a:cs typeface="Arial"/>
                <a:sym typeface="Arial"/>
              </a:rPr>
            </a:br>
            <a:endParaRPr sz="1400" b="1" dirty="0">
              <a:latin typeface="Arial"/>
              <a:ea typeface="Arial"/>
              <a:cs typeface="Arial"/>
              <a:sym typeface="Arial"/>
            </a:endParaRPr>
          </a:p>
          <a:p>
            <a:pPr marL="285750" indent="-285750">
              <a:lnSpc>
                <a:spcPct val="115000"/>
              </a:lnSpc>
              <a:spcBef>
                <a:spcPts val="1200"/>
              </a:spcBef>
              <a:spcAft>
                <a:spcPts val="1200"/>
              </a:spcAft>
            </a:pPr>
            <a:endParaRPr sz="1300" b="1" dirty="0">
              <a:latin typeface="Arial"/>
              <a:ea typeface="Arial"/>
              <a:cs typeface="Arial"/>
              <a:sym typeface="Arial"/>
            </a:endParaRPr>
          </a:p>
        </p:txBody>
      </p:sp>
      <p:sp>
        <p:nvSpPr>
          <p:cNvPr id="187" name="Google Shape;187;g3aff4ba1d3c_0_66"/>
          <p:cNvSpPr txBox="1">
            <a:spLocks noGrp="1"/>
          </p:cNvSpPr>
          <p:nvPr>
            <p:ph type="sldNum" idx="12"/>
          </p:nvPr>
        </p:nvSpPr>
        <p:spPr>
          <a:xfrm>
            <a:off x="7956550" y="6381750"/>
            <a:ext cx="730200" cy="3396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16</a:t>
            </a:fld>
            <a:endParaRPr/>
          </a:p>
        </p:txBody>
      </p:sp>
      <p:pic>
        <p:nvPicPr>
          <p:cNvPr id="3" name="Audio 2">
            <a:hlinkClick r:id="" action="ppaction://media"/>
            <a:extLst>
              <a:ext uri="{FF2B5EF4-FFF2-40B4-BE49-F238E27FC236}">
                <a16:creationId xmlns:a16="http://schemas.microsoft.com/office/drawing/2014/main" id="{28BCEA53-B702-E45E-77CE-F104461450C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5892"/>
    </mc:Choice>
    <mc:Fallback xmlns="">
      <p:transition spd="slow" advTm="458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g3aff4ba1d3c_0_75"/>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sz="2000" b="1" dirty="0">
                <a:latin typeface="Arial" panose="020B0604020202020204" pitchFamily="34" charset="0"/>
                <a:cs typeface="Arial" panose="020B0604020202020204" pitchFamily="34" charset="0"/>
              </a:rPr>
              <a:t>Recommendation Contd.</a:t>
            </a:r>
            <a:endParaRPr sz="2000" b="1" dirty="0">
              <a:latin typeface="Arial" panose="020B0604020202020204" pitchFamily="34" charset="0"/>
              <a:cs typeface="Arial" panose="020B0604020202020204" pitchFamily="34" charset="0"/>
            </a:endParaRPr>
          </a:p>
        </p:txBody>
      </p:sp>
      <p:sp>
        <p:nvSpPr>
          <p:cNvPr id="194" name="Google Shape;194;g3aff4ba1d3c_0_75"/>
          <p:cNvSpPr txBox="1">
            <a:spLocks noGrp="1"/>
          </p:cNvSpPr>
          <p:nvPr>
            <p:ph type="body" idx="1"/>
          </p:nvPr>
        </p:nvSpPr>
        <p:spPr>
          <a:xfrm>
            <a:off x="457200" y="1600201"/>
            <a:ext cx="8229600" cy="3917100"/>
          </a:xfrm>
          <a:prstGeom prst="rect">
            <a:avLst/>
          </a:prstGeom>
        </p:spPr>
        <p:txBody>
          <a:bodyPr spcFirstLastPara="1" wrap="square" lIns="91425" tIns="45700" rIns="91425" bIns="45700" anchor="t" anchorCtr="0">
            <a:noAutofit/>
          </a:bodyPr>
          <a:lstStyle/>
          <a:p>
            <a:pPr marL="0" indent="0">
              <a:lnSpc>
                <a:spcPct val="115000"/>
              </a:lnSpc>
              <a:spcBef>
                <a:spcPts val="1200"/>
              </a:spcBef>
              <a:buNone/>
            </a:pPr>
            <a:br>
              <a:rPr lang="en-GB" sz="1100" dirty="0">
                <a:latin typeface="Arial"/>
                <a:ea typeface="Arial"/>
                <a:cs typeface="Arial"/>
                <a:sym typeface="Arial"/>
              </a:rPr>
            </a:br>
            <a:r>
              <a:rPr lang="en-GB" sz="1400" b="1" dirty="0">
                <a:latin typeface="Arial"/>
                <a:ea typeface="Arial"/>
                <a:cs typeface="Arial"/>
                <a:sym typeface="Arial"/>
              </a:rPr>
              <a:t>Psychological and Social Support-</a:t>
            </a:r>
            <a:endParaRPr sz="1400" b="1" dirty="0">
              <a:latin typeface="Arial"/>
              <a:ea typeface="Arial"/>
              <a:cs typeface="Arial"/>
              <a:sym typeface="Arial"/>
            </a:endParaRPr>
          </a:p>
          <a:p>
            <a:pPr marL="285750" indent="-285750">
              <a:lnSpc>
                <a:spcPct val="115000"/>
              </a:lnSpc>
              <a:spcBef>
                <a:spcPts val="1200"/>
              </a:spcBef>
            </a:pPr>
            <a:endParaRPr sz="1400" dirty="0">
              <a:latin typeface="Arial"/>
              <a:ea typeface="Arial"/>
              <a:cs typeface="Arial"/>
              <a:sym typeface="Arial"/>
            </a:endParaRPr>
          </a:p>
          <a:p>
            <a:pPr marL="285750" indent="-285750">
              <a:lnSpc>
                <a:spcPct val="115000"/>
              </a:lnSpc>
              <a:spcBef>
                <a:spcPts val="1200"/>
              </a:spcBef>
            </a:pPr>
            <a:r>
              <a:rPr lang="en-GB" sz="1400" dirty="0">
                <a:latin typeface="Arial"/>
                <a:ea typeface="Arial"/>
                <a:cs typeface="Arial"/>
                <a:sym typeface="Arial"/>
              </a:rPr>
              <a:t>Adequate preparation made for regular referral to psycho-oncology services, </a:t>
            </a:r>
            <a:endParaRPr sz="1400" dirty="0">
              <a:latin typeface="Arial"/>
              <a:ea typeface="Arial"/>
              <a:cs typeface="Arial"/>
              <a:sym typeface="Arial"/>
            </a:endParaRPr>
          </a:p>
          <a:p>
            <a:pPr marL="285750" indent="-285750">
              <a:lnSpc>
                <a:spcPct val="115000"/>
              </a:lnSpc>
              <a:spcBef>
                <a:spcPts val="1200"/>
              </a:spcBef>
            </a:pPr>
            <a:r>
              <a:rPr lang="en-GB" sz="1400" dirty="0">
                <a:latin typeface="Arial"/>
                <a:ea typeface="Arial"/>
                <a:cs typeface="Arial"/>
                <a:sym typeface="Arial"/>
              </a:rPr>
              <a:t>The package offer counselling and culturally appropriate pastoral care, </a:t>
            </a:r>
            <a:endParaRPr sz="1400" dirty="0">
              <a:latin typeface="Arial"/>
              <a:ea typeface="Arial"/>
              <a:cs typeface="Arial"/>
              <a:sym typeface="Arial"/>
            </a:endParaRPr>
          </a:p>
          <a:p>
            <a:pPr marL="285750" indent="-285750">
              <a:lnSpc>
                <a:spcPct val="115000"/>
              </a:lnSpc>
              <a:spcBef>
                <a:spcPts val="1200"/>
              </a:spcBef>
            </a:pPr>
            <a:r>
              <a:rPr lang="en-GB" sz="1400" dirty="0">
                <a:latin typeface="Arial"/>
                <a:ea typeface="Arial"/>
                <a:cs typeface="Arial"/>
                <a:sym typeface="Arial"/>
              </a:rPr>
              <a:t>The package equally explore financial support or PIP if appropriate.</a:t>
            </a:r>
            <a:endParaRPr sz="1400" dirty="0">
              <a:latin typeface="Arial"/>
              <a:ea typeface="Arial"/>
              <a:cs typeface="Arial"/>
              <a:sym typeface="Arial"/>
            </a:endParaRPr>
          </a:p>
          <a:p>
            <a:pPr marL="285750" indent="-285750">
              <a:lnSpc>
                <a:spcPct val="115000"/>
              </a:lnSpc>
              <a:spcBef>
                <a:spcPts val="1200"/>
              </a:spcBef>
            </a:pPr>
            <a:endParaRPr sz="1400" dirty="0">
              <a:latin typeface="Arial"/>
              <a:ea typeface="Arial"/>
              <a:cs typeface="Arial"/>
              <a:sym typeface="Arial"/>
            </a:endParaRPr>
          </a:p>
          <a:p>
            <a:pPr marL="171450" indent="-171450">
              <a:lnSpc>
                <a:spcPct val="115000"/>
              </a:lnSpc>
              <a:spcBef>
                <a:spcPts val="1200"/>
              </a:spcBef>
            </a:pPr>
            <a:endParaRPr sz="1100" dirty="0">
              <a:latin typeface="Arial"/>
              <a:ea typeface="Arial"/>
              <a:cs typeface="Arial"/>
              <a:sym typeface="Arial"/>
            </a:endParaRPr>
          </a:p>
          <a:p>
            <a:pPr marL="171450" indent="-171450">
              <a:lnSpc>
                <a:spcPct val="115000"/>
              </a:lnSpc>
              <a:spcBef>
                <a:spcPts val="1200"/>
              </a:spcBef>
            </a:pPr>
            <a:endParaRPr sz="1100" dirty="0">
              <a:latin typeface="Arial"/>
              <a:ea typeface="Arial"/>
              <a:cs typeface="Arial"/>
              <a:sym typeface="Arial"/>
            </a:endParaRPr>
          </a:p>
          <a:p>
            <a:pPr marL="171450" indent="-171450">
              <a:lnSpc>
                <a:spcPct val="115000"/>
              </a:lnSpc>
              <a:spcBef>
                <a:spcPts val="1200"/>
              </a:spcBef>
              <a:buSzPts val="1100"/>
            </a:pPr>
            <a:endParaRPr sz="1100" dirty="0">
              <a:latin typeface="Arial"/>
              <a:ea typeface="Arial"/>
              <a:cs typeface="Arial"/>
              <a:sym typeface="Arial"/>
            </a:endParaRPr>
          </a:p>
          <a:p>
            <a:pPr indent="-457200">
              <a:spcBef>
                <a:spcPts val="1200"/>
              </a:spcBef>
            </a:pPr>
            <a:endParaRPr dirty="0"/>
          </a:p>
        </p:txBody>
      </p:sp>
      <p:sp>
        <p:nvSpPr>
          <p:cNvPr id="195" name="Google Shape;195;g3aff4ba1d3c_0_75"/>
          <p:cNvSpPr txBox="1">
            <a:spLocks noGrp="1"/>
          </p:cNvSpPr>
          <p:nvPr>
            <p:ph type="sldNum" idx="12"/>
          </p:nvPr>
        </p:nvSpPr>
        <p:spPr>
          <a:xfrm>
            <a:off x="7956550" y="6381750"/>
            <a:ext cx="730200" cy="3396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17</a:t>
            </a:fld>
            <a:endParaRPr/>
          </a:p>
        </p:txBody>
      </p:sp>
      <p:pic>
        <p:nvPicPr>
          <p:cNvPr id="3" name="Audio 2">
            <a:hlinkClick r:id="" action="ppaction://media"/>
            <a:extLst>
              <a:ext uri="{FF2B5EF4-FFF2-40B4-BE49-F238E27FC236}">
                <a16:creationId xmlns:a16="http://schemas.microsoft.com/office/drawing/2014/main" id="{8D4F0B0A-B1B7-2FA1-F4E9-A292FAC3BD4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2006"/>
    </mc:Choice>
    <mc:Fallback xmlns="">
      <p:transition spd="slow" advTm="320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p1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2000" b="1" dirty="0">
                <a:latin typeface="+mn-lt"/>
              </a:rPr>
              <a:t>Conclusion</a:t>
            </a:r>
            <a:endParaRPr sz="2000" dirty="0">
              <a:latin typeface="+mn-lt"/>
            </a:endParaRPr>
          </a:p>
        </p:txBody>
      </p:sp>
      <p:sp>
        <p:nvSpPr>
          <p:cNvPr id="201" name="Google Shape;201;p10"/>
          <p:cNvSpPr txBox="1">
            <a:spLocks noGrp="1"/>
          </p:cNvSpPr>
          <p:nvPr>
            <p:ph type="body" idx="1"/>
          </p:nvPr>
        </p:nvSpPr>
        <p:spPr>
          <a:xfrm>
            <a:off x="457200" y="1167618"/>
            <a:ext cx="8229600" cy="4349615"/>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0070C0"/>
              </a:buClr>
              <a:buSzPts val="3200"/>
              <a:buNone/>
            </a:pPr>
            <a:endParaRPr lang="en-GB" dirty="0">
              <a:solidFill>
                <a:srgbClr val="0070C0"/>
              </a:solidFill>
            </a:endParaRPr>
          </a:p>
          <a:p>
            <a:pPr marL="0" lvl="0" indent="0" algn="l" rtl="0">
              <a:lnSpc>
                <a:spcPct val="150000"/>
              </a:lnSpc>
              <a:spcBef>
                <a:spcPts val="0"/>
              </a:spcBef>
              <a:spcAft>
                <a:spcPts val="0"/>
              </a:spcAft>
              <a:buClr>
                <a:srgbClr val="0070C0"/>
              </a:buClr>
              <a:buSzPts val="1400"/>
              <a:buNone/>
            </a:pPr>
            <a:r>
              <a:rPr lang="en-GB" sz="1400" dirty="0">
                <a:latin typeface="Arial"/>
                <a:ea typeface="Arial"/>
                <a:cs typeface="Arial"/>
                <a:sym typeface="Arial"/>
              </a:rPr>
              <a:t>This care plan illustrates the complex needs of a patient with stomach cancer, focusing on the physiological impact of the disease, lifestyle influences, and psychosocial challenges. Mr PJ requires a comprehensive, person-centred approach integrating nutritional support, symptom management, psychological care, ethical communication, and evidence-based monitoring. By following NHS and NICE guidelines, the plan ensures his physical health, autonomy, wellbeing, and dignity are prioritised throughout treatment and ongoing care. Provisions are equally created for future care planning. To adequately ensure the delivery of efficient person-centred care outcome always.</a:t>
            </a:r>
            <a:endParaRPr sz="1400" dirty="0">
              <a:solidFill>
                <a:srgbClr val="0070C0"/>
              </a:solidFill>
              <a:latin typeface="Arial"/>
              <a:ea typeface="Arial"/>
              <a:cs typeface="Arial"/>
              <a:sym typeface="Arial"/>
            </a:endParaRPr>
          </a:p>
        </p:txBody>
      </p:sp>
      <p:sp>
        <p:nvSpPr>
          <p:cNvPr id="202" name="Google Shape;202;p10"/>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14/10/2025</a:t>
            </a:r>
            <a:endParaRPr/>
          </a:p>
        </p:txBody>
      </p:sp>
      <p:sp>
        <p:nvSpPr>
          <p:cNvPr id="203" name="Google Shape;203;p10"/>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18</a:t>
            </a:fld>
            <a:endParaRPr/>
          </a:p>
        </p:txBody>
      </p:sp>
      <p:pic>
        <p:nvPicPr>
          <p:cNvPr id="3" name="Audio 2">
            <a:hlinkClick r:id="" action="ppaction://media"/>
            <a:extLst>
              <a:ext uri="{FF2B5EF4-FFF2-40B4-BE49-F238E27FC236}">
                <a16:creationId xmlns:a16="http://schemas.microsoft.com/office/drawing/2014/main" id="{642340BB-6778-7CB7-75FF-AD0B5BAD5C9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03663"/>
    </mc:Choice>
    <mc:Fallback xmlns="">
      <p:transition spd="slow" advTm="1036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07"/>
        <p:cNvGrpSpPr/>
        <p:nvPr/>
      </p:nvGrpSpPr>
      <p:grpSpPr>
        <a:xfrm>
          <a:off x="0" y="0"/>
          <a:ext cx="0" cy="0"/>
          <a:chOff x="0" y="0"/>
          <a:chExt cx="0" cy="0"/>
        </a:xfrm>
      </p:grpSpPr>
      <p:sp>
        <p:nvSpPr>
          <p:cNvPr id="208" name="Google Shape;208;p11"/>
          <p:cNvSpPr txBox="1">
            <a:spLocks noGrp="1"/>
          </p:cNvSpPr>
          <p:nvPr>
            <p:ph type="title"/>
          </p:nvPr>
        </p:nvSpPr>
        <p:spPr>
          <a:xfrm>
            <a:off x="457200" y="136525"/>
            <a:ext cx="8229600" cy="330273"/>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sz="2000" b="1" dirty="0">
                <a:latin typeface="Arial" panose="020B0604020202020204" pitchFamily="34" charset="0"/>
                <a:cs typeface="Arial" panose="020B0604020202020204" pitchFamily="34" charset="0"/>
              </a:rPr>
              <a:t>References</a:t>
            </a:r>
            <a:endParaRPr sz="2000" dirty="0">
              <a:latin typeface="Arial" panose="020B0604020202020204" pitchFamily="34" charset="0"/>
              <a:cs typeface="Arial" panose="020B0604020202020204" pitchFamily="34" charset="0"/>
            </a:endParaRPr>
          </a:p>
        </p:txBody>
      </p:sp>
      <p:sp>
        <p:nvSpPr>
          <p:cNvPr id="209" name="Google Shape;209;p11"/>
          <p:cNvSpPr txBox="1">
            <a:spLocks noGrp="1"/>
          </p:cNvSpPr>
          <p:nvPr>
            <p:ph type="body" idx="1"/>
          </p:nvPr>
        </p:nvSpPr>
        <p:spPr>
          <a:xfrm>
            <a:off x="457200" y="576776"/>
            <a:ext cx="8229600" cy="4940458"/>
          </a:xfrm>
          <a:prstGeom prst="rect">
            <a:avLst/>
          </a:prstGeom>
          <a:noFill/>
          <a:ln>
            <a:noFill/>
          </a:ln>
        </p:spPr>
        <p:txBody>
          <a:bodyPr spcFirstLastPara="1" wrap="square" lIns="91425" tIns="45700" rIns="91425" bIns="45700" anchor="t" anchorCtr="0">
            <a:noAutofit/>
          </a:bodyPr>
          <a:lstStyle/>
          <a:p>
            <a:pPr marL="323850" indent="-285750">
              <a:lnSpc>
                <a:spcPct val="115000"/>
              </a:lnSpc>
              <a:spcBef>
                <a:spcPts val="1200"/>
              </a:spcBef>
              <a:buClr>
                <a:srgbClr val="0070C0"/>
              </a:buClr>
              <a:buSzPts val="1200"/>
            </a:pPr>
            <a:r>
              <a:rPr lang="en-GB" sz="1400" dirty="0">
                <a:latin typeface="Arial"/>
                <a:ea typeface="Arial"/>
                <a:cs typeface="Arial"/>
                <a:sym typeface="Arial"/>
              </a:rPr>
              <a:t>Cancer Research UK (2023) </a:t>
            </a:r>
            <a:r>
              <a:rPr lang="en-GB" sz="1400" i="1" dirty="0">
                <a:latin typeface="Arial"/>
                <a:ea typeface="Arial"/>
                <a:cs typeface="Arial"/>
                <a:sym typeface="Arial"/>
              </a:rPr>
              <a:t>Stomach Cancer</a:t>
            </a:r>
            <a:r>
              <a:rPr lang="en-GB" sz="1400" dirty="0">
                <a:latin typeface="Arial"/>
                <a:ea typeface="Arial"/>
                <a:cs typeface="Arial"/>
                <a:sym typeface="Arial"/>
              </a:rPr>
              <a:t>. Available at:</a:t>
            </a:r>
            <a:r>
              <a:rPr lang="en-GB" sz="1400" dirty="0">
                <a:uFill>
                  <a:noFill/>
                </a:uFill>
                <a:latin typeface="Arial"/>
                <a:ea typeface="Arial"/>
                <a:cs typeface="Arial"/>
                <a:sym typeface="Arial"/>
                <a:hlinkClick r:id="rId5"/>
              </a:rPr>
              <a:t> </a:t>
            </a:r>
            <a:r>
              <a:rPr lang="en-GB" sz="1400" u="sng" dirty="0">
                <a:solidFill>
                  <a:schemeClr val="hlink"/>
                </a:solidFill>
                <a:latin typeface="Arial"/>
                <a:ea typeface="Arial"/>
                <a:cs typeface="Arial"/>
                <a:sym typeface="Arial"/>
                <a:hlinkClick r:id="rId5"/>
              </a:rPr>
              <a:t>https://www.cancerresearchuk.org/</a:t>
            </a:r>
            <a:r>
              <a:rPr lang="en-GB" sz="1400" dirty="0">
                <a:latin typeface="Arial"/>
                <a:ea typeface="Arial"/>
                <a:cs typeface="Arial"/>
                <a:sym typeface="Arial"/>
              </a:rPr>
              <a:t> (Accessed: [date]).</a:t>
            </a:r>
            <a:endParaRPr sz="1400" dirty="0">
              <a:latin typeface="Arial"/>
              <a:ea typeface="Arial"/>
              <a:cs typeface="Arial"/>
              <a:sym typeface="Arial"/>
            </a:endParaRPr>
          </a:p>
          <a:p>
            <a:pPr marL="342900" lvl="0" indent="-304800" algn="l" rtl="0">
              <a:lnSpc>
                <a:spcPct val="115000"/>
              </a:lnSpc>
              <a:spcBef>
                <a:spcPts val="0"/>
              </a:spcBef>
              <a:spcAft>
                <a:spcPts val="0"/>
              </a:spcAft>
              <a:buClr>
                <a:srgbClr val="0070C0"/>
              </a:buClr>
              <a:buSzPts val="1200"/>
              <a:buChar char="•"/>
            </a:pPr>
            <a:r>
              <a:rPr lang="en-GB" sz="1400" dirty="0">
                <a:latin typeface="Arial"/>
                <a:ea typeface="Arial"/>
                <a:cs typeface="Arial"/>
                <a:sym typeface="Arial"/>
              </a:rPr>
              <a:t>Macmillan Cancer Support (2024) </a:t>
            </a:r>
            <a:r>
              <a:rPr lang="en-GB" sz="1400" i="1" dirty="0">
                <a:latin typeface="Arial"/>
                <a:ea typeface="Arial"/>
                <a:cs typeface="Arial"/>
                <a:sym typeface="Arial"/>
              </a:rPr>
              <a:t>Stomach cancer overview</a:t>
            </a:r>
            <a:r>
              <a:rPr lang="en-GB" sz="1400" dirty="0">
                <a:latin typeface="Arial"/>
                <a:ea typeface="Arial"/>
                <a:cs typeface="Arial"/>
                <a:sym typeface="Arial"/>
              </a:rPr>
              <a:t>. Available at:</a:t>
            </a:r>
            <a:r>
              <a:rPr lang="en-GB" sz="1400" dirty="0">
                <a:uFill>
                  <a:noFill/>
                </a:uFill>
                <a:latin typeface="Arial"/>
                <a:ea typeface="Arial"/>
                <a:cs typeface="Arial"/>
                <a:sym typeface="Arial"/>
                <a:hlinkClick r:id="rId6"/>
              </a:rPr>
              <a:t> </a:t>
            </a:r>
            <a:r>
              <a:rPr lang="en-GB" sz="1400" u="sng" dirty="0">
                <a:solidFill>
                  <a:schemeClr val="hlink"/>
                </a:solidFill>
                <a:latin typeface="Arial"/>
                <a:ea typeface="Arial"/>
                <a:cs typeface="Arial"/>
                <a:sym typeface="Arial"/>
                <a:hlinkClick r:id="rId6"/>
              </a:rPr>
              <a:t>https://www.macmillan.org.uk/</a:t>
            </a:r>
            <a:r>
              <a:rPr lang="en-GB" sz="1400" dirty="0">
                <a:latin typeface="Arial"/>
                <a:ea typeface="Arial"/>
                <a:cs typeface="Arial"/>
                <a:sym typeface="Arial"/>
              </a:rPr>
              <a:t> (Accessed: [date]).</a:t>
            </a:r>
            <a:endParaRPr sz="1400" dirty="0">
              <a:latin typeface="Arial"/>
              <a:ea typeface="Arial"/>
              <a:cs typeface="Arial"/>
              <a:sym typeface="Arial"/>
            </a:endParaRPr>
          </a:p>
          <a:p>
            <a:pPr marL="342900" lvl="0" indent="-304800" algn="l" rtl="0">
              <a:lnSpc>
                <a:spcPct val="115000"/>
              </a:lnSpc>
              <a:spcBef>
                <a:spcPts val="0"/>
              </a:spcBef>
              <a:spcAft>
                <a:spcPts val="0"/>
              </a:spcAft>
              <a:buClr>
                <a:srgbClr val="0070C0"/>
              </a:buClr>
              <a:buSzPts val="1200"/>
              <a:buChar char="•"/>
            </a:pPr>
            <a:r>
              <a:rPr lang="en-GB" sz="1400" dirty="0">
                <a:latin typeface="Arial"/>
                <a:ea typeface="Arial"/>
                <a:cs typeface="Arial"/>
                <a:sym typeface="Arial"/>
              </a:rPr>
              <a:t>NHS (2019) </a:t>
            </a:r>
            <a:r>
              <a:rPr lang="en-GB" sz="1400" i="1" dirty="0">
                <a:latin typeface="Arial"/>
                <a:ea typeface="Arial"/>
                <a:cs typeface="Arial"/>
                <a:sym typeface="Arial"/>
              </a:rPr>
              <a:t>The NHS Long Term Plan</a:t>
            </a:r>
            <a:r>
              <a:rPr lang="en-GB" sz="1400" dirty="0">
                <a:latin typeface="Arial"/>
                <a:ea typeface="Arial"/>
                <a:cs typeface="Arial"/>
                <a:sym typeface="Arial"/>
              </a:rPr>
              <a:t>. Available at:</a:t>
            </a:r>
            <a:r>
              <a:rPr lang="en-GB" sz="1400" dirty="0">
                <a:uFill>
                  <a:noFill/>
                </a:uFill>
                <a:latin typeface="Arial"/>
                <a:ea typeface="Arial"/>
                <a:cs typeface="Arial"/>
                <a:sym typeface="Arial"/>
                <a:hlinkClick r:id="rId7"/>
              </a:rPr>
              <a:t> </a:t>
            </a:r>
            <a:r>
              <a:rPr lang="en-GB" sz="1400" u="sng" dirty="0">
                <a:solidFill>
                  <a:schemeClr val="hlink"/>
                </a:solidFill>
                <a:latin typeface="Arial"/>
                <a:ea typeface="Arial"/>
                <a:cs typeface="Arial"/>
                <a:sym typeface="Arial"/>
                <a:hlinkClick r:id="rId7"/>
              </a:rPr>
              <a:t>https://www.longtermplan.nhs.uk/</a:t>
            </a:r>
            <a:r>
              <a:rPr lang="en-GB" sz="1400" dirty="0">
                <a:latin typeface="Arial"/>
                <a:ea typeface="Arial"/>
                <a:cs typeface="Arial"/>
                <a:sym typeface="Arial"/>
              </a:rPr>
              <a:t> (Accessed: [date]).</a:t>
            </a:r>
            <a:endParaRPr sz="1400" dirty="0">
              <a:latin typeface="Arial"/>
              <a:ea typeface="Arial"/>
              <a:cs typeface="Arial"/>
              <a:sym typeface="Arial"/>
            </a:endParaRPr>
          </a:p>
          <a:p>
            <a:pPr marL="342900" lvl="0" indent="-304800" algn="l" rtl="0">
              <a:lnSpc>
                <a:spcPct val="115000"/>
              </a:lnSpc>
              <a:spcBef>
                <a:spcPts val="0"/>
              </a:spcBef>
              <a:spcAft>
                <a:spcPts val="0"/>
              </a:spcAft>
              <a:buClr>
                <a:srgbClr val="0070C0"/>
              </a:buClr>
              <a:buSzPts val="1200"/>
              <a:buChar char="•"/>
            </a:pPr>
            <a:r>
              <a:rPr lang="en-GB" sz="1400" dirty="0">
                <a:latin typeface="Arial"/>
                <a:ea typeface="Arial"/>
                <a:cs typeface="Arial"/>
                <a:sym typeface="Arial"/>
              </a:rPr>
              <a:t>NICE (2021) </a:t>
            </a:r>
            <a:r>
              <a:rPr lang="en-GB" sz="1400" i="1" dirty="0">
                <a:latin typeface="Arial"/>
                <a:ea typeface="Arial"/>
                <a:cs typeface="Arial"/>
                <a:sym typeface="Arial"/>
              </a:rPr>
              <a:t>Shared decision-making: NICE guideline [NG197]</a:t>
            </a:r>
            <a:r>
              <a:rPr lang="en-GB" sz="1400" dirty="0">
                <a:latin typeface="Arial"/>
                <a:ea typeface="Arial"/>
                <a:cs typeface="Arial"/>
                <a:sym typeface="Arial"/>
              </a:rPr>
              <a:t>. Available at:</a:t>
            </a:r>
            <a:r>
              <a:rPr lang="en-GB" sz="1400" dirty="0">
                <a:uFill>
                  <a:noFill/>
                </a:uFill>
                <a:latin typeface="Arial"/>
                <a:ea typeface="Arial"/>
                <a:cs typeface="Arial"/>
                <a:sym typeface="Arial"/>
                <a:hlinkClick r:id="rId8"/>
              </a:rPr>
              <a:t> </a:t>
            </a:r>
            <a:r>
              <a:rPr lang="en-GB" sz="1400" u="sng" dirty="0">
                <a:solidFill>
                  <a:schemeClr val="hlink"/>
                </a:solidFill>
                <a:latin typeface="Arial"/>
                <a:ea typeface="Arial"/>
                <a:cs typeface="Arial"/>
                <a:sym typeface="Arial"/>
                <a:hlinkClick r:id="rId8"/>
              </a:rPr>
              <a:t>https://www.nice.org.uk/</a:t>
            </a:r>
            <a:r>
              <a:rPr lang="en-GB" sz="1400" dirty="0">
                <a:latin typeface="Arial"/>
                <a:ea typeface="Arial"/>
                <a:cs typeface="Arial"/>
                <a:sym typeface="Arial"/>
              </a:rPr>
              <a:t> (Accessed: [date]).</a:t>
            </a:r>
            <a:endParaRPr sz="1400" dirty="0">
              <a:latin typeface="Arial"/>
              <a:ea typeface="Arial"/>
              <a:cs typeface="Arial"/>
              <a:sym typeface="Arial"/>
            </a:endParaRPr>
          </a:p>
          <a:p>
            <a:pPr marL="342900" lvl="0" indent="-304800" algn="l" rtl="0">
              <a:lnSpc>
                <a:spcPct val="115000"/>
              </a:lnSpc>
              <a:spcBef>
                <a:spcPts val="0"/>
              </a:spcBef>
              <a:spcAft>
                <a:spcPts val="0"/>
              </a:spcAft>
              <a:buClr>
                <a:srgbClr val="0070C0"/>
              </a:buClr>
              <a:buSzPts val="1200"/>
              <a:buChar char="•"/>
            </a:pPr>
            <a:r>
              <a:rPr lang="en-GB" sz="1400" dirty="0">
                <a:latin typeface="Arial"/>
                <a:ea typeface="Arial"/>
                <a:cs typeface="Arial"/>
                <a:sym typeface="Arial"/>
              </a:rPr>
              <a:t>NICE (2023) </a:t>
            </a:r>
            <a:r>
              <a:rPr lang="en-GB" sz="1400" i="1" dirty="0">
                <a:latin typeface="Arial"/>
                <a:ea typeface="Arial"/>
                <a:cs typeface="Arial"/>
                <a:sym typeface="Arial"/>
              </a:rPr>
              <a:t>Stomach cancer: diagnosis and management</a:t>
            </a:r>
            <a:r>
              <a:rPr lang="en-GB" sz="1400" dirty="0">
                <a:latin typeface="Arial"/>
                <a:ea typeface="Arial"/>
                <a:cs typeface="Arial"/>
                <a:sym typeface="Arial"/>
              </a:rPr>
              <a:t>. Available at:</a:t>
            </a:r>
            <a:r>
              <a:rPr lang="en-GB" sz="1400" dirty="0">
                <a:uFill>
                  <a:noFill/>
                </a:uFill>
                <a:latin typeface="Arial"/>
                <a:ea typeface="Arial"/>
                <a:cs typeface="Arial"/>
                <a:sym typeface="Arial"/>
                <a:hlinkClick r:id="rId8"/>
              </a:rPr>
              <a:t> </a:t>
            </a:r>
            <a:r>
              <a:rPr lang="en-GB" sz="1400" u="sng" dirty="0">
                <a:solidFill>
                  <a:schemeClr val="hlink"/>
                </a:solidFill>
                <a:latin typeface="Arial"/>
                <a:ea typeface="Arial"/>
                <a:cs typeface="Arial"/>
                <a:sym typeface="Arial"/>
                <a:hlinkClick r:id="rId8"/>
              </a:rPr>
              <a:t>https://www.nice.org.uk/</a:t>
            </a:r>
            <a:r>
              <a:rPr lang="en-GB" sz="1400" dirty="0">
                <a:latin typeface="Arial"/>
                <a:ea typeface="Arial"/>
                <a:cs typeface="Arial"/>
                <a:sym typeface="Arial"/>
              </a:rPr>
              <a:t> (Accessed: [date]).</a:t>
            </a:r>
            <a:endParaRPr sz="1400" dirty="0">
              <a:latin typeface="Arial"/>
              <a:ea typeface="Arial"/>
              <a:cs typeface="Arial"/>
              <a:sym typeface="Arial"/>
            </a:endParaRPr>
          </a:p>
          <a:p>
            <a:pPr marL="342900" lvl="0" indent="-304800" algn="l" rtl="0">
              <a:lnSpc>
                <a:spcPct val="115000"/>
              </a:lnSpc>
              <a:spcBef>
                <a:spcPts val="0"/>
              </a:spcBef>
              <a:spcAft>
                <a:spcPts val="0"/>
              </a:spcAft>
              <a:buClr>
                <a:srgbClr val="0070C0"/>
              </a:buClr>
              <a:buSzPts val="1200"/>
              <a:buChar char="•"/>
            </a:pPr>
            <a:r>
              <a:rPr lang="en-GB" sz="1400" dirty="0">
                <a:latin typeface="Arial"/>
                <a:ea typeface="Arial"/>
                <a:cs typeface="Arial"/>
                <a:sym typeface="Arial"/>
              </a:rPr>
              <a:t>Tortora, G. and Derrickson, B. (2021) </a:t>
            </a:r>
            <a:r>
              <a:rPr lang="en-GB" sz="1400" i="1" dirty="0">
                <a:latin typeface="Arial"/>
                <a:ea typeface="Arial"/>
                <a:cs typeface="Arial"/>
                <a:sym typeface="Arial"/>
              </a:rPr>
              <a:t>Principles of Anatomy and Physiology</a:t>
            </a:r>
            <a:r>
              <a:rPr lang="en-GB" sz="1400" dirty="0">
                <a:latin typeface="Arial"/>
                <a:ea typeface="Arial"/>
                <a:cs typeface="Arial"/>
                <a:sym typeface="Arial"/>
              </a:rPr>
              <a:t>. 16th </a:t>
            </a:r>
            <a:r>
              <a:rPr lang="en-GB" sz="1400" dirty="0" err="1">
                <a:latin typeface="Arial"/>
                <a:ea typeface="Arial"/>
                <a:cs typeface="Arial"/>
                <a:sym typeface="Arial"/>
              </a:rPr>
              <a:t>edn</a:t>
            </a:r>
            <a:r>
              <a:rPr lang="en-GB" sz="1400" dirty="0">
                <a:latin typeface="Arial"/>
                <a:ea typeface="Arial"/>
                <a:cs typeface="Arial"/>
                <a:sym typeface="Arial"/>
              </a:rPr>
              <a:t>. Wiley.</a:t>
            </a:r>
          </a:p>
          <a:p>
            <a:pPr algn="l">
              <a:spcBef>
                <a:spcPts val="1125"/>
              </a:spcBef>
              <a:buFont typeface="Arial" panose="020B0604020202020204" pitchFamily="34" charset="0"/>
              <a:buChar char="•"/>
            </a:pPr>
            <a:r>
              <a:rPr lang="en-GB" sz="1800" b="0" i="0" dirty="0">
                <a:solidFill>
                  <a:srgbClr val="1B1B1B"/>
                </a:solidFill>
                <a:effectLst/>
                <a:latin typeface="Cambria" panose="02040503050406030204" pitchFamily="18" charset="0"/>
              </a:rPr>
              <a:t>.González CA, Sala N, </a:t>
            </a:r>
            <a:r>
              <a:rPr lang="en-GB" sz="1800" b="0" i="0" dirty="0" err="1">
                <a:solidFill>
                  <a:srgbClr val="1B1B1B"/>
                </a:solidFill>
                <a:effectLst/>
                <a:latin typeface="Cambria" panose="02040503050406030204" pitchFamily="18" charset="0"/>
              </a:rPr>
              <a:t>Rokkas</a:t>
            </a:r>
            <a:r>
              <a:rPr lang="en-GB" sz="1800" b="0" i="0" dirty="0">
                <a:solidFill>
                  <a:srgbClr val="1B1B1B"/>
                </a:solidFill>
                <a:effectLst/>
                <a:latin typeface="Cambria" panose="02040503050406030204" pitchFamily="18" charset="0"/>
              </a:rPr>
              <a:t> T. Gastric cancer: epidemiologic aspects. Helicobacter. 2013;18 </a:t>
            </a:r>
            <a:r>
              <a:rPr lang="en-GB" sz="1800" b="0" i="0" dirty="0" err="1">
                <a:solidFill>
                  <a:srgbClr val="1B1B1B"/>
                </a:solidFill>
                <a:effectLst/>
                <a:latin typeface="Cambria" panose="02040503050406030204" pitchFamily="18" charset="0"/>
              </a:rPr>
              <a:t>Suppl</a:t>
            </a:r>
            <a:r>
              <a:rPr lang="en-GB" sz="1800" b="0" i="0" dirty="0">
                <a:solidFill>
                  <a:srgbClr val="1B1B1B"/>
                </a:solidFill>
                <a:effectLst/>
                <a:latin typeface="Cambria" panose="02040503050406030204" pitchFamily="18" charset="0"/>
              </a:rPr>
              <a:t> 1:34–38. </a:t>
            </a:r>
            <a:r>
              <a:rPr lang="en-GB" sz="1800" b="0" i="0" dirty="0" err="1">
                <a:solidFill>
                  <a:srgbClr val="1B1B1B"/>
                </a:solidFill>
                <a:effectLst/>
                <a:latin typeface="Cambria" panose="02040503050406030204" pitchFamily="18" charset="0"/>
              </a:rPr>
              <a:t>doi</a:t>
            </a:r>
            <a:r>
              <a:rPr lang="en-GB" sz="1800" b="0" i="0" dirty="0">
                <a:solidFill>
                  <a:srgbClr val="1B1B1B"/>
                </a:solidFill>
                <a:effectLst/>
                <a:latin typeface="Cambria" panose="02040503050406030204" pitchFamily="18" charset="0"/>
              </a:rPr>
              <a:t>: 10.1111/hel.12082. [</a:t>
            </a:r>
            <a:r>
              <a:rPr lang="en-GB" sz="1800" b="0" i="0" u="sng" dirty="0">
                <a:solidFill>
                  <a:srgbClr val="005EA2"/>
                </a:solidFill>
                <a:effectLst/>
                <a:latin typeface="Cambria" panose="02040503050406030204" pitchFamily="18" charset="0"/>
                <a:hlinkClick r:id="rId9"/>
              </a:rPr>
              <a:t>DOI</a:t>
            </a:r>
            <a:r>
              <a:rPr lang="en-GB" sz="1800" b="0" i="0" dirty="0">
                <a:solidFill>
                  <a:srgbClr val="1B1B1B"/>
                </a:solidFill>
                <a:effectLst/>
                <a:latin typeface="Cambria" panose="02040503050406030204" pitchFamily="18" charset="0"/>
              </a:rPr>
              <a:t>] [</a:t>
            </a:r>
            <a:r>
              <a:rPr lang="en-GB" sz="1800" b="0" i="0" u="sng" dirty="0">
                <a:solidFill>
                  <a:srgbClr val="005EA2"/>
                </a:solidFill>
                <a:effectLst/>
                <a:latin typeface="Cambria" panose="02040503050406030204" pitchFamily="18" charset="0"/>
                <a:hlinkClick r:id="rId10"/>
              </a:rPr>
              <a:t>PubMed</a:t>
            </a:r>
            <a:r>
              <a:rPr lang="en-GB" sz="1800" b="0" i="0" dirty="0">
                <a:solidFill>
                  <a:srgbClr val="1B1B1B"/>
                </a:solidFill>
                <a:effectLst/>
                <a:latin typeface="Cambria" panose="02040503050406030204" pitchFamily="18" charset="0"/>
              </a:rPr>
              <a:t>] [</a:t>
            </a:r>
            <a:r>
              <a:rPr lang="en-GB" sz="1800" b="0" i="0" u="sng" dirty="0">
                <a:solidFill>
                  <a:srgbClr val="005EA2"/>
                </a:solidFill>
                <a:effectLst/>
                <a:latin typeface="Cambria" panose="02040503050406030204" pitchFamily="18" charset="0"/>
                <a:hlinkClick r:id="rId11"/>
              </a:rPr>
              <a:t>Google Scholar</a:t>
            </a:r>
            <a:r>
              <a:rPr lang="en-GB" sz="1800" b="0" i="0" dirty="0">
                <a:solidFill>
                  <a:srgbClr val="1B1B1B"/>
                </a:solidFill>
                <a:effectLst/>
                <a:latin typeface="Cambria" panose="02040503050406030204" pitchFamily="18" charset="0"/>
              </a:rPr>
              <a:t>]</a:t>
            </a:r>
          </a:p>
          <a:p>
            <a:pPr algn="l">
              <a:spcBef>
                <a:spcPts val="1125"/>
              </a:spcBef>
              <a:buFont typeface="Arial" panose="020B0604020202020204" pitchFamily="34" charset="0"/>
              <a:buChar char="•"/>
            </a:pPr>
            <a:r>
              <a:rPr lang="en-GB" sz="1800" b="0" i="0" dirty="0">
                <a:solidFill>
                  <a:srgbClr val="1B1B1B"/>
                </a:solidFill>
                <a:effectLst/>
                <a:latin typeface="Cambria" panose="02040503050406030204" pitchFamily="18" charset="0"/>
              </a:rPr>
              <a:t>World Health Organization Physical activity and young people. 2018 [cited 2025 Dec 12]. Available from: </a:t>
            </a:r>
            <a:r>
              <a:rPr lang="en-GB" sz="1800" b="0" i="0" u="sng" dirty="0">
                <a:solidFill>
                  <a:srgbClr val="005EA2"/>
                </a:solidFill>
                <a:effectLst/>
                <a:latin typeface="Cambria" panose="02040503050406030204" pitchFamily="18" charset="0"/>
                <a:hlinkClick r:id="rId12"/>
              </a:rPr>
              <a:t>https://www.who.int/dietphysicalactivity/factsheet_young_people/en/</a:t>
            </a:r>
            <a:endParaRPr lang="en-GB" sz="1800" b="0" i="0" dirty="0">
              <a:solidFill>
                <a:srgbClr val="1B1B1B"/>
              </a:solidFill>
              <a:effectLst/>
              <a:latin typeface="Cambria" panose="02040503050406030204" pitchFamily="18" charset="0"/>
            </a:endParaRPr>
          </a:p>
          <a:p>
            <a:pPr marL="342900" lvl="0" indent="-304800" algn="l" rtl="0">
              <a:lnSpc>
                <a:spcPct val="115000"/>
              </a:lnSpc>
              <a:spcBef>
                <a:spcPts val="0"/>
              </a:spcBef>
              <a:spcAft>
                <a:spcPts val="0"/>
              </a:spcAft>
              <a:buClr>
                <a:srgbClr val="0070C0"/>
              </a:buClr>
              <a:buSzPts val="1200"/>
              <a:buChar char="•"/>
            </a:pPr>
            <a:endParaRPr lang="en-GB" sz="1400" dirty="0">
              <a:latin typeface="Arial"/>
              <a:ea typeface="Arial"/>
              <a:cs typeface="Arial"/>
              <a:sym typeface="Arial"/>
            </a:endParaRPr>
          </a:p>
          <a:p>
            <a:pPr marL="342900" lvl="0" indent="-254000" algn="l" rtl="0">
              <a:spcBef>
                <a:spcPts val="0"/>
              </a:spcBef>
              <a:spcAft>
                <a:spcPts val="0"/>
              </a:spcAft>
              <a:buClr>
                <a:srgbClr val="0070C0"/>
              </a:buClr>
              <a:buSzPts val="1800"/>
              <a:buChar char="•"/>
            </a:pPr>
            <a:endParaRPr dirty="0">
              <a:solidFill>
                <a:srgbClr val="0070C0"/>
              </a:solidFill>
            </a:endParaRPr>
          </a:p>
        </p:txBody>
      </p:sp>
      <p:sp>
        <p:nvSpPr>
          <p:cNvPr id="210" name="Google Shape;210;p11"/>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14/10/2025</a:t>
            </a:r>
            <a:endParaRPr/>
          </a:p>
        </p:txBody>
      </p:sp>
      <p:sp>
        <p:nvSpPr>
          <p:cNvPr id="211" name="Google Shape;211;p11"/>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19</a:t>
            </a:fld>
            <a:endParaRPr/>
          </a:p>
        </p:txBody>
      </p:sp>
      <p:pic>
        <p:nvPicPr>
          <p:cNvPr id="3" name="Audio 2">
            <a:hlinkClick r:id="" action="ppaction://media"/>
            <a:extLst>
              <a:ext uri="{FF2B5EF4-FFF2-40B4-BE49-F238E27FC236}">
                <a16:creationId xmlns:a16="http://schemas.microsoft.com/office/drawing/2014/main" id="{990759B9-D771-9105-6119-BDB9793E51B8}"/>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088"/>
    </mc:Choice>
    <mc:Fallback xmlns="">
      <p:transition spd="slow" advTm="90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F28B453-6BEC-A314-7AD1-4F3C9D9D413A}"/>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20</a:t>
            </a:fld>
            <a:endParaRPr lang="en-GB"/>
          </a:p>
        </p:txBody>
      </p:sp>
      <p:sp>
        <p:nvSpPr>
          <p:cNvPr id="8" name="TextBox 7">
            <a:extLst>
              <a:ext uri="{FF2B5EF4-FFF2-40B4-BE49-F238E27FC236}">
                <a16:creationId xmlns:a16="http://schemas.microsoft.com/office/drawing/2014/main" id="{45F0483E-46C1-4ED4-0CD8-6E7072D30194}"/>
              </a:ext>
            </a:extLst>
          </p:cNvPr>
          <p:cNvSpPr txBox="1"/>
          <p:nvPr/>
        </p:nvSpPr>
        <p:spPr>
          <a:xfrm>
            <a:off x="450165" y="511864"/>
            <a:ext cx="8482819" cy="5223033"/>
          </a:xfrm>
          <a:prstGeom prst="rect">
            <a:avLst/>
          </a:prstGeom>
          <a:noFill/>
        </p:spPr>
        <p:txBody>
          <a:bodyPr wrap="square">
            <a:spAutoFit/>
          </a:bodyPr>
          <a:lstStyle/>
          <a:p>
            <a:pPr algn="l">
              <a:lnSpc>
                <a:spcPct val="150000"/>
              </a:lnSpc>
              <a:buFont typeface="Arial" panose="020B0604020202020204" pitchFamily="34" charset="0"/>
              <a:buChar char="•"/>
            </a:pPr>
            <a:r>
              <a:rPr lang="en-GB" sz="1400" b="0" i="0" dirty="0">
                <a:solidFill>
                  <a:srgbClr val="1B1B1B"/>
                </a:solidFill>
                <a:effectLst/>
                <a:latin typeface="Arial" panose="020B0604020202020204" pitchFamily="34" charset="0"/>
                <a:cs typeface="Arial" panose="020B0604020202020204" pitchFamily="34" charset="0"/>
              </a:rPr>
              <a:t>. World Health Organization World No Tobacco Day 2017: beating tobacco for health, prosperity, the environment and national development. 2017 [cited 2025 Dec 1]. Available from: </a:t>
            </a:r>
            <a:r>
              <a:rPr lang="en-GB" sz="1400" b="0" i="0" u="sng" dirty="0">
                <a:solidFill>
                  <a:srgbClr val="005EA2"/>
                </a:solidFill>
                <a:effectLst/>
                <a:latin typeface="Arial" panose="020B0604020202020204" pitchFamily="34" charset="0"/>
                <a:cs typeface="Arial" panose="020B0604020202020204" pitchFamily="34" charset="0"/>
                <a:hlinkClick r:id="rId2"/>
              </a:rPr>
              <a:t>http://www.who.int/mediacentre/news/releases/2017/no-tobacco-day/en/</a:t>
            </a:r>
            <a:endParaRPr lang="en-GB" sz="1400" b="0" i="0" u="sng" dirty="0">
              <a:solidFill>
                <a:srgbClr val="005EA2"/>
              </a:solidFill>
              <a:effectLst/>
              <a:latin typeface="Arial" panose="020B0604020202020204" pitchFamily="34" charset="0"/>
              <a:cs typeface="Arial" panose="020B0604020202020204" pitchFamily="34" charset="0"/>
            </a:endParaRPr>
          </a:p>
          <a:p>
            <a:pPr algn="l">
              <a:lnSpc>
                <a:spcPct val="150000"/>
              </a:lnSpc>
              <a:buFont typeface="Arial" panose="020B0604020202020204" pitchFamily="34" charset="0"/>
              <a:buChar char="•"/>
            </a:pPr>
            <a:endParaRPr lang="en-GB" sz="1400" b="0" i="0" dirty="0">
              <a:solidFill>
                <a:srgbClr val="1B1B1B"/>
              </a:solidFill>
              <a:effectLst/>
              <a:latin typeface="Arial" panose="020B0604020202020204" pitchFamily="34" charset="0"/>
              <a:cs typeface="Arial" panose="020B0604020202020204" pitchFamily="34" charset="0"/>
            </a:endParaRPr>
          </a:p>
          <a:p>
            <a:pPr algn="l">
              <a:lnSpc>
                <a:spcPct val="150000"/>
              </a:lnSpc>
              <a:buFont typeface="Arial" panose="020B0604020202020204" pitchFamily="34" charset="0"/>
              <a:buChar char="•"/>
            </a:pPr>
            <a:r>
              <a:rPr lang="en-GB" sz="1400" b="0" i="0" dirty="0">
                <a:solidFill>
                  <a:srgbClr val="1B1B1B"/>
                </a:solidFill>
                <a:effectLst/>
                <a:latin typeface="Arial" panose="020B0604020202020204" pitchFamily="34" charset="0"/>
                <a:cs typeface="Arial" panose="020B0604020202020204" pitchFamily="34" charset="0"/>
              </a:rPr>
              <a:t>. Dyke GW, Craven JL, Hall R, Garner RC. Smoking-related DNA adducts in human gastric cancers. Int J Cancer. 1992;52:847–850. </a:t>
            </a:r>
            <a:r>
              <a:rPr lang="en-GB" sz="1400" b="0" i="0" dirty="0" err="1">
                <a:solidFill>
                  <a:srgbClr val="1B1B1B"/>
                </a:solidFill>
                <a:effectLst/>
                <a:latin typeface="Arial" panose="020B0604020202020204" pitchFamily="34" charset="0"/>
                <a:cs typeface="Arial" panose="020B0604020202020204" pitchFamily="34" charset="0"/>
              </a:rPr>
              <a:t>doi</a:t>
            </a:r>
            <a:r>
              <a:rPr lang="en-GB" sz="1400" b="0" i="0" dirty="0">
                <a:solidFill>
                  <a:srgbClr val="1B1B1B"/>
                </a:solidFill>
                <a:effectLst/>
                <a:latin typeface="Arial" panose="020B0604020202020204" pitchFamily="34" charset="0"/>
                <a:cs typeface="Arial" panose="020B0604020202020204" pitchFamily="34" charset="0"/>
              </a:rPr>
              <a:t>: 10.1002/ijc.2910520602. [</a:t>
            </a:r>
            <a:r>
              <a:rPr lang="en-GB" sz="1400" b="0" i="0" u="sng" dirty="0">
                <a:solidFill>
                  <a:srgbClr val="005EA2"/>
                </a:solidFill>
                <a:effectLst/>
                <a:latin typeface="Arial" panose="020B0604020202020204" pitchFamily="34" charset="0"/>
                <a:cs typeface="Arial" panose="020B0604020202020204" pitchFamily="34" charset="0"/>
                <a:hlinkClick r:id="rId3"/>
              </a:rPr>
              <a:t>DOI</a:t>
            </a:r>
            <a:r>
              <a:rPr lang="en-GB" sz="1400" b="0" i="0" dirty="0">
                <a:solidFill>
                  <a:srgbClr val="1B1B1B"/>
                </a:solidFill>
                <a:effectLst/>
                <a:latin typeface="Arial" panose="020B0604020202020204" pitchFamily="34" charset="0"/>
                <a:cs typeface="Arial" panose="020B0604020202020204" pitchFamily="34" charset="0"/>
              </a:rPr>
              <a:t>] [</a:t>
            </a:r>
            <a:r>
              <a:rPr lang="en-GB" sz="1400" b="0" i="0" u="sng" dirty="0">
                <a:solidFill>
                  <a:srgbClr val="005EA2"/>
                </a:solidFill>
                <a:effectLst/>
                <a:latin typeface="Arial" panose="020B0604020202020204" pitchFamily="34" charset="0"/>
                <a:cs typeface="Arial" panose="020B0604020202020204" pitchFamily="34" charset="0"/>
                <a:hlinkClick r:id="rId4"/>
              </a:rPr>
              <a:t>PubMed</a:t>
            </a:r>
            <a:r>
              <a:rPr lang="en-GB" sz="1400" b="0" i="0" dirty="0">
                <a:solidFill>
                  <a:srgbClr val="1B1B1B"/>
                </a:solidFill>
                <a:effectLst/>
                <a:latin typeface="Arial" panose="020B0604020202020204" pitchFamily="34" charset="0"/>
                <a:cs typeface="Arial" panose="020B0604020202020204" pitchFamily="34" charset="0"/>
              </a:rPr>
              <a:t>] [</a:t>
            </a:r>
            <a:r>
              <a:rPr lang="en-GB" sz="1400" b="0" i="0" u="sng" dirty="0">
                <a:solidFill>
                  <a:srgbClr val="005EA2"/>
                </a:solidFill>
                <a:effectLst/>
                <a:latin typeface="Arial" panose="020B0604020202020204" pitchFamily="34" charset="0"/>
                <a:cs typeface="Arial" panose="020B0604020202020204" pitchFamily="34" charset="0"/>
                <a:hlinkClick r:id="rId5"/>
              </a:rPr>
              <a:t>Google Scholar</a:t>
            </a:r>
            <a:r>
              <a:rPr lang="en-GB" sz="1400" b="0" i="0" dirty="0">
                <a:solidFill>
                  <a:srgbClr val="1B1B1B"/>
                </a:solidFill>
                <a:effectLst/>
                <a:latin typeface="Arial" panose="020B0604020202020204" pitchFamily="34" charset="0"/>
                <a:cs typeface="Arial" panose="020B0604020202020204" pitchFamily="34" charset="0"/>
              </a:rPr>
              <a:t>]</a:t>
            </a:r>
          </a:p>
          <a:p>
            <a:pPr algn="l">
              <a:lnSpc>
                <a:spcPct val="150000"/>
              </a:lnSpc>
              <a:buFont typeface="Arial" panose="020B0604020202020204" pitchFamily="34" charset="0"/>
              <a:buChar char="•"/>
            </a:pPr>
            <a:endParaRPr lang="en-GB" sz="1400" b="0" i="0" dirty="0">
              <a:solidFill>
                <a:srgbClr val="1B1B1B"/>
              </a:solidFill>
              <a:effectLst/>
              <a:latin typeface="Arial" panose="020B0604020202020204" pitchFamily="34" charset="0"/>
              <a:cs typeface="Arial" panose="020B0604020202020204" pitchFamily="34" charset="0"/>
            </a:endParaRPr>
          </a:p>
          <a:p>
            <a:pPr algn="l">
              <a:lnSpc>
                <a:spcPct val="150000"/>
              </a:lnSpc>
              <a:buFont typeface="Arial" panose="020B0604020202020204" pitchFamily="34" charset="0"/>
              <a:buChar char="•"/>
            </a:pPr>
            <a:r>
              <a:rPr lang="en-GB" sz="1400" b="0" i="0" dirty="0">
                <a:solidFill>
                  <a:srgbClr val="1B1B1B"/>
                </a:solidFill>
                <a:effectLst/>
                <a:latin typeface="Arial" panose="020B0604020202020204" pitchFamily="34" charset="0"/>
                <a:cs typeface="Arial" panose="020B0604020202020204" pitchFamily="34" charset="0"/>
              </a:rPr>
              <a:t>. Pfeifer GP, </a:t>
            </a:r>
            <a:r>
              <a:rPr lang="en-GB" sz="1400" b="0" i="0" dirty="0" err="1">
                <a:solidFill>
                  <a:srgbClr val="1B1B1B"/>
                </a:solidFill>
                <a:effectLst/>
                <a:latin typeface="Arial" panose="020B0604020202020204" pitchFamily="34" charset="0"/>
                <a:cs typeface="Arial" panose="020B0604020202020204" pitchFamily="34" charset="0"/>
              </a:rPr>
              <a:t>Denissenko</a:t>
            </a:r>
            <a:r>
              <a:rPr lang="en-GB" sz="1400" b="0" i="0" dirty="0">
                <a:solidFill>
                  <a:srgbClr val="1B1B1B"/>
                </a:solidFill>
                <a:effectLst/>
                <a:latin typeface="Arial" panose="020B0604020202020204" pitchFamily="34" charset="0"/>
                <a:cs typeface="Arial" panose="020B0604020202020204" pitchFamily="34" charset="0"/>
              </a:rPr>
              <a:t> MF, Olivier M, </a:t>
            </a:r>
            <a:r>
              <a:rPr lang="en-GB" sz="1400" b="0" i="0" dirty="0" err="1">
                <a:solidFill>
                  <a:srgbClr val="1B1B1B"/>
                </a:solidFill>
                <a:effectLst/>
                <a:latin typeface="Arial" panose="020B0604020202020204" pitchFamily="34" charset="0"/>
                <a:cs typeface="Arial" panose="020B0604020202020204" pitchFamily="34" charset="0"/>
              </a:rPr>
              <a:t>Tretyakova</a:t>
            </a:r>
            <a:r>
              <a:rPr lang="en-GB" sz="1400" b="0" i="0" dirty="0">
                <a:solidFill>
                  <a:srgbClr val="1B1B1B"/>
                </a:solidFill>
                <a:effectLst/>
                <a:latin typeface="Arial" panose="020B0604020202020204" pitchFamily="34" charset="0"/>
                <a:cs typeface="Arial" panose="020B0604020202020204" pitchFamily="34" charset="0"/>
              </a:rPr>
              <a:t> N, Hecht SS, Hainaut P. Tobacco smoke carcinogens, DNA damage and p53 mutations in smoking-associated cancers. Oncogene. 2002;21:7435–7451. </a:t>
            </a:r>
            <a:r>
              <a:rPr lang="en-GB" sz="1400" b="0" i="0" dirty="0" err="1">
                <a:solidFill>
                  <a:srgbClr val="1B1B1B"/>
                </a:solidFill>
                <a:effectLst/>
                <a:latin typeface="Arial" panose="020B0604020202020204" pitchFamily="34" charset="0"/>
                <a:cs typeface="Arial" panose="020B0604020202020204" pitchFamily="34" charset="0"/>
              </a:rPr>
              <a:t>doi</a:t>
            </a:r>
            <a:r>
              <a:rPr lang="en-GB" sz="1400" b="0" i="0" dirty="0">
                <a:solidFill>
                  <a:srgbClr val="1B1B1B"/>
                </a:solidFill>
                <a:effectLst/>
                <a:latin typeface="Arial" panose="020B0604020202020204" pitchFamily="34" charset="0"/>
                <a:cs typeface="Arial" panose="020B0604020202020204" pitchFamily="34" charset="0"/>
              </a:rPr>
              <a:t>: 10.1038/sj.onc.1205803. [</a:t>
            </a:r>
            <a:r>
              <a:rPr lang="en-GB" sz="1400" b="0" i="0" u="sng" dirty="0">
                <a:solidFill>
                  <a:srgbClr val="005EA2"/>
                </a:solidFill>
                <a:effectLst/>
                <a:latin typeface="Arial" panose="020B0604020202020204" pitchFamily="34" charset="0"/>
                <a:cs typeface="Arial" panose="020B0604020202020204" pitchFamily="34" charset="0"/>
                <a:hlinkClick r:id="rId6"/>
              </a:rPr>
              <a:t>DOI</a:t>
            </a:r>
            <a:r>
              <a:rPr lang="en-GB" sz="1400" b="0" i="0" dirty="0">
                <a:solidFill>
                  <a:srgbClr val="1B1B1B"/>
                </a:solidFill>
                <a:effectLst/>
                <a:latin typeface="Arial" panose="020B0604020202020204" pitchFamily="34" charset="0"/>
                <a:cs typeface="Arial" panose="020B0604020202020204" pitchFamily="34" charset="0"/>
              </a:rPr>
              <a:t>] [</a:t>
            </a:r>
            <a:r>
              <a:rPr lang="en-GB" sz="1400" b="0" i="0" u="sng" dirty="0">
                <a:solidFill>
                  <a:srgbClr val="005EA2"/>
                </a:solidFill>
                <a:effectLst/>
                <a:latin typeface="Arial" panose="020B0604020202020204" pitchFamily="34" charset="0"/>
                <a:cs typeface="Arial" panose="020B0604020202020204" pitchFamily="34" charset="0"/>
                <a:hlinkClick r:id="rId7"/>
              </a:rPr>
              <a:t>PubMed</a:t>
            </a:r>
            <a:r>
              <a:rPr lang="en-GB" sz="1400" b="0" i="0" dirty="0">
                <a:solidFill>
                  <a:srgbClr val="1B1B1B"/>
                </a:solidFill>
                <a:effectLst/>
                <a:latin typeface="Arial" panose="020B0604020202020204" pitchFamily="34" charset="0"/>
                <a:cs typeface="Arial" panose="020B0604020202020204" pitchFamily="34" charset="0"/>
              </a:rPr>
              <a:t>] [</a:t>
            </a:r>
            <a:r>
              <a:rPr lang="en-GB" sz="1400" b="0" i="0" u="sng" dirty="0">
                <a:solidFill>
                  <a:srgbClr val="005EA2"/>
                </a:solidFill>
                <a:effectLst/>
                <a:latin typeface="Arial" panose="020B0604020202020204" pitchFamily="34" charset="0"/>
                <a:cs typeface="Arial" panose="020B0604020202020204" pitchFamily="34" charset="0"/>
                <a:hlinkClick r:id="rId8"/>
              </a:rPr>
              <a:t>Google Scholar</a:t>
            </a:r>
            <a:r>
              <a:rPr lang="en-GB" sz="1400" b="0" i="0" dirty="0">
                <a:solidFill>
                  <a:srgbClr val="1B1B1B"/>
                </a:solidFill>
                <a:effectLst/>
                <a:latin typeface="Arial" panose="020B0604020202020204" pitchFamily="34" charset="0"/>
                <a:cs typeface="Arial" panose="020B0604020202020204" pitchFamily="34" charset="0"/>
              </a:rPr>
              <a:t>]</a:t>
            </a:r>
          </a:p>
          <a:p>
            <a:pPr algn="l">
              <a:lnSpc>
                <a:spcPct val="150000"/>
              </a:lnSpc>
              <a:buFont typeface="Arial" panose="020B0604020202020204" pitchFamily="34" charset="0"/>
              <a:buChar char="•"/>
            </a:pPr>
            <a:endParaRPr lang="en-GB" sz="1400" b="0" i="0" dirty="0">
              <a:solidFill>
                <a:srgbClr val="1B1B1B"/>
              </a:solidFill>
              <a:effectLst/>
              <a:latin typeface="Arial" panose="020B0604020202020204" pitchFamily="34" charset="0"/>
              <a:cs typeface="Arial" panose="020B0604020202020204" pitchFamily="34" charset="0"/>
            </a:endParaRPr>
          </a:p>
          <a:p>
            <a:pPr algn="l">
              <a:lnSpc>
                <a:spcPct val="150000"/>
              </a:lnSpc>
              <a:buFont typeface="Arial" panose="020B0604020202020204" pitchFamily="34" charset="0"/>
              <a:buChar char="•"/>
            </a:pPr>
            <a:r>
              <a:rPr lang="en-GB" sz="1400" b="0" i="0" dirty="0">
                <a:solidFill>
                  <a:srgbClr val="1B1B1B"/>
                </a:solidFill>
                <a:effectLst/>
                <a:latin typeface="Arial" panose="020B0604020202020204" pitchFamily="34" charset="0"/>
                <a:cs typeface="Arial" panose="020B0604020202020204" pitchFamily="34" charset="0"/>
              </a:rPr>
              <a:t>. Seitz HK, </a:t>
            </a:r>
            <a:r>
              <a:rPr lang="en-GB" sz="1400" b="0" i="0" dirty="0" err="1">
                <a:solidFill>
                  <a:srgbClr val="1B1B1B"/>
                </a:solidFill>
                <a:effectLst/>
                <a:latin typeface="Arial" panose="020B0604020202020204" pitchFamily="34" charset="0"/>
                <a:cs typeface="Arial" panose="020B0604020202020204" pitchFamily="34" charset="0"/>
              </a:rPr>
              <a:t>Stickel</a:t>
            </a:r>
            <a:r>
              <a:rPr lang="en-GB" sz="1400" b="0" i="0" dirty="0">
                <a:solidFill>
                  <a:srgbClr val="1B1B1B"/>
                </a:solidFill>
                <a:effectLst/>
                <a:latin typeface="Arial" panose="020B0604020202020204" pitchFamily="34" charset="0"/>
                <a:cs typeface="Arial" panose="020B0604020202020204" pitchFamily="34" charset="0"/>
              </a:rPr>
              <a:t> F. Molecular mechanisms of alcohol-mediated carcinogenesis. Nat Rev Cancer. 2007;7:599–612. </a:t>
            </a:r>
            <a:r>
              <a:rPr lang="en-GB" sz="1400" b="0" i="0" dirty="0" err="1">
                <a:solidFill>
                  <a:srgbClr val="1B1B1B"/>
                </a:solidFill>
                <a:effectLst/>
                <a:latin typeface="Arial" panose="020B0604020202020204" pitchFamily="34" charset="0"/>
                <a:cs typeface="Arial" panose="020B0604020202020204" pitchFamily="34" charset="0"/>
              </a:rPr>
              <a:t>doi</a:t>
            </a:r>
            <a:r>
              <a:rPr lang="en-GB" sz="1400" b="0" i="0" dirty="0">
                <a:solidFill>
                  <a:srgbClr val="1B1B1B"/>
                </a:solidFill>
                <a:effectLst/>
                <a:latin typeface="Arial" panose="020B0604020202020204" pitchFamily="34" charset="0"/>
                <a:cs typeface="Arial" panose="020B0604020202020204" pitchFamily="34" charset="0"/>
              </a:rPr>
              <a:t>: 10.1038/nrc2191. [</a:t>
            </a:r>
            <a:r>
              <a:rPr lang="en-GB" sz="1400" b="0" i="0" u="sng" dirty="0">
                <a:solidFill>
                  <a:srgbClr val="005EA2"/>
                </a:solidFill>
                <a:effectLst/>
                <a:latin typeface="Arial" panose="020B0604020202020204" pitchFamily="34" charset="0"/>
                <a:cs typeface="Arial" panose="020B0604020202020204" pitchFamily="34" charset="0"/>
                <a:hlinkClick r:id="rId9"/>
              </a:rPr>
              <a:t>DOI</a:t>
            </a:r>
            <a:r>
              <a:rPr lang="en-GB" sz="1400" b="0" i="0" dirty="0">
                <a:solidFill>
                  <a:srgbClr val="1B1B1B"/>
                </a:solidFill>
                <a:effectLst/>
                <a:latin typeface="Arial" panose="020B0604020202020204" pitchFamily="34" charset="0"/>
                <a:cs typeface="Arial" panose="020B0604020202020204" pitchFamily="34" charset="0"/>
              </a:rPr>
              <a:t>] [</a:t>
            </a:r>
            <a:r>
              <a:rPr lang="en-GB" sz="1400" b="0" i="0" u="sng" dirty="0">
                <a:solidFill>
                  <a:srgbClr val="005EA2"/>
                </a:solidFill>
                <a:effectLst/>
                <a:latin typeface="Arial" panose="020B0604020202020204" pitchFamily="34" charset="0"/>
                <a:cs typeface="Arial" panose="020B0604020202020204" pitchFamily="34" charset="0"/>
                <a:hlinkClick r:id="rId10"/>
              </a:rPr>
              <a:t>PubMed</a:t>
            </a:r>
            <a:r>
              <a:rPr lang="en-GB" sz="1400" b="0" i="0" dirty="0">
                <a:solidFill>
                  <a:srgbClr val="1B1B1B"/>
                </a:solidFill>
                <a:effectLst/>
                <a:latin typeface="Arial" panose="020B0604020202020204" pitchFamily="34" charset="0"/>
                <a:cs typeface="Arial" panose="020B0604020202020204" pitchFamily="34" charset="0"/>
              </a:rPr>
              <a:t>] [</a:t>
            </a:r>
            <a:r>
              <a:rPr lang="en-GB" sz="1400" b="0" i="0" u="sng" dirty="0">
                <a:solidFill>
                  <a:srgbClr val="005EA2"/>
                </a:solidFill>
                <a:effectLst/>
                <a:latin typeface="Arial" panose="020B0604020202020204" pitchFamily="34" charset="0"/>
                <a:cs typeface="Arial" panose="020B0604020202020204" pitchFamily="34" charset="0"/>
                <a:hlinkClick r:id="rId11"/>
              </a:rPr>
              <a:t>Google Scholar</a:t>
            </a:r>
            <a:r>
              <a:rPr lang="en-GB" sz="1400" b="0" i="0" dirty="0">
                <a:solidFill>
                  <a:srgbClr val="1B1B1B"/>
                </a:solidFill>
                <a:effectLst/>
                <a:latin typeface="Arial" panose="020B0604020202020204" pitchFamily="34" charset="0"/>
                <a:cs typeface="Arial" panose="020B0604020202020204" pitchFamily="34" charset="0"/>
              </a:rPr>
              <a:t>]</a:t>
            </a:r>
          </a:p>
          <a:p>
            <a:pPr algn="l">
              <a:lnSpc>
                <a:spcPct val="150000"/>
              </a:lnSpc>
              <a:buFont typeface="Arial" panose="020B0604020202020204" pitchFamily="34" charset="0"/>
              <a:buChar char="•"/>
            </a:pPr>
            <a:endParaRPr lang="en-GB" sz="1400" b="0" i="0" dirty="0">
              <a:solidFill>
                <a:srgbClr val="1B1B1B"/>
              </a:solidFill>
              <a:effectLst/>
              <a:latin typeface="Arial" panose="020B0604020202020204" pitchFamily="34" charset="0"/>
              <a:cs typeface="Arial" panose="020B0604020202020204" pitchFamily="34" charset="0"/>
            </a:endParaRPr>
          </a:p>
          <a:p>
            <a:pPr algn="l">
              <a:lnSpc>
                <a:spcPct val="150000"/>
              </a:lnSpc>
              <a:buFont typeface="Arial" panose="020B0604020202020204" pitchFamily="34" charset="0"/>
              <a:buChar char="•"/>
            </a:pPr>
            <a:r>
              <a:rPr lang="en-GB" sz="1400" b="0" i="0" dirty="0">
                <a:solidFill>
                  <a:srgbClr val="1B1B1B"/>
                </a:solidFill>
                <a:effectLst/>
                <a:latin typeface="Arial" panose="020B0604020202020204" pitchFamily="34" charset="0"/>
                <a:cs typeface="Arial" panose="020B0604020202020204" pitchFamily="34" charset="0"/>
              </a:rPr>
              <a:t> .Deman J, Van </a:t>
            </a:r>
            <a:r>
              <a:rPr lang="en-GB" sz="1400" b="0" i="0" dirty="0" err="1">
                <a:solidFill>
                  <a:srgbClr val="1B1B1B"/>
                </a:solidFill>
                <a:effectLst/>
                <a:latin typeface="Arial" panose="020B0604020202020204" pitchFamily="34" charset="0"/>
                <a:cs typeface="Arial" panose="020B0604020202020204" pitchFamily="34" charset="0"/>
              </a:rPr>
              <a:t>Larebeke</a:t>
            </a:r>
            <a:r>
              <a:rPr lang="en-GB" sz="1400" b="0" i="0" dirty="0">
                <a:solidFill>
                  <a:srgbClr val="1B1B1B"/>
                </a:solidFill>
                <a:effectLst/>
                <a:latin typeface="Arial" panose="020B0604020202020204" pitchFamily="34" charset="0"/>
                <a:cs typeface="Arial" panose="020B0604020202020204" pitchFamily="34" charset="0"/>
              </a:rPr>
              <a:t> N. Carcinogenesis: mutations and mutagens. Tumour Biol. 2001;22:191–202. </a:t>
            </a:r>
            <a:r>
              <a:rPr lang="en-GB" sz="1400" b="0" i="0" dirty="0" err="1">
                <a:solidFill>
                  <a:srgbClr val="1B1B1B"/>
                </a:solidFill>
                <a:effectLst/>
                <a:latin typeface="Arial" panose="020B0604020202020204" pitchFamily="34" charset="0"/>
                <a:cs typeface="Arial" panose="020B0604020202020204" pitchFamily="34" charset="0"/>
              </a:rPr>
              <a:t>doi</a:t>
            </a:r>
            <a:r>
              <a:rPr lang="en-GB" sz="1400" b="0" i="0" dirty="0">
                <a:solidFill>
                  <a:srgbClr val="1B1B1B"/>
                </a:solidFill>
                <a:effectLst/>
                <a:latin typeface="Arial" panose="020B0604020202020204" pitchFamily="34" charset="0"/>
                <a:cs typeface="Arial" panose="020B0604020202020204" pitchFamily="34" charset="0"/>
              </a:rPr>
              <a:t>: 10.1159/000050615. [</a:t>
            </a:r>
            <a:r>
              <a:rPr lang="en-GB" sz="1400" b="0" i="0" u="sng" dirty="0">
                <a:solidFill>
                  <a:srgbClr val="005EA2"/>
                </a:solidFill>
                <a:effectLst/>
                <a:latin typeface="Arial" panose="020B0604020202020204" pitchFamily="34" charset="0"/>
                <a:cs typeface="Arial" panose="020B0604020202020204" pitchFamily="34" charset="0"/>
                <a:hlinkClick r:id="rId12"/>
              </a:rPr>
              <a:t>DOI</a:t>
            </a:r>
            <a:r>
              <a:rPr lang="en-GB" sz="1400" b="0" i="0" dirty="0">
                <a:solidFill>
                  <a:srgbClr val="1B1B1B"/>
                </a:solidFill>
                <a:effectLst/>
                <a:latin typeface="Arial" panose="020B0604020202020204" pitchFamily="34" charset="0"/>
                <a:cs typeface="Arial" panose="020B0604020202020204" pitchFamily="34" charset="0"/>
              </a:rPr>
              <a:t>] [</a:t>
            </a:r>
            <a:r>
              <a:rPr lang="en-GB" sz="1400" b="0" i="0" u="sng" dirty="0">
                <a:solidFill>
                  <a:srgbClr val="005EA2"/>
                </a:solidFill>
                <a:effectLst/>
                <a:latin typeface="Arial" panose="020B0604020202020204" pitchFamily="34" charset="0"/>
                <a:cs typeface="Arial" panose="020B0604020202020204" pitchFamily="34" charset="0"/>
                <a:hlinkClick r:id="rId13"/>
              </a:rPr>
              <a:t>PubMed</a:t>
            </a:r>
            <a:r>
              <a:rPr lang="en-GB" sz="1400" b="0" i="0" dirty="0">
                <a:solidFill>
                  <a:srgbClr val="1B1B1B"/>
                </a:solidFill>
                <a:effectLst/>
                <a:latin typeface="Arial" panose="020B0604020202020204" pitchFamily="34" charset="0"/>
                <a:cs typeface="Arial" panose="020B0604020202020204" pitchFamily="34" charset="0"/>
              </a:rPr>
              <a:t>] [</a:t>
            </a:r>
            <a:r>
              <a:rPr lang="en-GB" sz="1400" b="0" i="0" u="sng" dirty="0">
                <a:solidFill>
                  <a:srgbClr val="005EA2"/>
                </a:solidFill>
                <a:effectLst/>
                <a:latin typeface="Arial" panose="020B0604020202020204" pitchFamily="34" charset="0"/>
                <a:cs typeface="Arial" panose="020B0604020202020204" pitchFamily="34" charset="0"/>
                <a:hlinkClick r:id="rId14"/>
              </a:rPr>
              <a:t>Google Scholar</a:t>
            </a:r>
            <a:r>
              <a:rPr lang="en-GB" sz="1400" b="0" i="0" dirty="0">
                <a:solidFill>
                  <a:srgbClr val="1B1B1B"/>
                </a:solidFill>
                <a:effectLst/>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785358771"/>
      </p:ext>
    </p:extLst>
  </p:cSld>
  <p:clrMapOvr>
    <a:masterClrMapping/>
  </p:clrMapOvr>
</p:sld>
</file>

<file path=ppt/theme/theme1.xml><?xml version="1.0" encoding="utf-8"?>
<a:theme xmlns:a="http://schemas.openxmlformats.org/drawingml/2006/main" name="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1563</TotalTime>
  <Words>2433</Words>
  <Application>Microsoft Office PowerPoint</Application>
  <PresentationFormat>On-screen Show (4:3)</PresentationFormat>
  <Paragraphs>232</Paragraphs>
  <Slides>20</Slides>
  <Notes>18</Notes>
  <HiddenSlides>0</HiddenSlides>
  <MMClips>19</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Cambria</vt:lpstr>
      <vt:lpstr>Open Sans</vt:lpstr>
      <vt:lpstr>Noto Sans</vt:lpstr>
      <vt:lpstr>Verdana</vt:lpstr>
      <vt:lpstr>Arial</vt:lpstr>
      <vt:lpstr>Wingdings</vt:lpstr>
      <vt:lpstr>20140311PresentationUWTSDTemplate</vt:lpstr>
      <vt:lpstr>PowerPoint Presentation</vt:lpstr>
      <vt:lpstr>Introduction</vt:lpstr>
      <vt:lpstr>Information about the person</vt:lpstr>
      <vt:lpstr>  The Main Demographic Information &amp; Health Measurement Of Mr PJ Contd. </vt:lpstr>
      <vt:lpstr>Stomach Cancer Diagnosis; Endoscopy with Biopsy</vt:lpstr>
      <vt:lpstr>Anatomy and Physiology</vt:lpstr>
      <vt:lpstr>Anatomy and Physiology </vt:lpstr>
      <vt:lpstr>Care Plan (1/3)</vt:lpstr>
      <vt:lpstr>Care Plan (2/3)</vt:lpstr>
      <vt:lpstr>Care Plan (3/3) </vt:lpstr>
      <vt:lpstr>Communication &amp; Ethical Consideration Contd.</vt:lpstr>
      <vt:lpstr>Communication &amp; Ethical Consideration Contd. </vt:lpstr>
      <vt:lpstr>Risk Factors</vt:lpstr>
      <vt:lpstr>Risk Factors Contd.</vt:lpstr>
      <vt:lpstr>Recommendations</vt:lpstr>
      <vt:lpstr>Recommendation Contd.</vt:lpstr>
      <vt:lpstr>Recommendation Contd.</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Venus</dc:creator>
  <cp:lastModifiedBy>Onyemaechi Christian Meregini (2413001)</cp:lastModifiedBy>
  <cp:revision>28</cp:revision>
  <dcterms:created xsi:type="dcterms:W3CDTF">2002-10-07T19:43:58Z</dcterms:created>
  <dcterms:modified xsi:type="dcterms:W3CDTF">2025-12-18T22:24:47Z</dcterms:modified>
</cp:coreProperties>
</file>