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277" r:id="rId2"/>
    <p:sldId id="300" r:id="rId3"/>
    <p:sldId id="301" r:id="rId4"/>
    <p:sldId id="302" r:id="rId5"/>
    <p:sldId id="303" r:id="rId6"/>
    <p:sldId id="304" r:id="rId7"/>
    <p:sldId id="305" r:id="rId8"/>
    <p:sldId id="306" r:id="rId9"/>
    <p:sldId id="307"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18" autoAdjust="0"/>
    <p:restoredTop sz="94576" autoAdjust="0"/>
  </p:normalViewPr>
  <p:slideViewPr>
    <p:cSldViewPr>
      <p:cViewPr varScale="1">
        <p:scale>
          <a:sx n="94" d="100"/>
          <a:sy n="94" d="100"/>
        </p:scale>
        <p:origin x="1488"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08/11/2022</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08/11/2022</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08/11/2022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08/11/2022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08/11/2022</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08/11/2022</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08/11/2022</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08/11/2022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08/11/2022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08/11/2022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08/11/2022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08/11/2022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2549938" y="1340768"/>
            <a:ext cx="6400800" cy="3363913"/>
          </a:xfrm>
        </p:spPr>
        <p:txBody>
          <a:bodyPr/>
          <a:lstStyle/>
          <a:p>
            <a:pPr eaLnBrk="1" hangingPunct="1"/>
            <a:r>
              <a:rPr lang="en-GB" altLang="en-US" dirty="0">
                <a:solidFill>
                  <a:schemeClr val="tx1"/>
                </a:solidFill>
              </a:rPr>
              <a:t>Changemaker, Creativity and Value Creation</a:t>
            </a:r>
          </a:p>
          <a:p>
            <a:pPr eaLnBrk="1" hangingPunct="1"/>
            <a:r>
              <a:rPr lang="en-GB" altLang="en-US" dirty="0">
                <a:solidFill>
                  <a:schemeClr val="tx1"/>
                </a:solidFill>
              </a:rPr>
              <a:t>Title: </a:t>
            </a:r>
            <a:r>
              <a:rPr lang="en-GB" dirty="0">
                <a:highlight>
                  <a:srgbClr val="FFFF00"/>
                </a:highlight>
              </a:rPr>
              <a:t>CPM and PERT </a:t>
            </a:r>
            <a:endParaRPr lang="en-GB" altLang="en-US" dirty="0">
              <a:solidFill>
                <a:schemeClr val="tx1"/>
              </a:solidFill>
              <a:highlight>
                <a:srgbClr val="FFFF00"/>
              </a:highlight>
            </a:endParaRP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Objectives</a:t>
            </a:r>
          </a:p>
        </p:txBody>
      </p:sp>
      <p:sp>
        <p:nvSpPr>
          <p:cNvPr id="3" name="Content Placeholder 2"/>
          <p:cNvSpPr>
            <a:spLocks noGrp="1"/>
          </p:cNvSpPr>
          <p:nvPr>
            <p:ph idx="1"/>
          </p:nvPr>
        </p:nvSpPr>
        <p:spPr/>
        <p:txBody>
          <a:bodyPr/>
          <a:lstStyle/>
          <a:p>
            <a:r>
              <a:rPr lang="en-GB" dirty="0"/>
              <a:t>explain a critical path method (CPM) chart.</a:t>
            </a:r>
          </a:p>
          <a:p>
            <a:r>
              <a:rPr lang="en-GB" dirty="0"/>
              <a:t> explain the concept of slack. </a:t>
            </a:r>
          </a:p>
          <a:p>
            <a:r>
              <a:rPr lang="en-GB" dirty="0"/>
              <a:t>explain and create a PERT chart. </a:t>
            </a:r>
          </a:p>
          <a:p>
            <a:r>
              <a:rPr lang="en-GB" dirty="0"/>
              <a:t> explain the differences between a CPM chart and a PERT chart.</a:t>
            </a:r>
          </a:p>
        </p:txBody>
      </p:sp>
    </p:spTree>
    <p:extLst>
      <p:ext uri="{BB962C8B-B14F-4D97-AF65-F5344CB8AC3E}">
        <p14:creationId xmlns:p14="http://schemas.microsoft.com/office/powerpoint/2010/main" val="2688460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20688"/>
            <a:ext cx="8219256" cy="5505475"/>
          </a:xfrm>
        </p:spPr>
        <p:txBody>
          <a:bodyPr/>
          <a:lstStyle/>
          <a:p>
            <a:r>
              <a:rPr lang="en-GB" dirty="0"/>
              <a:t>Critical Path Method (CPM) Charts Task dependencies are very important and, as mentioned in the previous lesson, they affect schedules and planning techniques. </a:t>
            </a:r>
          </a:p>
          <a:p>
            <a:r>
              <a:rPr lang="en-GB" dirty="0"/>
              <a:t>Critical Path Method (CPM) charts are an example of such a task planning method. A CPM chart is a visual way to organize task dependencies.</a:t>
            </a:r>
          </a:p>
        </p:txBody>
      </p:sp>
    </p:spTree>
    <p:extLst>
      <p:ext uri="{BB962C8B-B14F-4D97-AF65-F5344CB8AC3E}">
        <p14:creationId xmlns:p14="http://schemas.microsoft.com/office/powerpoint/2010/main" val="3238790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CPM chart</a:t>
            </a:r>
          </a:p>
        </p:txBody>
      </p:sp>
      <p:sp>
        <p:nvSpPr>
          <p:cNvPr id="3" name="Content Placeholder 2"/>
          <p:cNvSpPr>
            <a:spLocks noGrp="1"/>
          </p:cNvSpPr>
          <p:nvPr>
            <p:ph idx="1"/>
          </p:nvPr>
        </p:nvSpPr>
        <p:spPr/>
        <p:txBody>
          <a:bodyPr>
            <a:normAutofit fontScale="55000" lnSpcReduction="20000"/>
          </a:bodyPr>
          <a:lstStyle/>
          <a:p>
            <a:pPr marL="0" indent="0">
              <a:buNone/>
            </a:pPr>
            <a:r>
              <a:rPr lang="en-GB" dirty="0"/>
              <a:t>The steps involved in making a CPM chart are: </a:t>
            </a:r>
          </a:p>
          <a:p>
            <a:pPr marL="0" indent="0">
              <a:buNone/>
            </a:pPr>
            <a:endParaRPr lang="en-GB" dirty="0"/>
          </a:p>
          <a:p>
            <a:pPr marL="514350" indent="-514350">
              <a:buAutoNum type="arabicPeriod"/>
            </a:pPr>
            <a:r>
              <a:rPr lang="en-GB" dirty="0"/>
              <a:t>Make a list of tasks needed to finish the project and then create a Work Breakdown Structure (WBS) for those tasks</a:t>
            </a:r>
          </a:p>
          <a:p>
            <a:pPr marL="0" indent="0">
              <a:buNone/>
            </a:pPr>
            <a:r>
              <a:rPr lang="en-GB" dirty="0"/>
              <a:t>2. Add time estimates to each task.</a:t>
            </a:r>
          </a:p>
          <a:p>
            <a:pPr marL="0" indent="0">
              <a:buNone/>
            </a:pPr>
            <a:endParaRPr lang="en-GB" dirty="0"/>
          </a:p>
          <a:p>
            <a:pPr marL="0" indent="0">
              <a:buNone/>
            </a:pPr>
            <a:r>
              <a:rPr lang="en-GB" dirty="0"/>
              <a:t> 3. Organize the tasks by grouping dependencies horizontally together.</a:t>
            </a:r>
          </a:p>
          <a:p>
            <a:pPr marL="0" indent="0">
              <a:buNone/>
            </a:pPr>
            <a:r>
              <a:rPr lang="en-GB" dirty="0"/>
              <a:t> For example, a task that is finish start dependent on another should be grouped next to the task it is dependent on. Arrows can then be used depending on which task dependency is at work to depict the dependency.</a:t>
            </a:r>
          </a:p>
          <a:p>
            <a:pPr marL="0" indent="0">
              <a:buNone/>
            </a:pPr>
            <a:endParaRPr lang="en-GB" dirty="0"/>
          </a:p>
          <a:p>
            <a:pPr marL="0" indent="0">
              <a:buNone/>
            </a:pPr>
            <a:r>
              <a:rPr lang="en-GB" dirty="0"/>
              <a:t>4. From these task groupings, paths can be created. A path is a sequence followed using arrows that you can take from one task to another (with dependencies shown as appropriate).</a:t>
            </a:r>
          </a:p>
        </p:txBody>
      </p:sp>
    </p:spTree>
    <p:extLst>
      <p:ext uri="{BB962C8B-B14F-4D97-AF65-F5344CB8AC3E}">
        <p14:creationId xmlns:p14="http://schemas.microsoft.com/office/powerpoint/2010/main" val="2256855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260900"/>
            <a:ext cx="7272808" cy="6114883"/>
          </a:xfrm>
        </p:spPr>
      </p:pic>
    </p:spTree>
    <p:extLst>
      <p:ext uri="{BB962C8B-B14F-4D97-AF65-F5344CB8AC3E}">
        <p14:creationId xmlns:p14="http://schemas.microsoft.com/office/powerpoint/2010/main" val="925606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70000" lnSpcReduction="20000"/>
          </a:bodyPr>
          <a:lstStyle/>
          <a:p>
            <a:pPr marL="0" indent="0" algn="just">
              <a:buNone/>
            </a:pPr>
            <a:r>
              <a:rPr lang="en-GB" dirty="0"/>
              <a:t>Paths that go from the beginning to the end of the chart are called beginning-to-end paths. Tasks on different beginning to-end paths can be completed independently and, therefore, at the same time. </a:t>
            </a:r>
          </a:p>
          <a:p>
            <a:pPr marL="0" indent="0" algn="just">
              <a:buNone/>
            </a:pPr>
            <a:r>
              <a:rPr lang="en-GB" dirty="0"/>
              <a:t>If two or more beginning-to-end paths meet, this is a coordination point for task dependencies—it means that the two or more tasks must be finished before the task they point to can begin. In other words, the tasks must be coordinated. </a:t>
            </a:r>
          </a:p>
          <a:p>
            <a:pPr marL="0" indent="0" algn="just">
              <a:buNone/>
            </a:pPr>
            <a:r>
              <a:rPr lang="en-GB" dirty="0"/>
              <a:t>A CPM chart can have as many beginning-to-end paths and coordination points as needed to finish the project. </a:t>
            </a:r>
          </a:p>
          <a:p>
            <a:pPr marL="0" indent="0" algn="just">
              <a:buNone/>
            </a:pPr>
            <a:endParaRPr lang="en-GB" dirty="0"/>
          </a:p>
          <a:p>
            <a:pPr marL="0" indent="0" algn="just">
              <a:buNone/>
            </a:pPr>
            <a:r>
              <a:rPr lang="en-GB" dirty="0"/>
              <a:t>The example below shows a number of beginning-to-end paths generated from the Work Breakdown Structure (WBS) from steps 1 through 3 of the spaghetti and meatball dinner project. These paths illustrate the groupings under “Pasta” and “Meatballs” in the WBS.</a:t>
            </a:r>
          </a:p>
        </p:txBody>
      </p:sp>
    </p:spTree>
    <p:extLst>
      <p:ext uri="{BB962C8B-B14F-4D97-AF65-F5344CB8AC3E}">
        <p14:creationId xmlns:p14="http://schemas.microsoft.com/office/powerpoint/2010/main" val="2870582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4510" y="1340768"/>
            <a:ext cx="7273874" cy="4104456"/>
          </a:xfrm>
        </p:spPr>
      </p:pic>
    </p:spTree>
    <p:extLst>
      <p:ext uri="{BB962C8B-B14F-4D97-AF65-F5344CB8AC3E}">
        <p14:creationId xmlns:p14="http://schemas.microsoft.com/office/powerpoint/2010/main" val="2618806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fontScale="85000" lnSpcReduction="20000"/>
          </a:bodyPr>
          <a:lstStyle/>
          <a:p>
            <a:pPr marL="0" indent="0">
              <a:buNone/>
            </a:pPr>
            <a:r>
              <a:rPr lang="en-GB" dirty="0"/>
              <a:t>There are four paths in this example. Following the arrows, these four paths are from: </a:t>
            </a:r>
          </a:p>
          <a:p>
            <a:pPr marL="0" indent="0" algn="just">
              <a:buNone/>
            </a:pPr>
            <a:r>
              <a:rPr lang="en-GB" dirty="0"/>
              <a:t>• “Boil the Water” through to “Add Meatballs to Dish” </a:t>
            </a:r>
          </a:p>
          <a:p>
            <a:pPr marL="0" indent="0" algn="just">
              <a:buNone/>
            </a:pPr>
            <a:r>
              <a:rPr lang="en-GB" dirty="0"/>
              <a:t>• “Heat the Pan” through to “Add Meatballs to Dish” </a:t>
            </a:r>
          </a:p>
          <a:p>
            <a:pPr marL="0" indent="0" algn="just">
              <a:buNone/>
            </a:pPr>
            <a:r>
              <a:rPr lang="en-GB" dirty="0"/>
              <a:t>• “Prepare Ingredients” through to “Add Meatballs to Dish” </a:t>
            </a:r>
          </a:p>
          <a:p>
            <a:pPr marL="0" indent="0" algn="just">
              <a:buNone/>
            </a:pPr>
            <a:r>
              <a:rPr lang="en-GB" dirty="0"/>
              <a:t>• “Pre-heat Oven” through to “Add Meatballs to Dish” </a:t>
            </a:r>
          </a:p>
          <a:p>
            <a:pPr marL="0" indent="0">
              <a:buNone/>
            </a:pPr>
            <a:r>
              <a:rPr lang="en-GB" dirty="0"/>
              <a:t> There are also three coordination points: </a:t>
            </a:r>
          </a:p>
          <a:p>
            <a:pPr marL="0" indent="0" algn="just">
              <a:buNone/>
            </a:pPr>
            <a:r>
              <a:rPr lang="en-GB" dirty="0"/>
              <a:t>• when “Strain the Pasta” and “Heat the Sauce” coordinate before “Put Sauce on Pasta” </a:t>
            </a:r>
          </a:p>
          <a:p>
            <a:pPr marL="0" indent="0" algn="just">
              <a:buNone/>
            </a:pPr>
            <a:r>
              <a:rPr lang="en-GB" dirty="0"/>
              <a:t>• when “Form the Meatballs” and “Pre-heat Oven” coordinate before “Bake the Meatballs” </a:t>
            </a:r>
          </a:p>
          <a:p>
            <a:pPr marL="0" indent="0" algn="just">
              <a:buNone/>
            </a:pPr>
            <a:r>
              <a:rPr lang="en-GB" dirty="0"/>
              <a:t>• when “Put Sauce on Pasta” and “Bake the Meatballs” coordinate before “Add Meatballs to Dish”</a:t>
            </a:r>
          </a:p>
        </p:txBody>
      </p:sp>
    </p:spTree>
    <p:extLst>
      <p:ext uri="{BB962C8B-B14F-4D97-AF65-F5344CB8AC3E}">
        <p14:creationId xmlns:p14="http://schemas.microsoft.com/office/powerpoint/2010/main" val="642226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fontScale="85000" lnSpcReduction="20000"/>
          </a:bodyPr>
          <a:lstStyle/>
          <a:p>
            <a:pPr marL="0" indent="0" algn="just">
              <a:buNone/>
            </a:pPr>
            <a:r>
              <a:rPr lang="en-GB" dirty="0"/>
              <a:t>If an overall time estimate is desired, it can be calculated by adding together the longest beginning-to-end path in a CPM chart. </a:t>
            </a:r>
          </a:p>
          <a:p>
            <a:pPr marL="0" indent="0" algn="just">
              <a:buNone/>
            </a:pPr>
            <a:r>
              <a:rPr lang="en-GB" dirty="0"/>
              <a:t>This is because all other beginning-to-end paths can happen at the same time. </a:t>
            </a:r>
          </a:p>
          <a:p>
            <a:pPr marL="0" indent="0" algn="just">
              <a:buNone/>
            </a:pPr>
            <a:r>
              <a:rPr lang="en-GB" dirty="0"/>
              <a:t>In the example above, “Pre-heat Oven” can occur at the same time as the path “Prepare Ingredients” à “Mix Ingredients” à “Form the Meatballs.” </a:t>
            </a:r>
          </a:p>
          <a:p>
            <a:pPr marL="0" indent="0" algn="just">
              <a:buNone/>
            </a:pPr>
            <a:r>
              <a:rPr lang="en-GB" dirty="0"/>
              <a:t>A beginning-to-end path can also illustrate tasks that occur in parallel. </a:t>
            </a:r>
          </a:p>
          <a:p>
            <a:pPr marL="0" indent="0" algn="just">
              <a:buNone/>
            </a:pPr>
            <a:r>
              <a:rPr lang="en-GB" dirty="0"/>
              <a:t>Parallel tasks can occur in any order, as long as they are finished before the final task. </a:t>
            </a:r>
          </a:p>
          <a:p>
            <a:pPr marL="0" indent="0" algn="just">
              <a:buNone/>
            </a:pPr>
            <a:r>
              <a:rPr lang="en-GB" dirty="0"/>
              <a:t>Drawing on the “Caesar Salad” grouping from the WBS example above, it is possible to illustrate parallel tasks.</a:t>
            </a:r>
          </a:p>
        </p:txBody>
      </p:sp>
    </p:spTree>
    <p:extLst>
      <p:ext uri="{BB962C8B-B14F-4D97-AF65-F5344CB8AC3E}">
        <p14:creationId xmlns:p14="http://schemas.microsoft.com/office/powerpoint/2010/main" val="3430301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5944" y="476672"/>
            <a:ext cx="8025751" cy="5616624"/>
          </a:xfrm>
        </p:spPr>
      </p:pic>
    </p:spTree>
    <p:extLst>
      <p:ext uri="{BB962C8B-B14F-4D97-AF65-F5344CB8AC3E}">
        <p14:creationId xmlns:p14="http://schemas.microsoft.com/office/powerpoint/2010/main" val="1320953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5328" y="188640"/>
            <a:ext cx="6421149" cy="5367111"/>
          </a:xfrm>
        </p:spPr>
      </p:pic>
    </p:spTree>
    <p:extLst>
      <p:ext uri="{BB962C8B-B14F-4D97-AF65-F5344CB8AC3E}">
        <p14:creationId xmlns:p14="http://schemas.microsoft.com/office/powerpoint/2010/main" val="2580719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8640"/>
            <a:ext cx="8229600" cy="5937523"/>
          </a:xfrm>
        </p:spPr>
        <p:txBody>
          <a:bodyPr>
            <a:normAutofit fontScale="55000" lnSpcReduction="20000"/>
          </a:bodyPr>
          <a:lstStyle/>
          <a:p>
            <a:pPr marL="0" indent="0" algn="just">
              <a:buNone/>
            </a:pPr>
            <a:r>
              <a:rPr lang="en-GB" dirty="0"/>
              <a:t>Critical Paths CPM charts, once completed, are a useful tool for generating a schedule for the project and determining minimum time estimates. The major way this is done is through the use of critical paths. </a:t>
            </a:r>
          </a:p>
          <a:p>
            <a:pPr marL="0" indent="0" algn="just">
              <a:buNone/>
            </a:pPr>
            <a:endParaRPr lang="en-GB" dirty="0"/>
          </a:p>
          <a:p>
            <a:pPr marL="0" indent="0" algn="just">
              <a:buNone/>
            </a:pPr>
            <a:r>
              <a:rPr lang="en-GB" dirty="0"/>
              <a:t>A critical path is the longest duration path of tasks between logical points. In other words, a critical path is the beginning to-end path with the greatest time estimate. It represents the minimum amount of time needed to complete a project, assuming there are enough resources that other beginning-to end paths can be done at the same. </a:t>
            </a:r>
          </a:p>
          <a:p>
            <a:pPr marL="0" indent="0" algn="just">
              <a:buNone/>
            </a:pPr>
            <a:endParaRPr lang="en-GB" dirty="0"/>
          </a:p>
          <a:p>
            <a:pPr marL="0" indent="0" algn="just">
              <a:buNone/>
            </a:pPr>
            <a:r>
              <a:rPr lang="en-GB" dirty="0"/>
              <a:t>The critical path in the example CPM chart above has been highlighted in blue. In addition to providing the longest time estimate for the project, critical paths also provide information for longest and shortest time estimates for project tasks. Critical paths highlight the tasks that are critical for the project. </a:t>
            </a:r>
          </a:p>
          <a:p>
            <a:pPr marL="0" indent="0" algn="just">
              <a:buNone/>
            </a:pPr>
            <a:endParaRPr lang="en-GB" dirty="0"/>
          </a:p>
          <a:p>
            <a:pPr marL="0" indent="0" algn="just">
              <a:buNone/>
            </a:pPr>
            <a:r>
              <a:rPr lang="en-GB" dirty="0"/>
              <a:t>These are the tasks along the longest duration path, which represent the minimum time for those tasks. But critical paths also highlight which tasks have slack—the ones on a different end path from the critical path. Because other beginning-to-end paths from the critical path have smaller time estimates, tasks on those paths can be delayed, as long as the total estimate of the path never exceeds the critical path. This potential extra time for tasks is what gives the estimate slack.</a:t>
            </a:r>
          </a:p>
        </p:txBody>
      </p:sp>
    </p:spTree>
    <p:extLst>
      <p:ext uri="{BB962C8B-B14F-4D97-AF65-F5344CB8AC3E}">
        <p14:creationId xmlns:p14="http://schemas.microsoft.com/office/powerpoint/2010/main" val="1461660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pPr marL="0" indent="0" algn="just">
              <a:buNone/>
            </a:pPr>
            <a:r>
              <a:rPr lang="en-GB" dirty="0"/>
              <a:t>Critical tasks in the critical path should be the first to be scheduled from a CPM chart, because tasks in other paths can be given extra time to finish (within the critical path time limit), without adding to the overall project. Slack is useful to projects, as it provides a degree of flexibility to certain tasks, without necessarily affecting the target completion date. </a:t>
            </a:r>
          </a:p>
        </p:txBody>
      </p:sp>
    </p:spTree>
    <p:extLst>
      <p:ext uri="{BB962C8B-B14F-4D97-AF65-F5344CB8AC3E}">
        <p14:creationId xmlns:p14="http://schemas.microsoft.com/office/powerpoint/2010/main" val="865197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Program Evaluation and Review Technique (PERT) Chart</a:t>
            </a:r>
          </a:p>
        </p:txBody>
      </p:sp>
      <p:sp>
        <p:nvSpPr>
          <p:cNvPr id="3" name="Content Placeholder 2"/>
          <p:cNvSpPr>
            <a:spLocks noGrp="1"/>
          </p:cNvSpPr>
          <p:nvPr>
            <p:ph idx="1"/>
          </p:nvPr>
        </p:nvSpPr>
        <p:spPr/>
        <p:txBody>
          <a:bodyPr/>
          <a:lstStyle/>
          <a:p>
            <a:pPr marL="0" indent="0" algn="just">
              <a:buNone/>
            </a:pPr>
            <a:r>
              <a:rPr lang="en-GB" dirty="0"/>
              <a:t>Another task planning tool affected by task dependencies is the Program Evaluation and Review Technique (PERT) chart. Similar to CPM charts, PERT charts are visual representations of a project.</a:t>
            </a:r>
          </a:p>
          <a:p>
            <a:pPr marL="0" indent="0" algn="just">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714" y="4149080"/>
            <a:ext cx="7680851" cy="1800200"/>
          </a:xfrm>
          <a:prstGeom prst="rect">
            <a:avLst/>
          </a:prstGeom>
        </p:spPr>
      </p:pic>
    </p:spTree>
    <p:extLst>
      <p:ext uri="{BB962C8B-B14F-4D97-AF65-F5344CB8AC3E}">
        <p14:creationId xmlns:p14="http://schemas.microsoft.com/office/powerpoint/2010/main" val="2253809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836712"/>
            <a:ext cx="8363272" cy="5289451"/>
          </a:xfrm>
        </p:spPr>
        <p:txBody>
          <a:bodyPr>
            <a:normAutofit/>
          </a:bodyPr>
          <a:lstStyle/>
          <a:p>
            <a:pPr marL="0" indent="0" algn="just">
              <a:buNone/>
            </a:pPr>
            <a:r>
              <a:rPr lang="en-GB" dirty="0"/>
              <a:t>PERT charts use nodes and edges in their network or graphical depictions. Nodes, usually illustrated as circles, represent milestones. Milestones are not time based, so in a PERT chart, nodes tend to represent some kind of event such as the production of a work product or some other event occurring. In contrast, nodes in CPM charts represent tasks. Edges, illustrated as lines that connect nodes, represent tasks.</a:t>
            </a:r>
          </a:p>
        </p:txBody>
      </p:sp>
    </p:spTree>
    <p:extLst>
      <p:ext uri="{BB962C8B-B14F-4D97-AF65-F5344CB8AC3E}">
        <p14:creationId xmlns:p14="http://schemas.microsoft.com/office/powerpoint/2010/main" val="253770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fontScale="92500" lnSpcReduction="20000"/>
          </a:bodyPr>
          <a:lstStyle/>
          <a:p>
            <a:pPr marL="0" indent="0" algn="just">
              <a:buNone/>
            </a:pPr>
            <a:r>
              <a:rPr lang="en-GB" dirty="0"/>
              <a:t>In a PERT chart, after lines are drawn, they are further denoted with tasks and time estimates. The lines are also given arrows, to illustrate task dependencies and the order tasks must be completed in. A sequence of dependent tasks is therefore represented in a path that follows the direction of the arrows. If multiple independent paths come out of a node (that is, if multiple lines come out of a node), it means that those tasks can be completed at the same time, assuming time and resources are available. They are in parallel.</a:t>
            </a:r>
          </a:p>
          <a:p>
            <a:pPr marL="0" indent="0" algn="just">
              <a:buNone/>
            </a:pPr>
            <a:endParaRPr lang="en-GB" dirty="0"/>
          </a:p>
          <a:p>
            <a:pPr marL="0" indent="0" algn="just">
              <a:buNone/>
            </a:pPr>
            <a:endParaRPr lang="en-GB" dirty="0"/>
          </a:p>
          <a:p>
            <a:pPr marL="0" indent="0" algn="just">
              <a:buNone/>
            </a:pPr>
            <a:r>
              <a:rPr lang="en-GB"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0272" y="4653136"/>
            <a:ext cx="1619476" cy="159089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5896" y="4642583"/>
            <a:ext cx="1476581" cy="1590897"/>
          </a:xfrm>
          <a:prstGeom prst="rect">
            <a:avLst/>
          </a:prstGeom>
        </p:spPr>
      </p:pic>
    </p:spTree>
    <p:extLst>
      <p:ext uri="{BB962C8B-B14F-4D97-AF65-F5344CB8AC3E}">
        <p14:creationId xmlns:p14="http://schemas.microsoft.com/office/powerpoint/2010/main" val="1353732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Alternately, if multiple paths lead towards a node (if multiple arrows point to a node), it means that these paths must synchronize. In other words, those paths must be completed around the same time, before the next path leading out of the node can start. In general, PERT charts make dependencies easier to see.</a:t>
            </a:r>
          </a:p>
          <a:p>
            <a:endParaRPr lang="en-GB" dirty="0"/>
          </a:p>
        </p:txBody>
      </p:sp>
    </p:spTree>
    <p:extLst>
      <p:ext uri="{BB962C8B-B14F-4D97-AF65-F5344CB8AC3E}">
        <p14:creationId xmlns:p14="http://schemas.microsoft.com/office/powerpoint/2010/main" val="451895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of a PERT Chart</a:t>
            </a:r>
          </a:p>
        </p:txBody>
      </p:sp>
      <p:sp>
        <p:nvSpPr>
          <p:cNvPr id="3" name="Content Placeholder 2"/>
          <p:cNvSpPr>
            <a:spLocks noGrp="1"/>
          </p:cNvSpPr>
          <p:nvPr>
            <p:ph idx="1"/>
          </p:nvPr>
        </p:nvSpPr>
        <p:spPr/>
        <p:txBody>
          <a:bodyPr/>
          <a:lstStyle/>
          <a:p>
            <a:pPr algn="just"/>
            <a:r>
              <a:rPr lang="en-GB" dirty="0"/>
              <a:t>This example draws on the project discussed from the Critical Path Method Charts (CPM Charts)  with the hypothetical project whose goal is to create a spaghetti and meatball dinner with a side salad. The paths for making pasta would look as follows in a PERT chart:</a:t>
            </a:r>
          </a:p>
          <a:p>
            <a:pPr marL="0" indent="0" algn="just">
              <a:buNone/>
            </a:pPr>
            <a:endParaRPr lang="en-GB" dirty="0"/>
          </a:p>
          <a:p>
            <a:pPr marL="0" indent="0" algn="just">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7744" y="4470438"/>
            <a:ext cx="5721926" cy="2198922"/>
          </a:xfrm>
          <a:prstGeom prst="rect">
            <a:avLst/>
          </a:prstGeom>
        </p:spPr>
      </p:pic>
    </p:spTree>
    <p:extLst>
      <p:ext uri="{BB962C8B-B14F-4D97-AF65-F5344CB8AC3E}">
        <p14:creationId xmlns:p14="http://schemas.microsoft.com/office/powerpoint/2010/main" val="21981304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368" y="836712"/>
            <a:ext cx="8291264" cy="4929411"/>
          </a:xfrm>
        </p:spPr>
        <p:txBody>
          <a:bodyPr>
            <a:normAutofit fontScale="92500" lnSpcReduction="20000"/>
          </a:bodyPr>
          <a:lstStyle/>
          <a:p>
            <a:r>
              <a:rPr lang="en-GB" dirty="0"/>
              <a:t>Edges, or the arrows, have been labelled with task and time.</a:t>
            </a:r>
          </a:p>
          <a:p>
            <a:r>
              <a:rPr lang="en-GB" dirty="0"/>
              <a:t>Task dependency is clear through the order of the arrows. Nodes, or milestones, have been labelled with numbers. Labelling nodes this way is effective, as numbers are a simple system, but it also allows for nodes to be easily referenced. Each node occurs after at least one event is completed. </a:t>
            </a:r>
          </a:p>
          <a:p>
            <a:r>
              <a:rPr lang="en-GB" dirty="0"/>
              <a:t>Note in this section that there are two independent paths: 1 -&gt;3 -&gt; 5 can be worked on during the path 1-&gt; 2 -&gt;4 -&gt; 5.</a:t>
            </a:r>
          </a:p>
        </p:txBody>
      </p:sp>
    </p:spTree>
    <p:extLst>
      <p:ext uri="{BB962C8B-B14F-4D97-AF65-F5344CB8AC3E}">
        <p14:creationId xmlns:p14="http://schemas.microsoft.com/office/powerpoint/2010/main" val="3322459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7544" y="855336"/>
            <a:ext cx="8064895" cy="5910152"/>
          </a:xfrm>
        </p:spPr>
      </p:pic>
    </p:spTree>
    <p:extLst>
      <p:ext uri="{BB962C8B-B14F-4D97-AF65-F5344CB8AC3E}">
        <p14:creationId xmlns:p14="http://schemas.microsoft.com/office/powerpoint/2010/main" val="4040110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699" y="332656"/>
            <a:ext cx="8224709" cy="6378652"/>
          </a:xfrm>
        </p:spPr>
      </p:pic>
    </p:spTree>
    <p:extLst>
      <p:ext uri="{BB962C8B-B14F-4D97-AF65-F5344CB8AC3E}">
        <p14:creationId xmlns:p14="http://schemas.microsoft.com/office/powerpoint/2010/main" val="2807381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Critical Paths</a:t>
            </a:r>
          </a:p>
        </p:txBody>
      </p:sp>
      <p:sp>
        <p:nvSpPr>
          <p:cNvPr id="3" name="Content Placeholder 2"/>
          <p:cNvSpPr>
            <a:spLocks noGrp="1"/>
          </p:cNvSpPr>
          <p:nvPr>
            <p:ph idx="1"/>
          </p:nvPr>
        </p:nvSpPr>
        <p:spPr/>
        <p:txBody>
          <a:bodyPr>
            <a:normAutofit fontScale="70000" lnSpcReduction="20000"/>
          </a:bodyPr>
          <a:lstStyle/>
          <a:p>
            <a:pPr marL="0" indent="0" algn="just">
              <a:buNone/>
            </a:pPr>
            <a:r>
              <a:rPr lang="en-GB" dirty="0"/>
              <a:t>Critical paths are very important in PERT charts. </a:t>
            </a:r>
          </a:p>
          <a:p>
            <a:pPr marL="0" indent="0" algn="just">
              <a:buNone/>
            </a:pPr>
            <a:endParaRPr lang="en-GB" dirty="0"/>
          </a:p>
          <a:p>
            <a:pPr marL="0" indent="0" algn="just">
              <a:buNone/>
            </a:pPr>
            <a:r>
              <a:rPr lang="en-GB" dirty="0"/>
              <a:t>As in CPM charts, the critical path is the path with the longest task time estimates. The critical path actually represents the fastest amount of time the project can be finished it, as all the tasks in the critical path must be finished, but it is assumed that shorter paths can be done within that same time.</a:t>
            </a:r>
          </a:p>
          <a:p>
            <a:pPr marL="0" indent="0" algn="just">
              <a:buNone/>
            </a:pPr>
            <a:endParaRPr lang="en-GB" dirty="0"/>
          </a:p>
          <a:p>
            <a:pPr marL="0" indent="0" algn="just">
              <a:buNone/>
            </a:pPr>
            <a:r>
              <a:rPr lang="en-GB" dirty="0"/>
              <a:t> The critical path is therefore the minimum amount of time a project can take, assuming there are enough resources that other paths can be completed at the same time. Let us examine a the previous example to illustrate this.</a:t>
            </a:r>
          </a:p>
        </p:txBody>
      </p:sp>
    </p:spTree>
    <p:extLst>
      <p:ext uri="{BB962C8B-B14F-4D97-AF65-F5344CB8AC3E}">
        <p14:creationId xmlns:p14="http://schemas.microsoft.com/office/powerpoint/2010/main" val="20661321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908720"/>
            <a:ext cx="8291264" cy="5217443"/>
          </a:xfrm>
        </p:spPr>
        <p:txBody>
          <a:bodyPr>
            <a:normAutofit fontScale="77500" lnSpcReduction="20000"/>
          </a:bodyPr>
          <a:lstStyle/>
          <a:p>
            <a:pPr marL="0" indent="0" algn="just">
              <a:buNone/>
            </a:pPr>
            <a:r>
              <a:rPr lang="en-GB" dirty="0"/>
              <a:t>The critical path from preparing ingredients through to adding meatballs to the dish (1-&gt;2-&gt;6-&gt;8-&gt;1-&gt;12) takes a total of 38 minutes. This is the longest task time estimates, as other paths take shorter to finish.</a:t>
            </a:r>
          </a:p>
          <a:p>
            <a:pPr marL="0" indent="0" algn="just">
              <a:buNone/>
            </a:pPr>
            <a:r>
              <a:rPr lang="en-GB" dirty="0"/>
              <a:t> 1-&gt;5-&gt;9-&gt;11-&gt;12 takes 10 minutes, 1-&gt;4-&gt;7-&gt;9-&gt;11-&gt;12 takes 18 minutes, 1-&gt;8-&gt;11-&gt;12 takes 32 minutes, and </a:t>
            </a:r>
          </a:p>
          <a:p>
            <a:pPr marL="0" indent="0" algn="just">
              <a:buNone/>
            </a:pPr>
            <a:r>
              <a:rPr lang="en-GB" dirty="0"/>
              <a:t>1-&gt;3-&gt;10-&gt;12 takes 5 minutes. </a:t>
            </a:r>
          </a:p>
          <a:p>
            <a:pPr marL="0" indent="0" algn="just">
              <a:buNone/>
            </a:pPr>
            <a:r>
              <a:rPr lang="en-GB" dirty="0"/>
              <a:t>Even though the critical path takes the longest, all of those steps must be finished, so the overall project will take at minimum 38 minutes to finish. </a:t>
            </a:r>
          </a:p>
          <a:p>
            <a:pPr marL="0" indent="0" algn="just">
              <a:buNone/>
            </a:pPr>
            <a:r>
              <a:rPr lang="en-GB" dirty="0"/>
              <a:t>Also as in CPM charts, paths other than the critical path have slack, as they have some room for estimates to change (as long as the path still takes less time than the critical path), without affecting the overall project estimate. </a:t>
            </a:r>
          </a:p>
        </p:txBody>
      </p:sp>
    </p:spTree>
    <p:extLst>
      <p:ext uri="{BB962C8B-B14F-4D97-AF65-F5344CB8AC3E}">
        <p14:creationId xmlns:p14="http://schemas.microsoft.com/office/powerpoint/2010/main" val="1696207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0" indent="0" algn="just">
              <a:buNone/>
            </a:pPr>
            <a:r>
              <a:rPr lang="en-GB" dirty="0"/>
              <a:t>Again, drawing from the above example, the paths </a:t>
            </a:r>
          </a:p>
          <a:p>
            <a:pPr marL="0" indent="0" algn="just">
              <a:buNone/>
            </a:pPr>
            <a:r>
              <a:rPr lang="en-GB" dirty="0"/>
              <a:t>1-&gt;5-&gt;9-&gt;11-&gt;12, 1-&gt;4-&gt;7-&gt;9-&gt;11-&gt;12, 1-&gt;8-&gt;11-&gt;12, and 1-&gt;3-&gt;10-&gt;12, which are all shorter than the critical path, can take some extra time to finish, if necessary, as long as they do not take more time than a total of 38 minutes for the path (or the overall project estimate will change). This flexibility in timing means they have slack. </a:t>
            </a:r>
          </a:p>
          <a:p>
            <a:pPr marL="0" indent="0" algn="just">
              <a:buNone/>
            </a:pPr>
            <a:r>
              <a:rPr lang="en-GB" dirty="0"/>
              <a:t>Any task on the critical path that is extended in terms of time will result in an increase to the minimum time for the project, because there is no slack on the critical path. In the above example, the critical path of 1-&gt;2-&gt;6-&gt;8-&gt;1-&gt;12 takes 38 minutes, so the minimum time the project will take is 38 minutes. </a:t>
            </a:r>
          </a:p>
        </p:txBody>
      </p:sp>
    </p:spTree>
    <p:extLst>
      <p:ext uri="{BB962C8B-B14F-4D97-AF65-F5344CB8AC3E}">
        <p14:creationId xmlns:p14="http://schemas.microsoft.com/office/powerpoint/2010/main" val="17164963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764704"/>
            <a:ext cx="8363272" cy="5361459"/>
          </a:xfrm>
        </p:spPr>
        <p:txBody>
          <a:bodyPr>
            <a:normAutofit fontScale="77500" lnSpcReduction="20000"/>
          </a:bodyPr>
          <a:lstStyle/>
          <a:p>
            <a:r>
              <a:rPr lang="en-GB" dirty="0"/>
              <a:t>However, if the original estimate of 6 minutes to finish task 6-&gt;8 is extended to 10 minutes, then the critical path estimate will also change, from 38 minutes to 42 minutes. </a:t>
            </a:r>
          </a:p>
          <a:p>
            <a:r>
              <a:rPr lang="en-GB" dirty="0"/>
              <a:t>The minimum time for the project has changed to a total of 42 minutes, as the critical path has no slack. </a:t>
            </a:r>
          </a:p>
          <a:p>
            <a:r>
              <a:rPr lang="en-GB" dirty="0"/>
              <a:t>In a PERT chart, critical paths must be horizontal. </a:t>
            </a:r>
          </a:p>
          <a:p>
            <a:r>
              <a:rPr lang="en-GB" dirty="0"/>
              <a:t>In the example above for the project of making a spaghetti and meatball dish with a side salad, the critical path has been outlined in blue to be easily identified. As critical paths are always horizontal in PERT charts, they are always easily identified, even if information such as time estimates may not be available. </a:t>
            </a:r>
          </a:p>
          <a:p>
            <a:r>
              <a:rPr lang="en-GB" dirty="0"/>
              <a:t>All other paths in the chart must be drawn either above or below the critical path. </a:t>
            </a:r>
          </a:p>
        </p:txBody>
      </p:sp>
    </p:spTree>
    <p:extLst>
      <p:ext uri="{BB962C8B-B14F-4D97-AF65-F5344CB8AC3E}">
        <p14:creationId xmlns:p14="http://schemas.microsoft.com/office/powerpoint/2010/main" val="1118854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PERT or CPM?</a:t>
            </a:r>
          </a:p>
        </p:txBody>
      </p:sp>
      <p:sp>
        <p:nvSpPr>
          <p:cNvPr id="3" name="Content Placeholder 2"/>
          <p:cNvSpPr>
            <a:spLocks noGrp="1"/>
          </p:cNvSpPr>
          <p:nvPr>
            <p:ph idx="1"/>
          </p:nvPr>
        </p:nvSpPr>
        <p:spPr/>
        <p:txBody>
          <a:bodyPr>
            <a:normAutofit fontScale="70000" lnSpcReduction="20000"/>
          </a:bodyPr>
          <a:lstStyle/>
          <a:p>
            <a:r>
              <a:rPr lang="en-GB" dirty="0"/>
              <a:t>In what circumstances is it better to use a CPM chart or a PERT chart? </a:t>
            </a:r>
          </a:p>
          <a:p>
            <a:r>
              <a:rPr lang="en-GB" dirty="0"/>
              <a:t>Both can be used to demonstrate project dependencies and to generate time estimates. In other words, both work well for task planning. </a:t>
            </a:r>
          </a:p>
          <a:p>
            <a:r>
              <a:rPr lang="en-GB"/>
              <a:t>In </a:t>
            </a:r>
            <a:r>
              <a:rPr lang="en-GB" dirty="0"/>
              <a:t>some cases, either chart can be used with success, and it is then a matter of preference for the development team and the project manager. In circumstances where the project may be more task focused, however, the CPM chart is favourable. In CPM charts, additional information can be added to tasks, such as costs. In circumstances where the project may be more event or milestone based, in contrast, the PERT chart is favourable. PERT charts show what tasks need to be completed prior to an event or milestone.</a:t>
            </a:r>
          </a:p>
        </p:txBody>
      </p:sp>
    </p:spTree>
    <p:extLst>
      <p:ext uri="{BB962C8B-B14F-4D97-AF65-F5344CB8AC3E}">
        <p14:creationId xmlns:p14="http://schemas.microsoft.com/office/powerpoint/2010/main" val="37715010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796</TotalTime>
  <Words>2191</Words>
  <Application>Microsoft Macintosh PowerPoint</Application>
  <PresentationFormat>On-screen Show (4:3)</PresentationFormat>
  <Paragraphs>85</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Myriad Pro</vt:lpstr>
      <vt:lpstr>Verdana</vt:lpstr>
      <vt:lpstr>20140311PresentationUWTSDTemplate</vt:lpstr>
      <vt:lpstr>PowerPoint Presentation</vt:lpstr>
      <vt:lpstr>Lesson Objectives</vt:lpstr>
      <vt:lpstr>PowerPoint Presentation</vt:lpstr>
      <vt:lpstr>Creating CPM 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Program Evaluation and Review Technique (PERT) Chart</vt:lpstr>
      <vt:lpstr>PowerPoint Presentation</vt:lpstr>
      <vt:lpstr>PowerPoint Presentation</vt:lpstr>
      <vt:lpstr>PowerPoint Presentation</vt:lpstr>
      <vt:lpstr>Example of a PERT Chart</vt:lpstr>
      <vt:lpstr>PowerPoint Presentation</vt:lpstr>
      <vt:lpstr>PowerPoint Presentation</vt:lpstr>
      <vt:lpstr>PowerPoint Presentation</vt:lpstr>
      <vt:lpstr>Critical Paths</vt:lpstr>
      <vt:lpstr>PowerPoint Presentation</vt:lpstr>
      <vt:lpstr>PowerPoint Presentation</vt:lpstr>
      <vt:lpstr>PowerPoint Presentation</vt:lpstr>
      <vt:lpstr>PERT or CPM?</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Koushik Modak</cp:lastModifiedBy>
  <cp:revision>46</cp:revision>
  <cp:lastPrinted>2018-07-09T15:27:01Z</cp:lastPrinted>
  <dcterms:created xsi:type="dcterms:W3CDTF">2002-10-07T19:43:58Z</dcterms:created>
  <dcterms:modified xsi:type="dcterms:W3CDTF">2022-11-08T07:44:38Z</dcterms:modified>
</cp:coreProperties>
</file>