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65" r:id="rId5"/>
    <p:sldId id="263" r:id="rId6"/>
    <p:sldId id="258" r:id="rId7"/>
    <p:sldId id="259" r:id="rId8"/>
    <p:sldId id="260"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0" d="100"/>
          <a:sy n="50" d="100"/>
        </p:scale>
        <p:origin x="-180"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00076-4ED7-4F51-B998-92A127F46C66}"/>
              </a:ext>
            </a:extLst>
          </p:cNvPr>
          <p:cNvSpPr>
            <a:spLocks noGrp="1"/>
          </p:cNvSpPr>
          <p:nvPr>
            <p:ph type="ctrTitle"/>
          </p:nvPr>
        </p:nvSpPr>
        <p:spPr/>
        <p:txBody>
          <a:bodyPr/>
          <a:lstStyle/>
          <a:p>
            <a:r>
              <a:rPr lang="en-GB" dirty="0"/>
              <a:t>Social inclusion and equality</a:t>
            </a:r>
            <a:br>
              <a:rPr lang="en-GB" dirty="0"/>
            </a:br>
            <a:r>
              <a:rPr lang="en-GB" dirty="0"/>
              <a:t>flying start</a:t>
            </a:r>
          </a:p>
        </p:txBody>
      </p:sp>
      <p:sp>
        <p:nvSpPr>
          <p:cNvPr id="3" name="Subtitle 2">
            <a:extLst>
              <a:ext uri="{FF2B5EF4-FFF2-40B4-BE49-F238E27FC236}">
                <a16:creationId xmlns:a16="http://schemas.microsoft.com/office/drawing/2014/main" id="{83285B13-AF59-4A81-BAC1-2303611EF34E}"/>
              </a:ext>
            </a:extLst>
          </p:cNvPr>
          <p:cNvSpPr>
            <a:spLocks noGrp="1"/>
          </p:cNvSpPr>
          <p:nvPr>
            <p:ph type="subTitle" idx="1"/>
          </p:nvPr>
        </p:nvSpPr>
        <p:spPr/>
        <p:txBody>
          <a:bodyPr/>
          <a:lstStyle/>
          <a:p>
            <a:r>
              <a:rPr lang="en-GB" dirty="0"/>
              <a:t>Llinos Chan 1701078</a:t>
            </a:r>
          </a:p>
        </p:txBody>
      </p:sp>
    </p:spTree>
    <p:extLst>
      <p:ext uri="{BB962C8B-B14F-4D97-AF65-F5344CB8AC3E}">
        <p14:creationId xmlns:p14="http://schemas.microsoft.com/office/powerpoint/2010/main" val="346594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4E80C-BE7A-4637-B702-9D027CAFC46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67AEF68-A07A-4D23-9983-E9FC5F4756AB}"/>
              </a:ext>
            </a:extLst>
          </p:cNvPr>
          <p:cNvSpPr>
            <a:spLocks noGrp="1"/>
          </p:cNvSpPr>
          <p:nvPr>
            <p:ph idx="1"/>
          </p:nvPr>
        </p:nvSpPr>
        <p:spPr/>
        <p:txBody>
          <a:bodyPr/>
          <a:lstStyle/>
          <a:p>
            <a:r>
              <a:rPr lang="en-GB" dirty="0"/>
              <a:t>“Flying start is part of our early years programme for families with children under 4 years of age living in disadvantaged areas of Wales.” (Welsh Government, May, 2017).</a:t>
            </a:r>
          </a:p>
          <a:p>
            <a:r>
              <a:rPr lang="en-GB" dirty="0"/>
              <a:t>Flying Start is an initiative that has been put in place to help towards the Tackling Poverty Agenda. This initiative provides intensive services support for children under the age of 4 years and their families through promoting language, cognitive development, social development and emotional skills, physical development and the early identification of high needs.</a:t>
            </a:r>
          </a:p>
          <a:p>
            <a:r>
              <a:rPr lang="en-GB" dirty="0"/>
              <a:t>Not everyone is entitled to Flying Start services, as people will have to live in specific areas defined by post code. When people would like to find out if they are eligible for this service, their health visitor should be able to inform them about it.   </a:t>
            </a:r>
          </a:p>
        </p:txBody>
      </p:sp>
    </p:spTree>
    <p:extLst>
      <p:ext uri="{BB962C8B-B14F-4D97-AF65-F5344CB8AC3E}">
        <p14:creationId xmlns:p14="http://schemas.microsoft.com/office/powerpoint/2010/main" val="251891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191A-2216-491D-B71E-484D61A31CCA}"/>
              </a:ext>
            </a:extLst>
          </p:cNvPr>
          <p:cNvSpPr>
            <a:spLocks noGrp="1"/>
          </p:cNvSpPr>
          <p:nvPr>
            <p:ph type="title"/>
          </p:nvPr>
        </p:nvSpPr>
        <p:spPr/>
        <p:txBody>
          <a:bodyPr/>
          <a:lstStyle/>
          <a:p>
            <a:r>
              <a:rPr lang="en-GB" dirty="0"/>
              <a:t>How support is given</a:t>
            </a:r>
          </a:p>
        </p:txBody>
      </p:sp>
      <p:sp>
        <p:nvSpPr>
          <p:cNvPr id="3" name="Content Placeholder 2">
            <a:extLst>
              <a:ext uri="{FF2B5EF4-FFF2-40B4-BE49-F238E27FC236}">
                <a16:creationId xmlns:a16="http://schemas.microsoft.com/office/drawing/2014/main" id="{DA285B23-CA22-4D45-A05D-976507A8F257}"/>
              </a:ext>
            </a:extLst>
          </p:cNvPr>
          <p:cNvSpPr>
            <a:spLocks noGrp="1"/>
          </p:cNvSpPr>
          <p:nvPr>
            <p:ph idx="1"/>
          </p:nvPr>
        </p:nvSpPr>
        <p:spPr/>
        <p:txBody>
          <a:bodyPr/>
          <a:lstStyle/>
          <a:p>
            <a:r>
              <a:rPr lang="en-GB" dirty="0"/>
              <a:t>Health Support and Guidance – includes midwives, health visitors and community nursery nurses to work together as a team to provide support and guidance to families during pregnancies, also the early years of the child’s life. </a:t>
            </a:r>
          </a:p>
          <a:p>
            <a:r>
              <a:rPr lang="en-GB" dirty="0"/>
              <a:t>Parenting Groups and Support – are given through programmes and courses to small groups of parents in the community. This includes a Parent Nurturing Programme, Incredible Years Baby, Incredible Years Toddler, Incredible Basic Parenting, Parenting Plus and Parents as First Teachers. </a:t>
            </a:r>
          </a:p>
          <a:p>
            <a:r>
              <a:rPr lang="en-GB" dirty="0"/>
              <a:t>Free Part Time Childcare – this includes 2.5 hours a day, 5 days a week for 39 weeks of the year. They also have Cylchoedd Meithrin where the childcare is provided through the Welsh medium. </a:t>
            </a:r>
          </a:p>
          <a:p>
            <a:r>
              <a:rPr lang="en-GB" dirty="0"/>
              <a:t>Speech, Language and Communication – they identify if the child has any problems and then they provide families with specific and practical strategies to help develop these issues through play. If they notice any SEN with the child they will put them forward for diagnosis whilst they are still young. </a:t>
            </a:r>
          </a:p>
          <a:p>
            <a:endParaRPr lang="en-GB" dirty="0"/>
          </a:p>
        </p:txBody>
      </p:sp>
    </p:spTree>
    <p:extLst>
      <p:ext uri="{BB962C8B-B14F-4D97-AF65-F5344CB8AC3E}">
        <p14:creationId xmlns:p14="http://schemas.microsoft.com/office/powerpoint/2010/main" val="870672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751D8-7B87-452F-BB54-A9F81E76922B}"/>
              </a:ext>
            </a:extLst>
          </p:cNvPr>
          <p:cNvSpPr>
            <a:spLocks noGrp="1"/>
          </p:cNvSpPr>
          <p:nvPr>
            <p:ph type="title"/>
          </p:nvPr>
        </p:nvSpPr>
        <p:spPr/>
        <p:txBody>
          <a:bodyPr/>
          <a:lstStyle/>
          <a:p>
            <a:r>
              <a:rPr lang="en-GB" dirty="0"/>
              <a:t>Where are the Flying Start Services based?</a:t>
            </a:r>
          </a:p>
        </p:txBody>
      </p:sp>
      <p:sp>
        <p:nvSpPr>
          <p:cNvPr id="3" name="Content Placeholder 2">
            <a:extLst>
              <a:ext uri="{FF2B5EF4-FFF2-40B4-BE49-F238E27FC236}">
                <a16:creationId xmlns:a16="http://schemas.microsoft.com/office/drawing/2014/main" id="{4EA53D6B-08B8-464E-9C22-2262BF527B59}"/>
              </a:ext>
            </a:extLst>
          </p:cNvPr>
          <p:cNvSpPr>
            <a:spLocks noGrp="1"/>
          </p:cNvSpPr>
          <p:nvPr>
            <p:ph idx="1"/>
          </p:nvPr>
        </p:nvSpPr>
        <p:spPr>
          <a:xfrm>
            <a:off x="6096001" y="2442077"/>
            <a:ext cx="5514808" cy="3678303"/>
          </a:xfrm>
        </p:spPr>
        <p:txBody>
          <a:bodyPr>
            <a:normAutofit fontScale="85000" lnSpcReduction="10000"/>
          </a:bodyPr>
          <a:lstStyle/>
          <a:p>
            <a:r>
              <a:rPr lang="en-GB" dirty="0"/>
              <a:t>Merthyr Tydfil</a:t>
            </a:r>
          </a:p>
          <a:p>
            <a:r>
              <a:rPr lang="en-GB" dirty="0"/>
              <a:t>Monmouthshire</a:t>
            </a:r>
          </a:p>
          <a:p>
            <a:r>
              <a:rPr lang="en-GB" dirty="0"/>
              <a:t>Neath Port Talbot</a:t>
            </a:r>
          </a:p>
          <a:p>
            <a:r>
              <a:rPr lang="en-GB" dirty="0"/>
              <a:t>Newport</a:t>
            </a:r>
          </a:p>
          <a:p>
            <a:r>
              <a:rPr lang="en-GB" dirty="0"/>
              <a:t>Pembrokeshire</a:t>
            </a:r>
          </a:p>
          <a:p>
            <a:r>
              <a:rPr lang="en-GB" dirty="0"/>
              <a:t>Powys</a:t>
            </a:r>
          </a:p>
          <a:p>
            <a:r>
              <a:rPr lang="en-GB" dirty="0"/>
              <a:t>Rhondda Cynon Taf</a:t>
            </a:r>
          </a:p>
          <a:p>
            <a:r>
              <a:rPr lang="en-GB" dirty="0"/>
              <a:t>Swansea</a:t>
            </a:r>
          </a:p>
          <a:p>
            <a:r>
              <a:rPr lang="en-GB" dirty="0"/>
              <a:t>Torfaen</a:t>
            </a:r>
          </a:p>
          <a:p>
            <a:r>
              <a:rPr lang="en-GB" dirty="0"/>
              <a:t>Vale of Glamorgan</a:t>
            </a:r>
          </a:p>
          <a:p>
            <a:r>
              <a:rPr lang="en-GB" dirty="0"/>
              <a:t>Wrexham</a:t>
            </a:r>
          </a:p>
          <a:p>
            <a:endParaRPr lang="en-GB" dirty="0"/>
          </a:p>
        </p:txBody>
      </p:sp>
      <p:sp>
        <p:nvSpPr>
          <p:cNvPr id="4" name="Content Placeholder 2">
            <a:extLst>
              <a:ext uri="{FF2B5EF4-FFF2-40B4-BE49-F238E27FC236}">
                <a16:creationId xmlns:a16="http://schemas.microsoft.com/office/drawing/2014/main" id="{7593D177-9340-49F0-94D0-D5DE25E4BFDD}"/>
              </a:ext>
            </a:extLst>
          </p:cNvPr>
          <p:cNvSpPr txBox="1">
            <a:spLocks/>
          </p:cNvSpPr>
          <p:nvPr/>
        </p:nvSpPr>
        <p:spPr>
          <a:xfrm>
            <a:off x="647156" y="2442078"/>
            <a:ext cx="5514808" cy="3678303"/>
          </a:xfrm>
          <a:prstGeom prst="rect">
            <a:avLst/>
          </a:prstGeom>
        </p:spPr>
        <p:txBody>
          <a:bodyPr vert="horz" lIns="91440" tIns="45720" rIns="91440" bIns="45720" rtlCol="0" anchor="ctr">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t>Anglesey</a:t>
            </a:r>
          </a:p>
          <a:p>
            <a:r>
              <a:rPr lang="en-GB" dirty="0"/>
              <a:t>Blaenau Gwent</a:t>
            </a:r>
          </a:p>
          <a:p>
            <a:r>
              <a:rPr lang="en-GB" dirty="0"/>
              <a:t>Bridgend</a:t>
            </a:r>
          </a:p>
          <a:p>
            <a:r>
              <a:rPr lang="en-GB" dirty="0"/>
              <a:t>Caerphilly</a:t>
            </a:r>
          </a:p>
          <a:p>
            <a:r>
              <a:rPr lang="en-GB" dirty="0"/>
              <a:t>Cardiff</a:t>
            </a:r>
          </a:p>
          <a:p>
            <a:r>
              <a:rPr lang="en-GB" dirty="0"/>
              <a:t>Carmarthenshire</a:t>
            </a:r>
          </a:p>
          <a:p>
            <a:r>
              <a:rPr lang="en-GB" dirty="0"/>
              <a:t>Ceredigion</a:t>
            </a:r>
          </a:p>
          <a:p>
            <a:r>
              <a:rPr lang="en-GB" dirty="0"/>
              <a:t>Conwy</a:t>
            </a:r>
          </a:p>
          <a:p>
            <a:r>
              <a:rPr lang="en-GB" dirty="0"/>
              <a:t>Denbighshire</a:t>
            </a:r>
          </a:p>
          <a:p>
            <a:r>
              <a:rPr lang="en-GB" dirty="0"/>
              <a:t>Flintshire</a:t>
            </a:r>
          </a:p>
          <a:p>
            <a:r>
              <a:rPr lang="en-GB" dirty="0"/>
              <a:t>Gwynedd</a:t>
            </a:r>
          </a:p>
          <a:p>
            <a:endParaRPr lang="en-GB" dirty="0"/>
          </a:p>
        </p:txBody>
      </p:sp>
    </p:spTree>
    <p:extLst>
      <p:ext uri="{BB962C8B-B14F-4D97-AF65-F5344CB8AC3E}">
        <p14:creationId xmlns:p14="http://schemas.microsoft.com/office/powerpoint/2010/main" val="1480333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88883-6743-4059-9CEA-C1A1FB08F55F}"/>
              </a:ext>
            </a:extLst>
          </p:cNvPr>
          <p:cNvSpPr>
            <a:spLocks noGrp="1"/>
          </p:cNvSpPr>
          <p:nvPr>
            <p:ph type="title"/>
          </p:nvPr>
        </p:nvSpPr>
        <p:spPr/>
        <p:txBody>
          <a:bodyPr/>
          <a:lstStyle/>
          <a:p>
            <a:r>
              <a:rPr lang="en-GB" dirty="0"/>
              <a:t>What is poverty? What is attainment?</a:t>
            </a:r>
          </a:p>
        </p:txBody>
      </p:sp>
      <p:sp>
        <p:nvSpPr>
          <p:cNvPr id="3" name="Content Placeholder 2">
            <a:extLst>
              <a:ext uri="{FF2B5EF4-FFF2-40B4-BE49-F238E27FC236}">
                <a16:creationId xmlns:a16="http://schemas.microsoft.com/office/drawing/2014/main" id="{B638403D-CB4D-4316-ABC5-E0CB29AEFFBA}"/>
              </a:ext>
            </a:extLst>
          </p:cNvPr>
          <p:cNvSpPr>
            <a:spLocks noGrp="1"/>
          </p:cNvSpPr>
          <p:nvPr>
            <p:ph idx="1"/>
          </p:nvPr>
        </p:nvSpPr>
        <p:spPr/>
        <p:txBody>
          <a:bodyPr/>
          <a:lstStyle/>
          <a:p>
            <a:r>
              <a:rPr lang="en-GB" dirty="0"/>
              <a:t>Child poverty – children that come from poor families or orphans being raised with limited resources. </a:t>
            </a:r>
          </a:p>
          <a:p>
            <a:r>
              <a:rPr lang="en-GB" dirty="0"/>
              <a:t>Relative poverty – People who do not have the average amount of income in the society that they live within. </a:t>
            </a:r>
          </a:p>
          <a:p>
            <a:r>
              <a:rPr lang="en-GB" dirty="0"/>
              <a:t>Absolute poverty – People who do not have the minimum amount of income for basic needs such as food, safe drinking water, shelter, education etc. </a:t>
            </a:r>
          </a:p>
          <a:p>
            <a:r>
              <a:rPr lang="en-GB" dirty="0"/>
              <a:t>23% of people in Wales are living in relative and absolute poverty, those individuals have an income of below 60% of the UK average income. </a:t>
            </a:r>
          </a:p>
          <a:p>
            <a:r>
              <a:rPr lang="en-GB" dirty="0"/>
              <a:t>Attainment – achieving a high level of education.</a:t>
            </a:r>
          </a:p>
          <a:p>
            <a:r>
              <a:rPr lang="en-GB" dirty="0"/>
              <a:t>“One in five children born at the turn of the millennium faces leaving school without a job or university place” (Paton, 2014) and will be branded as NEET (not in education, employment and training). </a:t>
            </a:r>
          </a:p>
          <a:p>
            <a:r>
              <a:rPr lang="en-GB" dirty="0">
                <a:highlight>
                  <a:srgbClr val="FFFF00"/>
                </a:highlight>
              </a:rPr>
              <a:t>Qualified teachers not getting jobs</a:t>
            </a:r>
          </a:p>
        </p:txBody>
      </p:sp>
    </p:spTree>
    <p:extLst>
      <p:ext uri="{BB962C8B-B14F-4D97-AF65-F5344CB8AC3E}">
        <p14:creationId xmlns:p14="http://schemas.microsoft.com/office/powerpoint/2010/main" val="51810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497B-B6B2-4041-91EE-B9225EBB81FD}"/>
              </a:ext>
            </a:extLst>
          </p:cNvPr>
          <p:cNvSpPr>
            <a:spLocks noGrp="1"/>
          </p:cNvSpPr>
          <p:nvPr>
            <p:ph type="title"/>
          </p:nvPr>
        </p:nvSpPr>
        <p:spPr/>
        <p:txBody>
          <a:bodyPr/>
          <a:lstStyle/>
          <a:p>
            <a:r>
              <a:rPr lang="en-GB" dirty="0"/>
              <a:t>How does flying start aim to reduce the gap between poverty and attainment?</a:t>
            </a:r>
          </a:p>
        </p:txBody>
      </p:sp>
      <p:sp>
        <p:nvSpPr>
          <p:cNvPr id="3" name="Content Placeholder 2">
            <a:extLst>
              <a:ext uri="{FF2B5EF4-FFF2-40B4-BE49-F238E27FC236}">
                <a16:creationId xmlns:a16="http://schemas.microsoft.com/office/drawing/2014/main" id="{FD794976-65A9-4E1E-A026-2A776170F331}"/>
              </a:ext>
            </a:extLst>
          </p:cNvPr>
          <p:cNvSpPr>
            <a:spLocks noGrp="1"/>
          </p:cNvSpPr>
          <p:nvPr>
            <p:ph idx="1"/>
          </p:nvPr>
        </p:nvSpPr>
        <p:spPr/>
        <p:txBody>
          <a:bodyPr/>
          <a:lstStyle/>
          <a:p>
            <a:pPr marL="0" indent="0">
              <a:buNone/>
            </a:pPr>
            <a:r>
              <a:rPr lang="en-GB" dirty="0"/>
              <a:t>Flying Start aims to reduce the gap between poverty and attainment through:</a:t>
            </a:r>
          </a:p>
          <a:p>
            <a:r>
              <a:rPr lang="en-GB" dirty="0"/>
              <a:t>Offering services to children and their families in areas of poverty;</a:t>
            </a:r>
          </a:p>
          <a:p>
            <a:r>
              <a:rPr lang="en-GB" dirty="0"/>
              <a:t>Engaging with parents through encouraging them to attend programmes and courses to help them with their child’s development such as behaviour, identifying the stage that they are at, how to support their skills also cover all sorts of issues for as the child grows older;</a:t>
            </a:r>
          </a:p>
          <a:p>
            <a:r>
              <a:rPr lang="en-GB" dirty="0"/>
              <a:t>Giving free part-time childcare for 2.5 hours of the day, where the parent can go and work or study during that time, therefore furthering their own career; and</a:t>
            </a:r>
          </a:p>
          <a:p>
            <a:r>
              <a:rPr lang="en-GB" dirty="0"/>
              <a:t>Providing support with the child’s speech, language and communication where there are highly trained people to help with identifying that child’s specific needs and finding ways to work with them and develop on any needs they have through play. </a:t>
            </a:r>
          </a:p>
          <a:p>
            <a:endParaRPr lang="en-GB" dirty="0"/>
          </a:p>
        </p:txBody>
      </p:sp>
    </p:spTree>
    <p:extLst>
      <p:ext uri="{BB962C8B-B14F-4D97-AF65-F5344CB8AC3E}">
        <p14:creationId xmlns:p14="http://schemas.microsoft.com/office/powerpoint/2010/main" val="39874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5CA02-A58C-48C8-AD8C-A53AA58C7C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9372A45-114D-4858-A156-1E93E5DA299C}"/>
              </a:ext>
            </a:extLst>
          </p:cNvPr>
          <p:cNvSpPr>
            <a:spLocks noGrp="1"/>
          </p:cNvSpPr>
          <p:nvPr>
            <p:ph idx="1"/>
          </p:nvPr>
        </p:nvSpPr>
        <p:spPr/>
        <p:txBody>
          <a:bodyPr>
            <a:normAutofit lnSpcReduction="10000"/>
          </a:bodyPr>
          <a:lstStyle/>
          <a:p>
            <a:r>
              <a:rPr lang="en-GB" dirty="0"/>
              <a:t>In 2012, measuring the attainment was difficult due to the Foundation Phase being introduced instead of using only Key Stage 1. Though, both the Foundation Phase and Key Stage 1 had achieved the level that was expected in each of their main subject areas. </a:t>
            </a:r>
          </a:p>
          <a:p>
            <a:r>
              <a:rPr lang="en-GB" dirty="0"/>
              <a:t>Children who live in the Flying Start areas had lower levels of attainment than those who live in non Flying Start areas. This could be due to the difference in the amount of children with SEN, deprivation, gender and ethnicity. </a:t>
            </a:r>
          </a:p>
          <a:p>
            <a:r>
              <a:rPr lang="en-GB" dirty="0"/>
              <a:t>“The regression and matching analysis suggests that there is no significant direct impact of Flying Start in educational attainment.”(Wilton, J. 2017) The key elements for attainment seem to be deprivation, special educational needs and attendance. Also children with high levels of attendance were more likely to achieve the expected level at their age.</a:t>
            </a:r>
          </a:p>
          <a:p>
            <a:r>
              <a:rPr lang="en-GB" dirty="0"/>
              <a:t>There are also a lot of young mothers in these areas who have low self worth but through this programme they have learnt to become more confident, they are able to socialise through the programmes and courses to gain experience, which ultimately means they gain transferable skills which then become employability skills. </a:t>
            </a:r>
          </a:p>
        </p:txBody>
      </p:sp>
    </p:spTree>
    <p:extLst>
      <p:ext uri="{BB962C8B-B14F-4D97-AF65-F5344CB8AC3E}">
        <p14:creationId xmlns:p14="http://schemas.microsoft.com/office/powerpoint/2010/main" val="179227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FCFE-E16B-49E9-94CB-FE095E79CDD2}"/>
              </a:ext>
            </a:extLst>
          </p:cNvPr>
          <p:cNvSpPr>
            <a:spLocks noGrp="1"/>
          </p:cNvSpPr>
          <p:nvPr>
            <p:ph type="title"/>
          </p:nvPr>
        </p:nvSpPr>
        <p:spPr/>
        <p:txBody>
          <a:bodyPr/>
          <a:lstStyle/>
          <a:p>
            <a:r>
              <a:rPr lang="en-GB" dirty="0"/>
              <a:t>Could this initiative be improved?</a:t>
            </a:r>
          </a:p>
        </p:txBody>
      </p:sp>
      <p:sp>
        <p:nvSpPr>
          <p:cNvPr id="3" name="Content Placeholder 2">
            <a:extLst>
              <a:ext uri="{FF2B5EF4-FFF2-40B4-BE49-F238E27FC236}">
                <a16:creationId xmlns:a16="http://schemas.microsoft.com/office/drawing/2014/main" id="{E0E2DD71-0781-47D4-A87E-28F2B9F001AC}"/>
              </a:ext>
            </a:extLst>
          </p:cNvPr>
          <p:cNvSpPr>
            <a:spLocks noGrp="1"/>
          </p:cNvSpPr>
          <p:nvPr>
            <p:ph idx="1"/>
          </p:nvPr>
        </p:nvSpPr>
        <p:spPr/>
        <p:txBody>
          <a:bodyPr>
            <a:normAutofit fontScale="92500" lnSpcReduction="20000"/>
          </a:bodyPr>
          <a:lstStyle/>
          <a:p>
            <a:r>
              <a:rPr lang="en-GB" dirty="0"/>
              <a:t>As Flying Start is an initiative that is given to families in specific deprived areas via their post code, those families are likely to need it. However, some families in those areas may be able to afford what Flying Start offers them for free. A way that this could be improved is through also offering their services to families outside of their specific areas who need their help and cannot afford it.</a:t>
            </a:r>
          </a:p>
          <a:p>
            <a:r>
              <a:rPr lang="en-GB" dirty="0"/>
              <a:t>Through working in rural areas as people such as farmers are seen as wealthy, however there is a lot of poverty within these communities which was not very recognised before. </a:t>
            </a:r>
          </a:p>
          <a:p>
            <a:pPr marL="0" indent="0">
              <a:buNone/>
            </a:pPr>
            <a:r>
              <a:rPr lang="en-GB" dirty="0"/>
              <a:t>The outreach element of Flying Start are considering:</a:t>
            </a:r>
          </a:p>
          <a:p>
            <a:pPr lvl="0"/>
            <a:r>
              <a:rPr lang="en-GB" dirty="0"/>
              <a:t>These is an outreach element to Flying Start that requiring Local Authorities to identify children who live outside of Flying Start areas who would value from the Flying Start services;</a:t>
            </a:r>
          </a:p>
          <a:p>
            <a:pPr lvl="0"/>
            <a:r>
              <a:rPr lang="en-GB" dirty="0"/>
              <a:t>To enlarge on the funding that Flying Start receive for the delivery plans of the outreach element and whether or not the workforce capacity have the ability to deliver on these plans; Also</a:t>
            </a:r>
          </a:p>
          <a:p>
            <a:pPr lvl="0"/>
            <a:r>
              <a:rPr lang="en-GB" dirty="0"/>
              <a:t>The evidence on the outcomes of the families in these Flying Start areas, compared to the outcomes of the families in areas that are most similar due to deprivation levels that are not </a:t>
            </a:r>
            <a:r>
              <a:rPr lang="en-GB"/>
              <a:t>Flying Start areas. </a:t>
            </a:r>
            <a:endParaRPr lang="en-GB" dirty="0"/>
          </a:p>
        </p:txBody>
      </p:sp>
    </p:spTree>
    <p:extLst>
      <p:ext uri="{BB962C8B-B14F-4D97-AF65-F5344CB8AC3E}">
        <p14:creationId xmlns:p14="http://schemas.microsoft.com/office/powerpoint/2010/main" val="2168296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0D61-29A6-4B70-A26C-EB866687A38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7CB872B-FFB9-489A-B9D8-477D3A9386B5}"/>
              </a:ext>
            </a:extLst>
          </p:cNvPr>
          <p:cNvSpPr>
            <a:spLocks noGrp="1"/>
          </p:cNvSpPr>
          <p:nvPr>
            <p:ph idx="1"/>
          </p:nvPr>
        </p:nvSpPr>
        <p:spPr/>
        <p:txBody>
          <a:bodyPr>
            <a:normAutofit/>
          </a:bodyPr>
          <a:lstStyle/>
          <a:p>
            <a:r>
              <a:rPr lang="en-GB" dirty="0"/>
              <a:t>Paton, G. (2014). </a:t>
            </a:r>
            <a:r>
              <a:rPr lang="en-GB" i="1" dirty="0"/>
              <a:t>One in five millennium children ‘will become NEETs’ . </a:t>
            </a:r>
            <a:r>
              <a:rPr lang="en-GB" dirty="0"/>
              <a:t>[Online] Available at: http://www.telegraph.co.uk/education/educationnews/10546183/One-in-five-millennium-children-will-become-NEETs.html [Last Accessed: January 2018].</a:t>
            </a:r>
          </a:p>
          <a:p>
            <a:r>
              <a:rPr lang="en-GB" dirty="0"/>
              <a:t>Welsh Government. (May, 2017). </a:t>
            </a:r>
            <a:r>
              <a:rPr lang="en-GB" i="1" dirty="0"/>
              <a:t>Flying Start. </a:t>
            </a:r>
            <a:r>
              <a:rPr lang="en-GB" dirty="0"/>
              <a:t>[Online] Available at: http://gov.wales/topics/people-and-communities/people/children-and-young-people/parenting-support-guidance/help/flyingstart/?lang=en [Last Accessed: January 2018].</a:t>
            </a:r>
          </a:p>
          <a:p>
            <a:r>
              <a:rPr lang="en-GB" dirty="0"/>
              <a:t>Wilton, J. (2017).  </a:t>
            </a:r>
            <a:r>
              <a:rPr lang="en-GB" i="1" dirty="0"/>
              <a:t>Flying Start Evaluation: Educational Outcomes.</a:t>
            </a:r>
            <a:r>
              <a:rPr lang="en-GB" dirty="0"/>
              <a:t> [Online] Available at: http://gov.wales/docs/caecd/research/2017/170208-flying-start-educational-outcomes-en.pdf [Last Accessed: January 2018]. </a:t>
            </a:r>
          </a:p>
          <a:p>
            <a:endParaRPr lang="en-GB" dirty="0"/>
          </a:p>
        </p:txBody>
      </p:sp>
    </p:spTree>
    <p:extLst>
      <p:ext uri="{BB962C8B-B14F-4D97-AF65-F5344CB8AC3E}">
        <p14:creationId xmlns:p14="http://schemas.microsoft.com/office/powerpoint/2010/main" val="298186395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729</TotalTime>
  <Words>1267</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Gill Sans MT</vt:lpstr>
      <vt:lpstr>Wingdings 2</vt:lpstr>
      <vt:lpstr>Dividend</vt:lpstr>
      <vt:lpstr>Social inclusion and equality flying start</vt:lpstr>
      <vt:lpstr>Introduction</vt:lpstr>
      <vt:lpstr>How support is given</vt:lpstr>
      <vt:lpstr>Where are the Flying Start Services based?</vt:lpstr>
      <vt:lpstr>What is poverty? What is attainment?</vt:lpstr>
      <vt:lpstr>How does flying start aim to reduce the gap between poverty and attainment?</vt:lpstr>
      <vt:lpstr>conclusion</vt:lpstr>
      <vt:lpstr>Could this initiative be improved?</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and equality flying start</dc:title>
  <dc:creator>Llinos Chan</dc:creator>
  <cp:lastModifiedBy>Llinos Chan</cp:lastModifiedBy>
  <cp:revision>142</cp:revision>
  <dcterms:created xsi:type="dcterms:W3CDTF">2018-02-13T21:29:49Z</dcterms:created>
  <dcterms:modified xsi:type="dcterms:W3CDTF">2018-02-16T08:57:34Z</dcterms:modified>
</cp:coreProperties>
</file>