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4" r:id="rId9"/>
    <p:sldId id="265" r:id="rId10"/>
    <p:sldId id="267" r:id="rId11"/>
  </p:sldIdLst>
  <p:sldSz cx="12192000" cy="6858000"/>
  <p:notesSz cx="6858000" cy="9144000"/>
  <p:custDataLst>
    <p:tags r:id="rId1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BD05E3-3FD7-4962-8596-125BD2E2ABEB}" v="1" dt="2026-02-25T17:00:13.685"/>
    <p1510:client id="{6296D835-EEE5-4FFA-AE8F-681DA685A873}" v="43" dt="2026-02-25T11:30:56.5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71847" autoAdjust="0"/>
  </p:normalViewPr>
  <p:slideViewPr>
    <p:cSldViewPr snapToGrid="0" showGuides="1">
      <p:cViewPr varScale="1">
        <p:scale>
          <a:sx n="73" d="100"/>
          <a:sy n="73" d="100"/>
        </p:scale>
        <p:origin x="840" y="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gs" Target="tags/tag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463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67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622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33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430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85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624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88C1AF-54EF-104B-692E-837728601D0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4548" y="6471760"/>
            <a:ext cx="1502707" cy="212214"/>
          </a:xfrm>
          <a:prstGeom prst="rect">
            <a:avLst/>
          </a:prstGeom>
        </p:spPr>
      </p:pic>
      <p:pic>
        <p:nvPicPr>
          <p:cNvPr id="5" name="Picture 4" descr="A black and white logo&#10;&#10;AI-generated content may be incorrect.">
            <a:extLst>
              <a:ext uri="{FF2B5EF4-FFF2-40B4-BE49-F238E27FC236}">
                <a16:creationId xmlns:a16="http://schemas.microsoft.com/office/drawing/2014/main" id="{F50706A7-9A45-0FA3-2CCA-6599C2C248FB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7656" y="6471760"/>
            <a:ext cx="1328182" cy="2267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935ED4-81AA-F172-D680-9C6CCD2FAEE8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610" y="6404652"/>
            <a:ext cx="3157341" cy="34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42EB2B-38BF-A68C-A6CA-34A4425E62A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51638" y="1143000"/>
            <a:ext cx="4749196" cy="47491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8B4DE7-95CD-EBE2-319B-4CEF127170FA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4548" y="6471760"/>
            <a:ext cx="1502707" cy="212214"/>
          </a:xfrm>
          <a:prstGeom prst="rect">
            <a:avLst/>
          </a:prstGeom>
        </p:spPr>
      </p:pic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E8D3DF04-04EE-3816-C93B-DADB53CA248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7656" y="6471760"/>
            <a:ext cx="1328182" cy="2267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4547CE0-5718-CAC9-84F6-57D4E20238C4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610" y="6404652"/>
            <a:ext cx="3157341" cy="34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32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8A8965-A624-2BE9-7B04-B6CF42416AD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24205" y="1146255"/>
            <a:ext cx="4804064" cy="47979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DC047A-B757-D45A-C28E-F75E88AC4085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4548" y="6471760"/>
            <a:ext cx="1502707" cy="212214"/>
          </a:xfrm>
          <a:prstGeom prst="rect">
            <a:avLst/>
          </a:prstGeom>
        </p:spPr>
      </p:pic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186EF765-96D2-8C50-12E0-4DDF1E3822D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7656" y="6471760"/>
            <a:ext cx="1328182" cy="2267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9B0303-944B-3D9D-E2E0-459BDCB964E8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610" y="6404652"/>
            <a:ext cx="3157341" cy="34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57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BCF890-2993-0BBD-AE4B-837C85F8478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537900" y="1143000"/>
            <a:ext cx="4865030" cy="48589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950998-9754-4FBB-20A2-8E18D92D3537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4548" y="6471760"/>
            <a:ext cx="1502707" cy="212214"/>
          </a:xfrm>
          <a:prstGeom prst="rect">
            <a:avLst/>
          </a:prstGeom>
        </p:spPr>
      </p:pic>
      <p:pic>
        <p:nvPicPr>
          <p:cNvPr id="8" name="Picture 7" descr="A black and white logo&#10;&#10;AI-generated content may be incorrect.">
            <a:extLst>
              <a:ext uri="{FF2B5EF4-FFF2-40B4-BE49-F238E27FC236}">
                <a16:creationId xmlns:a16="http://schemas.microsoft.com/office/drawing/2014/main" id="{4695B197-C533-23F1-6EF8-6D140F26035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7656" y="6471760"/>
            <a:ext cx="1328182" cy="2267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B348CE-286F-51FE-B1C5-3DF10A2CDF69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610" y="6404652"/>
            <a:ext cx="3157341" cy="34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4769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20431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Bluesky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4" name="Picture 3" descr="A black square with a black circle&#10;&#10;AI-generated content may be incorrect.">
            <a:extLst>
              <a:ext uri="{FF2B5EF4-FFF2-40B4-BE49-F238E27FC236}">
                <a16:creationId xmlns:a16="http://schemas.microsoft.com/office/drawing/2014/main" id="{BE6E0BC3-6453-E4B7-998C-992F4129A13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431" y="3258436"/>
            <a:ext cx="4716118" cy="80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429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0D9E7B3-EEFA-EE62-3055-DAF09185C787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358" y="6428894"/>
            <a:ext cx="1859284" cy="3173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DD83C3-9A63-F0A3-6AAB-1FA5370279F0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747" y="6406243"/>
            <a:ext cx="3635955" cy="39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9" r:id="rId3"/>
    <p:sldLayoutId id="2147483668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openxmlformats.org/officeDocument/2006/relationships/image" Target="../media/image14.jpeg"/><Relationship Id="rId4" Type="http://schemas.openxmlformats.org/officeDocument/2006/relationships/hyperlink" Target="mailto:c.davage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-and-services-z/library-and-learning-resource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dbfulldisplay?docid=alma99100220860302421&amp;context=L&amp;vid=44WHELF_UWTSD:44WHELF_UWTSD_VU1&amp;lang=en&amp;adaptor=Local%20Search%20Engine&amp;tab=jsearch_slot&amp;query=contains%2Cdbcategory%2C&amp;sortby=title&amp;offset=0&amp;databases=category,Institute%20of%20Education%20and%20Humanities%E2%94%80Liberal%20arts" TargetMode="External"/><Relationship Id="rId3" Type="http://schemas.openxmlformats.org/officeDocument/2006/relationships/hyperlink" Target="https://librarysearch.uwtsd.ac.uk/discovery/search?vid=44WHELF_UWTSD:44WHELF_UWTSD_VU1&amp;lang=en" TargetMode="External"/><Relationship Id="rId7" Type="http://schemas.openxmlformats.org/officeDocument/2006/relationships/hyperlink" Target="https://librarysearch.uwtsd.ac.uk/discovery/dbfulldisplay?docid=alma99100484102802421&amp;context=L&amp;vid=44WHELF_UWTSD:44WHELF_UWTSD_VU1&amp;lang=en&amp;adaptor=Local%20Search%20Engine&amp;tab=jsearch_slot&amp;query=contains%2Cdbcategory%2C&amp;sortby=title&amp;offset=0&amp;databases=category,Institute%20of%20Education%20and%20Humanities%E2%94%80Archaeology" TargetMode="External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ibrarysearch.uwtsd.ac.uk/discovery/dbfulldisplay?docid=alma99100604602802421&amp;context=L&amp;vid=44WHELF_UWTSD:44WHELF_UWTSD_VU1&amp;lang=en&amp;adaptor=Local%20Search%20Engine&amp;tab=jsearch_slot&amp;query=contains%2Cdbcategory%2C&amp;sortby=title&amp;offset=0&amp;databases=category,Institute%20of%20Education%20and%20Humanities%E2%94%80Archaeology" TargetMode="External"/><Relationship Id="rId11" Type="http://schemas.openxmlformats.org/officeDocument/2006/relationships/hyperlink" Target="https://www.uwtsd.ac.uk/library/using-our-libraries/book-an-appointment/" TargetMode="External"/><Relationship Id="rId5" Type="http://schemas.openxmlformats.org/officeDocument/2006/relationships/hyperlink" Target="https://librarysearch.uwtsd.ac.uk/discovery/dbfulldisplay?docid=alma99100115361302421&amp;context=L&amp;vid=44WHELF_UWTSD:44WHELF_UWTSD_VU1&amp;lang=en&amp;adaptor=Local%20Search%20Engine&amp;tab=jsearch_slot&amp;query=contains%2Cdbcategory%2C&amp;sortby=title&amp;offset=0&amp;databases=category,Institute%20of%20Education%20and%20Humanities%E2%94%80Liberal%20arts" TargetMode="External"/><Relationship Id="rId10" Type="http://schemas.openxmlformats.org/officeDocument/2006/relationships/hyperlink" Target="mailto:infoskills@uwtsd.ac.uk" TargetMode="External"/><Relationship Id="rId4" Type="http://schemas.openxmlformats.org/officeDocument/2006/relationships/hyperlink" Target="https://librarysearch.uwtsd.ac.uk/discovery/dbsearch?vid=44WHELF_UWTSD:44WHELF_UWTSD_VU1&amp;lang=en" TargetMode="External"/><Relationship Id="rId9" Type="http://schemas.openxmlformats.org/officeDocument/2006/relationships/hyperlink" Target="https://librarysearch.uwtsd.ac.uk/discovery/fulldisplay?docid=alma99100250258102421&amp;context=L&amp;vid=44WHELF_UWTSD:44WHELF_UWTSD_VU1&amp;lang=en&amp;search_scope=Search_ELEC&amp;adaptor=Local%20Search%20Engine&amp;tab=Everything&amp;query=any,contains,digital%20theatre%20plus&amp;offset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3892" y="4709215"/>
            <a:ext cx="5435249" cy="1046857"/>
          </a:xfrm>
        </p:spPr>
        <p:txBody>
          <a:bodyPr anchor="t">
            <a:normAutofit fontScale="85000" lnSpcReduction="20000"/>
          </a:bodyPr>
          <a:lstStyle/>
          <a:p>
            <a:r>
              <a:rPr lang="en-GB" dirty="0"/>
              <a:t>Connie Davage</a:t>
            </a:r>
          </a:p>
          <a:p>
            <a:r>
              <a:rPr lang="en-GB" dirty="0">
                <a:hlinkClick r:id="rId4"/>
              </a:rPr>
              <a:t>c.davage@uwtsd.ac.uk</a:t>
            </a:r>
            <a:r>
              <a:rPr lang="en-GB" dirty="0"/>
              <a:t> </a:t>
            </a:r>
          </a:p>
          <a:p>
            <a:r>
              <a:rPr lang="en-GB" dirty="0"/>
              <a:t>2026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GB" dirty="0"/>
              <a:t>Using Library Online Resources</a:t>
            </a:r>
          </a:p>
        </p:txBody>
      </p:sp>
      <p:pic>
        <p:nvPicPr>
          <p:cNvPr id="5" name="Picture Placeholder 5" descr="Office desk with supplies">
            <a:extLst>
              <a:ext uri="{FF2B5EF4-FFF2-40B4-BE49-F238E27FC236}">
                <a16:creationId xmlns:a16="http://schemas.microsoft.com/office/drawing/2014/main" id="{D010C79E-0097-D824-20A2-A57F74E494B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7" r="20307"/>
          <a:stretch>
            <a:fillRect/>
          </a:stretch>
        </p:blipFill>
        <p:spPr>
          <a:xfrm>
            <a:off x="0" y="0"/>
            <a:ext cx="6102350" cy="685800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72C24-FE32-657A-5A84-FD6EEA96B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Welcome</a:t>
            </a:r>
          </a:p>
        </p:txBody>
      </p:sp>
      <p:pic>
        <p:nvPicPr>
          <p:cNvPr id="11" name="Picture 10" descr="Abstract background of data">
            <a:extLst>
              <a:ext uri="{FF2B5EF4-FFF2-40B4-BE49-F238E27FC236}">
                <a16:creationId xmlns:a16="http://schemas.microsoft.com/office/drawing/2014/main" id="{2C103459-4C37-5739-1F76-A578C85C9E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0" r="21909"/>
          <a:stretch>
            <a:fillRect/>
          </a:stretch>
        </p:blipFill>
        <p:spPr>
          <a:xfrm>
            <a:off x="6437376" y="1280483"/>
            <a:ext cx="5754624" cy="5023961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FC08C0-36DA-D554-A9A5-B20208969FA0}"/>
              </a:ext>
            </a:extLst>
          </p:cNvPr>
          <p:cNvSpPr txBox="1"/>
          <p:nvPr/>
        </p:nvSpPr>
        <p:spPr>
          <a:xfrm>
            <a:off x="698500" y="1592263"/>
            <a:ext cx="5253038" cy="4573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Today we’ll look at: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Box of Broadcasts (</a:t>
            </a:r>
            <a:r>
              <a:rPr lang="en-US" sz="2800" kern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BoB</a:t>
            </a:r>
            <a:r>
              <a:rPr lang="en-US" sz="2800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Academic Video Online (AVON)</a:t>
            </a:r>
          </a:p>
        </p:txBody>
      </p:sp>
    </p:spTree>
    <p:extLst>
      <p:ext uri="{BB962C8B-B14F-4D97-AF65-F5344CB8AC3E}">
        <p14:creationId xmlns:p14="http://schemas.microsoft.com/office/powerpoint/2010/main" val="2826406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3154A1-19D2-3497-3A26-F50BB07C08B8}"/>
              </a:ext>
            </a:extLst>
          </p:cNvPr>
          <p:cNvSpPr txBox="1"/>
          <p:nvPr/>
        </p:nvSpPr>
        <p:spPr>
          <a:xfrm>
            <a:off x="718457" y="1600201"/>
            <a:ext cx="5233081" cy="4565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Immediate access to high-quality academic content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Saves time when preparing teaching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students access reliable sources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blended, in-person and online learning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01915-6838-621C-3F47-13FF743C2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Use online video resources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C73CEF5-F87B-690B-FECE-4398BD27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5" r="1" b="1"/>
          <a:stretch>
            <a:fillRect/>
          </a:stretch>
        </p:blipFill>
        <p:spPr bwMode="auto">
          <a:xfrm>
            <a:off x="6254749" y="1600201"/>
            <a:ext cx="5239011" cy="456565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96228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AA0A7-312C-BA2A-5026-E1DF37E62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Box of Broadcasts (</a:t>
            </a:r>
            <a:r>
              <a:rPr lang="en-GB" dirty="0" err="1"/>
              <a:t>BoB</a:t>
            </a:r>
            <a:r>
              <a:rPr lang="en-GB" dirty="0"/>
              <a:t>)?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866F9D-BDEE-2C70-7074-5422352062B9}"/>
              </a:ext>
            </a:extLst>
          </p:cNvPr>
          <p:cNvSpPr txBox="1"/>
          <p:nvPr/>
        </p:nvSpPr>
        <p:spPr>
          <a:xfrm>
            <a:off x="698242" y="1660526"/>
            <a:ext cx="10795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Box of Broadcasts (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BoB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is an on-demand TV and radio service for education.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8D8469-B163-EF8C-9ADB-E3EB1D817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76" y="3104427"/>
            <a:ext cx="7486624" cy="31162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1F4F8E-2CBA-8DA7-C8DC-D3B1703F6695}"/>
              </a:ext>
            </a:extLst>
          </p:cNvPr>
          <p:cNvSpPr txBox="1"/>
          <p:nvPr/>
        </p:nvSpPr>
        <p:spPr>
          <a:xfrm>
            <a:off x="205542" y="2350090"/>
            <a:ext cx="413411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Features: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 thousands of TV and Radio programmes.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Ability to schedule recordings of forthcoming broadcasts.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Searchable transcripts.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&amp; share Clips/playlists.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Citation-friendly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787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2E637-AB58-6126-B788-B915A003FDF9}"/>
              </a:ext>
            </a:extLst>
          </p:cNvPr>
          <p:cNvSpPr txBox="1">
            <a:spLocks/>
          </p:cNvSpPr>
          <p:nvPr/>
        </p:nvSpPr>
        <p:spPr>
          <a:xfrm>
            <a:off x="142745" y="299803"/>
            <a:ext cx="11906510" cy="100391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Why use Box of Broadcasts 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BoB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)?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73AEBC-6C9F-A4BD-7D3C-D7F275922151}"/>
              </a:ext>
            </a:extLst>
          </p:cNvPr>
          <p:cNvSpPr txBox="1"/>
          <p:nvPr/>
        </p:nvSpPr>
        <p:spPr>
          <a:xfrm>
            <a:off x="422223" y="1538760"/>
            <a:ext cx="51641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</a:rPr>
              <a:t>Enhances research with video/audio content.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</a:rPr>
              <a:t>Useful for assignments &amp; presentations.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</a:rPr>
              <a:t>Archive of past broadcasts.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</a:rPr>
              <a:t>Easy to share &amp; reference.</a:t>
            </a:r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7622CA-CF0A-3796-78BA-AE9E5D5995CE}"/>
              </a:ext>
            </a:extLst>
          </p:cNvPr>
          <p:cNvSpPr txBox="1"/>
          <p:nvPr/>
        </p:nvSpPr>
        <p:spPr>
          <a:xfrm>
            <a:off x="256455" y="4857575"/>
            <a:ext cx="5329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Note: </a:t>
            </a:r>
            <a:r>
              <a:rPr lang="en-GB" dirty="0" err="1">
                <a:latin typeface="Calibri "/>
              </a:rPr>
              <a:t>BoB</a:t>
            </a:r>
            <a:r>
              <a:rPr lang="en-GB" dirty="0">
                <a:latin typeface="Calibri "/>
              </a:rPr>
              <a:t> is only available in the UK. Education institutions must hold an Educational Recording Agency Licence (ERA) licence. </a:t>
            </a:r>
          </a:p>
          <a:p>
            <a:endParaRPr lang="en-GB" dirty="0">
              <a:latin typeface="Calibri "/>
            </a:endParaRPr>
          </a:p>
          <a:p>
            <a:r>
              <a:rPr lang="en-GB" dirty="0">
                <a:latin typeface="Calibri "/>
                <a:hlinkClick r:id="rId3"/>
              </a:rPr>
              <a:t>Library Collection</a:t>
            </a:r>
            <a:endParaRPr lang="en-GB" dirty="0">
              <a:latin typeface="Calibri 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FE45C0F-9E22-0C71-1D6D-245F5436D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9" y="1260219"/>
            <a:ext cx="6240462" cy="505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771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2A993-7458-8DD3-B6FB-C8B60258A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Video Online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167680-C6D6-619A-35EE-4A742088D268}"/>
              </a:ext>
            </a:extLst>
          </p:cNvPr>
          <p:cNvSpPr txBox="1"/>
          <p:nvPr/>
        </p:nvSpPr>
        <p:spPr>
          <a:xfrm>
            <a:off x="83839" y="1841312"/>
            <a:ext cx="351957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Large academic video platform with over 85,000 titles, 21,000 exclusive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Includes documentaries, films, interviews and demonstrations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Covers social sciences, humanities, health, arts and more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23F044-D66E-F0FD-1E3E-8D295E3A93C9}"/>
              </a:ext>
            </a:extLst>
          </p:cNvPr>
          <p:cNvSpPr txBox="1"/>
          <p:nvPr/>
        </p:nvSpPr>
        <p:spPr>
          <a:xfrm>
            <a:off x="237044" y="1438689"/>
            <a:ext cx="34678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it is…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889719-04B5-6C7C-00A8-8BB272FA754D}"/>
              </a:ext>
            </a:extLst>
          </p:cNvPr>
          <p:cNvSpPr txBox="1"/>
          <p:nvPr/>
        </p:nvSpPr>
        <p:spPr>
          <a:xfrm>
            <a:off x="6814868" y="1438689"/>
            <a:ext cx="4451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it’s useful…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FEBE10-EF5A-6B9B-9FA0-D8EDDCE895EE}"/>
              </a:ext>
            </a:extLst>
          </p:cNvPr>
          <p:cNvSpPr txBox="1"/>
          <p:nvPr/>
        </p:nvSpPr>
        <p:spPr>
          <a:xfrm>
            <a:off x="6601623" y="1838799"/>
            <a:ext cx="45547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High-quality, curriculum-aligned 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course playlists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 interactive features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Export student results to your Moodle courses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AD8AB8B-E013-F917-1044-558AE34E8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8663" y="3898726"/>
            <a:ext cx="9783337" cy="237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45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821CF-F547-C3FC-0761-3C3201FDF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useful databases.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7DC57E-D651-9C3E-0197-267B5566910F}"/>
              </a:ext>
            </a:extLst>
          </p:cNvPr>
          <p:cNvSpPr txBox="1"/>
          <p:nvPr/>
        </p:nvSpPr>
        <p:spPr>
          <a:xfrm>
            <a:off x="353568" y="1592263"/>
            <a:ext cx="5474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 it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Library catalogue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Database Search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tab at the top of the library catalogue page.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C1CFC-83B3-A62D-078E-4F7BC64715C9}"/>
              </a:ext>
            </a:extLst>
          </p:cNvPr>
          <p:cNvSpPr txBox="1"/>
          <p:nvPr/>
        </p:nvSpPr>
        <p:spPr>
          <a:xfrm>
            <a:off x="243840" y="3788409"/>
            <a:ext cx="49987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hlinkClick r:id="rId5"/>
              </a:rPr>
              <a:t>Academic Search Premier (EBSCOhost)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hlinkClick r:id="rId6"/>
              </a:rPr>
              <a:t>CIS (Construction Information Service)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hlinkClick r:id="rId7"/>
              </a:rPr>
              <a:t>Exact Editions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hlinkClick r:id="rId8"/>
              </a:rPr>
              <a:t>Humanities source (EBSCOhost)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hlinkClick r:id="rId9"/>
              </a:rPr>
              <a:t>Digital Theatre Plus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221BB1A-5E6F-04E4-EDE1-A35FDBDF4E25}"/>
              </a:ext>
            </a:extLst>
          </p:cNvPr>
          <p:cNvSpPr txBox="1">
            <a:spLocks/>
          </p:cNvSpPr>
          <p:nvPr/>
        </p:nvSpPr>
        <p:spPr>
          <a:xfrm>
            <a:off x="6096000" y="1592263"/>
            <a:ext cx="5977631" cy="18066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contact your </a:t>
            </a:r>
            <a:r>
              <a:rPr lang="en-GB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Academic Liaison Librarian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Send us an email at: </a:t>
            </a:r>
            <a:r>
              <a:rPr lang="en-GB" sz="1800" u="sng" dirty="0">
                <a:solidFill>
                  <a:srgbClr val="034A9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infoskills@uwtsd.ac.uk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 to </a:t>
            </a:r>
            <a:r>
              <a:rPr lang="en-GB" sz="1800" u="sng" dirty="0">
                <a:solidFill>
                  <a:srgbClr val="034A9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/>
              </a:rPr>
              <a:t>Book an appointment 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select your Academic Liaison Librarian.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 descr="A group of wooden tiles with letters on them">
            <a:extLst>
              <a:ext uri="{FF2B5EF4-FFF2-40B4-BE49-F238E27FC236}">
                <a16:creationId xmlns:a16="http://schemas.microsoft.com/office/drawing/2014/main" id="{9358DC4A-72C3-DCB6-66A5-F9532F5E7D38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4870" y="3263255"/>
            <a:ext cx="3827130" cy="305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19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"/>
  <p:tag name="PRESGUID" val="43acfbf9-a72b-4ab0-bd79-b5cf4d40bb1a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" id="{09BFCF65-37DB-46BB-9C25-8F7F628D4B6F}" vid="{DDCA05F4-5FB2-4D4D-A10B-11FCB34D67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084fe36-8241-4751-a893-1fa9f44ff207">
      <UserInfo>
        <DisplayName/>
        <AccountId xsi:nil="true"/>
        <AccountType/>
      </UserInfo>
    </SharedWithUsers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d58dbe5dad4c031633cf73e1cdc19dfe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4ea519f5749edfc1c2fa7bca6bf2537e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www.w3.org/XML/1998/namespace"/>
    <ds:schemaRef ds:uri="http://purl.org/dc/terms/"/>
    <ds:schemaRef ds:uri="http://purl.org/dc/elements/1.1/"/>
    <ds:schemaRef ds:uri="61b8a593-e33f-405c-9ec9-a885dee76581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16f2420-4a0a-4c49-8a81-53a9bcc36554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5A4B1FE-CA6A-4499-AF22-54ACA1BA60EF}"/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0</TotalTime>
  <Words>314</Words>
  <Application>Microsoft Office PowerPoint</Application>
  <PresentationFormat>Widescreen</PresentationFormat>
  <Paragraphs>62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Using Library Online Resources</vt:lpstr>
      <vt:lpstr>Welcome</vt:lpstr>
      <vt:lpstr>Use online video resources</vt:lpstr>
      <vt:lpstr>What is Box of Broadcasts (BoB)?</vt:lpstr>
      <vt:lpstr>PowerPoint Presentation</vt:lpstr>
      <vt:lpstr>Academic Video Online</vt:lpstr>
      <vt:lpstr>Other useful databases.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Connie Davage</cp:lastModifiedBy>
  <cp:revision>5</cp:revision>
  <dcterms:created xsi:type="dcterms:W3CDTF">2024-01-22T14:15:45Z</dcterms:created>
  <dcterms:modified xsi:type="dcterms:W3CDTF">2026-02-25T17:05:36Z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ArticulateGUID">
    <vt:lpwstr>19DF1572-01A5-4A79-8B8B-499B1287DBA6</vt:lpwstr>
  </property>
  <property fmtid="{D5CDD505-2E9C-101B-9397-08002B2CF9AE}" pid="10" name="ArticulatePath">
    <vt:lpwstr>https://uowtsd.sharepoint.com/sites/AcademicLiaison/Shared Documents/Marketing/Assets and templates/Power Point Presentations/Presentation template-mustard</vt:lpwstr>
  </property>
</Properties>
</file>