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56" r:id="rId5"/>
    <p:sldId id="277" r:id="rId6"/>
    <p:sldId id="260" r:id="rId7"/>
    <p:sldId id="275" r:id="rId8"/>
    <p:sldId id="279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58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F3C251-60ED-40C5-975C-E1722A053099}" v="162" dt="2026-03-30T13:28:35.1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>
        <p:scale>
          <a:sx n="39" d="100"/>
          <a:sy n="39" d="100"/>
        </p:scale>
        <p:origin x="68" y="7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26D1E8-A2FC-4901-B202-EE35ABD657E3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D2D7A0-57D7-4AC5-BA40-FDB583D5C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810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67CEC-899C-77AF-7453-43F4BCCEBA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8C87BB-4FED-FB45-EDAA-43182C4AEA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7812E0-EDC8-41C3-A77B-D8118A13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61FA6-CE10-4E4C-93ED-C729C5B38B7F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96E7DF-AE4A-5F12-EA7A-C41A91C1CC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EC0B37-3D60-0184-3522-87F53DE7A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F339-A473-4297-B420-F405800F4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250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8AAFB-2CF3-54F1-06EE-AA39E4B72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C1FAF-BF8A-C991-BE3C-5911BA589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0371D8-F30B-52E4-36FE-98128B0EB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61FA6-CE10-4E4C-93ED-C729C5B38B7F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3C68F8-9966-A82D-9C49-D66E5DE4D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F1EE6-E4C9-2FB4-04D9-5EF14DAAB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F339-A473-4297-B420-F405800F4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667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08379-FC54-85ED-F023-254CEEBB0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3559A6-74E1-7071-6C38-8D5D1C0572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FD863F-48BB-24E0-E693-6FD8FADF6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61FA6-CE10-4E4C-93ED-C729C5B38B7F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15BF5-AE8F-BB0A-A0FB-A47772633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B25F4-9846-9A62-1230-0E1601D9EA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F339-A473-4297-B420-F405800F4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660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A4136-D708-C2A1-E0FE-2B008BBF7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FCD2F-A8D2-8B03-3749-AF19290B7B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9F3BBD-2A7A-074B-B754-3C093D2509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78C51D-A285-FAA7-8BC3-F7AF9E12E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61FA6-CE10-4E4C-93ED-C729C5B38B7F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70F79-6A91-3AEB-C23B-EEB7AB4A8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6C5011-BA37-1D49-E0A1-DBA85A5AC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F339-A473-4297-B420-F405800F4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683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4598E-8354-C14B-12D3-143226508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692741-C340-ADE3-6CD9-7DC1563B19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D7E26E-A428-1AF4-760F-54D31A33F2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1B1887-94F6-B381-5FC3-D9F8A39DCE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6705B9-E143-C711-AD8C-448B857171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470195-A20F-DD69-5783-C778A3CF4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61FA6-CE10-4E4C-93ED-C729C5B38B7F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3599A6-6682-EC6E-FA2B-D4DDD7C8C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3E95DD-D118-F727-01F1-F7CDBD344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F339-A473-4297-B420-F405800F4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036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05450-2024-E174-A6EF-940EEF993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B7AF34-4227-58AC-57DD-CE9A0BC10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61FA6-CE10-4E4C-93ED-C729C5B38B7F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C567DE-AFFD-5274-AAFC-30A5169AB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7F8BDD-088B-8341-6BD7-C681949F9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F339-A473-4297-B420-F405800F4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256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9E7D1B-955B-97E0-F0DA-0199C4F75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61FA6-CE10-4E4C-93ED-C729C5B38B7F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102CA4-722E-C823-49D4-91E7363D8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384118-D990-5345-B1AA-51A5BA834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F339-A473-4297-B420-F405800F4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112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3A018-CC5A-F218-75B2-93AFCD794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73A34-A314-4B1F-16CD-616D3B4CA8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41733C-0AAF-9748-2DAC-61BBDD1508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FAAC23-7887-C608-A4BE-99382E709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61FA6-CE10-4E4C-93ED-C729C5B38B7F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AD4AAA-1451-2859-625E-C4E023205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882848-8A9B-0FCE-D62B-190803764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F339-A473-4297-B420-F405800F4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04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9FC39-1FEF-1F18-B865-770A8EEFE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0978DA-CD30-81B6-C4F6-DB33977233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631B10-1DDA-99E6-9B29-B448036A2C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1CF929-7E65-2AD9-3EA9-649E82759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61FA6-CE10-4E4C-93ED-C729C5B38B7F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6F5EC9-113C-50E7-495E-3CEA366643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E2BE24-C656-05B7-A375-355A1CB45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F339-A473-4297-B420-F405800F4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906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397C-38C1-BDC6-E9A3-46A072E03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FAEE33-8CE8-97B4-6710-FB418E4701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1C8DD4-5D2C-9380-CB55-0B5DD6A12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61FA6-CE10-4E4C-93ED-C729C5B38B7F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2029FB-096B-76DF-F565-76B02074D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37861F-F1A8-5B31-9DC8-B3B0B863E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F339-A473-4297-B420-F405800F4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910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E1566C-390D-8C7F-F2AF-B73B2342BB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C8F6B3-E6B1-68F7-F1AF-ABF7E50DFB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6FF51-969F-8C84-0853-2806412F6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61FA6-CE10-4E4C-93ED-C729C5B38B7F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C133E4-354B-F11E-0D20-60E6462BE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8BB00-9366-75BD-417A-B6E6C64CB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EF339-A473-4297-B420-F405800F4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515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6179F4-195E-80C4-1A04-AB151796B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446A2-2896-B36D-99FA-4D3EC2FD28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E24F7-A0E1-3C96-074A-C0FB5594D6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461FA6-CE10-4E4C-93ED-C729C5B38B7F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93ED-D3FA-F38C-1C48-A471814592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45F1E-099A-99E4-59DC-DCEA7D798F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DEF339-A473-4297-B420-F405800F4A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793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statistics/diabetes-profile-update-march-2025/diabetes-profile-statistical-commentary-march-202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5BD2C-25C5-5103-17B2-B7167BDA8D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2608" y="1380564"/>
            <a:ext cx="4561369" cy="2346229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595959"/>
                </a:solidFill>
              </a:rPr>
              <a:t>Type 2 diabetes care plan: Mr James Carter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BB23E9-1573-6B53-E4BB-2151A7C917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2608" y="4061345"/>
            <a:ext cx="4561369" cy="1416090"/>
          </a:xfrm>
        </p:spPr>
        <p:txBody>
          <a:bodyPr anchor="t">
            <a:normAutofit/>
          </a:bodyPr>
          <a:lstStyle/>
          <a:p>
            <a:r>
              <a:rPr lang="en-GB" sz="1400">
                <a:solidFill>
                  <a:srgbClr val="595959"/>
                </a:solidFill>
              </a:rPr>
              <a:t>By Portia Amankonah </a:t>
            </a:r>
          </a:p>
          <a:p>
            <a:r>
              <a:rPr lang="en-GB" sz="1400">
                <a:solidFill>
                  <a:srgbClr val="595959"/>
                </a:solidFill>
              </a:rPr>
              <a:t>For module: physiology </a:t>
            </a:r>
          </a:p>
        </p:txBody>
      </p:sp>
    </p:spTree>
    <p:extLst>
      <p:ext uri="{BB962C8B-B14F-4D97-AF65-F5344CB8AC3E}">
        <p14:creationId xmlns:p14="http://schemas.microsoft.com/office/powerpoint/2010/main" val="41451770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89F6A9-83C5-4F3F-1BB5-49D98E4DD9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38D7422-A4D1-AACF-68FC-1837BEA32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C3AF450-C41F-5705-DBCC-7C5D8248C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2072E-83E0-27CF-9AD7-A61094A1CD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900" y="896541"/>
            <a:ext cx="11163300" cy="1516720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Type 2 Diabetes?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Mr. James Carter Case Study</a:t>
            </a:r>
            <a:br>
              <a:rPr lang="en-GB" dirty="0"/>
            </a:br>
            <a:endParaRPr lang="en-GB" sz="3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Graphic 9" descr="Needle">
            <a:extLst>
              <a:ext uri="{FF2B5EF4-FFF2-40B4-BE49-F238E27FC236}">
                <a16:creationId xmlns:a16="http://schemas.microsoft.com/office/drawing/2014/main" id="{16EA6658-5F86-0B66-CD10-CFC09CB2E0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8567" y="106589"/>
            <a:ext cx="2040533" cy="2040533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A836126-3FF4-EED7-6340-2BB57C63786E}"/>
              </a:ext>
            </a:extLst>
          </p:cNvPr>
          <p:cNvSpPr txBox="1"/>
          <p:nvPr/>
        </p:nvSpPr>
        <p:spPr>
          <a:xfrm>
            <a:off x="911949" y="2340701"/>
            <a:ext cx="950322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Clinical Focus</a:t>
            </a:r>
            <a:r>
              <a:rPr lang="en-GB" dirty="0"/>
              <a:t>: Explores Type 2 diabetes as a chronic metabolic disorder, linking endocrine physiology to real patient outcomes through an applied case study.</a:t>
            </a:r>
          </a:p>
          <a:p>
            <a:endParaRPr lang="en-GB" dirty="0"/>
          </a:p>
          <a:p>
            <a:r>
              <a:rPr lang="en-GB" b="1" dirty="0"/>
              <a:t>Fictional Case Study Context: </a:t>
            </a:r>
            <a:r>
              <a:rPr lang="en-GB" dirty="0"/>
              <a:t>Mr. Carter, a 55-year-old male with obesity and a sedentary lifestyle, was used to demonstrate how physiological dysfunction presents clinically.</a:t>
            </a:r>
          </a:p>
          <a:p>
            <a:endParaRPr lang="en-GB" dirty="0"/>
          </a:p>
          <a:p>
            <a:r>
              <a:rPr lang="en-GB" b="1" dirty="0"/>
              <a:t>Scientific Approach</a:t>
            </a:r>
            <a:r>
              <a:rPr lang="en-GB" dirty="0"/>
              <a:t>: Integrates anatomy, physiology, and pathophysiology to explain disease mechanisms and guide evidence-based care planning.</a:t>
            </a:r>
          </a:p>
          <a:p>
            <a:endParaRPr lang="en-GB" dirty="0"/>
          </a:p>
          <a:p>
            <a:r>
              <a:rPr lang="en-GB" b="1" dirty="0"/>
              <a:t>Guideline Framework</a:t>
            </a:r>
            <a:r>
              <a:rPr lang="en-GB" dirty="0"/>
              <a:t>: Care recommendations aligned with NICE and NHS standards to ensure safe, effective person-centred management.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0671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EE2DE6-6FFB-D92B-7699-A0DA9BA8E4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814827"/>
            <a:ext cx="6301874" cy="1400400"/>
          </a:xfrm>
        </p:spPr>
        <p:txBody>
          <a:bodyPr anchor="b">
            <a:normAutofit fontScale="90000"/>
          </a:bodyPr>
          <a:lstStyle/>
          <a:p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Type 2 diabetes?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condition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3422D6A-AC89-3C9B-8B11-AE998FA9FA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4565845"/>
            <a:ext cx="4561369" cy="1477328"/>
          </a:xfrm>
        </p:spPr>
        <p:txBody>
          <a:bodyPr anchor="t">
            <a:noAutofit/>
          </a:bodyPr>
          <a:lstStyle/>
          <a:p>
            <a:pPr algn="l"/>
            <a:r>
              <a:rPr lang="en-GB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dirty="0">
              <a:solidFill>
                <a:srgbClr val="59595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ED867F-79DF-6A9E-7A45-EA7ED2F7D0DA}"/>
              </a:ext>
            </a:extLst>
          </p:cNvPr>
          <p:cNvSpPr txBox="1"/>
          <p:nvPr/>
        </p:nvSpPr>
        <p:spPr>
          <a:xfrm>
            <a:off x="866092" y="2267443"/>
            <a:ext cx="5071451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Definition of condition: </a:t>
            </a:r>
          </a:p>
          <a:p>
            <a:r>
              <a:rPr lang="en-GB" dirty="0"/>
              <a:t>Type 2 diabetes is a chronic metabolic disorder characterised by insulin resistance and persistent hyperglycaemia, where glucose remains in the bloodstream rather than entering cells effectively.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898EFA-CAD9-BC50-369E-74528F0EACFA}"/>
              </a:ext>
            </a:extLst>
          </p:cNvPr>
          <p:cNvSpPr txBox="1"/>
          <p:nvPr/>
        </p:nvSpPr>
        <p:spPr>
          <a:xfrm>
            <a:off x="6344605" y="2261288"/>
            <a:ext cx="4981303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Underlying mechanism: </a:t>
            </a:r>
          </a:p>
          <a:p>
            <a:r>
              <a:rPr lang="en-GB" dirty="0"/>
              <a:t>Although insulin is still produced, the body’s cells do not respond properly, leading to impaired glucose uptake and disruption of normal metabolic processes.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D52DAE-BE5F-3684-22C9-0580AB30A5A7}"/>
              </a:ext>
            </a:extLst>
          </p:cNvPr>
          <p:cNvSpPr txBox="1"/>
          <p:nvPr/>
        </p:nvSpPr>
        <p:spPr>
          <a:xfrm>
            <a:off x="6344605" y="4477259"/>
            <a:ext cx="4981303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Clinical relevance to Mr. Carter: </a:t>
            </a:r>
          </a:p>
          <a:p>
            <a:r>
              <a:rPr lang="en-GB" dirty="0"/>
              <a:t>In Mr. Carter’s case, this results in symptoms such as fatigue and increased thirst, demonstrating how impaired glucose regulation presents in everyday functioning</a:t>
            </a:r>
          </a:p>
        </p:txBody>
      </p:sp>
      <p:pic>
        <p:nvPicPr>
          <p:cNvPr id="10" name="Graphic 9" descr="Needle">
            <a:extLst>
              <a:ext uri="{FF2B5EF4-FFF2-40B4-BE49-F238E27FC236}">
                <a16:creationId xmlns:a16="http://schemas.microsoft.com/office/drawing/2014/main" id="{5E429598-08A5-5816-EC08-A01833B523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8567" y="106589"/>
            <a:ext cx="2040533" cy="2040533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0F3FDAA-AEF6-6085-4CD4-CAFF4C6157B1}"/>
              </a:ext>
            </a:extLst>
          </p:cNvPr>
          <p:cNvSpPr txBox="1"/>
          <p:nvPr/>
        </p:nvSpPr>
        <p:spPr>
          <a:xfrm>
            <a:off x="857250" y="4439312"/>
            <a:ext cx="4561369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Progression of disease:</a:t>
            </a:r>
          </a:p>
          <a:p>
            <a:r>
              <a:rPr lang="en-GB" dirty="0"/>
              <a:t>Over time, pancreatic beta cells may become less effective, further reducing insulin production and worsening blood glucose control.</a:t>
            </a:r>
            <a:endParaRPr lang="en-GB" sz="1100" dirty="0">
              <a:solidFill>
                <a:srgbClr val="595959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4892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B3AF0F-F623-F9FD-CFBA-815727B8FA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6C058A6-1501-B204-5C29-0FB9138E1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8A8A062-93BA-37B8-91D1-9830C43ED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5FE19-033B-FB5B-9CC9-05F446670D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9284" y="774378"/>
            <a:ext cx="8499186" cy="1609055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study: Mr. James Carter 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Physiology to a Patient </a:t>
            </a:r>
            <a:br>
              <a:rPr lang="en-GB" dirty="0"/>
            </a:br>
            <a:endParaRPr lang="en-GB" sz="3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Graphic 9" descr="Needle">
            <a:extLst>
              <a:ext uri="{FF2B5EF4-FFF2-40B4-BE49-F238E27FC236}">
                <a16:creationId xmlns:a16="http://schemas.microsoft.com/office/drawing/2014/main" id="{18A8D5D1-E321-BCB9-216B-330479BD0D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171753" y="0"/>
            <a:ext cx="2040533" cy="2040533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7E26B7A-5153-98B8-E885-3EBE6E38DD36}"/>
              </a:ext>
            </a:extLst>
          </p:cNvPr>
          <p:cNvSpPr txBox="1"/>
          <p:nvPr/>
        </p:nvSpPr>
        <p:spPr>
          <a:xfrm>
            <a:off x="977263" y="2294855"/>
            <a:ext cx="95032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Patient Overview: </a:t>
            </a:r>
            <a:r>
              <a:rPr lang="en-GB" dirty="0"/>
              <a:t>Mr. Carter is a 55-year-old male with a BMI of approximately 32, classifying him as obese, and he works in a sedentary office-based role.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Lifestyle Factors</a:t>
            </a:r>
            <a:r>
              <a:rPr lang="en-GB" dirty="0"/>
              <a:t>: He engages in minimal physical activity and consumes a diet high in processed foods, refined sugars, and saturated fats.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Clinical Significance: </a:t>
            </a:r>
            <a:r>
              <a:rPr lang="en-GB" dirty="0"/>
              <a:t>These lifestyle behaviours are strongly associated with the development of insulin resistance and impaired glucose regulation.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b="1" dirty="0"/>
              <a:t>Link to Physiology: </a:t>
            </a:r>
            <a:r>
              <a:rPr lang="en-GB" dirty="0"/>
              <a:t>This case will be used to demonstrate how disruptions in endocrine function present clinically as symptoms such as fatigue and reduced energy levels.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8928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90751C-A93B-381B-2662-D9455730C8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E670A6C-B017-B53D-97A9-FF6DDDB51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C10D504-1037-CBBB-5036-5296E37F2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9EBA2A-E7C3-DCC8-E9BF-46099E901A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5735" y="835191"/>
            <a:ext cx="8871022" cy="1663908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Endocrine System: Structure and Function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of the Pancreas in Glucose Regulation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826ACE5-2314-2968-1A9D-88ED361A21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4565845"/>
            <a:ext cx="4561369" cy="1477328"/>
          </a:xfrm>
        </p:spPr>
        <p:txBody>
          <a:bodyPr anchor="t">
            <a:noAutofit/>
          </a:bodyPr>
          <a:lstStyle/>
          <a:p>
            <a:pPr algn="l"/>
            <a:r>
              <a:rPr lang="en-GB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dirty="0">
              <a:solidFill>
                <a:srgbClr val="59595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0C8BF0-4997-246F-F4BD-B0A6BAB4B6E3}"/>
              </a:ext>
            </a:extLst>
          </p:cNvPr>
          <p:cNvSpPr txBox="1"/>
          <p:nvPr/>
        </p:nvSpPr>
        <p:spPr>
          <a:xfrm>
            <a:off x="1024549" y="2292155"/>
            <a:ext cx="507145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Pancreatic Anatomy:</a:t>
            </a:r>
          </a:p>
          <a:p>
            <a:r>
              <a:rPr lang="en-GB" dirty="0"/>
              <a:t>The pancreas is a dual-function gland containing endocrine cells organised into clusters known as the islets of Langerhans, which regulate blood glucose levels.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DB8C52-5BF0-03A3-52F7-C59FBCE77524}"/>
              </a:ext>
            </a:extLst>
          </p:cNvPr>
          <p:cNvSpPr txBox="1"/>
          <p:nvPr/>
        </p:nvSpPr>
        <p:spPr>
          <a:xfrm>
            <a:off x="6660424" y="2292155"/>
            <a:ext cx="49813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Beta Cell Function:</a:t>
            </a:r>
          </a:p>
          <a:p>
            <a:r>
              <a:rPr lang="en-GB" dirty="0"/>
              <a:t>Within the islets, beta cells are responsible for synthesising and secreting insulin in response to elevated blood glucose concentrations.</a:t>
            </a: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FA4F85-41F9-43C2-8AFE-1D986D466315}"/>
              </a:ext>
            </a:extLst>
          </p:cNvPr>
          <p:cNvSpPr txBox="1"/>
          <p:nvPr/>
        </p:nvSpPr>
        <p:spPr>
          <a:xfrm>
            <a:off x="6870390" y="4178284"/>
            <a:ext cx="456136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Clinical Link to Mr. Carter:</a:t>
            </a:r>
          </a:p>
          <a:p>
            <a:r>
              <a:rPr lang="en-GB" dirty="0"/>
              <a:t>In Mr Carter, although the pancreatic structure remains intact, the effectiveness of insulin signalling is reduced, contributing to his symptoms of fatigue and reduced energy availability.</a:t>
            </a:r>
            <a:endParaRPr lang="en-GB" b="1" dirty="0"/>
          </a:p>
        </p:txBody>
      </p:sp>
      <p:pic>
        <p:nvPicPr>
          <p:cNvPr id="10" name="Graphic 9" descr="Needle">
            <a:extLst>
              <a:ext uri="{FF2B5EF4-FFF2-40B4-BE49-F238E27FC236}">
                <a16:creationId xmlns:a16="http://schemas.microsoft.com/office/drawing/2014/main" id="{7DB3A1C3-7239-3FE3-5458-44AE9CD4D9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8567" y="106589"/>
            <a:ext cx="2040533" cy="2040533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20C2FCC-0C2B-830D-21B5-D5A3DB39DF41}"/>
              </a:ext>
            </a:extLst>
          </p:cNvPr>
          <p:cNvSpPr txBox="1"/>
          <p:nvPr/>
        </p:nvSpPr>
        <p:spPr>
          <a:xfrm>
            <a:off x="1105735" y="4218219"/>
            <a:ext cx="45613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Role of Insulin:</a:t>
            </a:r>
          </a:p>
          <a:p>
            <a:r>
              <a:rPr lang="en-GB" dirty="0"/>
              <a:t>Insulin facilitates the uptake of glucose into target tissues, particularly skeletal muscle and adipose tissue, maintaining metabolic balance.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72555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86A728-0B4E-6331-EEF1-E7E474AE01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F23A489-F035-A658-400E-705C009AC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C6AA5A5-C57C-F166-38D6-BBA1321CD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6AE23-0D22-61A2-6294-95BBF81474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1705" y="842333"/>
            <a:ext cx="9031675" cy="1186717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Normal Physiology of Glucose Regulation: 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Homeostasis and the endocrine system</a:t>
            </a:r>
          </a:p>
        </p:txBody>
      </p:sp>
      <p:pic>
        <p:nvPicPr>
          <p:cNvPr id="10" name="Graphic 9" descr="Needle">
            <a:extLst>
              <a:ext uri="{FF2B5EF4-FFF2-40B4-BE49-F238E27FC236}">
                <a16:creationId xmlns:a16="http://schemas.microsoft.com/office/drawing/2014/main" id="{6EB8D689-358C-A6D0-0D3D-20A4AB5F17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8567" y="106589"/>
            <a:ext cx="2040533" cy="2040533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9D466A2-F976-CC00-D3C4-0DA96C25B2A8}"/>
              </a:ext>
            </a:extLst>
          </p:cNvPr>
          <p:cNvSpPr txBox="1"/>
          <p:nvPr/>
        </p:nvSpPr>
        <p:spPr>
          <a:xfrm>
            <a:off x="816429" y="2318656"/>
            <a:ext cx="95032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Post-Meal Glucose Response: </a:t>
            </a:r>
            <a:r>
              <a:rPr lang="en-GB" dirty="0"/>
              <a:t>After food intake, blood glucose levels rise, stimulating the pancreas to release insulin from beta cells to maintain blood glucose levels.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Cellular Glucose Uptake</a:t>
            </a:r>
            <a:r>
              <a:rPr lang="en-GB" dirty="0"/>
              <a:t>: Insulin binds to receptors on cells, enabling glucose transport into tissues such as skeletal muscle via GLUT4 transporters for energy use.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Energy Production and Storage: </a:t>
            </a:r>
            <a:r>
              <a:rPr lang="en-GB" dirty="0"/>
              <a:t>Glucose is either used for ATP production or stored as glycogen in the liver and muscles, supporting ongoing metabolic needs.</a:t>
            </a:r>
          </a:p>
          <a:p>
            <a:endParaRPr lang="en-GB" dirty="0"/>
          </a:p>
          <a:p>
            <a:r>
              <a:rPr lang="en-GB" b="1" dirty="0"/>
              <a:t>Link to Mr. Carter</a:t>
            </a:r>
            <a:r>
              <a:rPr lang="en-GB" dirty="0"/>
              <a:t>: In Mr. Carter, this normal process is disrupted, meaning</a:t>
            </a:r>
          </a:p>
          <a:p>
            <a:r>
              <a:rPr lang="en-GB" dirty="0"/>
              <a:t>glucose remains in the bloodstream rather than entering cells, leading to reduced energy and early symptoms.</a:t>
            </a:r>
          </a:p>
        </p:txBody>
      </p:sp>
    </p:spTree>
    <p:extLst>
      <p:ext uri="{BB962C8B-B14F-4D97-AF65-F5344CB8AC3E}">
        <p14:creationId xmlns:p14="http://schemas.microsoft.com/office/powerpoint/2010/main" val="3558442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9D7D46-C7BD-2AE0-ACC0-79F2C73E5C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84AEC51-35D4-5E82-98F7-0BDC10CC4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FA2FEFF-DD80-202F-190A-1D3C7668F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CE4E63-DFCF-792B-DD7B-741BB09F16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91443" y="856313"/>
            <a:ext cx="7609114" cy="1663908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Pathophysiology of type 2 diabetes 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goes wrong in glucose regulation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B02CCB6-527C-1DFF-CE8C-9B7789A4BD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4565845"/>
            <a:ext cx="4561369" cy="1477328"/>
          </a:xfrm>
        </p:spPr>
        <p:txBody>
          <a:bodyPr anchor="t">
            <a:noAutofit/>
          </a:bodyPr>
          <a:lstStyle/>
          <a:p>
            <a:pPr algn="l"/>
            <a:r>
              <a:rPr lang="en-GB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dirty="0">
              <a:solidFill>
                <a:srgbClr val="59595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C52976-8341-1146-5F36-E52A09D53D62}"/>
              </a:ext>
            </a:extLst>
          </p:cNvPr>
          <p:cNvSpPr txBox="1"/>
          <p:nvPr/>
        </p:nvSpPr>
        <p:spPr>
          <a:xfrm>
            <a:off x="1024549" y="2352945"/>
            <a:ext cx="507145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Insulin resistance:</a:t>
            </a:r>
          </a:p>
          <a:p>
            <a:r>
              <a:rPr lang="en-GB" dirty="0"/>
              <a:t>Cells become less responsive to insulin, reducing glucose uptake and causing glucose to remain in the bloodstream rather than entering tissues.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4BD68C-32E8-BC76-0026-2A006E46D7DF}"/>
              </a:ext>
            </a:extLst>
          </p:cNvPr>
          <p:cNvSpPr txBox="1"/>
          <p:nvPr/>
        </p:nvSpPr>
        <p:spPr>
          <a:xfrm>
            <a:off x="6524897" y="2403167"/>
            <a:ext cx="49813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Beta Cell Dysfunction:</a:t>
            </a:r>
          </a:p>
          <a:p>
            <a:r>
              <a:rPr lang="en-GB" dirty="0"/>
              <a:t>Over time, pancreatic beta cells become less effective, leading to reduced insulin secretion and worsening glycaemic control.</a:t>
            </a: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771060-67D2-7B8B-685B-B61EB006BC1F}"/>
              </a:ext>
            </a:extLst>
          </p:cNvPr>
          <p:cNvSpPr txBox="1"/>
          <p:nvPr/>
        </p:nvSpPr>
        <p:spPr>
          <a:xfrm>
            <a:off x="6524897" y="4079720"/>
            <a:ext cx="45613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Clinical Presentation In Mr. Carter:</a:t>
            </a:r>
          </a:p>
          <a:p>
            <a:r>
              <a:rPr lang="en-GB" dirty="0"/>
              <a:t>This physiological disruption presents as fatigue, increased thirst, and frequent urination, reflecting reduced cellular energy and osmotic effects of high glucose.</a:t>
            </a:r>
            <a:endParaRPr lang="en-GB" b="1" dirty="0"/>
          </a:p>
        </p:txBody>
      </p:sp>
      <p:pic>
        <p:nvPicPr>
          <p:cNvPr id="10" name="Graphic 9" descr="Needle">
            <a:extLst>
              <a:ext uri="{FF2B5EF4-FFF2-40B4-BE49-F238E27FC236}">
                <a16:creationId xmlns:a16="http://schemas.microsoft.com/office/drawing/2014/main" id="{F31A1B80-AB6D-CCA5-7CBB-FD8FC4642B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8567" y="106589"/>
            <a:ext cx="2040533" cy="2040533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7D5D122-91C0-5CE4-50C2-6D6CCE4306FF}"/>
              </a:ext>
            </a:extLst>
          </p:cNvPr>
          <p:cNvSpPr txBox="1"/>
          <p:nvPr/>
        </p:nvSpPr>
        <p:spPr>
          <a:xfrm>
            <a:off x="1028700" y="4307193"/>
            <a:ext cx="45613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Resulting Hyperglycaemia: </a:t>
            </a:r>
          </a:p>
          <a:p>
            <a:r>
              <a:rPr lang="en-GB" dirty="0"/>
              <a:t>Persistently elevated blood glucose levels disrupt normal cellular function and place stress on multiple organ systems.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46025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FB4CD8-CA7E-1BB9-490F-864286186C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1A37965-AD6C-7BA6-6F9A-443012287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B4C0437-3BF9-F751-5B9F-295B1EC9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515C8A-3324-3FB3-B03B-77FF5F3C0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457" y="754780"/>
            <a:ext cx="8747209" cy="1663908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Symptoms and Long-term Complications 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Cellular Dysfunction to Systemic Impact 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8DF31E2-794D-EF26-2D5D-FB596D3E2F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4565845"/>
            <a:ext cx="4561369" cy="1477328"/>
          </a:xfrm>
        </p:spPr>
        <p:txBody>
          <a:bodyPr anchor="t">
            <a:noAutofit/>
          </a:bodyPr>
          <a:lstStyle/>
          <a:p>
            <a:pPr algn="l"/>
            <a:r>
              <a:rPr lang="en-GB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dirty="0">
              <a:solidFill>
                <a:srgbClr val="59595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646AB9-1B43-3835-80B5-D0B5FF9B7D81}"/>
              </a:ext>
            </a:extLst>
          </p:cNvPr>
          <p:cNvSpPr txBox="1"/>
          <p:nvPr/>
        </p:nvSpPr>
        <p:spPr>
          <a:xfrm>
            <a:off x="1024549" y="2352945"/>
            <a:ext cx="507145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Early Clinical Symptoms:</a:t>
            </a:r>
          </a:p>
          <a:p>
            <a:r>
              <a:rPr lang="en-GB" dirty="0"/>
              <a:t>Hyperglycaemia leads to fatigue, polyuria, and polydipsia due to osmotic diuresis and reduced cellular glucose uptake.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598D2A-D136-0F3B-BDBB-3A7F5F591D6E}"/>
              </a:ext>
            </a:extLst>
          </p:cNvPr>
          <p:cNvSpPr txBox="1"/>
          <p:nvPr/>
        </p:nvSpPr>
        <p:spPr>
          <a:xfrm>
            <a:off x="6524897" y="2403167"/>
            <a:ext cx="49813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Microvascular Damage: </a:t>
            </a:r>
          </a:p>
          <a:p>
            <a:r>
              <a:rPr lang="en-GB" dirty="0"/>
              <a:t>Chronic elevated glucose damages small blood vessels, increasing risk of neuropathy, retinopathy, and nephropathy.</a:t>
            </a: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22EB6F-D98A-D764-DE1A-90F7947E8D44}"/>
              </a:ext>
            </a:extLst>
          </p:cNvPr>
          <p:cNvSpPr txBox="1"/>
          <p:nvPr/>
        </p:nvSpPr>
        <p:spPr>
          <a:xfrm>
            <a:off x="6524897" y="4079720"/>
            <a:ext cx="45613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Application to Mr. Carter:</a:t>
            </a:r>
          </a:p>
          <a:p>
            <a:r>
              <a:rPr lang="en-GB" dirty="0"/>
              <a:t>Without intervention, Mr. Carter is at increased risk of progressive complications, linking his current symptoms to future systemic disease.</a:t>
            </a:r>
            <a:endParaRPr lang="en-GB" b="1" dirty="0"/>
          </a:p>
        </p:txBody>
      </p:sp>
      <p:pic>
        <p:nvPicPr>
          <p:cNvPr id="10" name="Graphic 9" descr="Needle">
            <a:extLst>
              <a:ext uri="{FF2B5EF4-FFF2-40B4-BE49-F238E27FC236}">
                <a16:creationId xmlns:a16="http://schemas.microsoft.com/office/drawing/2014/main" id="{90225043-DC1E-F59B-38A8-51FC898378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8567" y="106589"/>
            <a:ext cx="2040533" cy="2040533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8637DAE-CED5-564C-3132-924D72239879}"/>
              </a:ext>
            </a:extLst>
          </p:cNvPr>
          <p:cNvSpPr txBox="1"/>
          <p:nvPr/>
        </p:nvSpPr>
        <p:spPr>
          <a:xfrm>
            <a:off x="1028700" y="4307193"/>
            <a:ext cx="45613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Macrovascular Complications:</a:t>
            </a:r>
          </a:p>
          <a:p>
            <a:r>
              <a:rPr lang="en-GB" dirty="0"/>
              <a:t>Long-term vascular damage contributes to cardiovascular disease, including stroke and coronary artery disease.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75829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124FF1-B4C4-E8C6-5DC8-E35D6D7F0B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4C692D0-9641-E7CA-79A7-EE813EB1E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8C1FE8E-94AC-3E71-B416-B1707C8D4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FA6FC5-511B-1028-C1CF-156CF228A7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458" y="754780"/>
            <a:ext cx="9388928" cy="1663908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Factors and Lifestyle Impact: 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Linking Behaviour to Physiological Dysfunction 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218C6C4-9AB5-6772-73F8-478065DEA2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4565845"/>
            <a:ext cx="4561369" cy="1477328"/>
          </a:xfrm>
        </p:spPr>
        <p:txBody>
          <a:bodyPr anchor="t">
            <a:noAutofit/>
          </a:bodyPr>
          <a:lstStyle/>
          <a:p>
            <a:pPr algn="l"/>
            <a:r>
              <a:rPr lang="en-GB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dirty="0">
              <a:solidFill>
                <a:srgbClr val="59595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BCD13F-37FF-793F-2884-BDF39E630DC6}"/>
              </a:ext>
            </a:extLst>
          </p:cNvPr>
          <p:cNvSpPr txBox="1"/>
          <p:nvPr/>
        </p:nvSpPr>
        <p:spPr>
          <a:xfrm>
            <a:off x="1024549" y="2418688"/>
            <a:ext cx="507145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Obesity and Insulin Resistance:</a:t>
            </a:r>
          </a:p>
          <a:p>
            <a:r>
              <a:rPr lang="en-GB" dirty="0"/>
              <a:t>Excess adipose tissue contributes to chronic inflammation, which disrupts insulin signalling and reduces cellular glucose uptake.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26E0186-7E54-09DF-EE71-E8693D83AFE4}"/>
              </a:ext>
            </a:extLst>
          </p:cNvPr>
          <p:cNvSpPr txBox="1"/>
          <p:nvPr/>
        </p:nvSpPr>
        <p:spPr>
          <a:xfrm>
            <a:off x="6524897" y="2403167"/>
            <a:ext cx="49813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Physical Inactivity:</a:t>
            </a:r>
          </a:p>
          <a:p>
            <a:r>
              <a:rPr lang="en-GB" dirty="0"/>
              <a:t>A sedentary lifestyle limits muscle glucose utilisation, reducing one of the body’s main pathways for regulating blood glucose levels.</a:t>
            </a: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E11E9C-E716-F8EE-A335-447EB05FC99E}"/>
              </a:ext>
            </a:extLst>
          </p:cNvPr>
          <p:cNvSpPr txBox="1"/>
          <p:nvPr/>
        </p:nvSpPr>
        <p:spPr>
          <a:xfrm>
            <a:off x="6524897" y="4079720"/>
            <a:ext cx="45613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Application to Mr. Carter:</a:t>
            </a:r>
          </a:p>
          <a:p>
            <a:r>
              <a:rPr lang="en-GB" dirty="0"/>
              <a:t>Mr Carter’s combined lifestyle factors directly drive his insulin resistance, demonstrating how behaviour influences disease development and progression</a:t>
            </a:r>
            <a:endParaRPr lang="en-GB" b="1" dirty="0"/>
          </a:p>
        </p:txBody>
      </p:sp>
      <p:pic>
        <p:nvPicPr>
          <p:cNvPr id="10" name="Graphic 9" descr="Needle">
            <a:extLst>
              <a:ext uri="{FF2B5EF4-FFF2-40B4-BE49-F238E27FC236}">
                <a16:creationId xmlns:a16="http://schemas.microsoft.com/office/drawing/2014/main" id="{CF900B38-2BC3-F9D7-FD9B-7C38AD6F28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8567" y="106589"/>
            <a:ext cx="2040533" cy="2040533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7E9C979-6178-1120-D851-E8ABEAF08C7D}"/>
              </a:ext>
            </a:extLst>
          </p:cNvPr>
          <p:cNvSpPr txBox="1"/>
          <p:nvPr/>
        </p:nvSpPr>
        <p:spPr>
          <a:xfrm>
            <a:off x="895767" y="4016853"/>
            <a:ext cx="45613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Dietary Factors: </a:t>
            </a:r>
          </a:p>
          <a:p>
            <a:r>
              <a:rPr lang="en-GB" dirty="0"/>
              <a:t>High intake of refined sugars and processed foods leads to repeated spikes in blood glucose, placing strain on insulin regulation mechanisms.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76257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D8697A-AF8A-1AA5-7EE3-6FF5227C89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7D9CDA4-BB93-47E8-0FA1-806DF564D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A0BC732-E1E7-F87B-D027-55F2B3A4B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E573A4-6BA3-C576-1C5A-3B5A901847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7591" y="767029"/>
            <a:ext cx="8499186" cy="1609055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 Aim: Targeting Underlying Physiological Dysfunction </a:t>
            </a:r>
            <a:br>
              <a:rPr lang="en-GB" dirty="0"/>
            </a:br>
            <a:endParaRPr lang="en-GB" sz="3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Graphic 9" descr="Needle">
            <a:extLst>
              <a:ext uri="{FF2B5EF4-FFF2-40B4-BE49-F238E27FC236}">
                <a16:creationId xmlns:a16="http://schemas.microsoft.com/office/drawing/2014/main" id="{602B3F2C-A4C9-DD9E-1816-2949CCAFE8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8567" y="106589"/>
            <a:ext cx="2040533" cy="2040533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D9CB1C4-CDFB-39CC-1C51-E97BFE96957D}"/>
              </a:ext>
            </a:extLst>
          </p:cNvPr>
          <p:cNvSpPr txBox="1"/>
          <p:nvPr/>
        </p:nvSpPr>
        <p:spPr>
          <a:xfrm>
            <a:off x="966481" y="2147122"/>
            <a:ext cx="95032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Primary Clinical Goal</a:t>
            </a:r>
            <a:r>
              <a:rPr lang="en-GB" dirty="0"/>
              <a:t>: To achieve stable blood glucose levels by improving insulin sensitivity and reducing hyperglycaemia, directly addressing the underlying metabolic dysfunction.</a:t>
            </a:r>
          </a:p>
          <a:p>
            <a:endParaRPr lang="en-GB" dirty="0"/>
          </a:p>
          <a:p>
            <a:r>
              <a:rPr lang="en-GB" b="1" dirty="0"/>
              <a:t> Prevention of Complications: </a:t>
            </a:r>
            <a:r>
              <a:rPr lang="en-GB" dirty="0"/>
              <a:t>To minimise the risk of long-term microvascular and macrovascular complications through early and consistent intervention.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Improving Quality of Life</a:t>
            </a:r>
            <a:r>
              <a:rPr lang="en-GB" dirty="0"/>
              <a:t>: To reduce symptoms such as fatigue and low energy, enabling Mr. Carter to improve daily functioning and overall well-being.</a:t>
            </a:r>
          </a:p>
          <a:p>
            <a:endParaRPr lang="en-GB" dirty="0"/>
          </a:p>
          <a:p>
            <a:r>
              <a:rPr lang="en-GB" b="1" dirty="0"/>
              <a:t>Person-Centred Approach</a:t>
            </a:r>
            <a:r>
              <a:rPr lang="en-GB" dirty="0"/>
              <a:t>: To develop a sustainable care plan tailored to Mr. Carter's lifestyle, ensuring adherence and long-term behavioural change.</a:t>
            </a:r>
          </a:p>
        </p:txBody>
      </p:sp>
    </p:spTree>
    <p:extLst>
      <p:ext uri="{BB962C8B-B14F-4D97-AF65-F5344CB8AC3E}">
        <p14:creationId xmlns:p14="http://schemas.microsoft.com/office/powerpoint/2010/main" val="3140627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DEC829-D426-2C7F-2F39-B512B95E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AA4D6D9-8EC5-A330-90E7-883EDB747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DF27B98-8AD2-ED26-5034-DDAE30F51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81518-39C8-62D0-285C-42A3208483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767339"/>
            <a:ext cx="6678386" cy="1663908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Lifestyle interventions: 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Evidence-based strategies (NICE) 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BB8B1D7-6D28-D875-BFFB-658B04B72B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4565845"/>
            <a:ext cx="4561369" cy="1477328"/>
          </a:xfrm>
        </p:spPr>
        <p:txBody>
          <a:bodyPr anchor="t">
            <a:noAutofit/>
          </a:bodyPr>
          <a:lstStyle/>
          <a:p>
            <a:pPr algn="l"/>
            <a:r>
              <a:rPr lang="en-GB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dirty="0">
              <a:solidFill>
                <a:srgbClr val="59595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B87D10-3262-D24D-875F-A7EA30A8BE3B}"/>
              </a:ext>
            </a:extLst>
          </p:cNvPr>
          <p:cNvSpPr txBox="1"/>
          <p:nvPr/>
        </p:nvSpPr>
        <p:spPr>
          <a:xfrm>
            <a:off x="1024549" y="2352945"/>
            <a:ext cx="507145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Dietary Modification:</a:t>
            </a:r>
          </a:p>
          <a:p>
            <a:r>
              <a:rPr lang="en-GB" dirty="0"/>
              <a:t>Adopt a balanced diet low in refined sugars and saturated fats, with increased fibre intake to stabilise blood glucose and reduce glycaemic spikes.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C3FA02-56F3-23F2-7E57-2246D211BCB8}"/>
              </a:ext>
            </a:extLst>
          </p:cNvPr>
          <p:cNvSpPr txBox="1"/>
          <p:nvPr/>
        </p:nvSpPr>
        <p:spPr>
          <a:xfrm>
            <a:off x="6524897" y="2403167"/>
            <a:ext cx="49813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Physical Activity:</a:t>
            </a:r>
          </a:p>
          <a:p>
            <a:r>
              <a:rPr lang="en-GB" dirty="0"/>
              <a:t>Engage in at least 150 minutes of moderate-intensity exercise per week to enhance glucose uptake and improve insulin sensitivity.</a:t>
            </a: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F6E511-DAEA-DC85-3A95-B6538CC4F0D4}"/>
              </a:ext>
            </a:extLst>
          </p:cNvPr>
          <p:cNvSpPr txBox="1"/>
          <p:nvPr/>
        </p:nvSpPr>
        <p:spPr>
          <a:xfrm>
            <a:off x="6524897" y="4079720"/>
            <a:ext cx="45613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Application to Mr. Carter:</a:t>
            </a:r>
          </a:p>
          <a:p>
            <a:r>
              <a:rPr lang="en-GB" dirty="0"/>
              <a:t>These interventions directly target the physiological causes of Mr Carter’s condition, improving glucose regulation and reducing symptom severity</a:t>
            </a:r>
            <a:endParaRPr lang="en-GB" b="1" dirty="0"/>
          </a:p>
        </p:txBody>
      </p:sp>
      <p:pic>
        <p:nvPicPr>
          <p:cNvPr id="10" name="Graphic 9" descr="Needle">
            <a:extLst>
              <a:ext uri="{FF2B5EF4-FFF2-40B4-BE49-F238E27FC236}">
                <a16:creationId xmlns:a16="http://schemas.microsoft.com/office/drawing/2014/main" id="{141985B9-81D0-15BD-EE9A-B2BF38A7FB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8567" y="106589"/>
            <a:ext cx="2040533" cy="2040533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519BF70-CCAB-7359-472C-75DDF1026D4D}"/>
              </a:ext>
            </a:extLst>
          </p:cNvPr>
          <p:cNvSpPr txBox="1"/>
          <p:nvPr/>
        </p:nvSpPr>
        <p:spPr>
          <a:xfrm>
            <a:off x="1105735" y="4218219"/>
            <a:ext cx="45613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Weight Reduction:</a:t>
            </a:r>
          </a:p>
          <a:p>
            <a:r>
              <a:rPr lang="en-GB" dirty="0"/>
              <a:t>Achieving a 5–10% reduction in body weight significantly improves metabolic control and reduces insulin resistance.</a:t>
            </a:r>
          </a:p>
        </p:txBody>
      </p:sp>
    </p:spTree>
    <p:extLst>
      <p:ext uri="{BB962C8B-B14F-4D97-AF65-F5344CB8AC3E}">
        <p14:creationId xmlns:p14="http://schemas.microsoft.com/office/powerpoint/2010/main" val="1647370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391E4A-6C4E-52BB-7F55-DEAC08C149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4DE47EE-AC9B-B918-BEAF-373A8E720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D697253-EEE2-A13E-5B4A-E195DF575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4BEFD7-C8CA-A4BF-1453-9755C5A3E1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9041" y="767029"/>
            <a:ext cx="8499186" cy="1609055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Medical Management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Pharmacological Support in Type 2 Diabetes: </a:t>
            </a:r>
            <a:br>
              <a:rPr lang="en-GB" dirty="0"/>
            </a:br>
            <a:endParaRPr lang="en-GB" sz="3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Graphic 9" descr="Needle">
            <a:extLst>
              <a:ext uri="{FF2B5EF4-FFF2-40B4-BE49-F238E27FC236}">
                <a16:creationId xmlns:a16="http://schemas.microsoft.com/office/drawing/2014/main" id="{864045D7-AF49-7AB8-6975-02D7510F79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8567" y="106589"/>
            <a:ext cx="2040533" cy="2040533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DF80106-E2F2-9014-B91C-F3B463A15DED}"/>
              </a:ext>
            </a:extLst>
          </p:cNvPr>
          <p:cNvSpPr txBox="1"/>
          <p:nvPr/>
        </p:nvSpPr>
        <p:spPr>
          <a:xfrm>
            <a:off x="966481" y="2147122"/>
            <a:ext cx="95032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First-Line Medication</a:t>
            </a:r>
            <a:r>
              <a:rPr lang="en-GB" dirty="0"/>
              <a:t>: Metformin is recommended as the initial pharmacological treatment, particularly when lifestyle interventions alone are insufficient to control blood glucose levels.</a:t>
            </a:r>
          </a:p>
          <a:p>
            <a:endParaRPr lang="en-GB" dirty="0"/>
          </a:p>
          <a:p>
            <a:r>
              <a:rPr lang="en-GB" b="1" dirty="0"/>
              <a:t>Mechanism of Action</a:t>
            </a:r>
            <a:r>
              <a:rPr lang="en-GB" dirty="0"/>
              <a:t>: Metformin reduces hepatic glucose production and improves peripheral insulin sensitivity, directly targeting underlying metabolic dysfunction.</a:t>
            </a:r>
          </a:p>
          <a:p>
            <a:endParaRPr lang="en-GB" dirty="0"/>
          </a:p>
          <a:p>
            <a:r>
              <a:rPr lang="en-GB" b="1" dirty="0"/>
              <a:t>Clinical Effectiveness: </a:t>
            </a:r>
            <a:r>
              <a:rPr lang="en-GB" dirty="0"/>
              <a:t>Regular use contributes to reduced HbA1c levels and improved long-term glycaemic control when combined with lifestyle modification.</a:t>
            </a:r>
          </a:p>
          <a:p>
            <a:endParaRPr lang="en-GB" dirty="0"/>
          </a:p>
          <a:p>
            <a:r>
              <a:rPr lang="en-GB" b="1" dirty="0"/>
              <a:t>Application to Mr. Carter: </a:t>
            </a:r>
            <a:r>
              <a:rPr lang="en-GB" dirty="0"/>
              <a:t>For Mr. Carter, metformin supports lifestyle changes by enhancing glucose regulation, helping to reduce symptoms and prevent disease progression.</a:t>
            </a:r>
          </a:p>
        </p:txBody>
      </p:sp>
    </p:spTree>
    <p:extLst>
      <p:ext uri="{BB962C8B-B14F-4D97-AF65-F5344CB8AC3E}">
        <p14:creationId xmlns:p14="http://schemas.microsoft.com/office/powerpoint/2010/main" val="967323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E73FB2-9B41-78D8-034A-721FA93C34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FC5D83A-9372-E6A5-EB37-F009F4402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2B55520-7675-084C-697E-DB9942C7C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4E2D0-7DC4-155E-F1D2-1718BD0728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9041" y="767029"/>
            <a:ext cx="8499186" cy="1609055"/>
          </a:xfrm>
        </p:spPr>
        <p:txBody>
          <a:bodyPr anchor="b">
            <a:normAutofit fontScale="90000"/>
          </a:bodyPr>
          <a:lstStyle/>
          <a:p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Monitoring and Ongoing Assessment 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Tracking Progress and Preventing Complications</a:t>
            </a:r>
            <a:br>
              <a:rPr lang="en-GB" dirty="0"/>
            </a:br>
            <a:endParaRPr lang="en-GB" sz="3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Graphic 9" descr="Needle">
            <a:extLst>
              <a:ext uri="{FF2B5EF4-FFF2-40B4-BE49-F238E27FC236}">
                <a16:creationId xmlns:a16="http://schemas.microsoft.com/office/drawing/2014/main" id="{CB13D895-33E7-18A1-B747-8DC793EB9F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8567" y="106589"/>
            <a:ext cx="2040533" cy="2040533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845DB18-CA2D-15E0-67AF-5AABFC4780FF}"/>
              </a:ext>
            </a:extLst>
          </p:cNvPr>
          <p:cNvSpPr txBox="1"/>
          <p:nvPr/>
        </p:nvSpPr>
        <p:spPr>
          <a:xfrm>
            <a:off x="999138" y="2147122"/>
            <a:ext cx="95032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Blood Glucose Monitoring: </a:t>
            </a:r>
            <a:r>
              <a:rPr lang="en-GB" dirty="0"/>
              <a:t>Regular self-monitoring allows day-to-day tracking of glucose levels, helping identify patterns and adjust lifestyle or treatment accordingly.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HbA1c Testing</a:t>
            </a:r>
            <a:r>
              <a:rPr lang="en-GB" dirty="0"/>
              <a:t>: HbA1c provides a long-term measure of average blood glucose over 2-3 months, supporting evaluation of overall disease control.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Routine Health Checks</a:t>
            </a:r>
            <a:r>
              <a:rPr lang="en-GB" dirty="0"/>
              <a:t>: Regular GP reviews, foot examinations, and retinal screening are essential to detect early signs of complications.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Application to Mr. Carter</a:t>
            </a:r>
            <a:r>
              <a:rPr lang="en-GB" dirty="0"/>
              <a:t>: For Mr. Carter, consistent monitoring ensures early identification of deterioration, enabling timely adjustments to maintain stable glucose control.</a:t>
            </a:r>
          </a:p>
        </p:txBody>
      </p:sp>
    </p:spTree>
    <p:extLst>
      <p:ext uri="{BB962C8B-B14F-4D97-AF65-F5344CB8AC3E}">
        <p14:creationId xmlns:p14="http://schemas.microsoft.com/office/powerpoint/2010/main" val="802426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FEC4D5-A0B5-5366-ADA8-C8F40225F5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A8C4789-6809-D900-C973-03DC23D82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34D434-B27E-7106-5BDD-20BD3446D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98A5C3-7171-8F12-D5BC-4FC4285396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9041" y="767029"/>
            <a:ext cx="8499186" cy="1609055"/>
          </a:xfrm>
        </p:spPr>
        <p:txBody>
          <a:bodyPr anchor="b">
            <a:normAutofit fontScale="90000"/>
          </a:bodyPr>
          <a:lstStyle/>
          <a:p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and Support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Person-Centred Care in Diabetes Management </a:t>
            </a:r>
            <a:br>
              <a:rPr lang="en-GB" dirty="0"/>
            </a:br>
            <a:endParaRPr lang="en-GB" sz="3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Graphic 9" descr="Needle">
            <a:extLst>
              <a:ext uri="{FF2B5EF4-FFF2-40B4-BE49-F238E27FC236}">
                <a16:creationId xmlns:a16="http://schemas.microsoft.com/office/drawing/2014/main" id="{5FE05341-416E-A8AB-FE16-E0F2DD6CEC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8567" y="106589"/>
            <a:ext cx="2040533" cy="2040533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70CAABF-AAEA-4442-C7B2-673BC59CF823}"/>
              </a:ext>
            </a:extLst>
          </p:cNvPr>
          <p:cNvSpPr txBox="1"/>
          <p:nvPr/>
        </p:nvSpPr>
        <p:spPr>
          <a:xfrm>
            <a:off x="999138" y="2147122"/>
            <a:ext cx="95032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Patient Education: </a:t>
            </a:r>
            <a:r>
              <a:rPr lang="en-GB" dirty="0"/>
              <a:t>Providing clear, accessible information enables Mr. Carter to understand his condition and the importance of lifestyle and treatment adherence.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Collaborative Care</a:t>
            </a:r>
            <a:r>
              <a:rPr lang="en-GB" dirty="0"/>
              <a:t>: Encouraging shared decision-making ensures Mr. Carter is actively involved in his care plan, improving engagement and outcomes.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Support Systems: </a:t>
            </a:r>
            <a:r>
              <a:rPr lang="en-GB" dirty="0"/>
              <a:t>Involvement of family members and referral to NHS diabetes education programmes can reinforce behavioural change and long-term adherence.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Link to Health Outcomes: </a:t>
            </a:r>
            <a:r>
              <a:rPr lang="en-GB" dirty="0"/>
              <a:t>Effective communication improves self-management, leading to better glycaemic control and reduced risk of complications in Mr. Carter.</a:t>
            </a:r>
          </a:p>
        </p:txBody>
      </p:sp>
    </p:spTree>
    <p:extLst>
      <p:ext uri="{BB962C8B-B14F-4D97-AF65-F5344CB8AC3E}">
        <p14:creationId xmlns:p14="http://schemas.microsoft.com/office/powerpoint/2010/main" val="88587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78A977-7BF5-AD3E-8D60-87C6AA7127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AB19BA-ACBF-42CB-AF3D-E72A52CC4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32215A1-3632-6DE9-E4FA-21C7A3AA3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5CF231-7A95-BC93-442C-B811032EB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56807" y="835191"/>
            <a:ext cx="6678386" cy="1663908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Considerations: 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Ensuring Safe and Respectful Care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9E5768D-C514-4512-1E86-30F04FC6F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4565845"/>
            <a:ext cx="4561369" cy="1477328"/>
          </a:xfrm>
        </p:spPr>
        <p:txBody>
          <a:bodyPr anchor="t">
            <a:noAutofit/>
          </a:bodyPr>
          <a:lstStyle/>
          <a:p>
            <a:pPr algn="l"/>
            <a:r>
              <a:rPr lang="en-GB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dirty="0">
              <a:solidFill>
                <a:srgbClr val="59595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752C4C-AD45-D947-3C9F-0CB582806C31}"/>
              </a:ext>
            </a:extLst>
          </p:cNvPr>
          <p:cNvSpPr txBox="1"/>
          <p:nvPr/>
        </p:nvSpPr>
        <p:spPr>
          <a:xfrm>
            <a:off x="1024549" y="2352945"/>
            <a:ext cx="507145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Autonomy and Informed Consent:</a:t>
            </a:r>
          </a:p>
          <a:p>
            <a:r>
              <a:rPr lang="en-GB" dirty="0"/>
              <a:t>Mr. Carter has the right to make informed decisions about his care, requiring a clear explanation of treatment options and potential outcomes.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7844A0-3218-DFAC-5A88-58F88A81E04F}"/>
              </a:ext>
            </a:extLst>
          </p:cNvPr>
          <p:cNvSpPr txBox="1"/>
          <p:nvPr/>
        </p:nvSpPr>
        <p:spPr>
          <a:xfrm>
            <a:off x="6524897" y="2403167"/>
            <a:ext cx="49813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Confidentiality:</a:t>
            </a:r>
          </a:p>
          <a:p>
            <a:r>
              <a:rPr lang="en-GB" dirty="0"/>
              <a:t>All personal and medical information must be protected in accordance with professional and legal standards.</a:t>
            </a: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95D15B-0AC6-1CD4-EDBD-1198F92ADA47}"/>
              </a:ext>
            </a:extLst>
          </p:cNvPr>
          <p:cNvSpPr txBox="1"/>
          <p:nvPr/>
        </p:nvSpPr>
        <p:spPr>
          <a:xfrm>
            <a:off x="6524897" y="4182707"/>
            <a:ext cx="45613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Balancing Care and Choice:</a:t>
            </a:r>
          </a:p>
          <a:p>
            <a:r>
              <a:rPr lang="en-GB" dirty="0"/>
              <a:t>While encouraging lifestyle change, professionals must respect Mr Carter’s choices, ensuring care remains person-centred and ethically sound.</a:t>
            </a:r>
            <a:endParaRPr lang="en-GB" b="1" dirty="0"/>
          </a:p>
        </p:txBody>
      </p:sp>
      <p:pic>
        <p:nvPicPr>
          <p:cNvPr id="10" name="Graphic 9" descr="Needle">
            <a:extLst>
              <a:ext uri="{FF2B5EF4-FFF2-40B4-BE49-F238E27FC236}">
                <a16:creationId xmlns:a16="http://schemas.microsoft.com/office/drawing/2014/main" id="{39039C78-AE4A-83F4-8D45-1AC03A1B2F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8567" y="106589"/>
            <a:ext cx="2040533" cy="2040533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CD9139B-B084-8406-F907-A931785E7FC9}"/>
              </a:ext>
            </a:extLst>
          </p:cNvPr>
          <p:cNvSpPr txBox="1"/>
          <p:nvPr/>
        </p:nvSpPr>
        <p:spPr>
          <a:xfrm>
            <a:off x="1105735" y="4218219"/>
            <a:ext cx="45613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Beneficence and Duty of Care:</a:t>
            </a:r>
          </a:p>
          <a:p>
            <a:r>
              <a:rPr lang="en-GB" dirty="0"/>
              <a:t>Healthcare professionals must act in Mr Carter’s best interests by promoting interventions that improve health and prevent harm.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96360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8DE332-42D0-E72F-0EF7-6BFFF94716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E91A6F2-EBDA-051D-1B95-AE37420C2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E8D75B7-8629-D078-DE2A-1BF471901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B4D14B-963D-BA73-8594-6FBC464E14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481" y="607658"/>
            <a:ext cx="8499186" cy="1609055"/>
          </a:xfrm>
        </p:spPr>
        <p:txBody>
          <a:bodyPr anchor="b">
            <a:normAutofit fontScale="90000"/>
          </a:bodyPr>
          <a:lstStyle/>
          <a:p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Conclusion: </a:t>
            </a:r>
            <a:b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Integrating Physiology with Person-Centred Care</a:t>
            </a:r>
            <a:br>
              <a:rPr lang="en-GB" dirty="0"/>
            </a:br>
            <a:endParaRPr lang="en-GB" sz="32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Graphic 9" descr="Needle">
            <a:extLst>
              <a:ext uri="{FF2B5EF4-FFF2-40B4-BE49-F238E27FC236}">
                <a16:creationId xmlns:a16="http://schemas.microsoft.com/office/drawing/2014/main" id="{DE3BD69A-A18C-09A6-6378-F2BEA5DBA4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8567" y="106589"/>
            <a:ext cx="2040533" cy="2040533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2DE85CE-EBC5-0C6A-747C-7826662BE099}"/>
              </a:ext>
            </a:extLst>
          </p:cNvPr>
          <p:cNvSpPr txBox="1"/>
          <p:nvPr/>
        </p:nvSpPr>
        <p:spPr>
          <a:xfrm>
            <a:off x="911949" y="2073256"/>
            <a:ext cx="95032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Link Between Biology and Disease: </a:t>
            </a:r>
            <a:r>
              <a:rPr lang="en-GB" dirty="0"/>
              <a:t>Type 2 diabetes demonstrates how disruption of normal endocrine physiology, particularly insulin resistance, leads to systemic metabolic dysfunction and clinical symptoms.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Application to Mr. Carter</a:t>
            </a:r>
            <a:r>
              <a:rPr lang="en-GB" dirty="0"/>
              <a:t>: In Mr. Carter's case, lifestyle factors have directly contributed to impaired glucose regulation, resulting in fatigue, hyperglycaemia, and increased long-term health risks.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Effectiveness of Intervention: </a:t>
            </a:r>
            <a:r>
              <a:rPr lang="en-GB" dirty="0"/>
              <a:t>Evidence-based interventions, including lifestyle modification, pharmacological treatment, and monitoring, can significantly improve glycaemic control and reduce complications.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Overall Evaluation</a:t>
            </a:r>
            <a:r>
              <a:rPr lang="en-GB" dirty="0"/>
              <a:t>: Combining scientific understanding with person-centred care ensures effective, sustainable management and improved quality of life for individuals like Mr. Carter.</a:t>
            </a:r>
          </a:p>
        </p:txBody>
      </p:sp>
    </p:spTree>
    <p:extLst>
      <p:ext uri="{BB962C8B-B14F-4D97-AF65-F5344CB8AC3E}">
        <p14:creationId xmlns:p14="http://schemas.microsoft.com/office/powerpoint/2010/main" val="3128122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F320B0-8F84-838C-AD7D-6E14B030BF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070149"/>
            <a:ext cx="8959893" cy="1004836"/>
          </a:xfrm>
        </p:spPr>
        <p:txBody>
          <a:bodyPr anchor="ctr">
            <a:normAutofit/>
          </a:bodyPr>
          <a:lstStyle/>
          <a:p>
            <a:pPr algn="ctr"/>
            <a:r>
              <a:rPr lang="en-GB" sz="3200" dirty="0">
                <a:solidFill>
                  <a:srgbClr val="595959"/>
                </a:solidFill>
              </a:rPr>
              <a:t>REFERENCES: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E203F-23E4-4717-54F4-44BCC43096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054" y="2768321"/>
            <a:ext cx="8959892" cy="2828543"/>
          </a:xfrm>
        </p:spPr>
        <p:txBody>
          <a:bodyPr anchor="t">
            <a:normAutofit/>
          </a:bodyPr>
          <a:lstStyle/>
          <a:p>
            <a:r>
              <a:rPr lang="en-GB" sz="2000" dirty="0"/>
              <a:t>Office for Health Improvement and Disparities (2025) </a:t>
            </a:r>
            <a:r>
              <a:rPr lang="en-GB" sz="2000" i="1" dirty="0"/>
              <a:t>Diabetes profile: Statistical commentary, March 2025</a:t>
            </a:r>
            <a:r>
              <a:rPr lang="en-GB" sz="2000" dirty="0"/>
              <a:t>. GOV.UK. Available at: </a:t>
            </a:r>
            <a:r>
              <a:rPr lang="en-GB" sz="2000" dirty="0">
                <a:hlinkClick r:id="rId2"/>
              </a:rPr>
              <a:t>https://www.gov.uk/government/statistics/diabetes-profile-update-march-2025/diabetes-profile-statistical-commentary-march-2025</a:t>
            </a:r>
            <a:r>
              <a:rPr lang="en-GB" sz="2000" dirty="0"/>
              <a:t>  </a:t>
            </a:r>
            <a:endParaRPr lang="en-GB" sz="2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31961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22e223c4eb11e0b4c22a6785dc34706c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b2f312e64cc1afa99473b2c1bc3a4185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B0D6F804-2CE5-4C74-834F-7D4B7A5C397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637F019-E057-42CA-B242-2B1D6C26F12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7258C6C-402F-47A0-A9D7-25E0D9006AA2}">
  <ds:schemaRefs>
    <ds:schemaRef ds:uri="http://purl.org/dc/terms/"/>
    <ds:schemaRef ds:uri="http://purl.org/dc/elements/1.1/"/>
    <ds:schemaRef ds:uri="http://schemas.microsoft.com/office/2006/metadata/properties"/>
    <ds:schemaRef ds:uri="ccfc14db-0f45-423b-b2f5-752f8f8a0ada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629</TotalTime>
  <Words>1780</Words>
  <Application>Microsoft Office PowerPoint</Application>
  <PresentationFormat>Widescreen</PresentationFormat>
  <Paragraphs>140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Type 2 diabetes care plan: Mr James Carter </vt:lpstr>
      <vt:lpstr>What is Type 2 Diabetes? Mr. James Carter Case Study </vt:lpstr>
      <vt:lpstr>What is Type 2 diabetes? Understanding the condition </vt:lpstr>
      <vt:lpstr>Case study: Mr. James Carter  Applying Physiology to a Patient  </vt:lpstr>
      <vt:lpstr>Endocrine System: Structure and Function Role of the Pancreas in Glucose Regulation </vt:lpstr>
      <vt:lpstr>Normal Physiology of Glucose Regulation:  Homeostasis and the endocrine system</vt:lpstr>
      <vt:lpstr>Pathophysiology of type 2 diabetes  What goes wrong in glucose regulation </vt:lpstr>
      <vt:lpstr>Symptoms and Long-term Complications  From Cellular Dysfunction to Systemic Impact  </vt:lpstr>
      <vt:lpstr>Risk Factors and Lifestyle Impact:  Linking Behaviour to Physiological Dysfunction  </vt:lpstr>
      <vt:lpstr>Care Plan Aim: Targeting Underlying Physiological Dysfunction  </vt:lpstr>
      <vt:lpstr>Lifestyle interventions:  Evidence-based strategies (NICE)  </vt:lpstr>
      <vt:lpstr>Medical Management Pharmacological Support in Type 2 Diabetes:  </vt:lpstr>
      <vt:lpstr>Monitoring and Ongoing Assessment  Tracking Progress and Preventing Complications </vt:lpstr>
      <vt:lpstr>Communication and Support Person-Centred Care in Diabetes Management  </vt:lpstr>
      <vt:lpstr>Ethical Considerations:  Ensuring Safe and Respectful Care </vt:lpstr>
      <vt:lpstr>Conclusion:  Integrating Physiology with Person-Centred Care 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Portia Amankonah (2426673)</dc:creator>
  <cp:lastModifiedBy>Portia Amankonah (2426673)</cp:lastModifiedBy>
  <cp:revision>2</cp:revision>
  <dcterms:created xsi:type="dcterms:W3CDTF">2026-02-19T13:02:30Z</dcterms:created>
  <dcterms:modified xsi:type="dcterms:W3CDTF">2026-03-30T13:36:47Z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