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9" r:id="rId4"/>
    <p:sldId id="260" r:id="rId5"/>
    <p:sldId id="261" r:id="rId6"/>
    <p:sldId id="262" r:id="rId7"/>
    <p:sldId id="263" r:id="rId8"/>
    <p:sldId id="258"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E99AF3-F10E-4EE2-B1DE-8ABD868ED3B5}" v="2" dt="2022-07-03T14:21:15.0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81149" autoAdjust="0"/>
  </p:normalViewPr>
  <p:slideViewPr>
    <p:cSldViewPr snapToGrid="0">
      <p:cViewPr varScale="1">
        <p:scale>
          <a:sx n="54" d="100"/>
          <a:sy n="54" d="100"/>
        </p:scale>
        <p:origin x="1024" y="4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kola.kirvejova1995@outlook.com" userId="241a8e9bf7873ac1" providerId="LiveId" clId="{07E99AF3-F10E-4EE2-B1DE-8ABD868ED3B5}"/>
    <pc:docChg chg="custSel modSld">
      <pc:chgData name="nikola.kirvejova1995@outlook.com" userId="241a8e9bf7873ac1" providerId="LiveId" clId="{07E99AF3-F10E-4EE2-B1DE-8ABD868ED3B5}" dt="2022-07-03T14:21:49.501" v="14" actId="27614"/>
      <pc:docMkLst>
        <pc:docMk/>
      </pc:docMkLst>
      <pc:sldChg chg="addSp modSp mod setBg">
        <pc:chgData name="nikola.kirvejova1995@outlook.com" userId="241a8e9bf7873ac1" providerId="LiveId" clId="{07E99AF3-F10E-4EE2-B1DE-8ABD868ED3B5}" dt="2022-07-03T14:21:49.501" v="14" actId="27614"/>
        <pc:sldMkLst>
          <pc:docMk/>
          <pc:sldMk cId="3757703967" sldId="265"/>
        </pc:sldMkLst>
        <pc:spChg chg="mod">
          <ac:chgData name="nikola.kirvejova1995@outlook.com" userId="241a8e9bf7873ac1" providerId="LiveId" clId="{07E99AF3-F10E-4EE2-B1DE-8ABD868ED3B5}" dt="2022-07-03T14:21:39.200" v="13" actId="26606"/>
          <ac:spMkLst>
            <pc:docMk/>
            <pc:sldMk cId="3757703967" sldId="265"/>
            <ac:spMk id="2" creationId="{00000000-0000-0000-0000-000000000000}"/>
          </ac:spMkLst>
        </pc:spChg>
        <pc:spChg chg="mod">
          <ac:chgData name="nikola.kirvejova1995@outlook.com" userId="241a8e9bf7873ac1" providerId="LiveId" clId="{07E99AF3-F10E-4EE2-B1DE-8ABD868ED3B5}" dt="2022-07-03T14:21:39.200" v="13" actId="26606"/>
          <ac:spMkLst>
            <pc:docMk/>
            <pc:sldMk cId="3757703967" sldId="265"/>
            <ac:spMk id="3" creationId="{00000000-0000-0000-0000-000000000000}"/>
          </ac:spMkLst>
        </pc:spChg>
        <pc:spChg chg="add">
          <ac:chgData name="nikola.kirvejova1995@outlook.com" userId="241a8e9bf7873ac1" providerId="LiveId" clId="{07E99AF3-F10E-4EE2-B1DE-8ABD868ED3B5}" dt="2022-07-03T14:21:39.200" v="13" actId="26606"/>
          <ac:spMkLst>
            <pc:docMk/>
            <pc:sldMk cId="3757703967" sldId="265"/>
            <ac:spMk id="8199" creationId="{99F1FFA9-D672-408C-9220-ADEEC6ABDD09}"/>
          </ac:spMkLst>
        </pc:spChg>
        <pc:picChg chg="add mod">
          <ac:chgData name="nikola.kirvejova1995@outlook.com" userId="241a8e9bf7873ac1" providerId="LiveId" clId="{07E99AF3-F10E-4EE2-B1DE-8ABD868ED3B5}" dt="2022-07-03T14:21:49.501" v="14" actId="27614"/>
          <ac:picMkLst>
            <pc:docMk/>
            <pc:sldMk cId="3757703967" sldId="265"/>
            <ac:picMk id="5" creationId="{4FACB871-61C9-0651-E95D-E0921FE73263}"/>
          </ac:picMkLst>
        </pc:picChg>
        <pc:picChg chg="mod">
          <ac:chgData name="nikola.kirvejova1995@outlook.com" userId="241a8e9bf7873ac1" providerId="LiveId" clId="{07E99AF3-F10E-4EE2-B1DE-8ABD868ED3B5}" dt="2022-07-03T14:21:39.200" v="13" actId="26606"/>
          <ac:picMkLst>
            <pc:docMk/>
            <pc:sldMk cId="3757703967" sldId="265"/>
            <ac:picMk id="8194"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56606-4A93-4BFB-A0E8-7CFB576E6990}" type="datetimeFigureOut">
              <a:rPr lang="en-GB" smtClean="0"/>
              <a:pPr/>
              <a:t>03/07/2022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AE682F-69BE-49B9-8119-E5045817F11E}" type="slidenum">
              <a:rPr lang="en-GB" smtClean="0"/>
              <a:pPr/>
              <a:t>‹#›</a:t>
            </a:fld>
            <a:endParaRPr lang="en-GB"/>
          </a:p>
        </p:txBody>
      </p:sp>
    </p:spTree>
    <p:extLst>
      <p:ext uri="{BB962C8B-B14F-4D97-AF65-F5344CB8AC3E}">
        <p14:creationId xmlns:p14="http://schemas.microsoft.com/office/powerpoint/2010/main" val="32225989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UWTSD is a short form for University of Wales Trinity Saint David, which receives students from every corner of the world. Students of this university are highly supported with adequate skill training with respect to their acquaintances with technology to use while collaborating online. It also enables these students in this institute to have high expectations concerning UWTSD’s technology, which can accelerate students' digital skills to collaborate online exponentially.</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2</a:t>
            </a:fld>
            <a:endParaRPr lang="en-GB"/>
          </a:p>
        </p:txBody>
      </p:sp>
    </p:spTree>
    <p:extLst>
      <p:ext uri="{BB962C8B-B14F-4D97-AF65-F5344CB8AC3E}">
        <p14:creationId xmlns:p14="http://schemas.microsoft.com/office/powerpoint/2010/main" val="601414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A particular research question that is chosen for this project is </a:t>
            </a:r>
            <a:r>
              <a:rPr lang="en-GB" sz="1200" i="1" kern="1200" dirty="0">
                <a:solidFill>
                  <a:schemeClr val="tx1"/>
                </a:solidFill>
                <a:effectLst/>
                <a:latin typeface="Arial" panose="020B0604020202020204" pitchFamily="34" charset="0"/>
                <a:ea typeface="+mn-ea"/>
                <a:cs typeface="Arial" panose="020B0604020202020204" pitchFamily="34" charset="0"/>
              </a:rPr>
              <a:t>‘Is there a need to provide training on how to use technology to collaborate at UWTSD?’</a:t>
            </a:r>
            <a:r>
              <a:rPr lang="en-GB" sz="1200" kern="1200" dirty="0">
                <a:solidFill>
                  <a:schemeClr val="tx1"/>
                </a:solidFill>
                <a:effectLst/>
                <a:latin typeface="Arial" panose="020B0604020202020204" pitchFamily="34" charset="0"/>
                <a:ea typeface="+mn-ea"/>
                <a:cs typeface="Arial" panose="020B0604020202020204" pitchFamily="34" charset="0"/>
              </a:rPr>
              <a:t>. This research question will help this proposal to acquire adequate comprehension of current position of training facilities in UWTSD, while how it assists students to collaborate online will also be grasped vehemently.</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3</a:t>
            </a:fld>
            <a:endParaRPr lang="en-GB"/>
          </a:p>
        </p:txBody>
      </p:sp>
    </p:spTree>
    <p:extLst>
      <p:ext uri="{BB962C8B-B14F-4D97-AF65-F5344CB8AC3E}">
        <p14:creationId xmlns:p14="http://schemas.microsoft.com/office/powerpoint/2010/main" val="10802830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Research unveiled that UWTSD has been investing enough by partnering with a leading technology company, Sony, which is intended to accelerate its shifting from traditional lecture to a collaborative learning environment. Furthermore, it widens the room for professional training for students in this university.</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4</a:t>
            </a:fld>
            <a:endParaRPr lang="en-GB"/>
          </a:p>
        </p:txBody>
      </p:sp>
    </p:spTree>
    <p:extLst>
      <p:ext uri="{BB962C8B-B14F-4D97-AF65-F5344CB8AC3E}">
        <p14:creationId xmlns:p14="http://schemas.microsoft.com/office/powerpoint/2010/main" val="4024677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Online collaborations are to be reinforced by students’ enhanced digital skills in university, such as UWSTD. Its current training facilities embrace professional and entrepreneurial skills of its students, and therefore, an additional emphasis is to be provided to enhance students’ digital literacy. It will be fruitful to ensure students’ online collaborations, which was a dire requirement during a recent global pandemic that altered every way of learning.</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5</a:t>
            </a:fld>
            <a:endParaRPr lang="en-GB"/>
          </a:p>
        </p:txBody>
      </p:sp>
    </p:spTree>
    <p:extLst>
      <p:ext uri="{BB962C8B-B14F-4D97-AF65-F5344CB8AC3E}">
        <p14:creationId xmlns:p14="http://schemas.microsoft.com/office/powerpoint/2010/main" val="747155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Adequate training facilities are already prevailing in UWSTD, which emerges to be conducive to strengthening its students’ digital skills. For instance, the recent establishment of </a:t>
            </a:r>
            <a:r>
              <a:rPr lang="en-GB" sz="1200" kern="1200" dirty="0" err="1">
                <a:solidFill>
                  <a:schemeClr val="tx1"/>
                </a:solidFill>
                <a:effectLst/>
                <a:latin typeface="Arial" panose="020B0604020202020204" pitchFamily="34" charset="0"/>
                <a:ea typeface="+mn-ea"/>
                <a:cs typeface="Arial" panose="020B0604020202020204" pitchFamily="34" charset="0"/>
              </a:rPr>
              <a:t>DigiCentre</a:t>
            </a:r>
            <a:r>
              <a:rPr lang="en-GB" sz="1200" kern="1200" dirty="0">
                <a:solidFill>
                  <a:schemeClr val="tx1"/>
                </a:solidFill>
                <a:effectLst/>
                <a:latin typeface="Arial" panose="020B0604020202020204" pitchFamily="34" charset="0"/>
                <a:ea typeface="+mn-ea"/>
                <a:cs typeface="Arial" panose="020B0604020202020204" pitchFamily="34" charset="0"/>
              </a:rPr>
              <a:t> in this university by UWSTD’s digital service team appears to be accelerating students’ ability to collaborate effectively. Besides, its class resources from digital platforms offer a structured approach to students’ digital skill development.</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6</a:t>
            </a:fld>
            <a:endParaRPr lang="en-GB"/>
          </a:p>
        </p:txBody>
      </p:sp>
    </p:spTree>
    <p:extLst>
      <p:ext uri="{BB962C8B-B14F-4D97-AF65-F5344CB8AC3E}">
        <p14:creationId xmlns:p14="http://schemas.microsoft.com/office/powerpoint/2010/main" val="2092531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Considering mentioned university, UWSTD’s current training facilities, which are adequate and sufficient, additional training can be superior to enhance students’ high digital skills. Though this particular university has shifted to digital learning, additional training will be fruitful to fortify students’ professional prospects in contemporary times.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7</a:t>
            </a:fld>
            <a:endParaRPr lang="en-GB"/>
          </a:p>
        </p:txBody>
      </p:sp>
    </p:spTree>
    <p:extLst>
      <p:ext uri="{BB962C8B-B14F-4D97-AF65-F5344CB8AC3E}">
        <p14:creationId xmlns:p14="http://schemas.microsoft.com/office/powerpoint/2010/main" val="3789823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A handful of ethics will be considered to conduct this research, which will assist this study in maintaining its reliability and validity. Involved participants will be obtained as anonymous to retain their privacy and security, while accumulated data and information will be stored in a password-protected one drive folder. Any commercial use of collated data will be discarded, as this research will be conducted only for academic purposes.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8</a:t>
            </a:fld>
            <a:endParaRPr lang="en-GB"/>
          </a:p>
        </p:txBody>
      </p:sp>
    </p:spTree>
    <p:extLst>
      <p:ext uri="{BB962C8B-B14F-4D97-AF65-F5344CB8AC3E}">
        <p14:creationId xmlns:p14="http://schemas.microsoft.com/office/powerpoint/2010/main" val="681455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Further ethics will be maintained by making UWSTD students aware of this research while taking their prior consent will ensure this study’s reliability. Moreover, any involvement of third parties will be alleviated considering its potential to mismanage data. Consideration of these handfuls of research ethics emerges to be beneficial to facilitate an opportunity for participants to speak freely and give their actual responses.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9</a:t>
            </a:fld>
            <a:endParaRPr lang="en-GB"/>
          </a:p>
        </p:txBody>
      </p:sp>
    </p:spTree>
    <p:extLst>
      <p:ext uri="{BB962C8B-B14F-4D97-AF65-F5344CB8AC3E}">
        <p14:creationId xmlns:p14="http://schemas.microsoft.com/office/powerpoint/2010/main" val="19759053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Conduction of this research will be furnished with help of performing a primary qualitative research method. It will allow initiating an interview with student representatives in UWSTD, which is intended to acquire real ground data concerning whether they perceive a need for training to enhance their digital skills for collaborations. A hybrid approach would also be conducive, though it would be discarded in this study for a limited time period.</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10</a:t>
            </a:fld>
            <a:endParaRPr lang="en-GB"/>
          </a:p>
        </p:txBody>
      </p:sp>
    </p:spTree>
    <p:extLst>
      <p:ext uri="{BB962C8B-B14F-4D97-AF65-F5344CB8AC3E}">
        <p14:creationId xmlns:p14="http://schemas.microsoft.com/office/powerpoint/2010/main" val="3558058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This research strategy showed how the researcher will ask questions to student representatives in UWSTD. This particular way of conducting this research through online interviews will be cost-effective as well as in a timely manner. A total of 6 student representatives will be interviewed in this research, from which an in-depth illustration of need for training to enhance digital skills for collaboration will be obtained adequately.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11</a:t>
            </a:fld>
            <a:endParaRPr lang="en-GB"/>
          </a:p>
        </p:txBody>
      </p:sp>
    </p:spTree>
    <p:extLst>
      <p:ext uri="{BB962C8B-B14F-4D97-AF65-F5344CB8AC3E}">
        <p14:creationId xmlns:p14="http://schemas.microsoft.com/office/powerpoint/2010/main" val="37136109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Considering research essentials, thematic analysis using axial coding and thematic coding will be effective to answer the research question in an in-depth manner. In this regard, a detailed exploration of whether UWSTD’s students require additional training to enhance their digital skills regarding use of technology for higher collaboration will be comprehended. Thus, these research methods will enable this study to offer a profound research meeting research objectives vehemently.</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12</a:t>
            </a:fld>
            <a:endParaRPr lang="en-GB"/>
          </a:p>
        </p:txBody>
      </p:sp>
    </p:spTree>
    <p:extLst>
      <p:ext uri="{BB962C8B-B14F-4D97-AF65-F5344CB8AC3E}">
        <p14:creationId xmlns:p14="http://schemas.microsoft.com/office/powerpoint/2010/main" val="2900795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These are a handful of hypotheses, which will be considered in this research to answer a specified research question for this study. Consideration of these hypotheses will be fruitful to derive profound outcomes, such as how training can accelerate UWSTD students’ digital skills for collaboration. A handful of links between these variables will assist to provide a wide grasp of UWSTD students’ need for training regarding how to use technology for collaboration.</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13</a:t>
            </a:fld>
            <a:endParaRPr lang="en-GB"/>
          </a:p>
        </p:txBody>
      </p:sp>
    </p:spTree>
    <p:extLst>
      <p:ext uri="{BB962C8B-B14F-4D97-AF65-F5344CB8AC3E}">
        <p14:creationId xmlns:p14="http://schemas.microsoft.com/office/powerpoint/2010/main" val="28496101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This current research has incorporated various essentials, such as research methods, choosing participants, ways of questioning, and more. Along with these research strategies, consideration of hypothesis will allow this study to acquire positive outcomes concerning the need for training regarding use of technology for collaboration. Furthermore, this research will be feasible enough to offer a detailed exploration of mentioned university, and its roundabouts in the context of their training facilities for enhanced digital skills of students.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14</a:t>
            </a:fld>
            <a:endParaRPr lang="en-GB"/>
          </a:p>
        </p:txBody>
      </p:sp>
    </p:spTree>
    <p:extLst>
      <p:ext uri="{BB962C8B-B14F-4D97-AF65-F5344CB8AC3E}">
        <p14:creationId xmlns:p14="http://schemas.microsoft.com/office/powerpoint/2010/main" val="4108569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132956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389375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3749187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356167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455495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3870265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2418226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194107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1997827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3805096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4280188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5000"/>
            <a:lum/>
          </a:blip>
          <a:srcRect/>
          <a:stretch>
            <a:fillRect t="-3000" b="-3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035314-79D2-41E2-9C3B-41F053B04B25}" type="datetimeFigureOut">
              <a:rPr lang="en-GB" smtClean="0"/>
              <a:pPr/>
              <a:t>03/07/2022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485A07-8C0F-41CF-BA7B-2FE82E40B329}" type="slidenum">
              <a:rPr lang="en-GB" smtClean="0"/>
              <a:pPr/>
              <a:t>‹#›</a:t>
            </a:fld>
            <a:endParaRPr lang="en-GB"/>
          </a:p>
        </p:txBody>
      </p:sp>
    </p:spTree>
    <p:extLst>
      <p:ext uri="{BB962C8B-B14F-4D97-AF65-F5344CB8AC3E}">
        <p14:creationId xmlns:p14="http://schemas.microsoft.com/office/powerpoint/2010/main" val="19806871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58724"/>
            <a:ext cx="9144000" cy="2387600"/>
          </a:xfrm>
        </p:spPr>
        <p:txBody>
          <a:bodyPr>
            <a:normAutofit/>
          </a:bodyPr>
          <a:lstStyle/>
          <a:p>
            <a:r>
              <a:rPr lang="en-US" sz="4000" b="1" dirty="0">
                <a:latin typeface="Arial" panose="020B0604020202020204" pitchFamily="34" charset="0"/>
                <a:cs typeface="Arial" panose="020B0604020202020204" pitchFamily="34" charset="0"/>
              </a:rPr>
              <a:t>How do students use technology to collaborate at UWTSD?</a:t>
            </a:r>
            <a:br>
              <a:rPr lang="en-US" sz="4000" b="1" dirty="0">
                <a:latin typeface="Arial" panose="020B0604020202020204" pitchFamily="34" charset="0"/>
                <a:cs typeface="Arial" panose="020B0604020202020204" pitchFamily="34" charset="0"/>
              </a:rPr>
            </a:br>
            <a:br>
              <a:rPr lang="en-US" sz="4000" b="1" dirty="0">
                <a:latin typeface="Arial" panose="020B0604020202020204" pitchFamily="34" charset="0"/>
                <a:cs typeface="Arial" panose="020B0604020202020204" pitchFamily="34" charset="0"/>
              </a:rPr>
            </a:br>
            <a:r>
              <a:rPr lang="en-US" sz="2200" i="1" dirty="0">
                <a:latin typeface="Arial" panose="020B0604020202020204" pitchFamily="34" charset="0"/>
                <a:cs typeface="Arial" panose="020B0604020202020204" pitchFamily="34" charset="0"/>
              </a:rPr>
              <a:t>Is there a need to provide training on how to use technology to collaborate at </a:t>
            </a:r>
            <a:r>
              <a:rPr lang="en-US" sz="2200" i="1" dirty="0" err="1">
                <a:latin typeface="Arial" panose="020B0604020202020204" pitchFamily="34" charset="0"/>
                <a:cs typeface="Arial" panose="020B0604020202020204" pitchFamily="34" charset="0"/>
              </a:rPr>
              <a:t>UWTSD</a:t>
            </a:r>
            <a:r>
              <a:rPr lang="en-US" sz="2200" i="1" dirty="0">
                <a:latin typeface="Arial" panose="020B0604020202020204" pitchFamily="34" charset="0"/>
                <a:cs typeface="Arial" panose="020B0604020202020204" pitchFamily="34" charset="0"/>
              </a:rPr>
              <a:t>?</a:t>
            </a:r>
            <a:endParaRPr lang="en-GB" sz="2200" i="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4118919"/>
            <a:ext cx="9144000" cy="1705232"/>
          </a:xfrm>
        </p:spPr>
        <p:txBody>
          <a:bodyPr>
            <a:noAutofit/>
          </a:bodyPr>
          <a:lstStyle/>
          <a:p>
            <a:pPr algn="l">
              <a:lnSpc>
                <a:spcPct val="100000"/>
              </a:lnSpc>
            </a:pPr>
            <a:r>
              <a:rPr lang="en-US" sz="1800" b="1" dirty="0">
                <a:latin typeface="Arial" panose="020B0604020202020204" pitchFamily="34" charset="0"/>
                <a:cs typeface="Arial" panose="020B0604020202020204" pitchFamily="34" charset="0"/>
              </a:rPr>
              <a:t>Group Members Name:</a:t>
            </a:r>
          </a:p>
          <a:p>
            <a:pPr algn="l">
              <a:lnSpc>
                <a:spcPct val="100000"/>
              </a:lnSpc>
            </a:pPr>
            <a:r>
              <a:rPr lang="en-US" sz="1800" b="1" dirty="0">
                <a:latin typeface="Arial" panose="020B0604020202020204" pitchFamily="34" charset="0"/>
                <a:cs typeface="Arial" panose="020B0604020202020204" pitchFamily="34" charset="0"/>
              </a:rPr>
              <a:t> </a:t>
            </a:r>
          </a:p>
          <a:p>
            <a:pPr algn="l">
              <a:lnSpc>
                <a:spcPct val="100000"/>
              </a:lnSpc>
            </a:pPr>
            <a:r>
              <a:rPr lang="en-US" sz="1800" dirty="0">
                <a:latin typeface="Arial" panose="020B0604020202020204" pitchFamily="34" charset="0"/>
                <a:cs typeface="Arial" panose="020B0604020202020204" pitchFamily="34" charset="0"/>
              </a:rPr>
              <a:t>Dominik </a:t>
            </a:r>
            <a:r>
              <a:rPr lang="en-US" sz="1800" dirty="0" err="1">
                <a:latin typeface="Arial" panose="020B0604020202020204" pitchFamily="34" charset="0"/>
                <a:cs typeface="Arial" panose="020B0604020202020204" pitchFamily="34" charset="0"/>
              </a:rPr>
              <a:t>Karchnak</a:t>
            </a:r>
            <a:endParaRPr lang="en-US" sz="1800" dirty="0">
              <a:latin typeface="Arial" panose="020B0604020202020204" pitchFamily="34" charset="0"/>
              <a:cs typeface="Arial" panose="020B0604020202020204" pitchFamily="34" charset="0"/>
            </a:endParaRPr>
          </a:p>
          <a:p>
            <a:pPr algn="l">
              <a:lnSpc>
                <a:spcPct val="100000"/>
              </a:lnSpc>
            </a:pPr>
            <a:r>
              <a:rPr lang="en-GB" sz="1800" dirty="0" err="1">
                <a:latin typeface="Arial" panose="020B0604020202020204" pitchFamily="34" charset="0"/>
                <a:cs typeface="Arial" panose="020B0604020202020204" pitchFamily="34" charset="0"/>
              </a:rPr>
              <a:t>Chirnoaga</a:t>
            </a:r>
            <a:r>
              <a:rPr lang="en-GB" sz="1800" dirty="0">
                <a:latin typeface="Arial" panose="020B0604020202020204" pitchFamily="34" charset="0"/>
                <a:cs typeface="Arial" panose="020B0604020202020204" pitchFamily="34" charset="0"/>
              </a:rPr>
              <a:t> Florin</a:t>
            </a:r>
          </a:p>
        </p:txBody>
      </p:sp>
    </p:spTree>
    <p:extLst>
      <p:ext uri="{BB962C8B-B14F-4D97-AF65-F5344CB8AC3E}">
        <p14:creationId xmlns:p14="http://schemas.microsoft.com/office/powerpoint/2010/main" val="2037877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b="1" dirty="0">
                <a:effectLst/>
                <a:latin typeface="Arial" panose="020B0604020202020204" pitchFamily="34" charset="0"/>
                <a:ea typeface="Arial" panose="020B0604020202020204" pitchFamily="34" charset="0"/>
              </a:rPr>
              <a:t>Introduction and </a:t>
            </a:r>
            <a:r>
              <a:rPr lang="en-US" sz="4000" b="1" dirty="0">
                <a:latin typeface="Arial" panose="020B0604020202020204" pitchFamily="34" charset="0"/>
                <a:ea typeface="Arial" panose="020B0604020202020204" pitchFamily="34" charset="0"/>
              </a:rPr>
              <a:t>Is there a need to provide training on how to use technology to collaborate at UWTSD?</a:t>
            </a:r>
            <a:endParaRPr lang="en-GB" sz="4000" b="1" dirty="0"/>
          </a:p>
        </p:txBody>
      </p:sp>
      <p:sp>
        <p:nvSpPr>
          <p:cNvPr id="3" name="Content Placeholder 2"/>
          <p:cNvSpPr>
            <a:spLocks noGrp="1"/>
          </p:cNvSpPr>
          <p:nvPr>
            <p:ph idx="1"/>
          </p:nvPr>
        </p:nvSpPr>
        <p:spPr>
          <a:xfrm>
            <a:off x="838200" y="1825625"/>
            <a:ext cx="5690937" cy="4351338"/>
          </a:xfrm>
        </p:spPr>
        <p:txBody>
          <a:bodyPr>
            <a:normAutofit fontScale="85000" lnSpcReduction="10000"/>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Online collaboration is driven by technology</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Adequate training is conducive to students’ digital skills (</a:t>
            </a:r>
            <a:r>
              <a:rPr lang="en-GB" sz="2400" u="none" strike="noStrike" dirty="0" err="1">
                <a:effectLst/>
                <a:latin typeface="Arial" panose="020B0604020202020204" pitchFamily="34" charset="0"/>
                <a:ea typeface="Arial" panose="020B0604020202020204" pitchFamily="34" charset="0"/>
              </a:rPr>
              <a:t>Bernacki</a:t>
            </a:r>
            <a:r>
              <a:rPr lang="en-GB" sz="2400" u="none" strike="noStrike" dirty="0">
                <a:effectLst/>
                <a:latin typeface="Arial" panose="020B0604020202020204" pitchFamily="34" charset="0"/>
                <a:ea typeface="Arial" panose="020B0604020202020204" pitchFamily="34" charset="0"/>
              </a:rPr>
              <a:t> </a:t>
            </a:r>
            <a:r>
              <a:rPr lang="en-GB" sz="2400" i="1" u="none" strike="noStrike" dirty="0">
                <a:effectLst/>
                <a:latin typeface="Arial" panose="020B0604020202020204" pitchFamily="34" charset="0"/>
                <a:ea typeface="Arial" panose="020B0604020202020204" pitchFamily="34" charset="0"/>
              </a:rPr>
              <a:t>et al. </a:t>
            </a:r>
            <a:r>
              <a:rPr lang="en-GB" sz="2400" u="none" strike="noStrike" dirty="0">
                <a:effectLst/>
                <a:latin typeface="Arial" panose="020B0604020202020204" pitchFamily="34" charset="0"/>
                <a:ea typeface="Arial" panose="020B0604020202020204" pitchFamily="34" charset="0"/>
              </a:rPr>
              <a:t>2020)</a:t>
            </a:r>
          </a:p>
          <a:p>
            <a:pPr marL="342900" lvl="0" indent="-342900" algn="just">
              <a:lnSpc>
                <a:spcPct val="150000"/>
              </a:lnSpc>
              <a:spcBef>
                <a:spcPts val="0"/>
              </a:spcBef>
              <a:buFont typeface="Arial" panose="020B0604020202020204" pitchFamily="34" charset="0"/>
              <a:buChar char="●"/>
            </a:pPr>
            <a:r>
              <a:rPr lang="en-GB" sz="2400" dirty="0">
                <a:latin typeface="Arial" panose="020B0604020202020204" pitchFamily="34" charset="0"/>
                <a:ea typeface="Arial" panose="020B0604020202020204" pitchFamily="34" charset="0"/>
              </a:rPr>
              <a:t>Training related to digital skills boosts the dependency over using digital skills</a:t>
            </a:r>
            <a:endParaRPr lang="en-GB"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UWTSD students are aware of technological advancements</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Students have high expectations from UWTSD’s technology</a:t>
            </a:r>
            <a:endParaRPr lang="en-GB" sz="2400" dirty="0"/>
          </a:p>
        </p:txBody>
      </p:sp>
      <p:pic>
        <p:nvPicPr>
          <p:cNvPr id="2050" name="Picture 2" descr="Press Releases 2022 | University of Wales Trinity Saint Davi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0158" y="2855912"/>
            <a:ext cx="4868687" cy="22907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2533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effectLst/>
                <a:latin typeface="Arial" panose="020B0604020202020204" pitchFamily="34" charset="0"/>
                <a:ea typeface="Arial" panose="020B0604020202020204" pitchFamily="34" charset="0"/>
              </a:rPr>
              <a:t>Continued</a:t>
            </a:r>
            <a:endParaRPr lang="en-GB" sz="4000" b="1" dirty="0"/>
          </a:p>
        </p:txBody>
      </p:sp>
      <p:sp>
        <p:nvSpPr>
          <p:cNvPr id="3" name="Content Placeholder 2"/>
          <p:cNvSpPr>
            <a:spLocks noGrp="1"/>
          </p:cNvSpPr>
          <p:nvPr>
            <p:ph idx="1"/>
          </p:nvPr>
        </p:nvSpPr>
        <p:spPr>
          <a:xfrm>
            <a:off x="838200" y="1825625"/>
            <a:ext cx="5418221"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Chosen research question</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Need for training on collaborating at UWTSD using technology</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Research question is conducive to grasping UWTSD’s training facilities</a:t>
            </a:r>
            <a:endParaRPr lang="en-GB" sz="2400" dirty="0"/>
          </a:p>
        </p:txBody>
      </p:sp>
      <p:pic>
        <p:nvPicPr>
          <p:cNvPr id="3074" name="Picture 2" descr="Training and Development | UWTS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9823" y="2606675"/>
            <a:ext cx="5429250" cy="21907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3978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effectLst/>
                <a:latin typeface="Arial" panose="020B0604020202020204" pitchFamily="34" charset="0"/>
                <a:ea typeface="Arial" panose="020B0604020202020204" pitchFamily="34" charset="0"/>
              </a:rPr>
              <a:t>Relevant existing research</a:t>
            </a:r>
            <a:endParaRPr lang="en-GB" sz="4000" b="1" dirty="0"/>
          </a:p>
        </p:txBody>
      </p:sp>
      <p:sp>
        <p:nvSpPr>
          <p:cNvPr id="3" name="Content Placeholder 2"/>
          <p:cNvSpPr>
            <a:spLocks noGrp="1"/>
          </p:cNvSpPr>
          <p:nvPr>
            <p:ph idx="1"/>
          </p:nvPr>
        </p:nvSpPr>
        <p:spPr>
          <a:xfrm>
            <a:off x="838200" y="1825625"/>
            <a:ext cx="5532120" cy="4351338"/>
          </a:xfrm>
        </p:spPr>
        <p:txBody>
          <a:bodyPr>
            <a:normAutofit fontScale="85000" lnSpcReduction="10000"/>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UWTSD has invested in its technological infrastructure </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Shift to collaborative classroom from traditional lectures </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UWTSD’s collaborative learning through smart technology</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A partnership of UWTSD with Sony (Uwtsd.ac.uk, 2019)</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Technology-enhanced learning in UWTSD</a:t>
            </a:r>
            <a:endParaRPr lang="en-GB" sz="2400" dirty="0"/>
          </a:p>
        </p:txBody>
      </p:sp>
      <p:pic>
        <p:nvPicPr>
          <p:cNvPr id="4" name="image1.png"/>
          <p:cNvPicPr/>
          <p:nvPr/>
        </p:nvPicPr>
        <p:blipFill>
          <a:blip r:embed="rId3"/>
          <a:srcRect/>
          <a:stretch>
            <a:fillRect/>
          </a:stretch>
        </p:blipFill>
        <p:spPr>
          <a:xfrm>
            <a:off x="6724015" y="2087880"/>
            <a:ext cx="4858385" cy="34289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168620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838200" y="1825625"/>
            <a:ext cx="6140116" cy="4351338"/>
          </a:xfrm>
        </p:spPr>
        <p:txBody>
          <a:bodyPr>
            <a:normAutofit fontScale="92500"/>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UWSTD encourages students through internship training (</a:t>
            </a:r>
            <a:r>
              <a:rPr lang="en-GB" sz="2400" u="none" strike="noStrike" dirty="0" err="1">
                <a:effectLst/>
                <a:latin typeface="Arial" panose="020B0604020202020204" pitchFamily="34" charset="0"/>
                <a:ea typeface="Arial" panose="020B0604020202020204" pitchFamily="34" charset="0"/>
              </a:rPr>
              <a:t>Hayles</a:t>
            </a:r>
            <a:r>
              <a:rPr lang="en-GB" sz="2400" u="none" strike="noStrike" dirty="0">
                <a:effectLst/>
                <a:latin typeface="Arial" panose="020B0604020202020204" pitchFamily="34" charset="0"/>
                <a:ea typeface="Arial" panose="020B0604020202020204" pitchFamily="34" charset="0"/>
              </a:rPr>
              <a:t>, 2019)</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Training includes soft skills, auditing skills, digital skills</a:t>
            </a:r>
          </a:p>
          <a:p>
            <a:pPr marL="342900" lvl="0" indent="-342900" algn="just">
              <a:lnSpc>
                <a:spcPct val="150000"/>
              </a:lnSpc>
              <a:spcBef>
                <a:spcPts val="0"/>
              </a:spcBef>
              <a:buFont typeface="Arial" panose="020B0604020202020204" pitchFamily="34" charset="0"/>
              <a:buChar char="●"/>
            </a:pPr>
            <a:r>
              <a:rPr lang="en-GB" sz="2400" dirty="0">
                <a:latin typeface="Arial" panose="020B0604020202020204" pitchFamily="34" charset="0"/>
                <a:ea typeface="Arial" panose="020B0604020202020204" pitchFamily="34" charset="0"/>
              </a:rPr>
              <a:t>UWSTD makes the work easy by making the whole training session easy as just a click</a:t>
            </a:r>
            <a:endParaRPr lang="en-GB"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Digital skill is to be further accentuated in UWSTD</a:t>
            </a:r>
            <a:endParaRPr lang="en-GB" sz="2400" dirty="0">
              <a:latin typeface="Arial" panose="020B0604020202020204" pitchFamily="34" charset="0"/>
              <a:cs typeface="Arial" panose="020B0604020202020204" pitchFamily="34" charset="0"/>
            </a:endParaRPr>
          </a:p>
        </p:txBody>
      </p:sp>
      <p:pic>
        <p:nvPicPr>
          <p:cNvPr id="4098" name="Picture 2" descr="UWTSD Undergraduate guide 21&amp;22 by University of Wales Trinity Saint David  - Issuu"/>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98239" y="1825625"/>
            <a:ext cx="3447014" cy="45970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9921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dirty="0"/>
          </a:p>
        </p:txBody>
      </p:sp>
      <p:sp>
        <p:nvSpPr>
          <p:cNvPr id="3" name="Content Placeholder 2"/>
          <p:cNvSpPr>
            <a:spLocks noGrp="1"/>
          </p:cNvSpPr>
          <p:nvPr>
            <p:ph idx="1"/>
          </p:nvPr>
        </p:nvSpPr>
        <p:spPr>
          <a:xfrm>
            <a:off x="838200" y="1825625"/>
            <a:ext cx="5425440" cy="4351338"/>
          </a:xfrm>
        </p:spPr>
        <p:txBody>
          <a:bodyPr>
            <a:normAutofit fontScale="92500" lnSpcReduction="10000"/>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UWSTD acquires measures to enhance students’ digital skills</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Launch of </a:t>
            </a:r>
            <a:r>
              <a:rPr lang="en-GB" sz="2400" u="none" strike="noStrike" dirty="0" err="1">
                <a:effectLst/>
                <a:latin typeface="Arial" panose="020B0604020202020204" pitchFamily="34" charset="0"/>
                <a:ea typeface="Arial" panose="020B0604020202020204" pitchFamily="34" charset="0"/>
              </a:rPr>
              <a:t>DigiCentre</a:t>
            </a:r>
            <a:r>
              <a:rPr lang="en-GB" sz="2400" u="none" strike="noStrike" dirty="0">
                <a:effectLst/>
                <a:latin typeface="Arial" panose="020B0604020202020204" pitchFamily="34" charset="0"/>
                <a:ea typeface="Arial" panose="020B0604020202020204" pitchFamily="34" charset="0"/>
              </a:rPr>
              <a:t> offering free digital skill training (Uwtsd.ac.uk, 2022)</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Newly developed resources for digital skills</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Enhanced collaboration is facilitated</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Digital skills using class resources from LinkedIn, Microsoft</a:t>
            </a:r>
            <a:endParaRPr lang="en-GB" sz="2400" dirty="0"/>
          </a:p>
        </p:txBody>
      </p:sp>
      <p:pic>
        <p:nvPicPr>
          <p:cNvPr id="1028" name="Picture 4" descr="Tweets with replies by UWTSDLondon (@UWTSDLondon) / Twitte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57976" y="2362200"/>
            <a:ext cx="5079998" cy="30022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7832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dirty="0"/>
          </a:p>
        </p:txBody>
      </p:sp>
      <p:sp>
        <p:nvSpPr>
          <p:cNvPr id="3" name="Content Placeholder 2"/>
          <p:cNvSpPr>
            <a:spLocks noGrp="1"/>
          </p:cNvSpPr>
          <p:nvPr>
            <p:ph idx="1"/>
          </p:nvPr>
        </p:nvSpPr>
        <p:spPr>
          <a:xfrm>
            <a:off x="838201" y="1825625"/>
            <a:ext cx="5626768" cy="4351338"/>
          </a:xfrm>
        </p:spPr>
        <p:txBody>
          <a:bodyPr>
            <a:normAutofit fontScale="92500"/>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UWSTD has sufficient training facilities</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Additional training can bolster students’ digital skills</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Online collaboration is fostered by online workshops (</a:t>
            </a:r>
            <a:r>
              <a:rPr lang="en-GB" sz="2400" u="none" strike="noStrike" dirty="0" err="1">
                <a:effectLst/>
                <a:latin typeface="Arial" panose="020B0604020202020204" pitchFamily="34" charset="0"/>
                <a:ea typeface="Arial" panose="020B0604020202020204" pitchFamily="34" charset="0"/>
              </a:rPr>
              <a:t>Spante</a:t>
            </a:r>
            <a:r>
              <a:rPr lang="en-GB" sz="2400" u="none" strike="noStrike" dirty="0">
                <a:effectLst/>
                <a:latin typeface="Arial" panose="020B0604020202020204" pitchFamily="34" charset="0"/>
                <a:ea typeface="Arial" panose="020B0604020202020204" pitchFamily="34" charset="0"/>
              </a:rPr>
              <a:t> </a:t>
            </a:r>
            <a:r>
              <a:rPr lang="en-GB" sz="2400" i="1" u="none" strike="noStrike" dirty="0">
                <a:effectLst/>
                <a:latin typeface="Arial" panose="020B0604020202020204" pitchFamily="34" charset="0"/>
                <a:ea typeface="Arial" panose="020B0604020202020204" pitchFamily="34" charset="0"/>
              </a:rPr>
              <a:t>et al. </a:t>
            </a:r>
            <a:r>
              <a:rPr lang="en-GB" sz="2400" u="none" strike="noStrike" dirty="0">
                <a:effectLst/>
                <a:latin typeface="Arial" panose="020B0604020202020204" pitchFamily="34" charset="0"/>
                <a:ea typeface="Arial" panose="020B0604020202020204" pitchFamily="34" charset="0"/>
              </a:rPr>
              <a:t>2018)</a:t>
            </a:r>
          </a:p>
          <a:p>
            <a:pPr marL="342900" lvl="0" indent="-342900" algn="just">
              <a:lnSpc>
                <a:spcPct val="150000"/>
              </a:lnSpc>
              <a:spcBef>
                <a:spcPts val="0"/>
              </a:spcBef>
              <a:spcAft>
                <a:spcPts val="1000"/>
              </a:spcAft>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Adequate skill development widens professional prospects</a:t>
            </a:r>
          </a:p>
        </p:txBody>
      </p:sp>
      <p:pic>
        <p:nvPicPr>
          <p:cNvPr id="5122" name="Picture 2" descr="Digital Skills Homepage - The DigiCentre UWTS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4522" y="2002089"/>
            <a:ext cx="3979278" cy="397927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8127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effectLst/>
                <a:latin typeface="Arial" panose="020B0604020202020204" pitchFamily="34" charset="0"/>
                <a:ea typeface="Arial" panose="020B0604020202020204" pitchFamily="34" charset="0"/>
              </a:rPr>
              <a:t>Ethical consideration</a:t>
            </a:r>
            <a:endParaRPr lang="en-GB" sz="4000" dirty="0"/>
          </a:p>
        </p:txBody>
      </p:sp>
      <p:sp>
        <p:nvSpPr>
          <p:cNvPr id="3" name="Content Placeholder 2"/>
          <p:cNvSpPr>
            <a:spLocks noGrp="1"/>
          </p:cNvSpPr>
          <p:nvPr>
            <p:ph idx="1"/>
          </p:nvPr>
        </p:nvSpPr>
        <p:spPr>
          <a:xfrm>
            <a:off x="838200" y="1825625"/>
            <a:ext cx="5434263"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Acquired data will be stored in password-protected one drive</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Anonymity of participants will be ensured (Naidu, 2018)</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Accumulated information’s commercial use will have refrained</a:t>
            </a:r>
            <a:endParaRPr lang="en-GB" sz="2400" dirty="0"/>
          </a:p>
        </p:txBody>
      </p:sp>
      <p:pic>
        <p:nvPicPr>
          <p:cNvPr id="6146" name="Picture 2" descr="Ethical Consideration in Conducting Action Research - YS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5962" y="2528427"/>
            <a:ext cx="5236858" cy="29457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7121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sz="4000" dirty="0"/>
          </a:p>
        </p:txBody>
      </p:sp>
      <p:sp>
        <p:nvSpPr>
          <p:cNvPr id="3" name="Content Placeholder 2"/>
          <p:cNvSpPr>
            <a:spLocks noGrp="1"/>
          </p:cNvSpPr>
          <p:nvPr>
            <p:ph idx="1"/>
          </p:nvPr>
        </p:nvSpPr>
        <p:spPr>
          <a:xfrm>
            <a:off x="838200" y="1825625"/>
            <a:ext cx="5594684"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UWSTD students’ prior consent will be obtained</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They will be informed regarding this research</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Alleviation of third-party involvement</a:t>
            </a:r>
            <a:endParaRPr lang="en-GB" sz="2400" dirty="0"/>
          </a:p>
        </p:txBody>
      </p:sp>
      <p:pic>
        <p:nvPicPr>
          <p:cNvPr id="7170" name="Picture 2" descr="Ethics in Research. - ppt video online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6020" y="2262314"/>
            <a:ext cx="4920080" cy="36900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2889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3816095" cy="1938076"/>
          </a:xfrm>
        </p:spPr>
        <p:txBody>
          <a:bodyPr>
            <a:normAutofit/>
          </a:bodyPr>
          <a:lstStyle/>
          <a:p>
            <a:r>
              <a:rPr lang="en-GB" b="1">
                <a:effectLst/>
                <a:latin typeface="Arial" panose="020B0604020202020204" pitchFamily="34" charset="0"/>
                <a:ea typeface="Arial" panose="020B0604020202020204" pitchFamily="34" charset="0"/>
              </a:rPr>
              <a:t>Proposed method</a:t>
            </a:r>
            <a:endParaRPr lang="en-GB"/>
          </a:p>
        </p:txBody>
      </p:sp>
      <p:sp>
        <p:nvSpPr>
          <p:cNvPr id="3" name="Content Placeholder 2"/>
          <p:cNvSpPr>
            <a:spLocks noGrp="1"/>
          </p:cNvSpPr>
          <p:nvPr>
            <p:ph idx="1"/>
          </p:nvPr>
        </p:nvSpPr>
        <p:spPr>
          <a:xfrm>
            <a:off x="838201" y="2482589"/>
            <a:ext cx="3816096" cy="3694373"/>
          </a:xfrm>
        </p:spPr>
        <p:txBody>
          <a:bodyPr>
            <a:normAutofit/>
          </a:bodyPr>
          <a:lstStyle/>
          <a:p>
            <a:pPr marL="342900" lvl="0" indent="-342900">
              <a:spcBef>
                <a:spcPts val="0"/>
              </a:spcBef>
              <a:spcAft>
                <a:spcPts val="600"/>
              </a:spcAft>
              <a:buFont typeface="Arial" panose="020B0604020202020204" pitchFamily="34" charset="0"/>
              <a:buChar char="●"/>
            </a:pPr>
            <a:r>
              <a:rPr lang="en-GB" sz="2000" u="none" strike="noStrike">
                <a:effectLst/>
                <a:latin typeface="Arial" panose="020B0604020202020204" pitchFamily="34" charset="0"/>
                <a:ea typeface="Arial" panose="020B0604020202020204" pitchFamily="34" charset="0"/>
              </a:rPr>
              <a:t>Questions will be asked to UWSTD student representatives</a:t>
            </a:r>
          </a:p>
          <a:p>
            <a:pPr marL="342900" lvl="0" indent="-342900">
              <a:spcBef>
                <a:spcPts val="0"/>
              </a:spcBef>
              <a:spcAft>
                <a:spcPts val="600"/>
              </a:spcAft>
              <a:buFont typeface="Arial" panose="020B0604020202020204" pitchFamily="34" charset="0"/>
              <a:buChar char="●"/>
            </a:pPr>
            <a:r>
              <a:rPr lang="en-GB" sz="2000" u="none" strike="noStrike">
                <a:effectLst/>
                <a:latin typeface="Arial" panose="020B0604020202020204" pitchFamily="34" charset="0"/>
                <a:ea typeface="Arial" panose="020B0604020202020204" pitchFamily="34" charset="0"/>
              </a:rPr>
              <a:t>Primary qualitative research method will be regarded (Swain, 2018)</a:t>
            </a:r>
          </a:p>
          <a:p>
            <a:pPr marL="342900" lvl="0" indent="-342900">
              <a:spcBef>
                <a:spcPts val="0"/>
              </a:spcBef>
              <a:spcAft>
                <a:spcPts val="600"/>
              </a:spcAft>
              <a:buFont typeface="Arial" panose="020B0604020202020204" pitchFamily="34" charset="0"/>
              <a:buChar char="●"/>
            </a:pPr>
            <a:r>
              <a:rPr lang="en-GB" sz="2000">
                <a:effectLst/>
                <a:latin typeface="Arial" panose="020B0604020202020204" pitchFamily="34" charset="0"/>
                <a:ea typeface="Arial" panose="020B0604020202020204" pitchFamily="34" charset="0"/>
              </a:rPr>
              <a:t>Interviews will be concerning their need for digital training</a:t>
            </a:r>
            <a:endParaRPr lang="en-GB" sz="2000"/>
          </a:p>
        </p:txBody>
      </p:sp>
      <p:pic>
        <p:nvPicPr>
          <p:cNvPr id="8194" name="Picture 2" descr="What is primary research"/>
          <p:cNvPicPr>
            <a:picLocks noChangeAspect="1" noChangeArrowheads="1"/>
          </p:cNvPicPr>
          <p:nvPr/>
        </p:nvPicPr>
        <p:blipFill rotWithShape="1">
          <a:blip r:embed="rId3">
            <a:extLst>
              <a:ext uri="{28A0092B-C50C-407E-A947-70E740481C1C}">
                <a14:useLocalDpi xmlns:a14="http://schemas.microsoft.com/office/drawing/2010/main" val="0"/>
              </a:ext>
            </a:extLst>
          </a:blip>
          <a:srcRect t="17906" r="-1" b="-1"/>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extLst>
            <a:ext uri="{909E8E84-426E-40DD-AFC4-6F175D3DCCD1}">
              <a14:hiddenFill xmlns:a14="http://schemas.microsoft.com/office/drawing/2010/main">
                <a:solidFill>
                  <a:srgbClr val="FFFFFF"/>
                </a:solidFill>
              </a14:hiddenFill>
            </a:ext>
          </a:extLst>
        </p:spPr>
      </p:pic>
      <p:pic>
        <p:nvPicPr>
          <p:cNvPr id="5" name="Picture 4" descr="Graphical user interface, text, application, email&#10;&#10;Description automatically generated">
            <a:extLst>
              <a:ext uri="{FF2B5EF4-FFF2-40B4-BE49-F238E27FC236}">
                <a16:creationId xmlns:a16="http://schemas.microsoft.com/office/drawing/2014/main" id="{4FACB871-61C9-0651-E95D-E0921FE73263}"/>
              </a:ext>
            </a:extLst>
          </p:cNvPr>
          <p:cNvPicPr>
            <a:picLocks noChangeAspect="1"/>
          </p:cNvPicPr>
          <p:nvPr/>
        </p:nvPicPr>
        <p:blipFill rotWithShape="1">
          <a:blip r:embed="rId4"/>
          <a:srcRect b="23222"/>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3757703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sz="4000" dirty="0"/>
          </a:p>
        </p:txBody>
      </p:sp>
      <p:sp>
        <p:nvSpPr>
          <p:cNvPr id="3" name="Content Placeholder 2"/>
          <p:cNvSpPr>
            <a:spLocks noGrp="1"/>
          </p:cNvSpPr>
          <p:nvPr>
            <p:ph idx="1"/>
          </p:nvPr>
        </p:nvSpPr>
        <p:spPr>
          <a:xfrm>
            <a:off x="838200" y="1825625"/>
            <a:ext cx="5241758"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Online interviews will be considered (</a:t>
            </a:r>
            <a:r>
              <a:rPr lang="en-GB" sz="2400" u="none" strike="noStrike" dirty="0" err="1">
                <a:effectLst/>
                <a:latin typeface="Arial" panose="020B0604020202020204" pitchFamily="34" charset="0"/>
                <a:ea typeface="Arial" panose="020B0604020202020204" pitchFamily="34" charset="0"/>
              </a:rPr>
              <a:t>Mirick</a:t>
            </a:r>
            <a:r>
              <a:rPr lang="en-GB" sz="2400" u="none" strike="noStrike" dirty="0">
                <a:effectLst/>
                <a:latin typeface="Arial" panose="020B0604020202020204" pitchFamily="34" charset="0"/>
                <a:ea typeface="Arial" panose="020B0604020202020204" pitchFamily="34" charset="0"/>
              </a:rPr>
              <a:t> and </a:t>
            </a:r>
            <a:r>
              <a:rPr lang="en-GB" sz="2400" u="none" strike="noStrike" dirty="0" err="1">
                <a:effectLst/>
                <a:latin typeface="Arial" panose="020B0604020202020204" pitchFamily="34" charset="0"/>
                <a:ea typeface="Arial" panose="020B0604020202020204" pitchFamily="34" charset="0"/>
              </a:rPr>
              <a:t>Wladkowski</a:t>
            </a:r>
            <a:r>
              <a:rPr lang="en-GB" sz="2400" u="none" strike="noStrike" dirty="0">
                <a:effectLst/>
                <a:latin typeface="Arial" panose="020B0604020202020204" pitchFamily="34" charset="0"/>
                <a:ea typeface="Arial" panose="020B0604020202020204" pitchFamily="34" charset="0"/>
              </a:rPr>
              <a:t>, 2019)</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A questionnaire will be sent through email </a:t>
            </a:r>
          </a:p>
          <a:p>
            <a:pPr marL="342900" lvl="0" indent="-342900" algn="just">
              <a:lnSpc>
                <a:spcPct val="150000"/>
              </a:lnSpc>
              <a:spcBef>
                <a:spcPts val="0"/>
              </a:spcBef>
              <a:spcAft>
                <a:spcPts val="1000"/>
              </a:spcAft>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It will be both cost-effective and timely</a:t>
            </a:r>
          </a:p>
        </p:txBody>
      </p:sp>
      <p:pic>
        <p:nvPicPr>
          <p:cNvPr id="9218" name="Picture 2" descr="SAGE Research Methods - Cases in Online Interview Resear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8716" y="2348395"/>
            <a:ext cx="5662863" cy="35514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7364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sz="4000" dirty="0"/>
          </a:p>
        </p:txBody>
      </p:sp>
      <p:sp>
        <p:nvSpPr>
          <p:cNvPr id="3" name="Content Placeholder 2"/>
          <p:cNvSpPr>
            <a:spLocks noGrp="1"/>
          </p:cNvSpPr>
          <p:nvPr>
            <p:ph idx="1"/>
          </p:nvPr>
        </p:nvSpPr>
        <p:spPr>
          <a:xfrm>
            <a:off x="838200" y="1825625"/>
            <a:ext cx="5642811"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Thematic data analysis will be performed</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It is conducive to primary qualitative research</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Establishment of thematic coding helps themes formulation (Williams and Moser, 2019)</a:t>
            </a:r>
            <a:endParaRPr lang="en-GB" sz="2400" dirty="0"/>
          </a:p>
        </p:txBody>
      </p:sp>
      <p:pic>
        <p:nvPicPr>
          <p:cNvPr id="10242" name="Picture 2" descr="How to Analyze Qualitative Data from UX Research: Thematic Analysi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86220" y="2454442"/>
            <a:ext cx="4903890" cy="32295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4337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effectLst/>
                <a:latin typeface="Arial" panose="020B0604020202020204" pitchFamily="34" charset="0"/>
                <a:ea typeface="Arial" panose="020B0604020202020204" pitchFamily="34" charset="0"/>
              </a:rPr>
              <a:t>Hypothesis</a:t>
            </a:r>
            <a:endParaRPr lang="en-GB" sz="4000" dirty="0"/>
          </a:p>
        </p:txBody>
      </p:sp>
      <p:sp>
        <p:nvSpPr>
          <p:cNvPr id="3" name="Content Placeholder 2"/>
          <p:cNvSpPr>
            <a:spLocks noGrp="1"/>
          </p:cNvSpPr>
          <p:nvPr>
            <p:ph idx="1"/>
          </p:nvPr>
        </p:nvSpPr>
        <p:spPr>
          <a:xfrm>
            <a:off x="838200" y="1825625"/>
            <a:ext cx="5723021"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UWSTD’s training facilities are positively correlated with infrastructure</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Training can positively influence UWSTD students’ digital skills</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Training and UWSTD students’ collaboration abilities are positively linked</a:t>
            </a:r>
            <a:endParaRPr lang="en-GB" sz="2400" dirty="0"/>
          </a:p>
        </p:txBody>
      </p:sp>
      <p:pic>
        <p:nvPicPr>
          <p:cNvPr id="11266" name="Picture 2" descr="Hypothesis Testing: A/B Tests Explained | by Trist'n Joseph | Towards Data  Scienc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75757" y="2097720"/>
            <a:ext cx="4378043" cy="374160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55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sz="4000" dirty="0"/>
          </a:p>
        </p:txBody>
      </p:sp>
      <p:sp>
        <p:nvSpPr>
          <p:cNvPr id="3" name="Content Placeholder 2"/>
          <p:cNvSpPr>
            <a:spLocks noGrp="1"/>
          </p:cNvSpPr>
          <p:nvPr>
            <p:ph idx="1"/>
          </p:nvPr>
        </p:nvSpPr>
        <p:spPr>
          <a:xfrm>
            <a:off x="838200" y="1825625"/>
            <a:ext cx="5145505" cy="4351338"/>
          </a:xfrm>
        </p:spPr>
        <p:txBody>
          <a:bodyPr>
            <a:normAutofit lnSpcReduction="10000"/>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Using hypothesis, profound findings can be gathered</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Current position of UWSTD’s training facilities</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Current orientation of UWSTD students’ digital skills</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Their way of collaborating at UWSTD will also be furnished</a:t>
            </a:r>
            <a:endParaRPr lang="en-GB" sz="2400" dirty="0"/>
          </a:p>
        </p:txBody>
      </p:sp>
      <p:pic>
        <p:nvPicPr>
          <p:cNvPr id="12290" name="Picture 2" descr="Press Releases 2020 | University of Wales Trinity Saint Davi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3659" y="4118811"/>
            <a:ext cx="5608284" cy="18167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5282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References</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825624"/>
            <a:ext cx="10515600" cy="4636135"/>
          </a:xfrm>
        </p:spPr>
        <p:txBody>
          <a:bodyPr>
            <a:noAutofit/>
          </a:bodyPr>
          <a:lstStyle/>
          <a:p>
            <a:pPr algn="just">
              <a:lnSpc>
                <a:spcPct val="100000"/>
              </a:lnSpc>
            </a:pPr>
            <a:r>
              <a:rPr lang="en-GB" sz="1200" dirty="0" err="1">
                <a:latin typeface="Arial" panose="020B0604020202020204" pitchFamily="34" charset="0"/>
                <a:cs typeface="Arial" panose="020B0604020202020204" pitchFamily="34" charset="0"/>
              </a:rPr>
              <a:t>Bernacki</a:t>
            </a:r>
            <a:r>
              <a:rPr lang="en-GB" sz="1200" dirty="0">
                <a:latin typeface="Arial" panose="020B0604020202020204" pitchFamily="34" charset="0"/>
                <a:cs typeface="Arial" panose="020B0604020202020204" pitchFamily="34" charset="0"/>
              </a:rPr>
              <a:t>, M.L., </a:t>
            </a:r>
            <a:r>
              <a:rPr lang="en-GB" sz="1200" dirty="0" err="1">
                <a:latin typeface="Arial" panose="020B0604020202020204" pitchFamily="34" charset="0"/>
                <a:cs typeface="Arial" panose="020B0604020202020204" pitchFamily="34" charset="0"/>
              </a:rPr>
              <a:t>Vosicka</a:t>
            </a:r>
            <a:r>
              <a:rPr lang="en-GB" sz="1200" dirty="0">
                <a:latin typeface="Arial" panose="020B0604020202020204" pitchFamily="34" charset="0"/>
                <a:cs typeface="Arial" panose="020B0604020202020204" pitchFamily="34" charset="0"/>
              </a:rPr>
              <a:t>, L. and </a:t>
            </a:r>
            <a:r>
              <a:rPr lang="en-GB" sz="1200" dirty="0" err="1">
                <a:latin typeface="Arial" panose="020B0604020202020204" pitchFamily="34" charset="0"/>
                <a:cs typeface="Arial" panose="020B0604020202020204" pitchFamily="34" charset="0"/>
              </a:rPr>
              <a:t>Utz</a:t>
            </a:r>
            <a:r>
              <a:rPr lang="en-GB" sz="1200" dirty="0">
                <a:latin typeface="Arial" panose="020B0604020202020204" pitchFamily="34" charset="0"/>
                <a:cs typeface="Arial" panose="020B0604020202020204" pitchFamily="34" charset="0"/>
              </a:rPr>
              <a:t>, J.C., 2020. Can a brief, digital skill training intervention help undergraduates “learn to learn” and improve their STEM achievement?. </a:t>
            </a:r>
            <a:r>
              <a:rPr lang="en-GB" sz="1200" i="1" dirty="0">
                <a:latin typeface="Arial" panose="020B0604020202020204" pitchFamily="34" charset="0"/>
                <a:cs typeface="Arial" panose="020B0604020202020204" pitchFamily="34" charset="0"/>
              </a:rPr>
              <a:t>Journal of Educational Psychology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112</a:t>
            </a:r>
            <a:r>
              <a:rPr lang="en-GB" sz="1200" dirty="0">
                <a:latin typeface="Arial" panose="020B0604020202020204" pitchFamily="34" charset="0"/>
                <a:cs typeface="Arial" panose="020B0604020202020204" pitchFamily="34" charset="0"/>
              </a:rPr>
              <a:t>(4), p.765.</a:t>
            </a:r>
          </a:p>
          <a:p>
            <a:pPr algn="just">
              <a:lnSpc>
                <a:spcPct val="100000"/>
              </a:lnSpc>
            </a:pPr>
            <a:r>
              <a:rPr lang="en-GB" sz="1200" dirty="0" err="1">
                <a:latin typeface="Arial" panose="020B0604020202020204" pitchFamily="34" charset="0"/>
                <a:cs typeface="Arial" panose="020B0604020202020204" pitchFamily="34" charset="0"/>
              </a:rPr>
              <a:t>Hayles</a:t>
            </a:r>
            <a:r>
              <a:rPr lang="en-GB" sz="1200" dirty="0">
                <a:latin typeface="Arial" panose="020B0604020202020204" pitchFamily="34" charset="0"/>
                <a:cs typeface="Arial" panose="020B0604020202020204" pitchFamily="34" charset="0"/>
              </a:rPr>
              <a:t>, C.S., 2019. INSPIRE sustainability internships: Promoting campus greening initiatives through student participation. </a:t>
            </a:r>
            <a:r>
              <a:rPr lang="en-GB" sz="1200" i="1" dirty="0">
                <a:latin typeface="Arial" panose="020B0604020202020204" pitchFamily="34" charset="0"/>
                <a:cs typeface="Arial" panose="020B0604020202020204" pitchFamily="34" charset="0"/>
              </a:rPr>
              <a:t>International Journal of Sustainability in Higher Education</a:t>
            </a:r>
            <a:r>
              <a:rPr lang="en-GB" sz="1200" dirty="0">
                <a:latin typeface="Arial" panose="020B0604020202020204" pitchFamily="34" charset="0"/>
                <a:cs typeface="Arial" panose="020B0604020202020204" pitchFamily="34" charset="0"/>
              </a:rPr>
              <a:t>,</a:t>
            </a:r>
            <a:r>
              <a:rPr lang="en-GB" sz="1200" i="1" dirty="0">
                <a:latin typeface="Arial" panose="020B0604020202020204" pitchFamily="34" charset="0"/>
                <a:cs typeface="Arial" panose="020B0604020202020204" pitchFamily="34" charset="0"/>
              </a:rPr>
              <a:t> 20</a:t>
            </a:r>
            <a:r>
              <a:rPr lang="en-GB" sz="1200" dirty="0">
                <a:latin typeface="Arial" panose="020B0604020202020204" pitchFamily="34" charset="0"/>
                <a:cs typeface="Arial" panose="020B0604020202020204" pitchFamily="34" charset="0"/>
              </a:rPr>
              <a:t>(3), pp. 452-469.</a:t>
            </a:r>
          </a:p>
          <a:p>
            <a:pPr algn="just">
              <a:lnSpc>
                <a:spcPct val="100000"/>
              </a:lnSpc>
            </a:pPr>
            <a:r>
              <a:rPr lang="en-GB" sz="1200" dirty="0" err="1">
                <a:latin typeface="Arial" panose="020B0604020202020204" pitchFamily="34" charset="0"/>
                <a:cs typeface="Arial" panose="020B0604020202020204" pitchFamily="34" charset="0"/>
              </a:rPr>
              <a:t>Mirick</a:t>
            </a:r>
            <a:r>
              <a:rPr lang="en-GB" sz="1200" dirty="0">
                <a:latin typeface="Arial" panose="020B0604020202020204" pitchFamily="34" charset="0"/>
                <a:cs typeface="Arial" panose="020B0604020202020204" pitchFamily="34" charset="0"/>
              </a:rPr>
              <a:t>, R.G. and </a:t>
            </a:r>
            <a:r>
              <a:rPr lang="en-GB" sz="1200" dirty="0" err="1">
                <a:latin typeface="Arial" panose="020B0604020202020204" pitchFamily="34" charset="0"/>
                <a:cs typeface="Arial" panose="020B0604020202020204" pitchFamily="34" charset="0"/>
              </a:rPr>
              <a:t>Wladkowski</a:t>
            </a:r>
            <a:r>
              <a:rPr lang="en-GB" sz="1200" dirty="0">
                <a:latin typeface="Arial" panose="020B0604020202020204" pitchFamily="34" charset="0"/>
                <a:cs typeface="Arial" panose="020B0604020202020204" pitchFamily="34" charset="0"/>
              </a:rPr>
              <a:t>, S.P., 2019. Skype in qualitative interviews: Participant and researcher perspectives. </a:t>
            </a:r>
            <a:r>
              <a:rPr lang="en-GB" sz="1200" i="1" dirty="0">
                <a:latin typeface="Arial" panose="020B0604020202020204" pitchFamily="34" charset="0"/>
                <a:cs typeface="Arial" panose="020B0604020202020204" pitchFamily="34" charset="0"/>
              </a:rPr>
              <a:t>The Qualitative Report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24</a:t>
            </a:r>
            <a:r>
              <a:rPr lang="en-GB" sz="1200" dirty="0">
                <a:latin typeface="Arial" panose="020B0604020202020204" pitchFamily="34" charset="0"/>
                <a:cs typeface="Arial" panose="020B0604020202020204" pitchFamily="34" charset="0"/>
              </a:rPr>
              <a:t>(12), pp.3061-3072.</a:t>
            </a:r>
          </a:p>
          <a:p>
            <a:pPr algn="just">
              <a:lnSpc>
                <a:spcPct val="100000"/>
              </a:lnSpc>
            </a:pPr>
            <a:r>
              <a:rPr lang="en-GB" sz="1200" dirty="0">
                <a:latin typeface="Arial" panose="020B0604020202020204" pitchFamily="34" charset="0"/>
                <a:cs typeface="Arial" panose="020B0604020202020204" pitchFamily="34" charset="0"/>
              </a:rPr>
              <a:t>Naidu, T., 2018. To be or not to be… Revealing questions of anonymity and confidentiality. In </a:t>
            </a:r>
            <a:r>
              <a:rPr lang="en-GB" sz="1200" i="1" dirty="0">
                <a:latin typeface="Arial" panose="020B0604020202020204" pitchFamily="34" charset="0"/>
                <a:cs typeface="Arial" panose="020B0604020202020204" pitchFamily="34" charset="0"/>
              </a:rPr>
              <a:t>The Palgrave handbook of ethics in critical research</a:t>
            </a:r>
            <a:r>
              <a:rPr lang="en-GB" sz="1200" dirty="0">
                <a:latin typeface="Arial" panose="020B0604020202020204" pitchFamily="34" charset="0"/>
                <a:cs typeface="Arial" panose="020B0604020202020204" pitchFamily="34" charset="0"/>
              </a:rPr>
              <a:t> (pp. 241-256). United Kingdom: Palgrave Macmillan.</a:t>
            </a:r>
          </a:p>
          <a:p>
            <a:pPr algn="just">
              <a:lnSpc>
                <a:spcPct val="100000"/>
              </a:lnSpc>
            </a:pPr>
            <a:r>
              <a:rPr lang="en-GB" sz="1200" dirty="0" err="1">
                <a:latin typeface="Arial" panose="020B0604020202020204" pitchFamily="34" charset="0"/>
                <a:cs typeface="Arial" panose="020B0604020202020204" pitchFamily="34" charset="0"/>
              </a:rPr>
              <a:t>Spante</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Hashemi</a:t>
            </a:r>
            <a:r>
              <a:rPr lang="en-GB" sz="1200" dirty="0">
                <a:latin typeface="Arial" panose="020B0604020202020204" pitchFamily="34" charset="0"/>
                <a:cs typeface="Arial" panose="020B0604020202020204" pitchFamily="34" charset="0"/>
              </a:rPr>
              <a:t>, S.S., Lundin, M. and </a:t>
            </a:r>
            <a:r>
              <a:rPr lang="en-GB" sz="1200" dirty="0" err="1">
                <a:latin typeface="Arial" panose="020B0604020202020204" pitchFamily="34" charset="0"/>
                <a:cs typeface="Arial" panose="020B0604020202020204" pitchFamily="34" charset="0"/>
              </a:rPr>
              <a:t>Algers</a:t>
            </a:r>
            <a:r>
              <a:rPr lang="en-GB" sz="1200" dirty="0">
                <a:latin typeface="Arial" panose="020B0604020202020204" pitchFamily="34" charset="0"/>
                <a:cs typeface="Arial" panose="020B0604020202020204" pitchFamily="34" charset="0"/>
              </a:rPr>
              <a:t>, A., 2018. Digital competence and digital literacy in higher education research: Systematic review of concept use. </a:t>
            </a:r>
            <a:r>
              <a:rPr lang="en-GB" sz="1200" i="1" dirty="0">
                <a:latin typeface="Arial" panose="020B0604020202020204" pitchFamily="34" charset="0"/>
                <a:cs typeface="Arial" panose="020B0604020202020204" pitchFamily="34" charset="0"/>
              </a:rPr>
              <a:t>Cogent Education</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5</a:t>
            </a:r>
            <a:r>
              <a:rPr lang="en-GB" sz="1200" dirty="0">
                <a:latin typeface="Arial" panose="020B0604020202020204" pitchFamily="34" charset="0"/>
                <a:cs typeface="Arial" panose="020B0604020202020204" pitchFamily="34" charset="0"/>
              </a:rPr>
              <a:t>(1), p.1519143.</a:t>
            </a:r>
          </a:p>
          <a:p>
            <a:pPr algn="just">
              <a:lnSpc>
                <a:spcPct val="100000"/>
              </a:lnSpc>
            </a:pPr>
            <a:r>
              <a:rPr lang="en-GB" sz="1200" dirty="0">
                <a:latin typeface="Arial" panose="020B0604020202020204" pitchFamily="34" charset="0"/>
                <a:cs typeface="Arial" panose="020B0604020202020204" pitchFamily="34" charset="0"/>
              </a:rPr>
              <a:t>Swain, J., 2018. </a:t>
            </a:r>
            <a:r>
              <a:rPr lang="en-GB" sz="1200" i="1" dirty="0">
                <a:latin typeface="Arial" panose="020B0604020202020204" pitchFamily="34" charset="0"/>
                <a:cs typeface="Arial" panose="020B0604020202020204" pitchFamily="34" charset="0"/>
              </a:rPr>
              <a:t>A hybrid approach to thematic analysis in qualitative research: Using a practical example</a:t>
            </a:r>
            <a:r>
              <a:rPr lang="en-GB" sz="1200" dirty="0">
                <a:latin typeface="Arial" panose="020B0604020202020204" pitchFamily="34" charset="0"/>
                <a:cs typeface="Arial" panose="020B0604020202020204" pitchFamily="34" charset="0"/>
              </a:rPr>
              <a:t>. United Kingdom: SAGE Publications Ltd.</a:t>
            </a:r>
          </a:p>
          <a:p>
            <a:pPr algn="just">
              <a:lnSpc>
                <a:spcPct val="100000"/>
              </a:lnSpc>
            </a:pPr>
            <a:r>
              <a:rPr lang="en-GB" sz="1200" dirty="0">
                <a:latin typeface="Arial" panose="020B0604020202020204" pitchFamily="34" charset="0"/>
                <a:cs typeface="Arial" panose="020B0604020202020204" pitchFamily="34" charset="0"/>
              </a:rPr>
              <a:t>Uwtsd.ac.uk, 2019. </a:t>
            </a:r>
            <a:r>
              <a:rPr lang="en-GB" sz="1200" i="1" dirty="0">
                <a:latin typeface="Arial" panose="020B0604020202020204" pitchFamily="34" charset="0"/>
                <a:cs typeface="Arial" panose="020B0604020202020204" pitchFamily="34" charset="0"/>
              </a:rPr>
              <a:t>UWTSD and Sony pioneer the next generation of active, collaborative learning through smart technology</a:t>
            </a:r>
            <a:r>
              <a:rPr lang="en-GB" sz="1200" dirty="0">
                <a:latin typeface="Arial" panose="020B0604020202020204" pitchFamily="34" charset="0"/>
                <a:cs typeface="Arial" panose="020B0604020202020204" pitchFamily="34" charset="0"/>
              </a:rPr>
              <a:t>. Available at: https://www.uwtsd.ac.uk/news/press-releases/press-2019/uwtsd-and-sony-pioneer-the-next-generation-of-active-collaborative-learning-through-smart-technology.html [Accessed 1 July 2022]</a:t>
            </a:r>
          </a:p>
          <a:p>
            <a:pPr algn="just">
              <a:lnSpc>
                <a:spcPct val="100000"/>
              </a:lnSpc>
            </a:pPr>
            <a:r>
              <a:rPr lang="en-GB" sz="1200" dirty="0">
                <a:latin typeface="Arial" panose="020B0604020202020204" pitchFamily="34" charset="0"/>
                <a:cs typeface="Arial" panose="020B0604020202020204" pitchFamily="34" charset="0"/>
              </a:rPr>
              <a:t>Uwtsd.ac.uk, 2022. </a:t>
            </a:r>
            <a:r>
              <a:rPr lang="en-GB" sz="1200" i="1" dirty="0">
                <a:latin typeface="Arial" panose="020B0604020202020204" pitchFamily="34" charset="0"/>
                <a:cs typeface="Arial" panose="020B0604020202020204" pitchFamily="34" charset="0"/>
              </a:rPr>
              <a:t>Launch of new </a:t>
            </a:r>
            <a:r>
              <a:rPr lang="en-GB" sz="1200" i="1" dirty="0" err="1">
                <a:latin typeface="Arial" panose="020B0604020202020204" pitchFamily="34" charset="0"/>
                <a:cs typeface="Arial" panose="020B0604020202020204" pitchFamily="34" charset="0"/>
              </a:rPr>
              <a:t>DigiCentre</a:t>
            </a:r>
            <a:r>
              <a:rPr lang="en-GB" sz="1200" i="1" dirty="0">
                <a:latin typeface="Arial" panose="020B0604020202020204" pitchFamily="34" charset="0"/>
                <a:cs typeface="Arial" panose="020B0604020202020204" pitchFamily="34" charset="0"/>
              </a:rPr>
              <a:t> to offer free digital skills training for staff and students at UWTSD</a:t>
            </a:r>
            <a:r>
              <a:rPr lang="en-GB" sz="1200" dirty="0">
                <a:latin typeface="Arial" panose="020B0604020202020204" pitchFamily="34" charset="0"/>
                <a:cs typeface="Arial" panose="020B0604020202020204" pitchFamily="34" charset="0"/>
              </a:rPr>
              <a:t>. Available at: https://www.uwtsd.ac.uk/news/press-releases/press-2022/launch-of-new-digicentre-to-offer-free-digital-skills-training-for-staff-and-students-at-uwtsd.html [Accessed 1 July 2022]</a:t>
            </a:r>
          </a:p>
          <a:p>
            <a:pPr algn="just">
              <a:lnSpc>
                <a:spcPct val="100000"/>
              </a:lnSpc>
            </a:pPr>
            <a:r>
              <a:rPr lang="en-GB" sz="1200" dirty="0">
                <a:latin typeface="Arial" panose="020B0604020202020204" pitchFamily="34" charset="0"/>
                <a:cs typeface="Arial" panose="020B0604020202020204" pitchFamily="34" charset="0"/>
              </a:rPr>
              <a:t>Williams, M. and Moser, T., 2019. The art of coding and thematic exploration in qualitative research. </a:t>
            </a:r>
            <a:r>
              <a:rPr lang="en-GB" sz="1200" i="1" dirty="0">
                <a:latin typeface="Arial" panose="020B0604020202020204" pitchFamily="34" charset="0"/>
                <a:cs typeface="Arial" panose="020B0604020202020204" pitchFamily="34" charset="0"/>
              </a:rPr>
              <a:t>International Management Review</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15</a:t>
            </a:r>
            <a:r>
              <a:rPr lang="en-GB" sz="1200" dirty="0">
                <a:latin typeface="Arial" panose="020B0604020202020204" pitchFamily="34" charset="0"/>
                <a:cs typeface="Arial" panose="020B0604020202020204" pitchFamily="34" charset="0"/>
              </a:rPr>
              <a:t>(1), pp.45-55.</a:t>
            </a:r>
          </a:p>
        </p:txBody>
      </p:sp>
    </p:spTree>
    <p:extLst>
      <p:ext uri="{BB962C8B-B14F-4D97-AF65-F5344CB8AC3E}">
        <p14:creationId xmlns:p14="http://schemas.microsoft.com/office/powerpoint/2010/main" val="38373890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5600"/>
            <a:ext cx="12192000" cy="6863600"/>
          </a:xfrm>
        </p:spPr>
      </p:pic>
    </p:spTree>
    <p:extLst>
      <p:ext uri="{BB962C8B-B14F-4D97-AF65-F5344CB8AC3E}">
        <p14:creationId xmlns:p14="http://schemas.microsoft.com/office/powerpoint/2010/main" val="9866132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TotalTime>
  <Words>1787</Words>
  <Application>Microsoft Office PowerPoint</Application>
  <PresentationFormat>Widescreen</PresentationFormat>
  <Paragraphs>102</Paragraphs>
  <Slides>16</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How do students use technology to collaborate at UWTSD?  Is there a need to provide training on how to use technology to collaborate at UWTSD?</vt:lpstr>
      <vt:lpstr>Introduction and Is there a need to provide training on how to use technology to collaborate at UWTSD?</vt:lpstr>
      <vt:lpstr>Continued</vt:lpstr>
      <vt:lpstr>Relevant existing research</vt:lpstr>
      <vt:lpstr>Continued</vt:lpstr>
      <vt:lpstr>Continued</vt:lpstr>
      <vt:lpstr>Continued</vt:lpstr>
      <vt:lpstr>Ethical consideration</vt:lpstr>
      <vt:lpstr>Continued</vt:lpstr>
      <vt:lpstr>Proposed method</vt:lpstr>
      <vt:lpstr>Continued</vt:lpstr>
      <vt:lpstr>Continued</vt:lpstr>
      <vt:lpstr>Hypothesis</vt:lpstr>
      <vt:lpstr>Continued</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nikola.kirvejova1995@outlook.com</cp:lastModifiedBy>
  <cp:revision>114</cp:revision>
  <dcterms:created xsi:type="dcterms:W3CDTF">2022-07-01T06:17:49Z</dcterms:created>
  <dcterms:modified xsi:type="dcterms:W3CDTF">2022-07-03T14:21:57Z</dcterms:modified>
</cp:coreProperties>
</file>