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3"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27CB819-CF39-4505-B6DC-AE82AFDA0798}" v="27" dt="2026-04-22T10:56:03.6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cSldViewPr>
  </p:slideViewPr>
  <p:notesTextViewPr>
    <p:cViewPr>
      <p:scale>
        <a:sx n="200" d="100"/>
        <a:sy n="2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128FA71-3A18-48C0-980F-4B68F7F63042}" type="datetime1">
              <a:rPr lang="en-US" smtClean="0"/>
              <a:t>4/22/2026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095363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1C1210E-201E-4473-82AC-2466F5386C38}" type="datetime1">
              <a:rPr lang="en-US" smtClean="0"/>
              <a:t>4/22/2026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731358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01EA198-6CAB-4B8F-B93F-1F9C8C4B6CE7}" type="datetime1">
              <a:rPr lang="en-US" smtClean="0"/>
              <a:t>4/22/2026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24236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A06041F-4525-44D5-AA4F-332294BF1F56}" type="datetime1">
              <a:rPr lang="en-US" smtClean="0"/>
              <a:t>4/22/2026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448900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9557091-BBDF-4EB9-BA6B-2BB67AC4FC0F}" type="datetime1">
              <a:rPr lang="en-US" smtClean="0"/>
              <a:t>4/22/2026</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6010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D6B226B-77A6-410C-9796-083F278E0125}" type="datetime1">
              <a:rPr lang="en-US" smtClean="0"/>
              <a:t>4/22/2026</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705047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3A578B-D289-4C40-8593-3D356C49DA58}" type="datetime1">
              <a:rPr lang="en-US" smtClean="0"/>
              <a:t>4/22/2026</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261821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13DFAE3-14DB-48A7-A80F-80DDB072CE3D}" type="datetime1">
              <a:rPr lang="en-US" smtClean="0"/>
              <a:t>4/22/2026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964022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
        <p:nvSpPr>
          <p:cNvPr id="5" name="Date Placeholder 4"/>
          <p:cNvSpPr>
            <a:spLocks noGrp="1"/>
          </p:cNvSpPr>
          <p:nvPr>
            <p:ph type="dt" sz="half" idx="10"/>
          </p:nvPr>
        </p:nvSpPr>
        <p:spPr/>
        <p:txBody>
          <a:bodyPr/>
          <a:lstStyle/>
          <a:p>
            <a:fld id="{92C5EAEF-6478-4102-8F5D-A5FE9FC97ACB}" type="datetime1">
              <a:rPr lang="en-US" smtClean="0"/>
              <a:t>4/22/2026</a:t>
            </a:fld>
            <a:endParaRPr lang="en-US"/>
          </a:p>
        </p:txBody>
      </p:sp>
    </p:spTree>
    <p:extLst>
      <p:ext uri="{BB962C8B-B14F-4D97-AF65-F5344CB8AC3E}">
        <p14:creationId xmlns:p14="http://schemas.microsoft.com/office/powerpoint/2010/main" val="39542636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4/22/2026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2547750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4/22/2026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19307903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4/22/2026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1974577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4/22/2026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22319276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4/22/2026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57045623"/>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104EDB3-C0E8-45F8-9E1D-1B6C8D1880C0}" type="datetime1">
              <a:rPr lang="en-US" smtClean="0"/>
              <a:t>4/22/2026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798144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CF0EC4B-54ED-4041-B552-9BA760FA3DBA}" type="datetime1">
              <a:rPr lang="en-US" smtClean="0"/>
              <a:t>4/22/2026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324459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7F45AC6-C491-4585-A584-9CE2AF7D5500}" type="datetime1">
              <a:rPr lang="en-US" smtClean="0"/>
              <a:t>4/22/2026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3335917545"/>
      </p:ext>
    </p:extLst>
  </p:cSld>
  <p:clrMap bg1="lt1" tx1="dk1" bg2="lt2" tx2="dk2" accent1="accent1" accent2="accent2" accent3="accent3" accent4="accent4" accent5="accent5" accent6="accent6" hlink="hlink" folHlink="folHlink"/>
  <p:sldLayoutIdLst>
    <p:sldLayoutId id="2147483804" r:id="rId1"/>
    <p:sldLayoutId id="2147483805" r:id="rId2"/>
    <p:sldLayoutId id="2147483806" r:id="rId3"/>
    <p:sldLayoutId id="2147483807" r:id="rId4"/>
    <p:sldLayoutId id="2147483808" r:id="rId5"/>
    <p:sldLayoutId id="2147483809" r:id="rId6"/>
    <p:sldLayoutId id="2147483810" r:id="rId7"/>
    <p:sldLayoutId id="2147483811" r:id="rId8"/>
    <p:sldLayoutId id="2147483812" r:id="rId9"/>
    <p:sldLayoutId id="2147483813" r:id="rId10"/>
    <p:sldLayoutId id="2147483814" r:id="rId11"/>
    <p:sldLayoutId id="2147483815" r:id="rId12"/>
    <p:sldLayoutId id="2147483816" r:id="rId13"/>
    <p:sldLayoutId id="2147483817" r:id="rId14"/>
    <p:sldLayoutId id="2147483818" r:id="rId15"/>
    <p:sldLayoutId id="2147483819"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1.jp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8" Type="http://schemas.openxmlformats.org/officeDocument/2006/relationships/hyperlink" Target="https://www.england.nhs.uk/" TargetMode="External"/><Relationship Id="rId13"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hyperlink" Target="https://www.nhs.uk/" TargetMode="External"/><Relationship Id="rId12" Type="http://schemas.openxmlformats.org/officeDocument/2006/relationships/hyperlink" Target="https://www.nihr.ac.uk/" TargetMode="Externa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hyperlink" Target="https://www.nice.org.uk/" TargetMode="External"/><Relationship Id="rId11" Type="http://schemas.openxmlformats.org/officeDocument/2006/relationships/hyperlink" Target="https://www.rcn.org.uk/" TargetMode="External"/><Relationship Id="rId5" Type="http://schemas.openxmlformats.org/officeDocument/2006/relationships/hyperlink" Target="https://www.hee.nhs.uk/" TargetMode="External"/><Relationship Id="rId10" Type="http://schemas.openxmlformats.org/officeDocument/2006/relationships/hyperlink" Target="https://www.gov.uk/" TargetMode="External"/><Relationship Id="rId4" Type="http://schemas.openxmlformats.org/officeDocument/2006/relationships/hyperlink" Target="https://www.asthmaandlung.org.uk/" TargetMode="External"/><Relationship Id="rId9" Type="http://schemas.openxmlformats.org/officeDocument/2006/relationships/hyperlink" Target="https://patient.info/"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C1B92-6635-0C94-91DC-CF2081AA5FFB}"/>
              </a:ext>
            </a:extLst>
          </p:cNvPr>
          <p:cNvSpPr>
            <a:spLocks noGrp="1"/>
          </p:cNvSpPr>
          <p:nvPr>
            <p:ph type="ctrTitle"/>
          </p:nvPr>
        </p:nvSpPr>
        <p:spPr>
          <a:xfrm>
            <a:off x="8447143" y="2002972"/>
            <a:ext cx="3406543" cy="2980398"/>
          </a:xfrm>
        </p:spPr>
        <p:txBody>
          <a:bodyPr>
            <a:normAutofit fontScale="90000"/>
          </a:bodyPr>
          <a:lstStyle/>
          <a:p>
            <a:br>
              <a:rPr lang="en-GB" sz="1400" b="1" dirty="0">
                <a:latin typeface="Arial" panose="020B0604020202020204" pitchFamily="34" charset="0"/>
                <a:cs typeface="Arial" panose="020B0604020202020204" pitchFamily="34" charset="0"/>
              </a:rPr>
            </a:br>
            <a:r>
              <a:rPr lang="en-GB" sz="2000" b="1" dirty="0">
                <a:solidFill>
                  <a:schemeClr val="bg2">
                    <a:lumMod val="10000"/>
                  </a:schemeClr>
                </a:solidFill>
                <a:latin typeface="Arial" panose="020B0604020202020204" pitchFamily="34" charset="0"/>
                <a:cs typeface="Arial" panose="020B0604020202020204" pitchFamily="34" charset="0"/>
              </a:rPr>
              <a:t>Case Study: Chronic Obstructive Pulmonary Disease (COPD)</a:t>
            </a:r>
            <a:br>
              <a:rPr lang="en-GB" sz="2000" b="1" dirty="0">
                <a:solidFill>
                  <a:schemeClr val="bg2">
                    <a:lumMod val="10000"/>
                  </a:schemeClr>
                </a:solidFill>
                <a:latin typeface="Arial" panose="020B0604020202020204" pitchFamily="34" charset="0"/>
                <a:cs typeface="Arial" panose="020B0604020202020204" pitchFamily="34" charset="0"/>
              </a:rPr>
            </a:br>
            <a:r>
              <a:rPr lang="en-GB" sz="2000" b="1" dirty="0">
                <a:solidFill>
                  <a:schemeClr val="bg2">
                    <a:lumMod val="10000"/>
                  </a:schemeClr>
                </a:solidFill>
                <a:latin typeface="Arial" panose="020B0604020202020204" pitchFamily="34" charset="0"/>
                <a:cs typeface="Arial" panose="020B0604020202020204" pitchFamily="34" charset="0"/>
              </a:rPr>
              <a:t>Name :Meron Banger</a:t>
            </a:r>
            <a:br>
              <a:rPr lang="en-GB" sz="2000" b="1" dirty="0">
                <a:solidFill>
                  <a:schemeClr val="bg2">
                    <a:lumMod val="10000"/>
                  </a:schemeClr>
                </a:solidFill>
                <a:latin typeface="Arial" panose="020B0604020202020204" pitchFamily="34" charset="0"/>
                <a:cs typeface="Arial" panose="020B0604020202020204" pitchFamily="34" charset="0"/>
              </a:rPr>
            </a:br>
            <a:r>
              <a:rPr lang="en-GB" sz="2000" b="1" dirty="0">
                <a:solidFill>
                  <a:schemeClr val="bg2">
                    <a:lumMod val="10000"/>
                  </a:schemeClr>
                </a:solidFill>
                <a:latin typeface="Arial" panose="020B0604020202020204" pitchFamily="34" charset="0"/>
                <a:cs typeface="Arial" panose="020B0604020202020204" pitchFamily="34" charset="0"/>
              </a:rPr>
              <a:t>Student ID: 2430071</a:t>
            </a:r>
            <a:br>
              <a:rPr lang="en-GB" sz="2000" b="1" dirty="0">
                <a:solidFill>
                  <a:schemeClr val="bg2">
                    <a:lumMod val="10000"/>
                  </a:schemeClr>
                </a:solidFill>
                <a:latin typeface="Arial" panose="020B0604020202020204" pitchFamily="34" charset="0"/>
                <a:cs typeface="Arial" panose="020B0604020202020204" pitchFamily="34" charset="0"/>
              </a:rPr>
            </a:br>
            <a:r>
              <a:rPr lang="en-GB" sz="2000" b="1" dirty="0">
                <a:solidFill>
                  <a:schemeClr val="bg2">
                    <a:lumMod val="10000"/>
                  </a:schemeClr>
                </a:solidFill>
                <a:latin typeface="Arial" panose="020B0604020202020204" pitchFamily="34" charset="0"/>
                <a:cs typeface="Arial" panose="020B0604020202020204" pitchFamily="34" charset="0"/>
              </a:rPr>
              <a:t>Module Code: BMHP5032</a:t>
            </a:r>
            <a:br>
              <a:rPr lang="en-GB" sz="2000" b="1" dirty="0">
                <a:solidFill>
                  <a:schemeClr val="bg2">
                    <a:lumMod val="10000"/>
                  </a:schemeClr>
                </a:solidFill>
                <a:latin typeface="Arial" panose="020B0604020202020204" pitchFamily="34" charset="0"/>
                <a:cs typeface="Arial" panose="020B0604020202020204" pitchFamily="34" charset="0"/>
              </a:rPr>
            </a:br>
            <a:r>
              <a:rPr lang="en-GB" sz="2000" b="1" dirty="0">
                <a:solidFill>
                  <a:schemeClr val="bg2">
                    <a:lumMod val="10000"/>
                  </a:schemeClr>
                </a:solidFill>
                <a:latin typeface="Arial" panose="020B0604020202020204" pitchFamily="34" charset="0"/>
                <a:cs typeface="Arial" panose="020B0604020202020204" pitchFamily="34" charset="0"/>
              </a:rPr>
              <a:t>Module: Introduction to Physiology</a:t>
            </a:r>
            <a:br>
              <a:rPr lang="en-GB" sz="2000" b="1" dirty="0">
                <a:solidFill>
                  <a:schemeClr val="bg2">
                    <a:lumMod val="10000"/>
                  </a:schemeClr>
                </a:solidFill>
                <a:latin typeface="Arial" panose="020B0604020202020204" pitchFamily="34" charset="0"/>
                <a:cs typeface="Arial" panose="020B0604020202020204" pitchFamily="34" charset="0"/>
              </a:rPr>
            </a:br>
            <a:r>
              <a:rPr lang="en-GB" sz="2000" b="1" dirty="0">
                <a:solidFill>
                  <a:schemeClr val="bg2">
                    <a:lumMod val="10000"/>
                  </a:schemeClr>
                </a:solidFill>
                <a:latin typeface="Arial" panose="020B0604020202020204" pitchFamily="34" charset="0"/>
                <a:cs typeface="Arial" panose="020B0604020202020204" pitchFamily="34" charset="0"/>
              </a:rPr>
              <a:t>Lecturer: Angela Wells</a:t>
            </a:r>
            <a:br>
              <a:rPr lang="en-GB" sz="2000" b="1" dirty="0">
                <a:solidFill>
                  <a:schemeClr val="bg2">
                    <a:lumMod val="10000"/>
                  </a:schemeClr>
                </a:solidFill>
                <a:latin typeface="Arial" panose="020B0604020202020204" pitchFamily="34" charset="0"/>
                <a:cs typeface="Arial" panose="020B0604020202020204" pitchFamily="34" charset="0"/>
              </a:rPr>
            </a:br>
            <a:br>
              <a:rPr lang="en-GB" sz="1600" b="1" dirty="0">
                <a:solidFill>
                  <a:schemeClr val="bg2">
                    <a:lumMod val="10000"/>
                  </a:schemeClr>
                </a:solidFill>
                <a:latin typeface="Arial" panose="020B0604020202020204" pitchFamily="34" charset="0"/>
                <a:cs typeface="Arial" panose="020B0604020202020204" pitchFamily="34" charset="0"/>
              </a:rPr>
            </a:br>
            <a:endParaRPr lang="en-GB" sz="1600" b="1" dirty="0">
              <a:solidFill>
                <a:schemeClr val="bg2">
                  <a:lumMod val="10000"/>
                </a:schemeClr>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DEB7A4A0-1A94-8133-1CC5-6E4FD538114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6814" y="1539556"/>
            <a:ext cx="7712015" cy="3778887"/>
          </a:xfrm>
          <a:prstGeom prst="rect">
            <a:avLst/>
          </a:prstGeom>
        </p:spPr>
      </p:pic>
      <p:pic>
        <p:nvPicPr>
          <p:cNvPr id="7" name="Audio 6">
            <a:hlinkClick r:id="" action="ppaction://media"/>
            <a:extLst>
              <a:ext uri="{FF2B5EF4-FFF2-40B4-BE49-F238E27FC236}">
                <a16:creationId xmlns:a16="http://schemas.microsoft.com/office/drawing/2014/main" id="{3B4530E0-E671-2375-1F5D-A27A1AD60BC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88593483"/>
      </p:ext>
    </p:extLst>
  </p:cSld>
  <p:clrMapOvr>
    <a:masterClrMapping/>
  </p:clrMapOvr>
  <mc:AlternateContent xmlns:mc="http://schemas.openxmlformats.org/markup-compatibility/2006">
    <mc:Choice xmlns:p14="http://schemas.microsoft.com/office/powerpoint/2010/main" Requires="p14">
      <p:transition spd="slow" p14:dur="2000" advTm="46781"/>
    </mc:Choice>
    <mc:Fallback>
      <p:transition spd="slow" advTm="467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235E9A-4D0C-587C-4E59-019CAF377C2F}"/>
              </a:ext>
            </a:extLst>
          </p:cNvPr>
          <p:cNvSpPr>
            <a:spLocks noGrp="1"/>
          </p:cNvSpPr>
          <p:nvPr>
            <p:ph type="title"/>
          </p:nvPr>
        </p:nvSpPr>
        <p:spPr>
          <a:xfrm>
            <a:off x="612648" y="1469571"/>
            <a:ext cx="10653578" cy="4495799"/>
          </a:xfrm>
        </p:spPr>
        <p:txBody>
          <a:bodyPr>
            <a:noAutofit/>
          </a:bodyPr>
          <a:lstStyle/>
          <a:p>
            <a:r>
              <a:rPr lang="en-GB" sz="1800" b="1" dirty="0">
                <a:solidFill>
                  <a:schemeClr val="bg2">
                    <a:lumMod val="10000"/>
                  </a:schemeClr>
                </a:solidFill>
                <a:latin typeface="Arial" panose="020B0604020202020204" pitchFamily="34" charset="0"/>
                <a:cs typeface="Arial" panose="020B0604020202020204" pitchFamily="34" charset="0"/>
              </a:rPr>
              <a:t>Introduction</a:t>
            </a:r>
            <a:br>
              <a:rPr lang="en-GB" sz="1800" dirty="0">
                <a:solidFill>
                  <a:schemeClr val="bg2">
                    <a:lumMod val="10000"/>
                  </a:schemeClr>
                </a:solidFill>
                <a:latin typeface="Arial" panose="020B0604020202020204" pitchFamily="34" charset="0"/>
                <a:cs typeface="Arial" panose="020B0604020202020204" pitchFamily="34" charset="0"/>
              </a:rPr>
            </a:br>
            <a:r>
              <a:rPr lang="en-GB" sz="1800" dirty="0">
                <a:solidFill>
                  <a:schemeClr val="bg2">
                    <a:lumMod val="10000"/>
                  </a:schemeClr>
                </a:solidFill>
                <a:latin typeface="Arial" panose="020B0604020202020204" pitchFamily="34" charset="0"/>
                <a:cs typeface="Arial" panose="020B0604020202020204" pitchFamily="34" charset="0"/>
              </a:rPr>
              <a:t>John Williams is a 67-year-old male from Manchester who has been diagnosed with Chronic Obstructive Pulmonary Disease (COPD), a progressive respiratory condition that significantly affects lung function. He has a long history of smoking and occupational exposure to dust due to his previous work in construction, placing him at high risk of respiratory disease.</a:t>
            </a:r>
            <a:br>
              <a:rPr lang="en-GB" sz="1800" dirty="0">
                <a:solidFill>
                  <a:schemeClr val="bg2">
                    <a:lumMod val="10000"/>
                  </a:schemeClr>
                </a:solidFill>
                <a:latin typeface="Arial" panose="020B0604020202020204" pitchFamily="34" charset="0"/>
                <a:cs typeface="Arial" panose="020B0604020202020204" pitchFamily="34" charset="0"/>
              </a:rPr>
            </a:br>
            <a:r>
              <a:rPr lang="en-GB" sz="1800" dirty="0">
                <a:solidFill>
                  <a:schemeClr val="bg2">
                    <a:lumMod val="10000"/>
                  </a:schemeClr>
                </a:solidFill>
                <a:latin typeface="Arial" panose="020B0604020202020204" pitchFamily="34" charset="0"/>
                <a:cs typeface="Arial" panose="020B0604020202020204" pitchFamily="34" charset="0"/>
              </a:rPr>
              <a:t>This presentation will examine the anatomy and physiology of the respiratory system, explore how COPD affects normal body functioning, and develop a structured care plan to improve John’s health outcomes and quality of life in line with UK healthcare guidelines (NHS, 2023; NICE, 2023).</a:t>
            </a:r>
            <a:br>
              <a:rPr lang="en-GB" sz="1800" dirty="0">
                <a:solidFill>
                  <a:schemeClr val="bg2">
                    <a:lumMod val="10000"/>
                  </a:schemeClr>
                </a:solidFill>
                <a:latin typeface="Arial" panose="020B0604020202020204" pitchFamily="34" charset="0"/>
                <a:cs typeface="Arial" panose="020B0604020202020204" pitchFamily="34" charset="0"/>
              </a:rPr>
            </a:br>
            <a:endParaRPr lang="en-GB" sz="1800" dirty="0">
              <a:solidFill>
                <a:schemeClr val="bg2">
                  <a:lumMod val="10000"/>
                </a:schemeClr>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F567508A-5F66-06C4-2BC5-FB002E32D58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991600" y="194650"/>
            <a:ext cx="2587752" cy="697980"/>
          </a:xfrm>
          <a:prstGeom prst="rect">
            <a:avLst/>
          </a:prstGeom>
        </p:spPr>
      </p:pic>
      <p:pic>
        <p:nvPicPr>
          <p:cNvPr id="15" name="Audio 14">
            <a:hlinkClick r:id="" action="ppaction://media"/>
            <a:extLst>
              <a:ext uri="{FF2B5EF4-FFF2-40B4-BE49-F238E27FC236}">
                <a16:creationId xmlns:a16="http://schemas.microsoft.com/office/drawing/2014/main" id="{8E345196-C15E-6793-E0CD-13CDADAE3B7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87073888"/>
      </p:ext>
    </p:extLst>
  </p:cSld>
  <p:clrMapOvr>
    <a:masterClrMapping/>
  </p:clrMapOvr>
  <mc:AlternateContent xmlns:mc="http://schemas.openxmlformats.org/markup-compatibility/2006">
    <mc:Choice xmlns:p14="http://schemas.microsoft.com/office/powerpoint/2010/main" Requires="p14">
      <p:transition spd="slow" p14:dur="2000" advTm="52596"/>
    </mc:Choice>
    <mc:Fallback>
      <p:transition spd="slow" advTm="525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B108B-F7E9-3AB5-A0A5-78606689BD86}"/>
              </a:ext>
            </a:extLst>
          </p:cNvPr>
          <p:cNvSpPr>
            <a:spLocks noGrp="1"/>
          </p:cNvSpPr>
          <p:nvPr>
            <p:ph type="title"/>
          </p:nvPr>
        </p:nvSpPr>
        <p:spPr>
          <a:xfrm>
            <a:off x="481391" y="1556656"/>
            <a:ext cx="8596668" cy="156029"/>
          </a:xfrm>
        </p:spPr>
        <p:txBody>
          <a:bodyPr>
            <a:noAutofit/>
          </a:bodyPr>
          <a:lstStyle/>
          <a:p>
            <a:r>
              <a:rPr lang="en-GB" sz="2000" b="1" dirty="0">
                <a:solidFill>
                  <a:schemeClr val="bg2">
                    <a:lumMod val="10000"/>
                  </a:schemeClr>
                </a:solidFill>
                <a:latin typeface="Arial" panose="020B0604020202020204" pitchFamily="34" charset="0"/>
                <a:cs typeface="Arial" panose="020B0604020202020204" pitchFamily="34" charset="0"/>
              </a:rPr>
              <a:t>Patient Profile</a:t>
            </a:r>
            <a:br>
              <a:rPr lang="en-GB" sz="2000" b="1" dirty="0">
                <a:solidFill>
                  <a:schemeClr val="bg2">
                    <a:lumMod val="10000"/>
                  </a:schemeClr>
                </a:solidFill>
                <a:latin typeface="Arial" panose="020B0604020202020204" pitchFamily="34" charset="0"/>
                <a:cs typeface="Arial" panose="020B0604020202020204" pitchFamily="34" charset="0"/>
              </a:rPr>
            </a:br>
            <a:r>
              <a:rPr lang="en-GB" sz="2000" dirty="0">
                <a:solidFill>
                  <a:schemeClr val="bg2">
                    <a:lumMod val="10000"/>
                  </a:schemeClr>
                </a:solidFill>
                <a:latin typeface="Arial" panose="020B0604020202020204" pitchFamily="34" charset="0"/>
                <a:cs typeface="Arial" panose="020B0604020202020204" pitchFamily="34" charset="0"/>
              </a:rPr>
              <a:t>John Williams is a retired construction worker who currently lives alone in Manchester. His lifestyle has become increasingly sedentary due to breathlessness and reduced physical capacity. He has smoked for over 40 years, which is the primary contributing factor to his COPD diagnosis.</a:t>
            </a:r>
            <a:br>
              <a:rPr lang="en-GB" sz="2000" dirty="0">
                <a:solidFill>
                  <a:schemeClr val="bg2">
                    <a:lumMod val="10000"/>
                  </a:schemeClr>
                </a:solidFill>
                <a:latin typeface="Arial" panose="020B0604020202020204" pitchFamily="34" charset="0"/>
                <a:cs typeface="Arial" panose="020B0604020202020204" pitchFamily="34" charset="0"/>
              </a:rPr>
            </a:br>
            <a:r>
              <a:rPr lang="en-GB" sz="2000" dirty="0">
                <a:solidFill>
                  <a:schemeClr val="bg2">
                    <a:lumMod val="10000"/>
                  </a:schemeClr>
                </a:solidFill>
                <a:latin typeface="Arial" panose="020B0604020202020204" pitchFamily="34" charset="0"/>
                <a:cs typeface="Arial" panose="020B0604020202020204" pitchFamily="34" charset="0"/>
              </a:rPr>
              <a:t>Additionally, John has a history of hypertension and recurrent chest infections, both of which further impact his respiratory health. Long-term exposure to dust and harmful particles in construction work has also contributed to lung damage, increasing the severity of his condition (Asthma + Lung UK, 2023).</a:t>
            </a:r>
            <a:br>
              <a:rPr lang="en-GB" sz="2000" dirty="0">
                <a:solidFill>
                  <a:schemeClr val="bg2">
                    <a:lumMod val="10000"/>
                  </a:schemeClr>
                </a:solidFill>
                <a:latin typeface="Arial" panose="020B0604020202020204" pitchFamily="34" charset="0"/>
                <a:cs typeface="Arial" panose="020B0604020202020204" pitchFamily="34" charset="0"/>
              </a:rPr>
            </a:br>
            <a:endParaRPr lang="en-GB" sz="2000" dirty="0">
              <a:solidFill>
                <a:schemeClr val="bg2">
                  <a:lumMod val="10000"/>
                </a:schemeClr>
              </a:solidFill>
              <a:latin typeface="Arial" panose="020B0604020202020204" pitchFamily="34" charset="0"/>
              <a:cs typeface="Arial" panose="020B0604020202020204" pitchFamily="34" charset="0"/>
            </a:endParaRPr>
          </a:p>
        </p:txBody>
      </p:sp>
      <p:pic>
        <p:nvPicPr>
          <p:cNvPr id="17" name="Audio 16">
            <a:hlinkClick r:id="" action="ppaction://media"/>
            <a:extLst>
              <a:ext uri="{FF2B5EF4-FFF2-40B4-BE49-F238E27FC236}">
                <a16:creationId xmlns:a16="http://schemas.microsoft.com/office/drawing/2014/main" id="{E0F820E5-0367-A771-BD10-438C4058E4A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69302997"/>
      </p:ext>
    </p:extLst>
  </p:cSld>
  <p:clrMapOvr>
    <a:masterClrMapping/>
  </p:clrMapOvr>
  <mc:AlternateContent xmlns:mc="http://schemas.openxmlformats.org/markup-compatibility/2006">
    <mc:Choice xmlns:p14="http://schemas.microsoft.com/office/powerpoint/2010/main" Requires="p14">
      <p:transition spd="slow" p14:dur="2000" advTm="59843"/>
    </mc:Choice>
    <mc:Fallback>
      <p:transition spd="slow" advTm="598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48602-72CC-13B1-3349-A98CA2740FB3}"/>
              </a:ext>
            </a:extLst>
          </p:cNvPr>
          <p:cNvSpPr>
            <a:spLocks noGrp="1"/>
          </p:cNvSpPr>
          <p:nvPr>
            <p:ph type="title"/>
          </p:nvPr>
        </p:nvSpPr>
        <p:spPr/>
        <p:txBody>
          <a:bodyPr>
            <a:noAutofit/>
          </a:bodyPr>
          <a:lstStyle/>
          <a:p>
            <a:r>
              <a:rPr lang="en-GB" sz="2000" b="1" dirty="0">
                <a:solidFill>
                  <a:schemeClr val="bg2">
                    <a:lumMod val="10000"/>
                  </a:schemeClr>
                </a:solidFill>
                <a:latin typeface="Arial" panose="020B0604020202020204" pitchFamily="34" charset="0"/>
                <a:cs typeface="Arial" panose="020B0604020202020204" pitchFamily="34" charset="0"/>
              </a:rPr>
              <a:t>Condition Overview</a:t>
            </a:r>
            <a:br>
              <a:rPr lang="en-GB" sz="2000" b="1" dirty="0">
                <a:solidFill>
                  <a:schemeClr val="bg2">
                    <a:lumMod val="10000"/>
                  </a:schemeClr>
                </a:solidFill>
                <a:latin typeface="Arial" panose="020B0604020202020204" pitchFamily="34" charset="0"/>
                <a:cs typeface="Arial" panose="020B0604020202020204" pitchFamily="34" charset="0"/>
              </a:rPr>
            </a:br>
            <a:r>
              <a:rPr lang="en-GB" sz="2000" dirty="0">
                <a:solidFill>
                  <a:schemeClr val="bg2">
                    <a:lumMod val="10000"/>
                  </a:schemeClr>
                </a:solidFill>
                <a:latin typeface="Arial" panose="020B0604020202020204" pitchFamily="34" charset="0"/>
                <a:cs typeface="Arial" panose="020B0604020202020204" pitchFamily="34" charset="0"/>
              </a:rPr>
              <a:t>Chronic Obstructive Pulmonary Disease (COPD) is a progressive lung disease characterised by persistent airflow limitation. It includes conditions such as chronic bronchitis, which causes airway inflammation and mucus build-up, and emphysema, where the alveoli are damaged and lose their elasticity.</a:t>
            </a:r>
            <a:br>
              <a:rPr lang="en-GB" sz="2000" dirty="0">
                <a:solidFill>
                  <a:schemeClr val="bg2">
                    <a:lumMod val="10000"/>
                  </a:schemeClr>
                </a:solidFill>
                <a:latin typeface="Arial" panose="020B0604020202020204" pitchFamily="34" charset="0"/>
                <a:cs typeface="Arial" panose="020B0604020202020204" pitchFamily="34" charset="0"/>
              </a:rPr>
            </a:br>
            <a:r>
              <a:rPr lang="en-GB" sz="2000" dirty="0">
                <a:solidFill>
                  <a:schemeClr val="bg2">
                    <a:lumMod val="10000"/>
                  </a:schemeClr>
                </a:solidFill>
                <a:latin typeface="Arial" panose="020B0604020202020204" pitchFamily="34" charset="0"/>
                <a:cs typeface="Arial" panose="020B0604020202020204" pitchFamily="34" charset="0"/>
              </a:rPr>
              <a:t>These changes reduce airflow and impair oxygen exchange, making breathing increasingly difficult over time. COPD is a major public health issue in the UK and is commonly associated with long-term smoking (</a:t>
            </a:r>
            <a:r>
              <a:rPr lang="en-GB" sz="2000" b="1" dirty="0">
                <a:solidFill>
                  <a:schemeClr val="bg2">
                    <a:lumMod val="10000"/>
                  </a:schemeClr>
                </a:solidFill>
                <a:latin typeface="Arial" panose="020B0604020202020204" pitchFamily="34" charset="0"/>
                <a:cs typeface="Arial" panose="020B0604020202020204" pitchFamily="34" charset="0"/>
              </a:rPr>
              <a:t>NICE, 2023; NHS, 2023</a:t>
            </a:r>
            <a:r>
              <a:rPr lang="en-GB" sz="2000" dirty="0">
                <a:solidFill>
                  <a:schemeClr val="bg2">
                    <a:lumMod val="10000"/>
                  </a:schemeClr>
                </a:solidFill>
                <a:latin typeface="Arial" panose="020B0604020202020204" pitchFamily="34" charset="0"/>
                <a:cs typeface="Arial" panose="020B0604020202020204" pitchFamily="34" charset="0"/>
              </a:rPr>
              <a:t>).</a:t>
            </a:r>
            <a:br>
              <a:rPr lang="en-GB" sz="2000" dirty="0">
                <a:solidFill>
                  <a:schemeClr val="bg2">
                    <a:lumMod val="10000"/>
                  </a:schemeClr>
                </a:solidFill>
                <a:latin typeface="Arial" panose="020B0604020202020204" pitchFamily="34" charset="0"/>
                <a:cs typeface="Arial" panose="020B0604020202020204" pitchFamily="34" charset="0"/>
              </a:rPr>
            </a:br>
            <a:endParaRPr lang="en-GB" sz="2000" dirty="0">
              <a:solidFill>
                <a:schemeClr val="bg2">
                  <a:lumMod val="10000"/>
                </a:schemeClr>
              </a:solidFill>
              <a:latin typeface="Arial" panose="020B0604020202020204" pitchFamily="34" charset="0"/>
              <a:cs typeface="Arial" panose="020B0604020202020204" pitchFamily="34" charset="0"/>
            </a:endParaRPr>
          </a:p>
        </p:txBody>
      </p:sp>
      <p:pic>
        <p:nvPicPr>
          <p:cNvPr id="18" name="Audio 17">
            <a:hlinkClick r:id="" action="ppaction://media"/>
            <a:extLst>
              <a:ext uri="{FF2B5EF4-FFF2-40B4-BE49-F238E27FC236}">
                <a16:creationId xmlns:a16="http://schemas.microsoft.com/office/drawing/2014/main" id="{1649D298-3900-436E-2180-95E7BEA0604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91914623"/>
      </p:ext>
    </p:extLst>
  </p:cSld>
  <p:clrMapOvr>
    <a:masterClrMapping/>
  </p:clrMapOvr>
  <mc:AlternateContent xmlns:mc="http://schemas.openxmlformats.org/markup-compatibility/2006">
    <mc:Choice xmlns:p14="http://schemas.microsoft.com/office/powerpoint/2010/main" Requires="p14">
      <p:transition spd="slow" p14:dur="2000" advTm="57854"/>
    </mc:Choice>
    <mc:Fallback>
      <p:transition spd="slow" advTm="578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08176-8CC8-0CEE-0F8C-35D6873FB71C}"/>
              </a:ext>
            </a:extLst>
          </p:cNvPr>
          <p:cNvSpPr>
            <a:spLocks noGrp="1"/>
          </p:cNvSpPr>
          <p:nvPr>
            <p:ph type="title"/>
          </p:nvPr>
        </p:nvSpPr>
        <p:spPr/>
        <p:txBody>
          <a:bodyPr>
            <a:normAutofit/>
          </a:bodyPr>
          <a:lstStyle/>
          <a:p>
            <a:r>
              <a:rPr lang="en-GB" sz="2000" b="1" dirty="0">
                <a:solidFill>
                  <a:schemeClr val="tx1"/>
                </a:solidFill>
                <a:latin typeface="Arial" panose="020B0604020202020204" pitchFamily="34" charset="0"/>
                <a:cs typeface="Arial" panose="020B0604020202020204" pitchFamily="34" charset="0"/>
              </a:rPr>
              <a:t>Anatomy and Physiology</a:t>
            </a:r>
          </a:p>
        </p:txBody>
      </p:sp>
      <p:sp>
        <p:nvSpPr>
          <p:cNvPr id="3" name="Content Placeholder 2">
            <a:extLst>
              <a:ext uri="{FF2B5EF4-FFF2-40B4-BE49-F238E27FC236}">
                <a16:creationId xmlns:a16="http://schemas.microsoft.com/office/drawing/2014/main" id="{065BA982-132B-ACA6-8D68-DD419C9C8A11}"/>
              </a:ext>
            </a:extLst>
          </p:cNvPr>
          <p:cNvSpPr>
            <a:spLocks noGrp="1"/>
          </p:cNvSpPr>
          <p:nvPr>
            <p:ph idx="1"/>
          </p:nvPr>
        </p:nvSpPr>
        <p:spPr/>
        <p:txBody>
          <a:bodyPr/>
          <a:lstStyle/>
          <a:p>
            <a:pPr>
              <a:buClr>
                <a:schemeClr val="tx1">
                  <a:lumMod val="95000"/>
                  <a:lumOff val="5000"/>
                </a:schemeClr>
              </a:buClr>
              <a:buFont typeface="Arial" panose="020B0604020202020204" pitchFamily="34" charset="0"/>
              <a:buChar char="•"/>
            </a:pPr>
            <a:r>
              <a:rPr lang="en-GB" dirty="0">
                <a:latin typeface="Arial" panose="020B0604020202020204" pitchFamily="34" charset="0"/>
                <a:cs typeface="Arial" panose="020B0604020202020204" pitchFamily="34" charset="0"/>
              </a:rPr>
              <a:t>The respiratory system includes the trachea, bronchi, lungs, and alveoli</a:t>
            </a:r>
          </a:p>
          <a:p>
            <a:pPr>
              <a:buClr>
                <a:schemeClr val="tx1">
                  <a:lumMod val="95000"/>
                  <a:lumOff val="5000"/>
                </a:schemeClr>
              </a:buClr>
              <a:buFont typeface="Arial" panose="020B0604020202020204" pitchFamily="34" charset="0"/>
              <a:buChar char="•"/>
            </a:pPr>
            <a:r>
              <a:rPr lang="en-GB" dirty="0">
                <a:latin typeface="Arial" panose="020B0604020202020204" pitchFamily="34" charset="0"/>
                <a:cs typeface="Arial" panose="020B0604020202020204" pitchFamily="34" charset="0"/>
              </a:rPr>
              <a:t>Air enters through the airways and travels into the lungs</a:t>
            </a:r>
          </a:p>
          <a:p>
            <a:pPr>
              <a:buClr>
                <a:schemeClr val="tx1">
                  <a:lumMod val="95000"/>
                  <a:lumOff val="5000"/>
                </a:schemeClr>
              </a:buClr>
              <a:buFont typeface="Arial" panose="020B0604020202020204" pitchFamily="34" charset="0"/>
              <a:buChar char="•"/>
            </a:pPr>
            <a:r>
              <a:rPr lang="en-GB" dirty="0">
                <a:latin typeface="Arial" panose="020B0604020202020204" pitchFamily="34" charset="0"/>
                <a:cs typeface="Arial" panose="020B0604020202020204" pitchFamily="34" charset="0"/>
              </a:rPr>
              <a:t>Gas exchange occurs in the alveoli through diffusion </a:t>
            </a:r>
          </a:p>
          <a:p>
            <a:pPr>
              <a:buClr>
                <a:schemeClr val="tx1">
                  <a:lumMod val="95000"/>
                  <a:lumOff val="5000"/>
                </a:schemeClr>
              </a:buClr>
              <a:buFont typeface="Arial" panose="020B0604020202020204" pitchFamily="34" charset="0"/>
              <a:buChar char="•"/>
            </a:pPr>
            <a:r>
              <a:rPr lang="en-GB" dirty="0">
                <a:latin typeface="Arial" panose="020B0604020202020204" pitchFamily="34" charset="0"/>
                <a:cs typeface="Arial" panose="020B0604020202020204" pitchFamily="34" charset="0"/>
              </a:rPr>
              <a:t>Oxygen moves into the bloodstream to supply body tissues</a:t>
            </a:r>
          </a:p>
          <a:p>
            <a:pPr>
              <a:buClr>
                <a:schemeClr val="tx1">
                  <a:lumMod val="95000"/>
                  <a:lumOff val="5000"/>
                </a:schemeClr>
              </a:buClr>
              <a:buFont typeface="Arial" panose="020B0604020202020204" pitchFamily="34" charset="0"/>
              <a:buChar char="•"/>
            </a:pPr>
            <a:r>
              <a:rPr lang="en-GB" dirty="0">
                <a:latin typeface="Arial" panose="020B0604020202020204" pitchFamily="34" charset="0"/>
                <a:cs typeface="Arial" panose="020B0604020202020204" pitchFamily="34" charset="0"/>
              </a:rPr>
              <a:t>Carbon dioxide is removed from the body during exhalation</a:t>
            </a:r>
          </a:p>
          <a:p>
            <a:pPr>
              <a:buClr>
                <a:schemeClr val="tx1">
                  <a:lumMod val="95000"/>
                  <a:lumOff val="5000"/>
                </a:schemeClr>
              </a:buClr>
              <a:buFont typeface="Arial" panose="020B0604020202020204" pitchFamily="34" charset="0"/>
              <a:buChar char="•"/>
            </a:pPr>
            <a:r>
              <a:rPr lang="en-GB" dirty="0">
                <a:latin typeface="Arial" panose="020B0604020202020204" pitchFamily="34" charset="0"/>
                <a:cs typeface="Arial" panose="020B0604020202020204" pitchFamily="34" charset="0"/>
              </a:rPr>
              <a:t>This process is essential for maintaining normal body function and cellular activity (Health Education England,2022)</a:t>
            </a:r>
          </a:p>
        </p:txBody>
      </p:sp>
      <p:pic>
        <p:nvPicPr>
          <p:cNvPr id="18" name="Audio 17">
            <a:hlinkClick r:id="" action="ppaction://media"/>
            <a:extLst>
              <a:ext uri="{FF2B5EF4-FFF2-40B4-BE49-F238E27FC236}">
                <a16:creationId xmlns:a16="http://schemas.microsoft.com/office/drawing/2014/main" id="{A29076FC-AF23-BF28-AEFD-7BA02440095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68187628"/>
      </p:ext>
    </p:extLst>
  </p:cSld>
  <p:clrMapOvr>
    <a:masterClrMapping/>
  </p:clrMapOvr>
  <mc:AlternateContent xmlns:mc="http://schemas.openxmlformats.org/markup-compatibility/2006">
    <mc:Choice xmlns:p14="http://schemas.microsoft.com/office/powerpoint/2010/main" Requires="p14">
      <p:transition spd="slow" p14:dur="2000" advTm="55351"/>
    </mc:Choice>
    <mc:Fallback>
      <p:transition spd="slow" advTm="553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ECEB5-EC1B-4AFC-9A9F-FEFDC479E2BD}"/>
              </a:ext>
            </a:extLst>
          </p:cNvPr>
          <p:cNvSpPr>
            <a:spLocks noGrp="1"/>
          </p:cNvSpPr>
          <p:nvPr>
            <p:ph type="title"/>
          </p:nvPr>
        </p:nvSpPr>
        <p:spPr/>
        <p:txBody>
          <a:bodyPr>
            <a:normAutofit/>
          </a:bodyPr>
          <a:lstStyle/>
          <a:p>
            <a:r>
              <a:rPr lang="en-GB" sz="2000" b="1" dirty="0">
                <a:solidFill>
                  <a:schemeClr val="tx1"/>
                </a:solidFill>
                <a:latin typeface="Arial" panose="020B0604020202020204" pitchFamily="34" charset="0"/>
                <a:cs typeface="Arial" panose="020B0604020202020204" pitchFamily="34" charset="0"/>
              </a:rPr>
              <a:t>Impacts of COPD on the Body</a:t>
            </a:r>
          </a:p>
        </p:txBody>
      </p:sp>
      <p:sp>
        <p:nvSpPr>
          <p:cNvPr id="3" name="Content Placeholder 2">
            <a:extLst>
              <a:ext uri="{FF2B5EF4-FFF2-40B4-BE49-F238E27FC236}">
                <a16:creationId xmlns:a16="http://schemas.microsoft.com/office/drawing/2014/main" id="{BD0B5215-0038-EC9C-0CEF-4688731434D7}"/>
              </a:ext>
            </a:extLst>
          </p:cNvPr>
          <p:cNvSpPr>
            <a:spLocks noGrp="1"/>
          </p:cNvSpPr>
          <p:nvPr>
            <p:ph idx="1"/>
          </p:nvPr>
        </p:nvSpPr>
        <p:spPr/>
        <p:txBody>
          <a:bodyPr/>
          <a:lstStyle/>
          <a:p>
            <a:pPr>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Airways become inflamed and narrowed </a:t>
            </a:r>
          </a:p>
          <a:p>
            <a:pPr>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Excess mucus production blocks airflow </a:t>
            </a:r>
          </a:p>
          <a:p>
            <a:pPr>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Alveoli become damaged and lose elasticity</a:t>
            </a:r>
          </a:p>
          <a:p>
            <a:pPr>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Gas exchanges becomes less efficient </a:t>
            </a:r>
          </a:p>
          <a:p>
            <a:pPr>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Oxygen levels in the blood decrease </a:t>
            </a:r>
          </a:p>
          <a:p>
            <a:pPr>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Carbon dioxide may build up in the body </a:t>
            </a:r>
          </a:p>
          <a:p>
            <a:pPr>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Leads to breathlessness, fatigue, and reduced physical activity (NHS,2023;NICE,2023)</a:t>
            </a:r>
          </a:p>
          <a:p>
            <a:pPr marL="0" indent="0">
              <a:buClr>
                <a:schemeClr val="tx1"/>
              </a:buClr>
              <a:buNone/>
            </a:pPr>
            <a:endParaRPr lang="en-GB" dirty="0">
              <a:latin typeface="Arial" panose="020B0604020202020204" pitchFamily="34" charset="0"/>
              <a:cs typeface="Arial" panose="020B0604020202020204" pitchFamily="34" charset="0"/>
            </a:endParaRPr>
          </a:p>
        </p:txBody>
      </p:sp>
      <p:pic>
        <p:nvPicPr>
          <p:cNvPr id="11" name="Audio 10">
            <a:hlinkClick r:id="" action="ppaction://media"/>
            <a:extLst>
              <a:ext uri="{FF2B5EF4-FFF2-40B4-BE49-F238E27FC236}">
                <a16:creationId xmlns:a16="http://schemas.microsoft.com/office/drawing/2014/main" id="{CFCCC2AC-9D8D-FAF1-C629-8F3D7723974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8390194"/>
      </p:ext>
    </p:extLst>
  </p:cSld>
  <p:clrMapOvr>
    <a:masterClrMapping/>
  </p:clrMapOvr>
  <mc:AlternateContent xmlns:mc="http://schemas.openxmlformats.org/markup-compatibility/2006">
    <mc:Choice xmlns:p14="http://schemas.microsoft.com/office/powerpoint/2010/main" Requires="p14">
      <p:transition spd="slow" p14:dur="2000" advTm="52265"/>
    </mc:Choice>
    <mc:Fallback>
      <p:transition spd="slow" advTm="522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C9C2D-8EDA-BAF0-FD39-27EE5E921574}"/>
              </a:ext>
            </a:extLst>
          </p:cNvPr>
          <p:cNvSpPr>
            <a:spLocks noGrp="1"/>
          </p:cNvSpPr>
          <p:nvPr>
            <p:ph type="title"/>
          </p:nvPr>
        </p:nvSpPr>
        <p:spPr/>
        <p:txBody>
          <a:bodyPr>
            <a:normAutofit/>
          </a:bodyPr>
          <a:lstStyle/>
          <a:p>
            <a:r>
              <a:rPr lang="en-GB" sz="2000" b="1" dirty="0">
                <a:solidFill>
                  <a:schemeClr val="tx1"/>
                </a:solidFill>
                <a:latin typeface="Arial" panose="020B0604020202020204" pitchFamily="34" charset="0"/>
                <a:cs typeface="Arial" panose="020B0604020202020204" pitchFamily="34" charset="0"/>
              </a:rPr>
              <a:t>Risk Factors</a:t>
            </a:r>
          </a:p>
        </p:txBody>
      </p:sp>
      <p:sp>
        <p:nvSpPr>
          <p:cNvPr id="3" name="Content Placeholder 2">
            <a:extLst>
              <a:ext uri="{FF2B5EF4-FFF2-40B4-BE49-F238E27FC236}">
                <a16:creationId xmlns:a16="http://schemas.microsoft.com/office/drawing/2014/main" id="{DE8743C3-3453-E01E-8A5B-1BAE74E4FAE8}"/>
              </a:ext>
            </a:extLst>
          </p:cNvPr>
          <p:cNvSpPr>
            <a:spLocks noGrp="1"/>
          </p:cNvSpPr>
          <p:nvPr>
            <p:ph idx="1"/>
          </p:nvPr>
        </p:nvSpPr>
        <p:spPr/>
        <p:txBody>
          <a:bodyPr/>
          <a:lstStyle/>
          <a:p>
            <a:pPr>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Long-term smoking is the primary cause of COPD</a:t>
            </a:r>
          </a:p>
          <a:p>
            <a:pPr>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Exposure to air pollution damages lung tissue</a:t>
            </a:r>
          </a:p>
          <a:p>
            <a:pPr>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Occupational exposure to dust and chemicals increase risk </a:t>
            </a:r>
          </a:p>
          <a:p>
            <a:pPr>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Increasing age contributes to disease development</a:t>
            </a:r>
          </a:p>
          <a:p>
            <a:pPr>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Recurrent respiratory infections may worsen lung damage</a:t>
            </a:r>
          </a:p>
          <a:p>
            <a:pPr>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John’s smoking history and construction work significantly increase his risk (Public Health England,2022)</a:t>
            </a:r>
          </a:p>
        </p:txBody>
      </p:sp>
      <p:pic>
        <p:nvPicPr>
          <p:cNvPr id="8" name="Audio 7">
            <a:hlinkClick r:id="" action="ppaction://media"/>
            <a:extLst>
              <a:ext uri="{FF2B5EF4-FFF2-40B4-BE49-F238E27FC236}">
                <a16:creationId xmlns:a16="http://schemas.microsoft.com/office/drawing/2014/main" id="{1BB57EB9-F548-00C2-CC91-BEAFA5578D7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64579446"/>
      </p:ext>
    </p:extLst>
  </p:cSld>
  <p:clrMapOvr>
    <a:masterClrMapping/>
  </p:clrMapOvr>
  <mc:AlternateContent xmlns:mc="http://schemas.openxmlformats.org/markup-compatibility/2006">
    <mc:Choice xmlns:p14="http://schemas.microsoft.com/office/powerpoint/2010/main" Requires="p14">
      <p:transition spd="slow" p14:dur="2000" advTm="45948"/>
    </mc:Choice>
    <mc:Fallback>
      <p:transition spd="slow" advTm="459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629CD-2F9A-9DC0-B7E7-CB675A9A0516}"/>
              </a:ext>
            </a:extLst>
          </p:cNvPr>
          <p:cNvSpPr>
            <a:spLocks noGrp="1"/>
          </p:cNvSpPr>
          <p:nvPr>
            <p:ph type="title"/>
          </p:nvPr>
        </p:nvSpPr>
        <p:spPr/>
        <p:txBody>
          <a:bodyPr>
            <a:normAutofit/>
          </a:bodyPr>
          <a:lstStyle/>
          <a:p>
            <a:r>
              <a:rPr lang="en-GB" sz="2000" b="1" dirty="0">
                <a:solidFill>
                  <a:schemeClr val="tx1"/>
                </a:solidFill>
                <a:latin typeface="Arial" panose="020B0604020202020204" pitchFamily="34" charset="0"/>
                <a:cs typeface="Arial" panose="020B0604020202020204" pitchFamily="34" charset="0"/>
              </a:rPr>
              <a:t>Signs and Symptoms</a:t>
            </a:r>
          </a:p>
        </p:txBody>
      </p:sp>
      <p:sp>
        <p:nvSpPr>
          <p:cNvPr id="3" name="Content Placeholder 2">
            <a:extLst>
              <a:ext uri="{FF2B5EF4-FFF2-40B4-BE49-F238E27FC236}">
                <a16:creationId xmlns:a16="http://schemas.microsoft.com/office/drawing/2014/main" id="{547F7904-6B34-D1E2-2714-2BE11CC2BFC6}"/>
              </a:ext>
            </a:extLst>
          </p:cNvPr>
          <p:cNvSpPr>
            <a:spLocks noGrp="1"/>
          </p:cNvSpPr>
          <p:nvPr>
            <p:ph idx="1"/>
          </p:nvPr>
        </p:nvSpPr>
        <p:spPr/>
        <p:txBody>
          <a:bodyPr/>
          <a:lstStyle/>
          <a:p>
            <a:pPr>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Shortness of breath, especially during physical activity </a:t>
            </a:r>
          </a:p>
          <a:p>
            <a:pPr>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Persistent cough with mucus production</a:t>
            </a:r>
          </a:p>
          <a:p>
            <a:pPr>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Wheezing and chest tightness </a:t>
            </a:r>
          </a:p>
          <a:p>
            <a:pPr>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Fatigue and reduced energy levels</a:t>
            </a:r>
          </a:p>
          <a:p>
            <a:pPr>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Difficulty performing daily activities </a:t>
            </a:r>
          </a:p>
          <a:p>
            <a:pPr>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Symptoms worsen progressively over time if untreated (Asthma+ Lung Uk,2023)</a:t>
            </a:r>
          </a:p>
        </p:txBody>
      </p:sp>
      <p:pic>
        <p:nvPicPr>
          <p:cNvPr id="8" name="Audio 7">
            <a:hlinkClick r:id="" action="ppaction://media"/>
            <a:extLst>
              <a:ext uri="{FF2B5EF4-FFF2-40B4-BE49-F238E27FC236}">
                <a16:creationId xmlns:a16="http://schemas.microsoft.com/office/drawing/2014/main" id="{F58FF801-EE02-05DD-6DB9-61518FFC6E8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98405423"/>
      </p:ext>
    </p:extLst>
  </p:cSld>
  <p:clrMapOvr>
    <a:masterClrMapping/>
  </p:clrMapOvr>
  <mc:AlternateContent xmlns:mc="http://schemas.openxmlformats.org/markup-compatibility/2006">
    <mc:Choice xmlns:p14="http://schemas.microsoft.com/office/powerpoint/2010/main" Requires="p14">
      <p:transition spd="slow" p14:dur="2000" advTm="44204"/>
    </mc:Choice>
    <mc:Fallback>
      <p:transition spd="slow" advTm="442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34D6C-D442-33FD-72A1-EB7C0CDE21DA}"/>
              </a:ext>
            </a:extLst>
          </p:cNvPr>
          <p:cNvSpPr>
            <a:spLocks noGrp="1"/>
          </p:cNvSpPr>
          <p:nvPr>
            <p:ph type="title"/>
          </p:nvPr>
        </p:nvSpPr>
        <p:spPr/>
        <p:txBody>
          <a:bodyPr>
            <a:normAutofit/>
          </a:bodyPr>
          <a:lstStyle/>
          <a:p>
            <a:r>
              <a:rPr lang="en-GB" sz="2000" b="1" dirty="0">
                <a:solidFill>
                  <a:schemeClr val="tx1"/>
                </a:solidFill>
                <a:latin typeface="Arial" panose="020B0604020202020204" pitchFamily="34" charset="0"/>
                <a:cs typeface="Arial" panose="020B0604020202020204" pitchFamily="34" charset="0"/>
              </a:rPr>
              <a:t>Assessment</a:t>
            </a:r>
          </a:p>
        </p:txBody>
      </p:sp>
      <p:sp>
        <p:nvSpPr>
          <p:cNvPr id="3" name="Content Placeholder 2">
            <a:extLst>
              <a:ext uri="{FF2B5EF4-FFF2-40B4-BE49-F238E27FC236}">
                <a16:creationId xmlns:a16="http://schemas.microsoft.com/office/drawing/2014/main" id="{DCB3F44C-9865-7A22-1A19-F0403CF73055}"/>
              </a:ext>
            </a:extLst>
          </p:cNvPr>
          <p:cNvSpPr>
            <a:spLocks noGrp="1"/>
          </p:cNvSpPr>
          <p:nvPr>
            <p:ph idx="1"/>
          </p:nvPr>
        </p:nvSpPr>
        <p:spPr/>
        <p:txBody>
          <a:bodyPr/>
          <a:lstStyle/>
          <a:p>
            <a:pPr>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Measure oxygen saturation levels using pulse oximetry</a:t>
            </a:r>
          </a:p>
          <a:p>
            <a:pPr>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Monitor respiratory rate and breathing pattern</a:t>
            </a:r>
          </a:p>
          <a:p>
            <a:pPr>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Conduct lung function tests such as spirometry </a:t>
            </a:r>
          </a:p>
          <a:p>
            <a:pPr>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Assess patient history including smoking and occupation</a:t>
            </a:r>
          </a:p>
          <a:p>
            <a:pPr>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Evaluate severity f symptoms and disease progression</a:t>
            </a:r>
          </a:p>
          <a:p>
            <a:pPr>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Assessment findings guide appropriate care planning (NICE,2023)</a:t>
            </a:r>
          </a:p>
        </p:txBody>
      </p:sp>
      <p:pic>
        <p:nvPicPr>
          <p:cNvPr id="8" name="Audio 7">
            <a:hlinkClick r:id="" action="ppaction://media"/>
            <a:extLst>
              <a:ext uri="{FF2B5EF4-FFF2-40B4-BE49-F238E27FC236}">
                <a16:creationId xmlns:a16="http://schemas.microsoft.com/office/drawing/2014/main" id="{475241A0-C7A5-3097-1172-1A7D95577B9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16481680"/>
      </p:ext>
    </p:extLst>
  </p:cSld>
  <p:clrMapOvr>
    <a:masterClrMapping/>
  </p:clrMapOvr>
  <mc:AlternateContent xmlns:mc="http://schemas.openxmlformats.org/markup-compatibility/2006">
    <mc:Choice xmlns:p14="http://schemas.microsoft.com/office/powerpoint/2010/main" Requires="p14">
      <p:transition spd="slow" p14:dur="2000" advTm="49702"/>
    </mc:Choice>
    <mc:Fallback>
      <p:transition spd="slow" advTm="497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02821-D74D-1049-9864-94ACF35C7795}"/>
              </a:ext>
            </a:extLst>
          </p:cNvPr>
          <p:cNvSpPr>
            <a:spLocks noGrp="1"/>
          </p:cNvSpPr>
          <p:nvPr>
            <p:ph type="title"/>
          </p:nvPr>
        </p:nvSpPr>
        <p:spPr/>
        <p:txBody>
          <a:bodyPr>
            <a:normAutofit/>
          </a:bodyPr>
          <a:lstStyle/>
          <a:p>
            <a:r>
              <a:rPr lang="en-GB" sz="2000" b="1" dirty="0">
                <a:solidFill>
                  <a:schemeClr val="tx1"/>
                </a:solidFill>
                <a:latin typeface="Arial" panose="020B0604020202020204" pitchFamily="34" charset="0"/>
                <a:cs typeface="Arial" panose="020B0604020202020204" pitchFamily="34" charset="0"/>
              </a:rPr>
              <a:t>Care Plan : Nursing Diagnosis</a:t>
            </a:r>
          </a:p>
        </p:txBody>
      </p:sp>
      <p:sp>
        <p:nvSpPr>
          <p:cNvPr id="3" name="Content Placeholder 2">
            <a:extLst>
              <a:ext uri="{FF2B5EF4-FFF2-40B4-BE49-F238E27FC236}">
                <a16:creationId xmlns:a16="http://schemas.microsoft.com/office/drawing/2014/main" id="{79FF377E-3C79-865A-7D5B-418C947E2194}"/>
              </a:ext>
            </a:extLst>
          </p:cNvPr>
          <p:cNvSpPr>
            <a:spLocks noGrp="1"/>
          </p:cNvSpPr>
          <p:nvPr>
            <p:ph idx="1"/>
          </p:nvPr>
        </p:nvSpPr>
        <p:spPr/>
        <p:txBody>
          <a:bodyPr/>
          <a:lstStyle/>
          <a:p>
            <a:pPr>
              <a:buClr>
                <a:schemeClr val="tx1"/>
              </a:buClr>
              <a:buFont typeface="Arial" panose="020B0604020202020204" pitchFamily="34" charset="0"/>
              <a:buChar char="•"/>
            </a:pPr>
            <a:r>
              <a:rPr lang="en-GB" dirty="0"/>
              <a:t>Ineffective airway clearance due to mucus accumulation</a:t>
            </a:r>
          </a:p>
          <a:p>
            <a:pPr>
              <a:buClr>
                <a:schemeClr val="tx1"/>
              </a:buClr>
              <a:buFont typeface="Arial" panose="020B0604020202020204" pitchFamily="34" charset="0"/>
              <a:buChar char="•"/>
            </a:pPr>
            <a:r>
              <a:rPr lang="en-GB" dirty="0"/>
              <a:t>Impaired gas exchange caused by damaged alveoli</a:t>
            </a:r>
          </a:p>
          <a:p>
            <a:pPr>
              <a:buClr>
                <a:schemeClr val="tx1"/>
              </a:buClr>
              <a:buFont typeface="Arial" panose="020B0604020202020204" pitchFamily="34" charset="0"/>
              <a:buChar char="•"/>
            </a:pPr>
            <a:r>
              <a:rPr lang="en-GB" dirty="0"/>
              <a:t>Activity intolerance due to breathlessness and fatigue</a:t>
            </a:r>
          </a:p>
          <a:p>
            <a:pPr>
              <a:buClr>
                <a:schemeClr val="tx1"/>
              </a:buClr>
              <a:buFont typeface="Arial" panose="020B0604020202020204" pitchFamily="34" charset="0"/>
              <a:buChar char="•"/>
            </a:pPr>
            <a:r>
              <a:rPr lang="en-GB" dirty="0"/>
              <a:t>Reduced ability to perform daily activities independently </a:t>
            </a:r>
          </a:p>
          <a:p>
            <a:pPr>
              <a:buClr>
                <a:schemeClr val="tx1"/>
              </a:buClr>
              <a:buFont typeface="Arial" panose="020B0604020202020204" pitchFamily="34" charset="0"/>
              <a:buChar char="•"/>
            </a:pPr>
            <a:r>
              <a:rPr lang="en-GB" dirty="0"/>
              <a:t>These diagnoses help identify key patient needs for care planning (Royal College of Nursing,2022)</a:t>
            </a:r>
          </a:p>
        </p:txBody>
      </p:sp>
      <p:pic>
        <p:nvPicPr>
          <p:cNvPr id="8" name="Audio 7">
            <a:hlinkClick r:id="" action="ppaction://media"/>
            <a:extLst>
              <a:ext uri="{FF2B5EF4-FFF2-40B4-BE49-F238E27FC236}">
                <a16:creationId xmlns:a16="http://schemas.microsoft.com/office/drawing/2014/main" id="{D64E9E8F-2E10-A524-CFA6-458A74A01FF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61384853"/>
      </p:ext>
    </p:extLst>
  </p:cSld>
  <p:clrMapOvr>
    <a:masterClrMapping/>
  </p:clrMapOvr>
  <mc:AlternateContent xmlns:mc="http://schemas.openxmlformats.org/markup-compatibility/2006">
    <mc:Choice xmlns:p14="http://schemas.microsoft.com/office/powerpoint/2010/main" Requires="p14">
      <p:transition spd="slow" p14:dur="2000" advTm="36097"/>
    </mc:Choice>
    <mc:Fallback>
      <p:transition spd="slow" advTm="360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35F00-2835-9614-D05F-0A4F12200021}"/>
              </a:ext>
            </a:extLst>
          </p:cNvPr>
          <p:cNvSpPr>
            <a:spLocks noGrp="1"/>
          </p:cNvSpPr>
          <p:nvPr>
            <p:ph type="title"/>
          </p:nvPr>
        </p:nvSpPr>
        <p:spPr/>
        <p:txBody>
          <a:bodyPr>
            <a:normAutofit/>
          </a:bodyPr>
          <a:lstStyle/>
          <a:p>
            <a:r>
              <a:rPr lang="en-GB" sz="2000" b="1" dirty="0">
                <a:solidFill>
                  <a:schemeClr val="tx1"/>
                </a:solidFill>
                <a:latin typeface="Arial" panose="020B0604020202020204" pitchFamily="34" charset="0"/>
                <a:cs typeface="Arial" panose="020B0604020202020204" pitchFamily="34" charset="0"/>
              </a:rPr>
              <a:t>Care plan: Goals</a:t>
            </a:r>
          </a:p>
        </p:txBody>
      </p:sp>
      <p:sp>
        <p:nvSpPr>
          <p:cNvPr id="3" name="Content Placeholder 2">
            <a:extLst>
              <a:ext uri="{FF2B5EF4-FFF2-40B4-BE49-F238E27FC236}">
                <a16:creationId xmlns:a16="http://schemas.microsoft.com/office/drawing/2014/main" id="{3F2623A1-FA16-073A-DB3F-216F392B68F7}"/>
              </a:ext>
            </a:extLst>
          </p:cNvPr>
          <p:cNvSpPr>
            <a:spLocks noGrp="1"/>
          </p:cNvSpPr>
          <p:nvPr>
            <p:ph idx="1"/>
          </p:nvPr>
        </p:nvSpPr>
        <p:spPr/>
        <p:txBody>
          <a:bodyPr/>
          <a:lstStyle/>
          <a:p>
            <a:pPr>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Improve oxygen saturation levels to less than 94%</a:t>
            </a:r>
          </a:p>
          <a:p>
            <a:pPr>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Reduced breathlessness and respiratory discomfort </a:t>
            </a:r>
          </a:p>
          <a:p>
            <a:pPr>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Increase ability to perform daily activities</a:t>
            </a:r>
          </a:p>
          <a:p>
            <a:pPr>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Improve overall quality of life </a:t>
            </a:r>
          </a:p>
          <a:p>
            <a:pPr>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Promotes independence and self-care </a:t>
            </a:r>
          </a:p>
          <a:p>
            <a:pPr>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Goals should follow SMART principles(NHS England,2022) </a:t>
            </a:r>
          </a:p>
        </p:txBody>
      </p:sp>
      <p:pic>
        <p:nvPicPr>
          <p:cNvPr id="8" name="Audio 7">
            <a:hlinkClick r:id="" action="ppaction://media"/>
            <a:extLst>
              <a:ext uri="{FF2B5EF4-FFF2-40B4-BE49-F238E27FC236}">
                <a16:creationId xmlns:a16="http://schemas.microsoft.com/office/drawing/2014/main" id="{847D5CB4-40D5-537A-B668-E8CB7000462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10307828"/>
      </p:ext>
    </p:extLst>
  </p:cSld>
  <p:clrMapOvr>
    <a:masterClrMapping/>
  </p:clrMapOvr>
  <mc:AlternateContent xmlns:mc="http://schemas.openxmlformats.org/markup-compatibility/2006">
    <mc:Choice xmlns:p14="http://schemas.microsoft.com/office/powerpoint/2010/main" Requires="p14">
      <p:transition spd="slow" p14:dur="2000" advTm="36520"/>
    </mc:Choice>
    <mc:Fallback>
      <p:transition spd="slow" advTm="365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ABBD0-FB48-7F9F-FA77-B0C39311B036}"/>
              </a:ext>
            </a:extLst>
          </p:cNvPr>
          <p:cNvSpPr>
            <a:spLocks noGrp="1"/>
          </p:cNvSpPr>
          <p:nvPr>
            <p:ph type="title"/>
          </p:nvPr>
        </p:nvSpPr>
        <p:spPr/>
        <p:txBody>
          <a:bodyPr>
            <a:normAutofit/>
          </a:bodyPr>
          <a:lstStyle/>
          <a:p>
            <a:r>
              <a:rPr lang="en-GB" sz="2000" b="1" dirty="0">
                <a:solidFill>
                  <a:schemeClr val="tx1"/>
                </a:solidFill>
                <a:latin typeface="Arial" panose="020B0604020202020204" pitchFamily="34" charset="0"/>
                <a:cs typeface="Arial" panose="020B0604020202020204" pitchFamily="34" charset="0"/>
              </a:rPr>
              <a:t>Interventions</a:t>
            </a:r>
          </a:p>
        </p:txBody>
      </p:sp>
      <p:sp>
        <p:nvSpPr>
          <p:cNvPr id="3" name="Content Placeholder 2">
            <a:extLst>
              <a:ext uri="{FF2B5EF4-FFF2-40B4-BE49-F238E27FC236}">
                <a16:creationId xmlns:a16="http://schemas.microsoft.com/office/drawing/2014/main" id="{76F363F4-8CB8-8737-7221-839BA31CE59B}"/>
              </a:ext>
            </a:extLst>
          </p:cNvPr>
          <p:cNvSpPr>
            <a:spLocks noGrp="1"/>
          </p:cNvSpPr>
          <p:nvPr>
            <p:ph idx="1"/>
          </p:nvPr>
        </p:nvSpPr>
        <p:spPr/>
        <p:txBody>
          <a:bodyPr/>
          <a:lstStyle/>
          <a:p>
            <a:pPr>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Administer  oxygen therapy to improve oxygen levels</a:t>
            </a:r>
          </a:p>
          <a:p>
            <a:pPr>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Provide bronchodilator inhalers to open airways</a:t>
            </a:r>
          </a:p>
          <a:p>
            <a:pPr>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Encourage smoking cessation to prevent further damage </a:t>
            </a:r>
          </a:p>
          <a:p>
            <a:pPr>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Teach breathing exercises such as pursed lip breathing </a:t>
            </a:r>
          </a:p>
          <a:p>
            <a:pPr>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Provide nutritional support to maintain health </a:t>
            </a:r>
          </a:p>
          <a:p>
            <a:pPr>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Monitor response to treatment regularly (NICE,2023;NHS,2023)</a:t>
            </a:r>
          </a:p>
        </p:txBody>
      </p:sp>
      <p:pic>
        <p:nvPicPr>
          <p:cNvPr id="12" name="Audio 11">
            <a:hlinkClick r:id="" action="ppaction://media"/>
            <a:extLst>
              <a:ext uri="{FF2B5EF4-FFF2-40B4-BE49-F238E27FC236}">
                <a16:creationId xmlns:a16="http://schemas.microsoft.com/office/drawing/2014/main" id="{AA8A870E-7CB6-309C-2E88-FF8F17284F7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8583799"/>
      </p:ext>
    </p:extLst>
  </p:cSld>
  <p:clrMapOvr>
    <a:masterClrMapping/>
  </p:clrMapOvr>
  <mc:AlternateContent xmlns:mc="http://schemas.openxmlformats.org/markup-compatibility/2006">
    <mc:Choice xmlns:p14="http://schemas.microsoft.com/office/powerpoint/2010/main" Requires="p14">
      <p:transition spd="slow" p14:dur="2000" advTm="43897"/>
    </mc:Choice>
    <mc:Fallback>
      <p:transition spd="slow" advTm="438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8E51A-CAB8-725B-55ED-125A75912A0F}"/>
              </a:ext>
            </a:extLst>
          </p:cNvPr>
          <p:cNvSpPr>
            <a:spLocks noGrp="1"/>
          </p:cNvSpPr>
          <p:nvPr>
            <p:ph type="title"/>
          </p:nvPr>
        </p:nvSpPr>
        <p:spPr/>
        <p:txBody>
          <a:bodyPr>
            <a:normAutofit/>
          </a:bodyPr>
          <a:lstStyle/>
          <a:p>
            <a:r>
              <a:rPr lang="en-GB" sz="2000" b="1" dirty="0">
                <a:solidFill>
                  <a:schemeClr val="tx1"/>
                </a:solidFill>
                <a:latin typeface="Arial" panose="020B0604020202020204" pitchFamily="34" charset="0"/>
                <a:cs typeface="Arial" panose="020B0604020202020204" pitchFamily="34" charset="0"/>
              </a:rPr>
              <a:t>Rationale and Self-Management </a:t>
            </a:r>
          </a:p>
        </p:txBody>
      </p:sp>
      <p:sp>
        <p:nvSpPr>
          <p:cNvPr id="3" name="Content Placeholder 2">
            <a:extLst>
              <a:ext uri="{FF2B5EF4-FFF2-40B4-BE49-F238E27FC236}">
                <a16:creationId xmlns:a16="http://schemas.microsoft.com/office/drawing/2014/main" id="{84D06313-1B84-D1B4-BA17-1ADFA4C93CDD}"/>
              </a:ext>
            </a:extLst>
          </p:cNvPr>
          <p:cNvSpPr>
            <a:spLocks noGrp="1"/>
          </p:cNvSpPr>
          <p:nvPr>
            <p:ph idx="1"/>
          </p:nvPr>
        </p:nvSpPr>
        <p:spPr/>
        <p:txBody>
          <a:bodyPr/>
          <a:lstStyle/>
          <a:p>
            <a:pPr>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oxygen therapy increases oxygen delivery to body tissues </a:t>
            </a:r>
          </a:p>
          <a:p>
            <a:pPr>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Inhalers reduce airway inflammation and improve airflow</a:t>
            </a:r>
          </a:p>
          <a:p>
            <a:pPr>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Breathing exercises improve lung efficiency </a:t>
            </a:r>
          </a:p>
          <a:p>
            <a:pPr>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Exercise helps maintain physical strength and endurance </a:t>
            </a:r>
          </a:p>
          <a:p>
            <a:pPr>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Self-management includes monitoring symptoms daily</a:t>
            </a:r>
          </a:p>
          <a:p>
            <a:pPr>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Medication adherence prevents complications</a:t>
            </a:r>
          </a:p>
          <a:p>
            <a:pPr>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Recognising early signs of exacerbation reduces hospital admissions(NHS England,2022)</a:t>
            </a:r>
          </a:p>
        </p:txBody>
      </p:sp>
      <p:pic>
        <p:nvPicPr>
          <p:cNvPr id="8" name="Audio 7">
            <a:hlinkClick r:id="" action="ppaction://media"/>
            <a:extLst>
              <a:ext uri="{FF2B5EF4-FFF2-40B4-BE49-F238E27FC236}">
                <a16:creationId xmlns:a16="http://schemas.microsoft.com/office/drawing/2014/main" id="{0385FD72-9E0B-5FAA-9306-27385B82EEC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40763959"/>
      </p:ext>
    </p:extLst>
  </p:cSld>
  <p:clrMapOvr>
    <a:masterClrMapping/>
  </p:clrMapOvr>
  <mc:AlternateContent xmlns:mc="http://schemas.openxmlformats.org/markup-compatibility/2006">
    <mc:Choice xmlns:p14="http://schemas.microsoft.com/office/powerpoint/2010/main" Requires="p14">
      <p:transition spd="slow" p14:dur="2000" advTm="42225"/>
    </mc:Choice>
    <mc:Fallback>
      <p:transition spd="slow" advTm="422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3F94D-A8D8-41E1-D373-529AACB1DCA6}"/>
              </a:ext>
            </a:extLst>
          </p:cNvPr>
          <p:cNvSpPr>
            <a:spLocks noGrp="1"/>
          </p:cNvSpPr>
          <p:nvPr>
            <p:ph type="title"/>
          </p:nvPr>
        </p:nvSpPr>
        <p:spPr/>
        <p:txBody>
          <a:bodyPr>
            <a:normAutofit/>
          </a:bodyPr>
          <a:lstStyle/>
          <a:p>
            <a:r>
              <a:rPr lang="en-GB" sz="2000" b="1" dirty="0">
                <a:solidFill>
                  <a:schemeClr val="tx1"/>
                </a:solidFill>
                <a:latin typeface="Arial" panose="020B0604020202020204" pitchFamily="34" charset="0"/>
                <a:cs typeface="Arial" panose="020B0604020202020204" pitchFamily="34" charset="0"/>
              </a:rPr>
              <a:t>Evaluation and Conclusion</a:t>
            </a:r>
          </a:p>
        </p:txBody>
      </p:sp>
      <p:sp>
        <p:nvSpPr>
          <p:cNvPr id="3" name="Content Placeholder 2">
            <a:extLst>
              <a:ext uri="{FF2B5EF4-FFF2-40B4-BE49-F238E27FC236}">
                <a16:creationId xmlns:a16="http://schemas.microsoft.com/office/drawing/2014/main" id="{7F7154B9-DDF6-6B22-B90B-7808AFAE430A}"/>
              </a:ext>
            </a:extLst>
          </p:cNvPr>
          <p:cNvSpPr>
            <a:spLocks noGrp="1"/>
          </p:cNvSpPr>
          <p:nvPr>
            <p:ph idx="1"/>
          </p:nvPr>
        </p:nvSpPr>
        <p:spPr/>
        <p:txBody>
          <a:bodyPr/>
          <a:lstStyle/>
          <a:p>
            <a:pPr>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Monitoring improvement in breathing and oxygen saturation </a:t>
            </a:r>
          </a:p>
          <a:p>
            <a:pPr>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Assess patient adherence to medication and care plan </a:t>
            </a:r>
          </a:p>
          <a:p>
            <a:pPr>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Evaluate ability to perform daily activities </a:t>
            </a:r>
          </a:p>
          <a:p>
            <a:pPr>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Adjust care plan if goals are not achieved </a:t>
            </a:r>
          </a:p>
          <a:p>
            <a:pPr>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COPD significantly impacts quality of life </a:t>
            </a:r>
          </a:p>
          <a:p>
            <a:pPr>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Effective care planning improves outcomes and supports independence(NICE,2023) </a:t>
            </a:r>
          </a:p>
        </p:txBody>
      </p:sp>
      <p:pic>
        <p:nvPicPr>
          <p:cNvPr id="8" name="Audio 7">
            <a:hlinkClick r:id="" action="ppaction://media"/>
            <a:extLst>
              <a:ext uri="{FF2B5EF4-FFF2-40B4-BE49-F238E27FC236}">
                <a16:creationId xmlns:a16="http://schemas.microsoft.com/office/drawing/2014/main" id="{BBE60FB1-765D-2263-466B-8C1317768A9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13483315"/>
      </p:ext>
    </p:extLst>
  </p:cSld>
  <p:clrMapOvr>
    <a:masterClrMapping/>
  </p:clrMapOvr>
  <mc:AlternateContent xmlns:mc="http://schemas.openxmlformats.org/markup-compatibility/2006">
    <mc:Choice xmlns:p14="http://schemas.microsoft.com/office/powerpoint/2010/main" Requires="p14">
      <p:transition spd="slow" p14:dur="2000" advTm="180167"/>
    </mc:Choice>
    <mc:Fallback>
      <p:transition spd="slow" advTm="1801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C846D8A-F8EA-5FC8-8020-2D8C76DDDD79}"/>
              </a:ext>
            </a:extLst>
          </p:cNvPr>
          <p:cNvSpPr>
            <a:spLocks noGrp="1"/>
          </p:cNvSpPr>
          <p:nvPr>
            <p:ph idx="1"/>
          </p:nvPr>
        </p:nvSpPr>
        <p:spPr>
          <a:xfrm>
            <a:off x="677334" y="342901"/>
            <a:ext cx="8596668" cy="5698462"/>
          </a:xfrm>
        </p:spPr>
        <p:txBody>
          <a:bodyPr>
            <a:normAutofit fontScale="92500" lnSpcReduction="20000"/>
          </a:bodyPr>
          <a:lstStyle/>
          <a:p>
            <a:r>
              <a:rPr lang="en-GB" sz="1900" dirty="0">
                <a:latin typeface="Arial" panose="020B0604020202020204" pitchFamily="34" charset="0"/>
                <a:cs typeface="Arial" panose="020B0604020202020204" pitchFamily="34" charset="0"/>
              </a:rPr>
              <a:t>Asthma + Lung UK (2023) </a:t>
            </a:r>
            <a:r>
              <a:rPr lang="en-GB" sz="1900" i="1" dirty="0">
                <a:latin typeface="Arial" panose="020B0604020202020204" pitchFamily="34" charset="0"/>
                <a:cs typeface="Arial" panose="020B0604020202020204" pitchFamily="34" charset="0"/>
              </a:rPr>
              <a:t>Chronic obstructive pulmonary disease (COPD)</a:t>
            </a:r>
            <a:r>
              <a:rPr lang="en-GB" sz="1900" dirty="0">
                <a:latin typeface="Arial" panose="020B0604020202020204" pitchFamily="34" charset="0"/>
                <a:cs typeface="Arial" panose="020B0604020202020204" pitchFamily="34" charset="0"/>
              </a:rPr>
              <a:t>. Available at: </a:t>
            </a:r>
            <a:r>
              <a:rPr lang="en-GB" sz="1900" dirty="0">
                <a:latin typeface="Arial" panose="020B0604020202020204" pitchFamily="34" charset="0"/>
                <a:cs typeface="Arial" panose="020B0604020202020204" pitchFamily="34" charset="0"/>
                <a:hlinkClick r:id="rId4"/>
              </a:rPr>
              <a:t>https://www.asthmaandlung.org.uk</a:t>
            </a:r>
            <a:r>
              <a:rPr lang="en-GB" sz="1900" dirty="0">
                <a:latin typeface="Arial" panose="020B0604020202020204" pitchFamily="34" charset="0"/>
                <a:cs typeface="Arial" panose="020B0604020202020204" pitchFamily="34" charset="0"/>
              </a:rPr>
              <a:t> (Accessed: 20 April 2026).</a:t>
            </a:r>
          </a:p>
          <a:p>
            <a:r>
              <a:rPr lang="en-GB" sz="1900" dirty="0">
                <a:latin typeface="Arial" panose="020B0604020202020204" pitchFamily="34" charset="0"/>
                <a:cs typeface="Arial" panose="020B0604020202020204" pitchFamily="34" charset="0"/>
              </a:rPr>
              <a:t>Health Education England (2022) </a:t>
            </a:r>
            <a:r>
              <a:rPr lang="en-GB" sz="1900" i="1" dirty="0">
                <a:latin typeface="Arial" panose="020B0604020202020204" pitchFamily="34" charset="0"/>
                <a:cs typeface="Arial" panose="020B0604020202020204" pitchFamily="34" charset="0"/>
              </a:rPr>
              <a:t>Respiratory system anatomy and physiology</a:t>
            </a:r>
            <a:r>
              <a:rPr lang="en-GB" sz="1900" dirty="0">
                <a:latin typeface="Arial" panose="020B0604020202020204" pitchFamily="34" charset="0"/>
                <a:cs typeface="Arial" panose="020B0604020202020204" pitchFamily="34" charset="0"/>
              </a:rPr>
              <a:t>. Available at: </a:t>
            </a:r>
            <a:r>
              <a:rPr lang="en-GB" sz="1900" dirty="0">
                <a:latin typeface="Arial" panose="020B0604020202020204" pitchFamily="34" charset="0"/>
                <a:cs typeface="Arial" panose="020B0604020202020204" pitchFamily="34" charset="0"/>
                <a:hlinkClick r:id="rId5"/>
              </a:rPr>
              <a:t>https://www.hee.nhs.uk</a:t>
            </a:r>
            <a:r>
              <a:rPr lang="en-GB" sz="1900" dirty="0">
                <a:latin typeface="Arial" panose="020B0604020202020204" pitchFamily="34" charset="0"/>
                <a:cs typeface="Arial" panose="020B0604020202020204" pitchFamily="34" charset="0"/>
              </a:rPr>
              <a:t> (Accessed: 20 April 2026).</a:t>
            </a:r>
          </a:p>
          <a:p>
            <a:r>
              <a:rPr lang="en-GB" sz="1900" dirty="0">
                <a:latin typeface="Arial" panose="020B0604020202020204" pitchFamily="34" charset="0"/>
                <a:cs typeface="Arial" panose="020B0604020202020204" pitchFamily="34" charset="0"/>
              </a:rPr>
              <a:t>National Institute for Health and Care Excellence (NICE) (2023) </a:t>
            </a:r>
            <a:r>
              <a:rPr lang="en-GB" sz="1900" i="1" dirty="0">
                <a:latin typeface="Arial" panose="020B0604020202020204" pitchFamily="34" charset="0"/>
                <a:cs typeface="Arial" panose="020B0604020202020204" pitchFamily="34" charset="0"/>
              </a:rPr>
              <a:t>Chronic obstructive pulmonary disease in over 16s: diagnosis and management</a:t>
            </a:r>
            <a:r>
              <a:rPr lang="en-GB" sz="1900" dirty="0">
                <a:latin typeface="Arial" panose="020B0604020202020204" pitchFamily="34" charset="0"/>
                <a:cs typeface="Arial" panose="020B0604020202020204" pitchFamily="34" charset="0"/>
              </a:rPr>
              <a:t>. Available at: </a:t>
            </a:r>
            <a:r>
              <a:rPr lang="en-GB" sz="1900" dirty="0">
                <a:latin typeface="Arial" panose="020B0604020202020204" pitchFamily="34" charset="0"/>
                <a:cs typeface="Arial" panose="020B0604020202020204" pitchFamily="34" charset="0"/>
                <a:hlinkClick r:id="rId6"/>
              </a:rPr>
              <a:t>https://www.nice.org.uk</a:t>
            </a:r>
            <a:r>
              <a:rPr lang="en-GB" sz="1900" dirty="0">
                <a:latin typeface="Arial" panose="020B0604020202020204" pitchFamily="34" charset="0"/>
                <a:cs typeface="Arial" panose="020B0604020202020204" pitchFamily="34" charset="0"/>
              </a:rPr>
              <a:t> (Accessed: 20 April 2026).</a:t>
            </a:r>
          </a:p>
          <a:p>
            <a:r>
              <a:rPr lang="en-GB" sz="1900" dirty="0">
                <a:latin typeface="Arial" panose="020B0604020202020204" pitchFamily="34" charset="0"/>
                <a:cs typeface="Arial" panose="020B0604020202020204" pitchFamily="34" charset="0"/>
              </a:rPr>
              <a:t>NHS (2023) </a:t>
            </a:r>
            <a:r>
              <a:rPr lang="en-GB" sz="1900" i="1" dirty="0">
                <a:latin typeface="Arial" panose="020B0604020202020204" pitchFamily="34" charset="0"/>
                <a:cs typeface="Arial" panose="020B0604020202020204" pitchFamily="34" charset="0"/>
              </a:rPr>
              <a:t>Chronic obstructive pulmonary disease (COPD)</a:t>
            </a:r>
            <a:r>
              <a:rPr lang="en-GB" sz="1900" dirty="0">
                <a:latin typeface="Arial" panose="020B0604020202020204" pitchFamily="34" charset="0"/>
                <a:cs typeface="Arial" panose="020B0604020202020204" pitchFamily="34" charset="0"/>
              </a:rPr>
              <a:t>. Available at: </a:t>
            </a:r>
            <a:r>
              <a:rPr lang="en-GB" sz="1900" dirty="0">
                <a:latin typeface="Arial" panose="020B0604020202020204" pitchFamily="34" charset="0"/>
                <a:cs typeface="Arial" panose="020B0604020202020204" pitchFamily="34" charset="0"/>
                <a:hlinkClick r:id="rId7"/>
              </a:rPr>
              <a:t>https://www.nhs.uk</a:t>
            </a:r>
            <a:r>
              <a:rPr lang="en-GB" sz="1900" dirty="0">
                <a:latin typeface="Arial" panose="020B0604020202020204" pitchFamily="34" charset="0"/>
                <a:cs typeface="Arial" panose="020B0604020202020204" pitchFamily="34" charset="0"/>
              </a:rPr>
              <a:t> (Accessed: 20 April 2026).</a:t>
            </a:r>
          </a:p>
          <a:p>
            <a:r>
              <a:rPr lang="en-GB" sz="1900" dirty="0">
                <a:latin typeface="Arial" panose="020B0604020202020204" pitchFamily="34" charset="0"/>
                <a:cs typeface="Arial" panose="020B0604020202020204" pitchFamily="34" charset="0"/>
              </a:rPr>
              <a:t>NHS England (2022) </a:t>
            </a:r>
            <a:r>
              <a:rPr lang="en-GB" sz="1900" i="1" dirty="0">
                <a:latin typeface="Arial" panose="020B0604020202020204" pitchFamily="34" charset="0"/>
                <a:cs typeface="Arial" panose="020B0604020202020204" pitchFamily="34" charset="0"/>
              </a:rPr>
              <a:t>Personalised care planning</a:t>
            </a:r>
            <a:r>
              <a:rPr lang="en-GB" sz="1900" dirty="0">
                <a:latin typeface="Arial" panose="020B0604020202020204" pitchFamily="34" charset="0"/>
                <a:cs typeface="Arial" panose="020B0604020202020204" pitchFamily="34" charset="0"/>
              </a:rPr>
              <a:t>. Available at: </a:t>
            </a:r>
            <a:r>
              <a:rPr lang="en-GB" sz="1900" dirty="0">
                <a:latin typeface="Arial" panose="020B0604020202020204" pitchFamily="34" charset="0"/>
                <a:cs typeface="Arial" panose="020B0604020202020204" pitchFamily="34" charset="0"/>
                <a:hlinkClick r:id="rId8"/>
              </a:rPr>
              <a:t>https://www.england.nhs.uk</a:t>
            </a:r>
            <a:r>
              <a:rPr lang="en-GB" sz="1900" dirty="0">
                <a:latin typeface="Arial" panose="020B0604020202020204" pitchFamily="34" charset="0"/>
                <a:cs typeface="Arial" panose="020B0604020202020204" pitchFamily="34" charset="0"/>
              </a:rPr>
              <a:t> (Accessed: 20 April 2026).</a:t>
            </a:r>
          </a:p>
          <a:p>
            <a:r>
              <a:rPr lang="en-GB" sz="1900" dirty="0">
                <a:latin typeface="Arial" panose="020B0604020202020204" pitchFamily="34" charset="0"/>
                <a:cs typeface="Arial" panose="020B0604020202020204" pitchFamily="34" charset="0"/>
              </a:rPr>
              <a:t>Patient.info (2023) </a:t>
            </a:r>
            <a:r>
              <a:rPr lang="en-GB" sz="1900" i="1" dirty="0">
                <a:latin typeface="Arial" panose="020B0604020202020204" pitchFamily="34" charset="0"/>
                <a:cs typeface="Arial" panose="020B0604020202020204" pitchFamily="34" charset="0"/>
              </a:rPr>
              <a:t>Chronic obstructive pulmonary disease</a:t>
            </a:r>
            <a:r>
              <a:rPr lang="en-GB" sz="1900" dirty="0">
                <a:latin typeface="Arial" panose="020B0604020202020204" pitchFamily="34" charset="0"/>
                <a:cs typeface="Arial" panose="020B0604020202020204" pitchFamily="34" charset="0"/>
              </a:rPr>
              <a:t>. Available at: </a:t>
            </a:r>
            <a:r>
              <a:rPr lang="en-GB" sz="1900" dirty="0">
                <a:latin typeface="Arial" panose="020B0604020202020204" pitchFamily="34" charset="0"/>
                <a:cs typeface="Arial" panose="020B0604020202020204" pitchFamily="34" charset="0"/>
                <a:hlinkClick r:id="rId9"/>
              </a:rPr>
              <a:t>https://patient.info</a:t>
            </a:r>
            <a:r>
              <a:rPr lang="en-GB" sz="1900" dirty="0">
                <a:latin typeface="Arial" panose="020B0604020202020204" pitchFamily="34" charset="0"/>
                <a:cs typeface="Arial" panose="020B0604020202020204" pitchFamily="34" charset="0"/>
              </a:rPr>
              <a:t> (Accessed: 20 April 2026).</a:t>
            </a:r>
          </a:p>
          <a:p>
            <a:r>
              <a:rPr lang="en-GB" sz="1900" dirty="0">
                <a:latin typeface="Arial" panose="020B0604020202020204" pitchFamily="34" charset="0"/>
                <a:cs typeface="Arial" panose="020B0604020202020204" pitchFamily="34" charset="0"/>
              </a:rPr>
              <a:t>Public Health England (2022) </a:t>
            </a:r>
            <a:r>
              <a:rPr lang="en-GB" sz="1900" i="1" dirty="0">
                <a:latin typeface="Arial" panose="020B0604020202020204" pitchFamily="34" charset="0"/>
                <a:cs typeface="Arial" panose="020B0604020202020204" pitchFamily="34" charset="0"/>
              </a:rPr>
              <a:t>Respiratory disease profile</a:t>
            </a:r>
            <a:r>
              <a:rPr lang="en-GB" sz="1900" dirty="0">
                <a:latin typeface="Arial" panose="020B0604020202020204" pitchFamily="34" charset="0"/>
                <a:cs typeface="Arial" panose="020B0604020202020204" pitchFamily="34" charset="0"/>
              </a:rPr>
              <a:t>. Available at: </a:t>
            </a:r>
            <a:r>
              <a:rPr lang="en-GB" sz="1900" dirty="0">
                <a:latin typeface="Arial" panose="020B0604020202020204" pitchFamily="34" charset="0"/>
                <a:cs typeface="Arial" panose="020B0604020202020204" pitchFamily="34" charset="0"/>
                <a:hlinkClick r:id="rId10"/>
              </a:rPr>
              <a:t>https://www.gov.uk</a:t>
            </a:r>
            <a:r>
              <a:rPr lang="en-GB" sz="1900" dirty="0">
                <a:latin typeface="Arial" panose="020B0604020202020204" pitchFamily="34" charset="0"/>
                <a:cs typeface="Arial" panose="020B0604020202020204" pitchFamily="34" charset="0"/>
              </a:rPr>
              <a:t> (Accessed: 20 April 2026).</a:t>
            </a:r>
          </a:p>
          <a:p>
            <a:r>
              <a:rPr lang="en-GB" sz="1900" dirty="0">
                <a:latin typeface="Arial" panose="020B0604020202020204" pitchFamily="34" charset="0"/>
                <a:cs typeface="Arial" panose="020B0604020202020204" pitchFamily="34" charset="0"/>
              </a:rPr>
              <a:t>Royal College of Nursing (2022) </a:t>
            </a:r>
            <a:r>
              <a:rPr lang="en-GB" sz="1900" i="1" dirty="0">
                <a:latin typeface="Arial" panose="020B0604020202020204" pitchFamily="34" charset="0"/>
                <a:cs typeface="Arial" panose="020B0604020202020204" pitchFamily="34" charset="0"/>
              </a:rPr>
              <a:t>Nursing care plans</a:t>
            </a:r>
            <a:r>
              <a:rPr lang="en-GB" sz="1900" dirty="0">
                <a:latin typeface="Arial" panose="020B0604020202020204" pitchFamily="34" charset="0"/>
                <a:cs typeface="Arial" panose="020B0604020202020204" pitchFamily="34" charset="0"/>
              </a:rPr>
              <a:t>. Available at: </a:t>
            </a:r>
            <a:r>
              <a:rPr lang="en-GB" sz="1900" dirty="0">
                <a:latin typeface="Arial" panose="020B0604020202020204" pitchFamily="34" charset="0"/>
                <a:cs typeface="Arial" panose="020B0604020202020204" pitchFamily="34" charset="0"/>
                <a:hlinkClick r:id="rId11"/>
              </a:rPr>
              <a:t>https://www.rcn.org.uk</a:t>
            </a:r>
            <a:r>
              <a:rPr lang="en-GB" sz="1900" dirty="0">
                <a:latin typeface="Arial" panose="020B0604020202020204" pitchFamily="34" charset="0"/>
                <a:cs typeface="Arial" panose="020B0604020202020204" pitchFamily="34" charset="0"/>
              </a:rPr>
              <a:t> (Accessed: 20 April 2026).</a:t>
            </a:r>
          </a:p>
          <a:p>
            <a:r>
              <a:rPr lang="en-GB" sz="1900" dirty="0">
                <a:latin typeface="Arial" panose="020B0604020202020204" pitchFamily="34" charset="0"/>
                <a:cs typeface="Arial" panose="020B0604020202020204" pitchFamily="34" charset="0"/>
              </a:rPr>
              <a:t>National Institute for Health Research (NIHR) (2022) </a:t>
            </a:r>
            <a:r>
              <a:rPr lang="en-GB" sz="1900" i="1" dirty="0">
                <a:latin typeface="Arial" panose="020B0604020202020204" pitchFamily="34" charset="0"/>
                <a:cs typeface="Arial" panose="020B0604020202020204" pitchFamily="34" charset="0"/>
              </a:rPr>
              <a:t>COPD research</a:t>
            </a:r>
            <a:r>
              <a:rPr lang="en-GB" sz="1900" dirty="0">
                <a:latin typeface="Arial" panose="020B0604020202020204" pitchFamily="34" charset="0"/>
                <a:cs typeface="Arial" panose="020B0604020202020204" pitchFamily="34" charset="0"/>
              </a:rPr>
              <a:t>. Available at: </a:t>
            </a:r>
            <a:r>
              <a:rPr lang="en-GB" sz="1900" dirty="0">
                <a:latin typeface="Arial" panose="020B0604020202020204" pitchFamily="34" charset="0"/>
                <a:cs typeface="Arial" panose="020B0604020202020204" pitchFamily="34" charset="0"/>
                <a:hlinkClick r:id="rId12"/>
              </a:rPr>
              <a:t>https://www.nihr.ac.uk</a:t>
            </a:r>
            <a:r>
              <a:rPr lang="en-GB" sz="1900" dirty="0">
                <a:latin typeface="Arial" panose="020B0604020202020204" pitchFamily="34" charset="0"/>
                <a:cs typeface="Arial" panose="020B0604020202020204" pitchFamily="34" charset="0"/>
              </a:rPr>
              <a:t> (Accessed: 20 April 2026).</a:t>
            </a:r>
          </a:p>
          <a:p>
            <a:pPr>
              <a:buClr>
                <a:schemeClr val="tx1"/>
              </a:buClr>
            </a:pPr>
            <a:endParaRPr lang="en-GB" dirty="0"/>
          </a:p>
        </p:txBody>
      </p:sp>
      <p:pic>
        <p:nvPicPr>
          <p:cNvPr id="7" name="Audio 6">
            <a:hlinkClick r:id="" action="ppaction://media"/>
            <a:extLst>
              <a:ext uri="{FF2B5EF4-FFF2-40B4-BE49-F238E27FC236}">
                <a16:creationId xmlns:a16="http://schemas.microsoft.com/office/drawing/2014/main" id="{4F1FD6DA-69FE-DC1A-EEDA-9553191420FF}"/>
              </a:ext>
            </a:extLst>
          </p:cNvPr>
          <p:cNvPicPr>
            <a:picLocks noChangeAspect="1"/>
          </p:cNvPicPr>
          <p:nvPr>
            <a:audioFile r:link="rId2"/>
            <p:extLst>
              <p:ext uri="{DAA4B4D4-6D71-4841-9C94-3DE7FCFB9230}">
                <p14:media xmlns:p14="http://schemas.microsoft.com/office/powerpoint/2010/main" r:embed="rId1"/>
              </p:ext>
            </p:extLst>
          </p:nvPr>
        </p:nvPicPr>
        <p:blipFill>
          <a:blip r:embed="rId13"/>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86253909"/>
      </p:ext>
    </p:extLst>
  </p:cSld>
  <p:clrMapOvr>
    <a:masterClrMapping/>
  </p:clrMapOvr>
  <mc:AlternateContent xmlns:mc="http://schemas.openxmlformats.org/markup-compatibility/2006">
    <mc:Choice xmlns:p14="http://schemas.microsoft.com/office/powerpoint/2010/main" Requires="p14">
      <p:transition spd="slow" p14:dur="2000" advTm="19700"/>
    </mc:Choice>
    <mc:Fallback>
      <p:transition spd="slow" advTm="197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1194</TotalTime>
  <Words>1156</Words>
  <Application>Microsoft Office PowerPoint</Application>
  <PresentationFormat>Widescreen</PresentationFormat>
  <Paragraphs>84</Paragraphs>
  <Slides>15</Slides>
  <Notes>0</Notes>
  <HiddenSlides>0</HiddenSlides>
  <MMClips>15</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Trebuchet MS</vt:lpstr>
      <vt:lpstr>Wingdings 3</vt:lpstr>
      <vt:lpstr>Facet</vt:lpstr>
      <vt:lpstr> Case Study: Chronic Obstructive Pulmonary Disease (COPD) Name :Meron Banger Student ID: 2430071 Module Code: BMHP5032 Module: Introduction to Physiology Lecturer: Angela Wells  </vt:lpstr>
      <vt:lpstr>Introduction John Williams is a 67-year-old male from Manchester who has been diagnosed with Chronic Obstructive Pulmonary Disease (COPD), a progressive respiratory condition that significantly affects lung function. He has a long history of smoking and occupational exposure to dust due to his previous work in construction, placing him at high risk of respiratory disease. This presentation will examine the anatomy and physiology of the respiratory system, explore how COPD affects normal body functioning, and develop a structured care plan to improve John’s health outcomes and quality of life in line with UK healthcare guidelines (NHS, 2023; NICE, 2023). </vt:lpstr>
      <vt:lpstr>Patient Profile John Williams is a retired construction worker who currently lives alone in Manchester. His lifestyle has become increasingly sedentary due to breathlessness and reduced physical capacity. He has smoked for over 40 years, which is the primary contributing factor to his COPD diagnosis. Additionally, John has a history of hypertension and recurrent chest infections, both of which further impact his respiratory health. Long-term exposure to dust and harmful particles in construction work has also contributed to lung damage, increasing the severity of his condition (Asthma + Lung UK, 2023). </vt:lpstr>
      <vt:lpstr>Condition Overview Chronic Obstructive Pulmonary Disease (COPD) is a progressive lung disease characterised by persistent airflow limitation. It includes conditions such as chronic bronchitis, which causes airway inflammation and mucus build-up, and emphysema, where the alveoli are damaged and lose their elasticity. These changes reduce airflow and impair oxygen exchange, making breathing increasingly difficult over time. COPD is a major public health issue in the UK and is commonly associated with long-term smoking (NICE, 2023; NHS, 2023). </vt:lpstr>
      <vt:lpstr>Anatomy and Physiology</vt:lpstr>
      <vt:lpstr>Impacts of COPD on the Body</vt:lpstr>
      <vt:lpstr>Risk Factors</vt:lpstr>
      <vt:lpstr>Signs and Symptoms</vt:lpstr>
      <vt:lpstr>Assessment</vt:lpstr>
      <vt:lpstr>Care Plan : Nursing Diagnosis</vt:lpstr>
      <vt:lpstr>Care plan: Goals</vt:lpstr>
      <vt:lpstr>Interventions</vt:lpstr>
      <vt:lpstr>Rationale and Self-Management </vt:lpstr>
      <vt:lpstr>Evaluation and 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mary banger</dc:creator>
  <cp:lastModifiedBy>mary banger</cp:lastModifiedBy>
  <cp:revision>2</cp:revision>
  <dcterms:created xsi:type="dcterms:W3CDTF">2026-04-20T19:40:54Z</dcterms:created>
  <dcterms:modified xsi:type="dcterms:W3CDTF">2026-04-22T10:58:39Z</dcterms:modified>
</cp:coreProperties>
</file>