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4" r:id="rId5"/>
    <p:sldId id="260" r:id="rId6"/>
    <p:sldId id="265" r:id="rId7"/>
    <p:sldId id="262" r:id="rId8"/>
    <p:sldId id="263" r:id="rId9"/>
    <p:sldId id="257" r:id="rId10"/>
    <p:sldId id="26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aximized">
    <p:restoredLeft sz="15000" autoAdjust="0"/>
    <p:restoredTop sz="94660"/>
  </p:normalViewPr>
  <p:slideViewPr>
    <p:cSldViewPr>
      <p:cViewPr>
        <p:scale>
          <a:sx n="125" d="100"/>
          <a:sy n="125" d="100"/>
        </p:scale>
        <p:origin x="-1224"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D26E30-D860-4F6A-9C0E-8B7E022E679C}"/>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19034F1B-9D73-441C-A831-830E6D3536C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56915B8-8DF6-4279-AB57-B4F30966F055}"/>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5" name="Footer Placeholder 4">
            <a:extLst>
              <a:ext uri="{FF2B5EF4-FFF2-40B4-BE49-F238E27FC236}">
                <a16:creationId xmlns:a16="http://schemas.microsoft.com/office/drawing/2014/main" xmlns="" id="{ECE3536F-7252-4DB4-A7F3-296604303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12EA8A8-1889-467D-A593-0BB6B7974215}"/>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4089268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6197B7-2F64-40D1-8A1E-42C1216F7A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3470431-9FF9-4E1D-B23F-4C6FB3A7ACB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14E6A5C-2385-4838-8E17-416EBB08EE52}"/>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5" name="Footer Placeholder 4">
            <a:extLst>
              <a:ext uri="{FF2B5EF4-FFF2-40B4-BE49-F238E27FC236}">
                <a16:creationId xmlns:a16="http://schemas.microsoft.com/office/drawing/2014/main" xmlns="" id="{9A1C0498-1D91-46EF-9F95-60E2BB85A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FA2AF08-2990-49ED-8360-03E7F0F29CD4}"/>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3330340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0CF252-9062-4E60-939E-C350B63314B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9AA755F-8F9E-4D95-9ABF-5EE96D5B3F1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F34EC30F-B1D3-4CD2-B4B9-668CD4417491}"/>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5" name="Footer Placeholder 4">
            <a:extLst>
              <a:ext uri="{FF2B5EF4-FFF2-40B4-BE49-F238E27FC236}">
                <a16:creationId xmlns:a16="http://schemas.microsoft.com/office/drawing/2014/main" xmlns="" id="{F1FEED0A-14CB-4239-92F0-041D110481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54CB425-4448-40CB-B09F-0485205814BB}"/>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539986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62480F-942C-4201-836F-BB836BC87C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141FEA7-0C0A-4042-AD2A-A02DEECA0D39}"/>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D56544D7-8EAB-4083-B1CC-A949A81C6830}"/>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FB613A8A-9D93-41DF-A7AC-909C46689402}"/>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6" name="Footer Placeholder 5">
            <a:extLst>
              <a:ext uri="{FF2B5EF4-FFF2-40B4-BE49-F238E27FC236}">
                <a16:creationId xmlns:a16="http://schemas.microsoft.com/office/drawing/2014/main" xmlns="" id="{CDD0F339-4E10-43F3-BC18-B939AB672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80C53A0-B0F9-4382-9B77-ACD6BC6F36A5}"/>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3252445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895C9E-81F6-46BA-AD49-4A41C7DFDD6B}"/>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E37E455-B9B7-4C26-94C8-B250A335EE5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xmlns="" id="{3C4A2676-F4F9-4D03-A2B6-6C07AD811E2E}"/>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141EEB19-39E2-4E56-A849-F44D5A2C551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xmlns="" id="{C833DD9F-AF58-4444-A798-81FADC7FEBF7}"/>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98045938-92C1-4169-A6D7-668E0B978436}"/>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8" name="Footer Placeholder 7">
            <a:extLst>
              <a:ext uri="{FF2B5EF4-FFF2-40B4-BE49-F238E27FC236}">
                <a16:creationId xmlns:a16="http://schemas.microsoft.com/office/drawing/2014/main" xmlns="" id="{BEAFA2DA-12C4-40A7-88EC-4F60AF161F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CD2B858D-0505-41EF-B955-F93787F2C0A8}"/>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716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674C79-636A-4B24-A810-CC7CE0DEB4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7B59BB1A-659A-4DCD-B8E0-A6426A120AA3}"/>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4" name="Footer Placeholder 3">
            <a:extLst>
              <a:ext uri="{FF2B5EF4-FFF2-40B4-BE49-F238E27FC236}">
                <a16:creationId xmlns:a16="http://schemas.microsoft.com/office/drawing/2014/main" xmlns="" id="{B215E8C0-84E4-451D-AB1A-AB5DE4BB7B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397CD8FA-E10C-4BE0-AED1-ACAA0A03F3A0}"/>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2897681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C290F4CA-1E4F-4185-ACAC-6BC9BEDF64F3}"/>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3" name="Footer Placeholder 2">
            <a:extLst>
              <a:ext uri="{FF2B5EF4-FFF2-40B4-BE49-F238E27FC236}">
                <a16:creationId xmlns:a16="http://schemas.microsoft.com/office/drawing/2014/main" xmlns="" id="{69C215F5-E595-4851-8528-0457DC82D5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06B211B9-E1CB-4828-8B54-63C913111D7D}"/>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469447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8F8ABE-F96E-474C-BF8B-D9E32E141A2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393D803-E154-4509-92B2-80C59C86E3A6}"/>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074A5957-B85F-45DE-84F2-2A15303A38B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B9CF99B4-068D-454E-B0A5-1909ECE66B17}"/>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6" name="Footer Placeholder 5">
            <a:extLst>
              <a:ext uri="{FF2B5EF4-FFF2-40B4-BE49-F238E27FC236}">
                <a16:creationId xmlns:a16="http://schemas.microsoft.com/office/drawing/2014/main" xmlns="" id="{ACE4257D-E801-42DE-A006-A0E8F2C6A1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895A796-0C21-4406-8CC7-9AADB5BC12AD}"/>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1509499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55D840-D89E-47D2-A984-323E2E69671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164DAC5A-2B27-4116-AB9D-B6D1F2D6C42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xmlns="" id="{19D97209-20D2-4192-96CD-8C5F37E834C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531C8492-14E7-4292-8CCB-F862774C3208}"/>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6" name="Footer Placeholder 5">
            <a:extLst>
              <a:ext uri="{FF2B5EF4-FFF2-40B4-BE49-F238E27FC236}">
                <a16:creationId xmlns:a16="http://schemas.microsoft.com/office/drawing/2014/main" xmlns="" id="{85A41A39-55B7-44CB-A0EC-AD6E465C6E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5D30A3B-67BE-4BD7-AAF8-FAA08AE88304}"/>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3265523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DA9523-C108-46B6-BE53-A265E3C9C5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C83E1C6-29FA-4E9F-8526-C07F01EDC46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1B78F2C-75C0-4B19-A9DA-22B81D1361EC}"/>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5" name="Footer Placeholder 4">
            <a:extLst>
              <a:ext uri="{FF2B5EF4-FFF2-40B4-BE49-F238E27FC236}">
                <a16:creationId xmlns:a16="http://schemas.microsoft.com/office/drawing/2014/main" xmlns="" id="{694AC2B0-D73B-4806-AD66-2EDD4F69B4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E68396B-56EB-4FD8-A432-70CF57C37A5A}"/>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2747988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687D28-5965-41AB-925E-9D81103214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A643A42-DFB0-49F3-952F-105977EA9739}"/>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EBEF34F-DB03-44E6-B14D-153ACBEBFBFC}"/>
              </a:ext>
            </a:extLst>
          </p:cNvPr>
          <p:cNvSpPr>
            <a:spLocks noGrp="1"/>
          </p:cNvSpPr>
          <p:nvPr>
            <p:ph type="dt" sz="half" idx="10"/>
          </p:nvPr>
        </p:nvSpPr>
        <p:spPr/>
        <p:txBody>
          <a:bodyPr/>
          <a:lstStyle/>
          <a:p>
            <a:fld id="{221CA4E7-DDB4-4D49-B9DC-099B175B22EF}" type="datetimeFigureOut">
              <a:rPr lang="en-GB" smtClean="0"/>
              <a:t>01/03/2019</a:t>
            </a:fld>
            <a:endParaRPr lang="en-GB"/>
          </a:p>
        </p:txBody>
      </p:sp>
      <p:sp>
        <p:nvSpPr>
          <p:cNvPr id="5" name="Footer Placeholder 4">
            <a:extLst>
              <a:ext uri="{FF2B5EF4-FFF2-40B4-BE49-F238E27FC236}">
                <a16:creationId xmlns:a16="http://schemas.microsoft.com/office/drawing/2014/main" xmlns="" id="{2BAAB3D9-9218-4B2A-ACA0-523145AEC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FACF7FAF-EEAA-4760-BE02-B05279CAADF3}"/>
              </a:ext>
            </a:extLst>
          </p:cNvPr>
          <p:cNvSpPr>
            <a:spLocks noGrp="1"/>
          </p:cNvSpPr>
          <p:nvPr>
            <p:ph type="sldNum" sz="quarter" idx="12"/>
          </p:nvPr>
        </p:nvSpPr>
        <p:spPr/>
        <p:txBody>
          <a:bodyPr/>
          <a:lstStyle/>
          <a:p>
            <a:fld id="{09DADAEF-1EC4-439F-BF00-6B53244F1E9C}" type="slidenum">
              <a:rPr lang="en-GB" smtClean="0"/>
              <a:t>‹#›</a:t>
            </a:fld>
            <a:endParaRPr lang="en-GB"/>
          </a:p>
        </p:txBody>
      </p:sp>
    </p:spTree>
    <p:extLst>
      <p:ext uri="{BB962C8B-B14F-4D97-AF65-F5344CB8AC3E}">
        <p14:creationId xmlns:p14="http://schemas.microsoft.com/office/powerpoint/2010/main" val="4201547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3183F6C9-95BC-460D-B796-A8C77374676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934AD67-A762-41AC-A438-2B450EB95AB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C44BEA8-5E06-4AC5-947C-06358A02300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21CA4E7-DDB4-4D49-B9DC-099B175B22EF}" type="datetimeFigureOut">
              <a:rPr lang="en-GB" smtClean="0"/>
              <a:t>01/03/2019</a:t>
            </a:fld>
            <a:endParaRPr lang="en-GB"/>
          </a:p>
        </p:txBody>
      </p:sp>
      <p:sp>
        <p:nvSpPr>
          <p:cNvPr id="5" name="Footer Placeholder 4">
            <a:extLst>
              <a:ext uri="{FF2B5EF4-FFF2-40B4-BE49-F238E27FC236}">
                <a16:creationId xmlns:a16="http://schemas.microsoft.com/office/drawing/2014/main" xmlns="" id="{FBAAA902-A494-4D34-AFB3-F7D607A2CAF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F30D3249-F03C-461E-B2E2-F5EBAC0DADA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DADAEF-1EC4-439F-BF00-6B53244F1E9C}" type="slidenum">
              <a:rPr lang="en-GB" smtClean="0"/>
              <a:t>‹#›</a:t>
            </a:fld>
            <a:endParaRPr lang="en-GB"/>
          </a:p>
        </p:txBody>
      </p:sp>
    </p:spTree>
    <p:extLst>
      <p:ext uri="{BB962C8B-B14F-4D97-AF65-F5344CB8AC3E}">
        <p14:creationId xmlns:p14="http://schemas.microsoft.com/office/powerpoint/2010/main" val="20343661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FF5F6E80-B526-4973-A062-4BCEECEDE6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683568" y="2693987"/>
            <a:ext cx="7772400" cy="1470025"/>
          </a:xfrm>
        </p:spPr>
        <p:txBody>
          <a:bodyPr>
            <a:normAutofit fontScale="90000"/>
          </a:bodyPr>
          <a:lstStyle/>
          <a:p>
            <a:r>
              <a:rPr lang="en-GB" b="1" dirty="0"/>
              <a:t/>
            </a:r>
            <a:br>
              <a:rPr lang="en-GB" b="1" dirty="0"/>
            </a:br>
            <a:r>
              <a:rPr lang="en-GB" b="1" dirty="0"/>
              <a:t/>
            </a:r>
            <a:br>
              <a:rPr lang="en-GB" b="1" dirty="0"/>
            </a:br>
            <a:r>
              <a:rPr lang="en-GB" b="1" dirty="0"/>
              <a:t>Which of the traditional blood-sports were more significant to Rome as a society?</a:t>
            </a:r>
            <a:endParaRPr lang="en-GB" dirty="0">
              <a:cs typeface="Calibri"/>
            </a:endParaRPr>
          </a:p>
        </p:txBody>
      </p:sp>
      <p:sp>
        <p:nvSpPr>
          <p:cNvPr id="3" name="Subtitle 2"/>
          <p:cNvSpPr>
            <a:spLocks noGrp="1"/>
          </p:cNvSpPr>
          <p:nvPr>
            <p:ph type="subTitle" idx="1"/>
          </p:nvPr>
        </p:nvSpPr>
        <p:spPr>
          <a:xfrm>
            <a:off x="1140768" y="4893074"/>
            <a:ext cx="6858000" cy="1655762"/>
          </a:xfrm>
        </p:spPr>
        <p:txBody>
          <a:bodyPr/>
          <a:lstStyle/>
          <a:p>
            <a:r>
              <a:rPr lang="en-GB" dirty="0"/>
              <a:t>Anja Kalthober and </a:t>
            </a:r>
            <a:r>
              <a:rPr lang="en-GB" dirty="0" err="1"/>
              <a:t>Hadie</a:t>
            </a:r>
            <a:r>
              <a:rPr lang="en-GB" dirty="0"/>
              <a:t> Watson</a:t>
            </a:r>
          </a:p>
        </p:txBody>
      </p:sp>
    </p:spTree>
    <p:extLst>
      <p:ext uri="{BB962C8B-B14F-4D97-AF65-F5344CB8AC3E}">
        <p14:creationId xmlns:p14="http://schemas.microsoft.com/office/powerpoint/2010/main" val="1304495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D6F2B4D5-46BF-43F4-8E44-8F6A8C0FF1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37102" y="188640"/>
            <a:ext cx="7886700" cy="1325563"/>
          </a:xfrm>
        </p:spPr>
        <p:txBody>
          <a:bodyPr/>
          <a:lstStyle/>
          <a:p>
            <a:pPr algn="ctr"/>
            <a:r>
              <a:rPr lang="en-GB" b="1" dirty="0"/>
              <a:t>Types</a:t>
            </a:r>
          </a:p>
        </p:txBody>
      </p:sp>
      <p:sp>
        <p:nvSpPr>
          <p:cNvPr id="3" name="Content Placeholder 2"/>
          <p:cNvSpPr>
            <a:spLocks noGrp="1"/>
          </p:cNvSpPr>
          <p:nvPr>
            <p:ph idx="1"/>
          </p:nvPr>
        </p:nvSpPr>
        <p:spPr>
          <a:xfrm>
            <a:off x="1475656" y="1825625"/>
            <a:ext cx="7039694" cy="4351338"/>
          </a:xfrm>
        </p:spPr>
        <p:txBody>
          <a:bodyPr vert="horz" lIns="91440" tIns="45720" rIns="91440" bIns="45720" rtlCol="0" anchor="t">
            <a:normAutofit/>
          </a:bodyPr>
          <a:lstStyle/>
          <a:p>
            <a:pPr algn="just"/>
            <a:r>
              <a:rPr lang="en-GB" dirty="0"/>
              <a:t>Different types of blood sports: </a:t>
            </a:r>
            <a:endParaRPr lang="en-US" dirty="0"/>
          </a:p>
          <a:p>
            <a:pPr marL="0" indent="0" algn="just">
              <a:buNone/>
            </a:pPr>
            <a:endParaRPr lang="en-GB" dirty="0"/>
          </a:p>
          <a:p>
            <a:pPr lvl="1" algn="just"/>
            <a:r>
              <a:rPr lang="en-GB" b="1" i="1" dirty="0"/>
              <a:t>Venations</a:t>
            </a:r>
            <a:r>
              <a:rPr lang="en-GB" dirty="0"/>
              <a:t>: Beast Games/Hunts </a:t>
            </a:r>
            <a:endParaRPr lang="en-GB" sz="1800" i="1" dirty="0">
              <a:cs typeface="Calibri"/>
            </a:endParaRPr>
          </a:p>
          <a:p>
            <a:pPr marL="457200" lvl="1" indent="0" algn="just">
              <a:buNone/>
            </a:pPr>
            <a:endParaRPr lang="en-GB" dirty="0"/>
          </a:p>
          <a:p>
            <a:pPr lvl="1" algn="just"/>
            <a:r>
              <a:rPr lang="en-GB" b="1" i="1" dirty="0" err="1"/>
              <a:t>Munera</a:t>
            </a:r>
            <a:r>
              <a:rPr lang="en-GB" b="1" i="1" dirty="0"/>
              <a:t> </a:t>
            </a:r>
            <a:r>
              <a:rPr lang="en-GB" b="1" i="1" dirty="0" err="1"/>
              <a:t>Gladiatoria</a:t>
            </a:r>
            <a:r>
              <a:rPr lang="en-GB" dirty="0"/>
              <a:t>: Gladiatorial Games</a:t>
            </a:r>
            <a:endParaRPr lang="en-GB" sz="1800" i="1" dirty="0">
              <a:cs typeface="Calibri"/>
            </a:endParaRPr>
          </a:p>
          <a:p>
            <a:pPr lvl="1" algn="just"/>
            <a:endParaRPr lang="en-GB" dirty="0"/>
          </a:p>
          <a:p>
            <a:pPr lvl="1" algn="just"/>
            <a:r>
              <a:rPr lang="en-GB" dirty="0"/>
              <a:t> </a:t>
            </a:r>
            <a:r>
              <a:rPr lang="en-GB" b="1" i="1" dirty="0"/>
              <a:t>Naumachiae</a:t>
            </a:r>
            <a:r>
              <a:rPr lang="en-GB" dirty="0"/>
              <a:t>: Navel Battles</a:t>
            </a:r>
            <a:endParaRPr lang="en-GB" sz="1800" i="1" dirty="0">
              <a:cs typeface="Calibri"/>
            </a:endParaRPr>
          </a:p>
          <a:p>
            <a:pPr lvl="1" algn="just"/>
            <a:endParaRPr lang="en-GB" b="1" i="1" dirty="0"/>
          </a:p>
          <a:p>
            <a:pPr lvl="1" algn="just"/>
            <a:r>
              <a:rPr lang="en-GB" b="1" i="1" dirty="0" err="1"/>
              <a:t>Ludi</a:t>
            </a:r>
            <a:r>
              <a:rPr lang="en-GB" b="1" i="1" dirty="0"/>
              <a:t> </a:t>
            </a:r>
            <a:r>
              <a:rPr lang="en-GB" b="1" i="1" dirty="0" err="1"/>
              <a:t>Circenses</a:t>
            </a:r>
            <a:r>
              <a:rPr lang="en-GB" dirty="0"/>
              <a:t>: Chariot Racing </a:t>
            </a:r>
            <a:endParaRPr lang="en-GB" sz="1800" i="1" dirty="0">
              <a:cs typeface="Calibri"/>
            </a:endParaRPr>
          </a:p>
        </p:txBody>
      </p:sp>
    </p:spTree>
    <p:extLst>
      <p:ext uri="{BB962C8B-B14F-4D97-AF65-F5344CB8AC3E}">
        <p14:creationId xmlns:p14="http://schemas.microsoft.com/office/powerpoint/2010/main" val="3639010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B4BE3A00-9576-44EC-8354-999CC44DD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28650" y="188640"/>
            <a:ext cx="7886700" cy="1325563"/>
          </a:xfrm>
        </p:spPr>
        <p:txBody>
          <a:bodyPr/>
          <a:lstStyle/>
          <a:p>
            <a:pPr algn="ctr"/>
            <a:r>
              <a:rPr lang="en-GB" b="1" i="1" dirty="0"/>
              <a:t>Venations: </a:t>
            </a:r>
            <a:r>
              <a:rPr lang="en-GB" i="1" dirty="0"/>
              <a:t>Beast Games/Hunt</a:t>
            </a:r>
            <a:endParaRPr lang="en-GB" i="1" dirty="0">
              <a:cs typeface="Calibri"/>
            </a:endParaRPr>
          </a:p>
        </p:txBody>
      </p:sp>
      <p:sp>
        <p:nvSpPr>
          <p:cNvPr id="3" name="Content Placeholder 2"/>
          <p:cNvSpPr>
            <a:spLocks noGrp="1"/>
          </p:cNvSpPr>
          <p:nvPr>
            <p:ph idx="1"/>
          </p:nvPr>
        </p:nvSpPr>
        <p:spPr>
          <a:xfrm>
            <a:off x="628650" y="2204863"/>
            <a:ext cx="7886700" cy="3972099"/>
          </a:xfrm>
        </p:spPr>
        <p:txBody>
          <a:bodyPr vert="horz" lIns="91440" tIns="45720" rIns="91440" bIns="45720" rtlCol="0" anchor="t">
            <a:normAutofit/>
          </a:bodyPr>
          <a:lstStyle/>
          <a:p>
            <a:pPr lvl="0" algn="just"/>
            <a:r>
              <a:rPr lang="en-GB" dirty="0"/>
              <a:t>Beast Games/Hunts involved both beast on beast combat and beast on human.</a:t>
            </a:r>
            <a:endParaRPr lang="en-US" dirty="0"/>
          </a:p>
          <a:p>
            <a:pPr lvl="0" algn="just"/>
            <a:r>
              <a:rPr lang="en-GB" dirty="0"/>
              <a:t>Earliest recorded incident of a proper hunt (</a:t>
            </a:r>
            <a:r>
              <a:rPr lang="en-GB" i="1" dirty="0" err="1"/>
              <a:t>venatio</a:t>
            </a:r>
            <a:r>
              <a:rPr lang="en-GB" dirty="0"/>
              <a:t>) took place as part of victory games of Marcus </a:t>
            </a:r>
            <a:r>
              <a:rPr lang="en-GB" dirty="0" err="1"/>
              <a:t>Fulvius</a:t>
            </a:r>
            <a:r>
              <a:rPr lang="en-GB" dirty="0"/>
              <a:t> </a:t>
            </a:r>
            <a:r>
              <a:rPr lang="en-GB" dirty="0" err="1"/>
              <a:t>Nobilior</a:t>
            </a:r>
            <a:r>
              <a:rPr lang="en-GB" dirty="0"/>
              <a:t> in 186 BC – (</a:t>
            </a:r>
            <a:r>
              <a:rPr lang="en-GB" b="1" dirty="0"/>
              <a:t>Livy 39.22.2</a:t>
            </a:r>
            <a:r>
              <a:rPr lang="en-GB" dirty="0"/>
              <a:t>).</a:t>
            </a:r>
            <a:endParaRPr lang="en-GB" dirty="0">
              <a:cs typeface="Calibri"/>
            </a:endParaRPr>
          </a:p>
          <a:p>
            <a:pPr lvl="0" algn="just"/>
            <a:r>
              <a:rPr lang="en-GB" dirty="0"/>
              <a:t>Types of Animals used: Elephants, large cats, bears, bulls, rhinoceroses, hippopotamuses, crocodiles, ostriches, snakes, giraffes.</a:t>
            </a:r>
            <a:endParaRPr lang="en-GB" dirty="0">
              <a:cs typeface="Calibri"/>
            </a:endParaRPr>
          </a:p>
        </p:txBody>
      </p:sp>
    </p:spTree>
    <p:extLst>
      <p:ext uri="{BB962C8B-B14F-4D97-AF65-F5344CB8AC3E}">
        <p14:creationId xmlns:p14="http://schemas.microsoft.com/office/powerpoint/2010/main" val="1379194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10;&#10;Description automatically generated">
            <a:extLst>
              <a:ext uri="{FF2B5EF4-FFF2-40B4-BE49-F238E27FC236}">
                <a16:creationId xmlns:a16="http://schemas.microsoft.com/office/drawing/2014/main" xmlns="" id="{7B295A11-4CD0-4353-9235-EB3C6D448E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5" name="Picture 5" descr="A picture containing text, book, photo, floor&#10;&#10;Description generated with very high confidence">
            <a:extLst>
              <a:ext uri="{FF2B5EF4-FFF2-40B4-BE49-F238E27FC236}">
                <a16:creationId xmlns:a16="http://schemas.microsoft.com/office/drawing/2014/main" xmlns="" id="{BA11CA6E-8ED5-4F43-A43A-F2949B2C3886}"/>
              </a:ext>
            </a:extLst>
          </p:cNvPr>
          <p:cNvPicPr>
            <a:picLocks noGrp="1" noChangeAspect="1"/>
          </p:cNvPicPr>
          <p:nvPr>
            <p:ph type="pic" idx="1"/>
          </p:nvPr>
        </p:nvPicPr>
        <p:blipFill rotWithShape="1">
          <a:blip r:embed="rId3"/>
          <a:srcRect l="11220" r="11220"/>
          <a:stretch/>
        </p:blipFill>
        <p:spPr>
          <a:xfrm>
            <a:off x="1102175" y="612775"/>
            <a:ext cx="6809116" cy="4546120"/>
          </a:xfrm>
          <a:prstGeom prst="rect">
            <a:avLst/>
          </a:prstGeom>
        </p:spPr>
      </p:pic>
      <p:sp>
        <p:nvSpPr>
          <p:cNvPr id="4" name="Text Placeholder 3">
            <a:extLst>
              <a:ext uri="{FF2B5EF4-FFF2-40B4-BE49-F238E27FC236}">
                <a16:creationId xmlns:a16="http://schemas.microsoft.com/office/drawing/2014/main" xmlns="" id="{23ADD201-BCCF-419A-A9D8-05A788760525}"/>
              </a:ext>
            </a:extLst>
          </p:cNvPr>
          <p:cNvSpPr>
            <a:spLocks noGrp="1"/>
          </p:cNvSpPr>
          <p:nvPr>
            <p:ph type="body" sz="half" idx="2"/>
          </p:nvPr>
        </p:nvSpPr>
        <p:spPr>
          <a:xfrm>
            <a:off x="1102175" y="5367338"/>
            <a:ext cx="6809116" cy="804862"/>
          </a:xfrm>
        </p:spPr>
        <p:txBody>
          <a:bodyPr vert="horz" lIns="91440" tIns="45720" rIns="91440" bIns="45720" rtlCol="0" anchor="t">
            <a:normAutofit/>
          </a:bodyPr>
          <a:lstStyle/>
          <a:p>
            <a:r>
              <a:rPr lang="en-GB" sz="1500" b="1" dirty="0" err="1">
                <a:cs typeface="Calibri"/>
              </a:rPr>
              <a:t>Magerius</a:t>
            </a:r>
            <a:r>
              <a:rPr lang="en-GB" sz="1500" b="1" dirty="0">
                <a:cs typeface="Calibri"/>
              </a:rPr>
              <a:t> Mosaic depicting the </a:t>
            </a:r>
            <a:r>
              <a:rPr lang="en-GB" sz="1500" b="1" dirty="0" err="1">
                <a:cs typeface="Calibri"/>
              </a:rPr>
              <a:t>Telegenii</a:t>
            </a:r>
            <a:r>
              <a:rPr lang="en-GB" sz="1500" b="1" dirty="0">
                <a:cs typeface="Calibri"/>
              </a:rPr>
              <a:t>, a family of </a:t>
            </a:r>
            <a:r>
              <a:rPr lang="en-GB" sz="1500" b="1" i="1" dirty="0" err="1">
                <a:cs typeface="Calibri"/>
              </a:rPr>
              <a:t>venatores</a:t>
            </a:r>
            <a:r>
              <a:rPr lang="en-GB" sz="1500" b="1" i="1" dirty="0">
                <a:cs typeface="Calibri"/>
              </a:rPr>
              <a:t> – </a:t>
            </a:r>
            <a:r>
              <a:rPr lang="en-GB" sz="1500" b="1" dirty="0" err="1">
                <a:cs typeface="Calibri"/>
              </a:rPr>
              <a:t>Smirat</a:t>
            </a:r>
            <a:r>
              <a:rPr lang="en-GB" sz="1500" b="1" dirty="0">
                <a:cs typeface="Calibri"/>
              </a:rPr>
              <a:t> (Tunisia). </a:t>
            </a:r>
            <a:endParaRPr lang="en-US" sz="1500" dirty="0"/>
          </a:p>
          <a:p>
            <a:endParaRPr lang="en-GB" dirty="0">
              <a:cs typeface="Calibri"/>
            </a:endParaRPr>
          </a:p>
        </p:txBody>
      </p:sp>
    </p:spTree>
    <p:extLst>
      <p:ext uri="{BB962C8B-B14F-4D97-AF65-F5344CB8AC3E}">
        <p14:creationId xmlns:p14="http://schemas.microsoft.com/office/powerpoint/2010/main" val="170482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2211FB9C-9F76-4F8C-8E47-DD926B065B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60090" y="238130"/>
            <a:ext cx="7886700" cy="1325563"/>
          </a:xfrm>
        </p:spPr>
        <p:txBody>
          <a:bodyPr/>
          <a:lstStyle/>
          <a:p>
            <a:pPr algn="ctr"/>
            <a:r>
              <a:rPr lang="en-GB" b="1" i="1" dirty="0"/>
              <a:t>Naumachiae: </a:t>
            </a:r>
            <a:r>
              <a:rPr lang="en-GB" i="1" dirty="0"/>
              <a:t>‘Mock’ Navel Battles</a:t>
            </a:r>
            <a:endParaRPr lang="en-GB" i="1" dirty="0">
              <a:cs typeface="Calibri"/>
            </a:endParaRPr>
          </a:p>
        </p:txBody>
      </p:sp>
      <p:sp>
        <p:nvSpPr>
          <p:cNvPr id="3" name="Content Placeholder 2"/>
          <p:cNvSpPr>
            <a:spLocks noGrp="1"/>
          </p:cNvSpPr>
          <p:nvPr>
            <p:ph idx="1"/>
          </p:nvPr>
        </p:nvSpPr>
        <p:spPr>
          <a:xfrm>
            <a:off x="628650" y="2204863"/>
            <a:ext cx="7886700" cy="3972099"/>
          </a:xfrm>
        </p:spPr>
        <p:txBody>
          <a:bodyPr vert="horz" lIns="91440" tIns="45720" rIns="91440" bIns="45720" rtlCol="0" anchor="t">
            <a:normAutofit/>
          </a:bodyPr>
          <a:lstStyle/>
          <a:p>
            <a:pPr lvl="0" algn="just"/>
            <a:r>
              <a:rPr lang="en-GB" dirty="0"/>
              <a:t>Usually held in </a:t>
            </a:r>
            <a:r>
              <a:rPr lang="en-GB" i="1" dirty="0" err="1"/>
              <a:t>Stagnum</a:t>
            </a:r>
            <a:r>
              <a:rPr lang="en-GB" dirty="0"/>
              <a:t> (artificial lakes) which were built for this purpose, though some Amphitheatres (such as Merida in Spain and Verona in Italy) may have had drainage systems that would have allowed them to hold some aquatic displays</a:t>
            </a:r>
            <a:endParaRPr lang="en-US" dirty="0"/>
          </a:p>
          <a:p>
            <a:pPr lvl="0" algn="just"/>
            <a:endParaRPr lang="en-GB" dirty="0"/>
          </a:p>
          <a:p>
            <a:pPr lvl="0" algn="just"/>
            <a:r>
              <a:rPr lang="en-GB" dirty="0"/>
              <a:t>Theses supposed ‘mock’ battles were often fights to the death between criminals and prisoners of war.</a:t>
            </a:r>
            <a:endParaRPr lang="en-GB" dirty="0">
              <a:cs typeface="Calibri"/>
            </a:endParaRPr>
          </a:p>
        </p:txBody>
      </p:sp>
    </p:spTree>
    <p:extLst>
      <p:ext uri="{BB962C8B-B14F-4D97-AF65-F5344CB8AC3E}">
        <p14:creationId xmlns:p14="http://schemas.microsoft.com/office/powerpoint/2010/main" val="3712022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10;&#10;Description automatically generated">
            <a:extLst>
              <a:ext uri="{FF2B5EF4-FFF2-40B4-BE49-F238E27FC236}">
                <a16:creationId xmlns:a16="http://schemas.microsoft.com/office/drawing/2014/main" xmlns="" id="{7B295A11-4CD0-4353-9235-EB3C6D448E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ext Placeholder 3">
            <a:extLst>
              <a:ext uri="{FF2B5EF4-FFF2-40B4-BE49-F238E27FC236}">
                <a16:creationId xmlns:a16="http://schemas.microsoft.com/office/drawing/2014/main" xmlns="" id="{23ADD201-BCCF-419A-A9D8-05A788760525}"/>
              </a:ext>
            </a:extLst>
          </p:cNvPr>
          <p:cNvSpPr>
            <a:spLocks noGrp="1"/>
          </p:cNvSpPr>
          <p:nvPr>
            <p:ph type="body" sz="half" idx="2"/>
          </p:nvPr>
        </p:nvSpPr>
        <p:spPr>
          <a:xfrm>
            <a:off x="1102175" y="5367338"/>
            <a:ext cx="6809116" cy="804862"/>
          </a:xfrm>
        </p:spPr>
        <p:txBody>
          <a:bodyPr vert="horz" lIns="91440" tIns="45720" rIns="91440" bIns="45720" rtlCol="0" anchor="t">
            <a:normAutofit/>
          </a:bodyPr>
          <a:lstStyle/>
          <a:p>
            <a:r>
              <a:rPr lang="en-US" sz="1400" b="1" dirty="0">
                <a:cs typeface="Calibri"/>
              </a:rPr>
              <a:t>First permanent </a:t>
            </a:r>
            <a:r>
              <a:rPr lang="en-US" sz="1400" b="1" dirty="0" err="1">
                <a:cs typeface="Calibri"/>
              </a:rPr>
              <a:t>amphitheatre</a:t>
            </a:r>
            <a:r>
              <a:rPr lang="en-US" sz="1400" b="1" dirty="0">
                <a:cs typeface="Calibri"/>
              </a:rPr>
              <a:t> in Rome built by T. </a:t>
            </a:r>
            <a:r>
              <a:rPr lang="en-US" sz="1400" b="1" dirty="0" err="1">
                <a:cs typeface="Calibri"/>
              </a:rPr>
              <a:t>Statilius</a:t>
            </a:r>
            <a:r>
              <a:rPr lang="en-US" sz="1400" b="1" dirty="0">
                <a:cs typeface="Calibri"/>
              </a:rPr>
              <a:t> Taurus, dedicated c.30-29 BC.</a:t>
            </a:r>
            <a:r>
              <a:rPr lang="en-US" sz="1500" b="1" dirty="0">
                <a:cs typeface="Calibri"/>
              </a:rPr>
              <a:t> </a:t>
            </a:r>
          </a:p>
          <a:p>
            <a:endParaRPr lang="en-US" sz="1500" dirty="0"/>
          </a:p>
          <a:p>
            <a:endParaRPr lang="en-GB" dirty="0">
              <a:cs typeface="Calibri"/>
            </a:endParaRPr>
          </a:p>
        </p:txBody>
      </p:sp>
      <p:pic>
        <p:nvPicPr>
          <p:cNvPr id="10" name="Picture Placeholder 9" descr="A picture containing grass, sky, outdoor, field&#10;&#10;Description automatically generated">
            <a:extLst>
              <a:ext uri="{FF2B5EF4-FFF2-40B4-BE49-F238E27FC236}">
                <a16:creationId xmlns:a16="http://schemas.microsoft.com/office/drawing/2014/main" xmlns="" id="{878C646D-1941-49B6-A445-692A717E498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4128" r="14128"/>
          <a:stretch>
            <a:fillRect/>
          </a:stretch>
        </p:blipFill>
        <p:spPr>
          <a:xfrm>
            <a:off x="1167442" y="752691"/>
            <a:ext cx="6786601" cy="4469705"/>
          </a:xfrm>
        </p:spPr>
      </p:pic>
    </p:spTree>
    <p:extLst>
      <p:ext uri="{BB962C8B-B14F-4D97-AF65-F5344CB8AC3E}">
        <p14:creationId xmlns:p14="http://schemas.microsoft.com/office/powerpoint/2010/main" val="227399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17F4BE8E-BC72-42FE-9B9D-BD4866D5EC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28650" y="224878"/>
            <a:ext cx="7886700" cy="1325563"/>
          </a:xfrm>
        </p:spPr>
        <p:txBody>
          <a:bodyPr>
            <a:normAutofit/>
          </a:bodyPr>
          <a:lstStyle/>
          <a:p>
            <a:pPr algn="ctr"/>
            <a:r>
              <a:rPr lang="en-GB" b="1" i="1" dirty="0" err="1"/>
              <a:t>Ludi</a:t>
            </a:r>
            <a:r>
              <a:rPr lang="en-GB" b="1" i="1" dirty="0"/>
              <a:t> </a:t>
            </a:r>
            <a:r>
              <a:rPr lang="en-GB" b="1" i="1" dirty="0" err="1"/>
              <a:t>Circenses</a:t>
            </a:r>
            <a:r>
              <a:rPr lang="en-GB" b="1" i="1" dirty="0"/>
              <a:t>: </a:t>
            </a:r>
            <a:r>
              <a:rPr lang="en-GB" i="1" dirty="0"/>
              <a:t>Chariot Races</a:t>
            </a:r>
            <a:endParaRPr lang="en-GB" i="1" dirty="0">
              <a:cs typeface="Calibri"/>
            </a:endParaRPr>
          </a:p>
        </p:txBody>
      </p:sp>
      <p:sp>
        <p:nvSpPr>
          <p:cNvPr id="3" name="Content Placeholder 2"/>
          <p:cNvSpPr>
            <a:spLocks noGrp="1"/>
          </p:cNvSpPr>
          <p:nvPr>
            <p:ph idx="1"/>
          </p:nvPr>
        </p:nvSpPr>
        <p:spPr/>
        <p:txBody>
          <a:bodyPr vert="horz" lIns="91440" tIns="45720" rIns="91440" bIns="45720" rtlCol="0" anchor="t">
            <a:normAutofit/>
          </a:bodyPr>
          <a:lstStyle/>
          <a:p>
            <a:pPr lvl="0" algn="just"/>
            <a:r>
              <a:rPr lang="en-GB" dirty="0"/>
              <a:t>The first chariot race stemmed from celebrating their (Rome’s) first victory over the Latins</a:t>
            </a:r>
            <a:endParaRPr lang="en-GB" dirty="0">
              <a:cs typeface="Calibri"/>
            </a:endParaRPr>
          </a:p>
          <a:p>
            <a:pPr lvl="0" algn="just"/>
            <a:r>
              <a:rPr lang="en-GB" dirty="0"/>
              <a:t>Charioteers were not subjected to the same stigma and legal disabilities as the gladiators or actors </a:t>
            </a:r>
            <a:endParaRPr lang="en-GB" dirty="0">
              <a:cs typeface="Calibri"/>
            </a:endParaRPr>
          </a:p>
          <a:p>
            <a:pPr lvl="0" algn="just"/>
            <a:r>
              <a:rPr lang="en-GB" dirty="0"/>
              <a:t>Up until the sixth circus games such as chariot races were held in higher regard than that of the </a:t>
            </a:r>
            <a:r>
              <a:rPr lang="en-GB" i="1" dirty="0" err="1"/>
              <a:t>Munera</a:t>
            </a:r>
            <a:r>
              <a:rPr lang="en-GB" dirty="0"/>
              <a:t> and </a:t>
            </a:r>
            <a:r>
              <a:rPr lang="en-GB" i="1" dirty="0" err="1"/>
              <a:t>Venationes</a:t>
            </a:r>
            <a:r>
              <a:rPr lang="en-GB" dirty="0"/>
              <a:t> and were financed at least by the state treasury.</a:t>
            </a:r>
            <a:endParaRPr lang="en-GB" dirty="0">
              <a:cs typeface="Calibri"/>
            </a:endParaRPr>
          </a:p>
          <a:p>
            <a:pPr lvl="0" algn="just"/>
            <a:r>
              <a:rPr lang="en-GB" dirty="0"/>
              <a:t>The </a:t>
            </a:r>
            <a:r>
              <a:rPr lang="en-GB" i="1" dirty="0" err="1"/>
              <a:t>Ludi</a:t>
            </a:r>
            <a:r>
              <a:rPr lang="en-GB" dirty="0"/>
              <a:t> were often financed by grants from the </a:t>
            </a:r>
            <a:r>
              <a:rPr lang="en-GB" i="1" dirty="0"/>
              <a:t>Aerarium</a:t>
            </a:r>
            <a:r>
              <a:rPr lang="en-GB" dirty="0"/>
              <a:t> (the state treasury of the Roman people), however individual magistrates would ‘top up’ theses grants in accordance with their means until after the 3</a:t>
            </a:r>
            <a:r>
              <a:rPr lang="en-GB" baseline="30000" dirty="0"/>
              <a:t>rd</a:t>
            </a:r>
            <a:r>
              <a:rPr lang="en-GB" dirty="0"/>
              <a:t> century (when emperors were rarely present at Rome) that the Roman magistrates were required to fully finance the traditional games from their own pockets.</a:t>
            </a:r>
            <a:endParaRPr lang="en-GB" dirty="0">
              <a:cs typeface="Calibri"/>
            </a:endParaRPr>
          </a:p>
          <a:p>
            <a:endParaRPr lang="en-GB" dirty="0"/>
          </a:p>
        </p:txBody>
      </p:sp>
    </p:spTree>
    <p:extLst>
      <p:ext uri="{BB962C8B-B14F-4D97-AF65-F5344CB8AC3E}">
        <p14:creationId xmlns:p14="http://schemas.microsoft.com/office/powerpoint/2010/main" val="124237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building&#10;&#10;Description automatically generated">
            <a:extLst>
              <a:ext uri="{FF2B5EF4-FFF2-40B4-BE49-F238E27FC236}">
                <a16:creationId xmlns:a16="http://schemas.microsoft.com/office/drawing/2014/main" xmlns="" id="{F0F43E9C-4BBE-4981-A5B8-16A137AEFF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539552" y="188640"/>
            <a:ext cx="7886700" cy="1325563"/>
          </a:xfrm>
        </p:spPr>
        <p:txBody>
          <a:bodyPr/>
          <a:lstStyle/>
          <a:p>
            <a:pPr algn="ctr"/>
            <a:r>
              <a:rPr lang="en-GB" b="1" dirty="0"/>
              <a:t>Conclusion</a:t>
            </a:r>
          </a:p>
        </p:txBody>
      </p:sp>
      <p:sp>
        <p:nvSpPr>
          <p:cNvPr id="3" name="Content Placeholder 2"/>
          <p:cNvSpPr>
            <a:spLocks noGrp="1"/>
          </p:cNvSpPr>
          <p:nvPr>
            <p:ph idx="1"/>
          </p:nvPr>
        </p:nvSpPr>
        <p:spPr/>
        <p:txBody>
          <a:bodyPr/>
          <a:lstStyle/>
          <a:p>
            <a:r>
              <a:rPr lang="en-GB" dirty="0" smtClean="0"/>
              <a:t>It could be argued that at the time the chariot racing was the most significant to Roman society however there is also the notion that the gladiatorial games have become very significant in recent years if only by increasing the notoriety of the fallen Rome.</a:t>
            </a:r>
            <a:endParaRPr lang="en-GB" dirty="0"/>
          </a:p>
        </p:txBody>
      </p:sp>
    </p:spTree>
    <p:extLst>
      <p:ext uri="{BB962C8B-B14F-4D97-AF65-F5344CB8AC3E}">
        <p14:creationId xmlns:p14="http://schemas.microsoft.com/office/powerpoint/2010/main" val="3835462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49058365-D907-4FFA-A39B-D56398FC8C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28650" y="224878"/>
            <a:ext cx="7886700" cy="1325563"/>
          </a:xfrm>
        </p:spPr>
        <p:txBody>
          <a:bodyPr/>
          <a:lstStyle/>
          <a:p>
            <a:pPr algn="ctr"/>
            <a:r>
              <a:rPr lang="en-GB" b="1" dirty="0"/>
              <a:t>Bibliography: Modern </a:t>
            </a:r>
          </a:p>
        </p:txBody>
      </p:sp>
      <p:sp>
        <p:nvSpPr>
          <p:cNvPr id="3" name="Content Placeholder 2"/>
          <p:cNvSpPr>
            <a:spLocks noGrp="1"/>
          </p:cNvSpPr>
          <p:nvPr>
            <p:ph idx="1"/>
          </p:nvPr>
        </p:nvSpPr>
        <p:spPr/>
        <p:txBody>
          <a:bodyPr vert="horz" lIns="91440" tIns="45720" rIns="91440" bIns="45720" rtlCol="0" anchor="t">
            <a:normAutofit/>
          </a:bodyPr>
          <a:lstStyle/>
          <a:p>
            <a:pPr algn="just"/>
            <a:r>
              <a:rPr lang="en-GB" dirty="0" err="1"/>
              <a:t>Ewigleben</a:t>
            </a:r>
            <a:r>
              <a:rPr lang="en-GB" dirty="0"/>
              <a:t> et al. (2000). Gladiators and Caesars: the power of spectacle in Ancient Rome. Berkley; University of California Press.</a:t>
            </a:r>
            <a:endParaRPr lang="en-US"/>
          </a:p>
          <a:p>
            <a:pPr algn="just"/>
            <a:r>
              <a:rPr lang="en-GB" dirty="0"/>
              <a:t>Kyle, D. (1998) </a:t>
            </a:r>
            <a:r>
              <a:rPr lang="en-GB" i="1" dirty="0"/>
              <a:t>Spectacles of death in ancient Rome</a:t>
            </a:r>
            <a:r>
              <a:rPr lang="en-GB" dirty="0"/>
              <a:t>. London ; New York: Routledge.</a:t>
            </a:r>
            <a:endParaRPr lang="en-GB" dirty="0">
              <a:cs typeface="Calibri"/>
            </a:endParaRPr>
          </a:p>
          <a:p>
            <a:pPr algn="just"/>
            <a:r>
              <a:rPr lang="en-GB" i="1" dirty="0"/>
              <a:t>Oxford Dictionary of the Classical World. </a:t>
            </a:r>
            <a:r>
              <a:rPr lang="en-GB" dirty="0"/>
              <a:t>Ed. Roberts, J (2005). Oxford; Oxford University Press.</a:t>
            </a:r>
            <a:endParaRPr lang="en-GB" dirty="0">
              <a:cs typeface="Calibri"/>
            </a:endParaRPr>
          </a:p>
          <a:p>
            <a:pPr algn="just"/>
            <a:r>
              <a:rPr lang="en-GB" dirty="0"/>
              <a:t>Wiedemann, T. (1992) </a:t>
            </a:r>
            <a:r>
              <a:rPr lang="en-GB" i="1" dirty="0"/>
              <a:t>Emperors and Gladiators. London; Routledge</a:t>
            </a:r>
            <a:endParaRPr lang="en-GB" dirty="0">
              <a:cs typeface="Calibri"/>
            </a:endParaRPr>
          </a:p>
        </p:txBody>
      </p:sp>
    </p:spTree>
    <p:extLst>
      <p:ext uri="{BB962C8B-B14F-4D97-AF65-F5344CB8AC3E}">
        <p14:creationId xmlns:p14="http://schemas.microsoft.com/office/powerpoint/2010/main" val="1144684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10;&#10;Description automatically generated">
            <a:extLst>
              <a:ext uri="{FF2B5EF4-FFF2-40B4-BE49-F238E27FC236}">
                <a16:creationId xmlns:a16="http://schemas.microsoft.com/office/drawing/2014/main" xmlns="" id="{0544CD81-41B9-4D25-B6AB-1A1223EF5E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46838" y="238130"/>
            <a:ext cx="7886700" cy="1325563"/>
          </a:xfrm>
        </p:spPr>
        <p:txBody>
          <a:bodyPr/>
          <a:lstStyle/>
          <a:p>
            <a:pPr algn="ctr"/>
            <a:r>
              <a:rPr lang="en-GB" b="1" dirty="0"/>
              <a:t>Bibliography</a:t>
            </a:r>
            <a:r>
              <a:rPr lang="en-GB" dirty="0"/>
              <a:t>: </a:t>
            </a:r>
            <a:r>
              <a:rPr lang="en-GB" b="1" dirty="0"/>
              <a:t>Ancient</a:t>
            </a:r>
          </a:p>
        </p:txBody>
      </p:sp>
      <p:sp>
        <p:nvSpPr>
          <p:cNvPr id="3" name="Content Placeholder 2"/>
          <p:cNvSpPr>
            <a:spLocks noGrp="1"/>
          </p:cNvSpPr>
          <p:nvPr>
            <p:ph idx="1"/>
          </p:nvPr>
        </p:nvSpPr>
        <p:spPr/>
        <p:txBody>
          <a:bodyPr vert="horz" lIns="91440" tIns="45720" rIns="91440" bIns="45720" rtlCol="0" anchor="t">
            <a:normAutofit/>
          </a:bodyPr>
          <a:lstStyle/>
          <a:p>
            <a:pPr algn="just"/>
            <a:r>
              <a:rPr lang="en-GB" dirty="0"/>
              <a:t>ILS 516=CIL11.6278; For text &amp; translation, see J.H. Oliver and R.E.A. Palmer, Hesperia 24 (1955).</a:t>
            </a:r>
            <a:endParaRPr lang="en-US" dirty="0"/>
          </a:p>
          <a:p>
            <a:endParaRPr lang="en-GB" dirty="0"/>
          </a:p>
        </p:txBody>
      </p:sp>
    </p:spTree>
    <p:extLst>
      <p:ext uri="{BB962C8B-B14F-4D97-AF65-F5344CB8AC3E}">
        <p14:creationId xmlns:p14="http://schemas.microsoft.com/office/powerpoint/2010/main" val="1633264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702</TotalTime>
  <Words>476</Words>
  <Application>Microsoft Office PowerPoint</Application>
  <PresentationFormat>On-screen Show (4:3)</PresentationFormat>
  <Paragraphs>36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Which of the traditional blood-sports were more significant to Rome as a society?</vt:lpstr>
      <vt:lpstr>Types</vt:lpstr>
      <vt:lpstr>Venations: Beast Games/Hunt</vt:lpstr>
      <vt:lpstr>PowerPoint Presentation</vt:lpstr>
      <vt:lpstr>Naumachiae: ‘Mock’ Navel Battles</vt:lpstr>
      <vt:lpstr>PowerPoint Presentation</vt:lpstr>
      <vt:lpstr>Ludi Circenses: Chariot Races</vt:lpstr>
      <vt:lpstr>Conclusion</vt:lpstr>
      <vt:lpstr>Bibliography: Modern </vt:lpstr>
      <vt:lpstr>Bibliography: Ancient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can the evidence tell us about the economical implications of blood sports in Roman Society?</dc:title>
  <dc:creator>Hadie</dc:creator>
  <cp:lastModifiedBy>Hadie</cp:lastModifiedBy>
  <cp:revision>56</cp:revision>
  <dcterms:created xsi:type="dcterms:W3CDTF">2019-02-27T13:25:02Z</dcterms:created>
  <dcterms:modified xsi:type="dcterms:W3CDTF">2019-03-01T12:37:52Z</dcterms:modified>
</cp:coreProperties>
</file>