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1"/>
  </p:sldMasterIdLst>
  <p:sldIdLst>
    <p:sldId id="280" r:id="rId2"/>
    <p:sldId id="256" r:id="rId3"/>
    <p:sldId id="257" r:id="rId4"/>
    <p:sldId id="258" r:id="rId5"/>
    <p:sldId id="259" r:id="rId6"/>
    <p:sldId id="260" r:id="rId7"/>
    <p:sldId id="261" r:id="rId8"/>
    <p:sldId id="262" r:id="rId9"/>
    <p:sldId id="263" r:id="rId10"/>
    <p:sldId id="264" r:id="rId11"/>
    <p:sldId id="265" r:id="rId12"/>
    <p:sldId id="270" r:id="rId13"/>
    <p:sldId id="271" r:id="rId14"/>
    <p:sldId id="272" r:id="rId15"/>
    <p:sldId id="273" r:id="rId16"/>
    <p:sldId id="274" r:id="rId17"/>
    <p:sldId id="275" r:id="rId18"/>
    <p:sldId id="276" r:id="rId19"/>
    <p:sldId id="266" r:id="rId20"/>
    <p:sldId id="267" r:id="rId21"/>
    <p:sldId id="268" r:id="rId22"/>
    <p:sldId id="269" r:id="rId23"/>
    <p:sldId id="277" r:id="rId24"/>
    <p:sldId id="278" r:id="rId25"/>
    <p:sldId id="279"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EB8109-E68F-9C6B-9189-2165F9CF87DE}" v="8" dt="2023-01-16T03:35:39.552"/>
    <p1510:client id="{85796A86-C573-FE0B-A72C-09D971E6892E}" v="362" dt="2023-01-16T12:59:34.003"/>
    <p1510:client id="{AA09398F-28BE-61B7-E99F-0F8A11144FBD}" v="79" dt="2023-01-16T18:04:54.9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896"/>
    <p:restoredTop sz="95846"/>
  </p:normalViewPr>
  <p:slideViewPr>
    <p:cSldViewPr snapToGrid="0">
      <p:cViewPr varScale="1">
        <p:scale>
          <a:sx n="84" d="100"/>
          <a:sy n="84" d="100"/>
        </p:scale>
        <p:origin x="192" y="792"/>
      </p:cViewPr>
      <p:guideLst/>
    </p:cSldViewPr>
  </p:slideViewPr>
  <p:notesTextViewPr>
    <p:cViewPr>
      <p:scale>
        <a:sx n="1" d="1"/>
        <a:sy n="1" d="1"/>
      </p:scale>
      <p:origin x="0" y="0"/>
    </p:cViewPr>
  </p:notesTextViewPr>
  <p:gridSpacing cx="72008" cy="72008"/>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slide" Target="slides/slide17.xml" Id="rId18" /><Relationship Type="http://schemas.openxmlformats.org/officeDocument/2006/relationships/slide" Target="slides/slide25.xml" Id="rId26" /><Relationship Type="http://schemas.openxmlformats.org/officeDocument/2006/relationships/slide" Target="slides/slide2.xml" Id="rId3" /><Relationship Type="http://schemas.openxmlformats.org/officeDocument/2006/relationships/slide" Target="slides/slide20.xml" Id="rId21"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slide" Target="slides/slide16.xml" Id="rId17" /><Relationship Type="http://schemas.openxmlformats.org/officeDocument/2006/relationships/slide" Target="slides/slide24.xml" Id="rId25"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slide" Target="slides/slide19.xml" Id="rId20" /><Relationship Type="http://schemas.openxmlformats.org/officeDocument/2006/relationships/theme" Target="theme/theme1.xml" Id="rId29"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23.xml" Id="rId24" /><Relationship Type="http://schemas.microsoft.com/office/2015/10/relationships/revisionInfo" Target="revisionInfo.xml" Id="rId32"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slide" Target="slides/slide22.xml" Id="rId23" /><Relationship Type="http://schemas.openxmlformats.org/officeDocument/2006/relationships/viewProps" Target="viewProps.xml" Id="rId28" /><Relationship Type="http://schemas.openxmlformats.org/officeDocument/2006/relationships/slide" Target="slides/slide9.xml" Id="rId10" /><Relationship Type="http://schemas.openxmlformats.org/officeDocument/2006/relationships/slide" Target="slides/slide18.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openxmlformats.org/officeDocument/2006/relationships/slide" Target="slides/slide21.xml" Id="rId22" /><Relationship Type="http://schemas.openxmlformats.org/officeDocument/2006/relationships/presProps" Target="presProps.xml" Id="rId27" /><Relationship Type="http://schemas.openxmlformats.org/officeDocument/2006/relationships/tableStyles" Target="tableStyles.xml" Id="rId30"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912629" y="1371600"/>
            <a:ext cx="5935540" cy="2696866"/>
          </a:xfrm>
        </p:spPr>
        <p:txBody>
          <a:bodyPr anchor="t">
            <a:normAutofit/>
          </a:bodyPr>
          <a:lstStyle>
            <a:lvl1pPr algn="l">
              <a:defRPr sz="4000"/>
            </a:lvl1pPr>
          </a:lstStyle>
          <a:p>
            <a:r>
              <a:rPr lang="en-US" dirty="0"/>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912629" y="4584879"/>
            <a:ext cx="593554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0D4E46AA-1EC0-4433-9956-E798E94A6FB7}" type="datetimeFigureOut">
              <a:rPr lang="en-US" smtClean="0"/>
              <a:t>1/16/2023</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36700001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0D4E46AA-1EC0-4433-9956-E798E94A6FB7}" type="datetimeFigureOut">
              <a:rPr lang="en-US" smtClean="0"/>
              <a:t>1/16/2023</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21828937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912629" y="1709738"/>
            <a:ext cx="9214884" cy="3159974"/>
          </a:xfrm>
        </p:spPr>
        <p:txBody>
          <a:bodyPr anchor="b">
            <a:normAutofit/>
          </a:bodyPr>
          <a:lstStyle>
            <a:lvl1pPr>
              <a:defRPr sz="4800"/>
            </a:lvl1pPr>
          </a:lstStyle>
          <a:p>
            <a:r>
              <a:rPr lang="en-US" dirty="0"/>
              <a:t>Click to edit Master title style</a:t>
            </a:r>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912628" y="5018567"/>
            <a:ext cx="7907079" cy="1073889"/>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0D4E46AA-1EC0-4433-9956-E798E94A6FB7}" type="datetimeFigureOut">
              <a:rPr lang="en-US" smtClean="0"/>
              <a:t>1/16/2023</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19229141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914400" y="2849526"/>
            <a:ext cx="5105400" cy="321047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172200" y="2849526"/>
            <a:ext cx="5105400" cy="3210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0D4E46AA-1EC0-4433-9956-E798E94A6FB7}" type="datetimeFigureOut">
              <a:rPr lang="en-US" smtClean="0"/>
              <a:t>1/16/2023</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28304873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912628" y="1371599"/>
            <a:ext cx="10442760" cy="939753"/>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912628" y="2311353"/>
            <a:ext cx="5084947" cy="695372"/>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912628" y="3006725"/>
            <a:ext cx="5084947" cy="318293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172200" y="2311353"/>
            <a:ext cx="5183188" cy="695372"/>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172200" y="3006725"/>
            <a:ext cx="5183188" cy="31829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0D4E46AA-1EC0-4433-9956-E798E94A6FB7}" type="datetimeFigureOut">
              <a:rPr lang="en-US" smtClean="0"/>
              <a:t>1/16/2023</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34411618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0D4E46AA-1EC0-4433-9956-E798E94A6FB7}" type="datetimeFigureOut">
              <a:rPr lang="en-US" smtClean="0"/>
              <a:t>1/16/2023</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3359460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D4E46AA-1EC0-4433-9956-E798E94A6FB7}" type="datetimeFigureOut">
              <a:rPr lang="en-US" smtClean="0"/>
              <a:t>1/16/2023</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33528500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912628" y="1463038"/>
            <a:ext cx="3859397" cy="1471548"/>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5183188" y="987425"/>
            <a:ext cx="6172200" cy="4873625"/>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0D4E46AA-1EC0-4433-9956-E798E94A6FB7}" type="datetimeFigureOut">
              <a:rPr lang="en-US" smtClean="0"/>
              <a:t>1/16/2023</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22423409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912628" y="1463038"/>
            <a:ext cx="3859397" cy="1471548"/>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0D4E46AA-1EC0-4433-9956-E798E94A6FB7}" type="datetimeFigureOut">
              <a:rPr lang="en-US" smtClean="0"/>
              <a:t>1/16/2023</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14675172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0D4E46AA-1EC0-4433-9956-E798E94A6FB7}" type="datetimeFigureOut">
              <a:rPr lang="en-US" smtClean="0"/>
              <a:t>1/16/2023</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36988969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198077" y="1401097"/>
            <a:ext cx="2155722" cy="4775865"/>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838200" y="1401097"/>
            <a:ext cx="8232058" cy="477586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D4E46AA-1EC0-4433-9956-E798E94A6FB7}" type="datetimeFigureOut">
              <a:rPr lang="en-US" smtClean="0"/>
              <a:t>1/16/2023</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24667588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2">
                <a:lumMod val="40000"/>
                <a:lumOff val="60000"/>
              </a:schemeClr>
            </a:gs>
            <a:gs pos="46000">
              <a:schemeClr val="accent2">
                <a:lumMod val="95000"/>
                <a:lumOff val="5000"/>
              </a:schemeClr>
            </a:gs>
            <a:gs pos="100000">
              <a:schemeClr val="accent2">
                <a:lumMod val="60000"/>
              </a:schemeClr>
            </a:gs>
          </a:gsLst>
          <a:path path="circle">
            <a:fillToRect l="50000" t="130000" r="50000" b="-30000"/>
          </a:path>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914400" y="1371600"/>
            <a:ext cx="10363200" cy="1314443"/>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914399" y="2853369"/>
            <a:ext cx="10363200" cy="308846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912628"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0D4E46AA-1EC0-4433-9956-E798E94A6FB7}" type="datetimeFigureOut">
              <a:rPr lang="en-US" smtClean="0"/>
              <a:pPr/>
              <a:t>1/16/2023</a:t>
            </a:fld>
            <a:endParaRPr lang="en-US" dirty="0"/>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38C08-47C7-4847-B0BE-B9D8DEEB3D1B}" type="slidenum">
              <a:rPr lang="en-US" smtClean="0"/>
              <a:pPr/>
              <a:t>‹#›</a:t>
            </a:fld>
            <a:endParaRPr lang="en-US" dirty="0"/>
          </a:p>
        </p:txBody>
      </p:sp>
      <p:cxnSp>
        <p:nvCxnSpPr>
          <p:cNvPr id="7" name="Straight Connector 6">
            <a:extLst>
              <a:ext uri="{FF2B5EF4-FFF2-40B4-BE49-F238E27FC236}">
                <a16:creationId xmlns:a16="http://schemas.microsoft.com/office/drawing/2014/main" id="{F209B62C-3402-4623-9A7C-AA048B56F8C3}"/>
              </a:ext>
            </a:extLst>
          </p:cNvPr>
          <p:cNvCxnSpPr>
            <a:cxnSpLocks/>
          </p:cNvCxnSpPr>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35465723"/>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72" r:id="rId6"/>
    <p:sldLayoutId id="2147483667" r:id="rId7"/>
    <p:sldLayoutId id="2147483668" r:id="rId8"/>
    <p:sldLayoutId id="2147483669" r:id="rId9"/>
    <p:sldLayoutId id="2147483671" r:id="rId10"/>
    <p:sldLayoutId id="2147483670" r:id="rId11"/>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274320" indent="0" algn="l" defTabSz="914400" rtl="0" eaLnBrk="1" latinLnBrk="0" hangingPunct="1">
        <a:lnSpc>
          <a:spcPct val="120000"/>
        </a:lnSpc>
        <a:spcBef>
          <a:spcPts val="500"/>
        </a:spcBef>
        <a:buSzPct val="87000"/>
        <a:buFontTx/>
        <a:buNone/>
        <a:defRPr sz="1800" kern="1200">
          <a:solidFill>
            <a:schemeClr val="tx1"/>
          </a:solidFill>
          <a:latin typeface="+mn-lt"/>
          <a:ea typeface="+mn-ea"/>
          <a:cs typeface="+mn-cs"/>
        </a:defRPr>
      </a:lvl2pPr>
      <a:lvl3pPr marL="54864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594360" indent="0" algn="l" defTabSz="914400" rtl="0" eaLnBrk="1" latinLnBrk="0" hangingPunct="1">
        <a:lnSpc>
          <a:spcPct val="120000"/>
        </a:lnSpc>
        <a:spcBef>
          <a:spcPts val="500"/>
        </a:spcBef>
        <a:buSzPct val="87000"/>
        <a:buFontTx/>
        <a:buNone/>
        <a:defRPr sz="1400" kern="1200">
          <a:solidFill>
            <a:schemeClr val="tx1"/>
          </a:solidFill>
          <a:latin typeface="+mn-lt"/>
          <a:ea typeface="+mn-ea"/>
          <a:cs typeface="+mn-cs"/>
        </a:defRPr>
      </a:lvl4pPr>
      <a:lvl5pPr marL="822960"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DACA9-CD0F-AF92-A77C-91234DA2F75C}"/>
              </a:ext>
            </a:extLst>
          </p:cNvPr>
          <p:cNvSpPr>
            <a:spLocks noGrp="1"/>
          </p:cNvSpPr>
          <p:nvPr>
            <p:ph type="title"/>
          </p:nvPr>
        </p:nvSpPr>
        <p:spPr/>
        <p:txBody>
          <a:bodyPr>
            <a:normAutofit fontScale="90000"/>
          </a:bodyPr>
          <a:lstStyle/>
          <a:p>
            <a:r>
              <a:rPr lang="en-GB" dirty="0"/>
              <a:t>ROSELINE O AWOLUMATE</a:t>
            </a:r>
            <a:br>
              <a:rPr lang="en-GB" dirty="0"/>
            </a:br>
            <a:r>
              <a:rPr lang="en-GB" dirty="0"/>
              <a:t>I D NUMBER: 2005237</a:t>
            </a:r>
            <a:br>
              <a:rPr lang="en-GB" dirty="0"/>
            </a:br>
            <a:r>
              <a:rPr lang="en-GB" dirty="0"/>
              <a:t>LECTURER NAME: DR JODIE CROXALL AND</a:t>
            </a:r>
            <a:br>
              <a:rPr lang="en-GB" dirty="0"/>
            </a:br>
            <a:r>
              <a:rPr lang="en-GB" dirty="0"/>
              <a:t>KALEE THOMAS</a:t>
            </a:r>
            <a:br>
              <a:rPr lang="en-GB" dirty="0"/>
            </a:br>
            <a:endParaRPr lang="en-GB" dirty="0"/>
          </a:p>
        </p:txBody>
      </p:sp>
      <p:sp>
        <p:nvSpPr>
          <p:cNvPr id="3" name="Content Placeholder 2">
            <a:extLst>
              <a:ext uri="{FF2B5EF4-FFF2-40B4-BE49-F238E27FC236}">
                <a16:creationId xmlns:a16="http://schemas.microsoft.com/office/drawing/2014/main" id="{68D72E9E-9D66-9624-7B5D-1C9DB0D16270}"/>
              </a:ext>
            </a:extLst>
          </p:cNvPr>
          <p:cNvSpPr>
            <a:spLocks noGrp="1"/>
          </p:cNvSpPr>
          <p:nvPr>
            <p:ph idx="1"/>
          </p:nvPr>
        </p:nvSpPr>
        <p:spPr/>
        <p:txBody>
          <a:bodyPr vert="horz" lIns="91440" tIns="45720" rIns="91440" bIns="45720" rtlCol="0" anchor="t">
            <a:normAutofit/>
          </a:bodyPr>
          <a:lstStyle/>
          <a:p>
            <a:endParaRPr lang="en-GB" dirty="0"/>
          </a:p>
        </p:txBody>
      </p:sp>
    </p:spTree>
    <p:extLst>
      <p:ext uri="{BB962C8B-B14F-4D97-AF65-F5344CB8AC3E}">
        <p14:creationId xmlns:p14="http://schemas.microsoft.com/office/powerpoint/2010/main" val="39466981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icture containing person&#10;&#10;Description automatically generated">
            <a:extLst>
              <a:ext uri="{FF2B5EF4-FFF2-40B4-BE49-F238E27FC236}">
                <a16:creationId xmlns:a16="http://schemas.microsoft.com/office/drawing/2014/main" id="{8D0E7C92-ED5A-3600-8019-1B4D5836E13D}"/>
              </a:ext>
            </a:extLst>
          </p:cNvPr>
          <p:cNvPicPr>
            <a:picLocks noChangeAspect="1"/>
          </p:cNvPicPr>
          <p:nvPr/>
        </p:nvPicPr>
        <p:blipFill rotWithShape="1">
          <a:blip r:embed="rId2"/>
          <a:srcRect l="33602" r="21602" b="1"/>
          <a:stretch/>
        </p:blipFill>
        <p:spPr>
          <a:xfrm>
            <a:off x="7803244" y="-1"/>
            <a:ext cx="4388756" cy="6857999"/>
          </a:xfrm>
          <a:prstGeom prst="rect">
            <a:avLst/>
          </a:prstGeom>
        </p:spPr>
      </p:pic>
      <p:pic>
        <p:nvPicPr>
          <p:cNvPr id="4" name="Picture 3" descr="Colourful wavy concept">
            <a:extLst>
              <a:ext uri="{FF2B5EF4-FFF2-40B4-BE49-F238E27FC236}">
                <a16:creationId xmlns:a16="http://schemas.microsoft.com/office/drawing/2014/main" id="{50B3569D-50EC-1599-FF24-57D7E2C8BFCC}"/>
              </a:ext>
            </a:extLst>
          </p:cNvPr>
          <p:cNvPicPr>
            <a:picLocks noChangeAspect="1"/>
          </p:cNvPicPr>
          <p:nvPr/>
        </p:nvPicPr>
        <p:blipFill rotWithShape="1">
          <a:blip r:embed="rId3"/>
          <a:srcRect l="12703" r="11346" b="-1"/>
          <a:stretch/>
        </p:blipFill>
        <p:spPr>
          <a:xfrm>
            <a:off x="20" y="10"/>
            <a:ext cx="7803224" cy="6857989"/>
          </a:xfrm>
          <a:prstGeom prst="rect">
            <a:avLst/>
          </a:prstGeom>
        </p:spPr>
      </p:pic>
      <p:sp>
        <p:nvSpPr>
          <p:cNvPr id="20" name="Rectangle 19">
            <a:extLst>
              <a:ext uri="{FF2B5EF4-FFF2-40B4-BE49-F238E27FC236}">
                <a16:creationId xmlns:a16="http://schemas.microsoft.com/office/drawing/2014/main" id="{F8B2ECD5-47B1-47AD-AC9D-045064631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896636"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A6A790FA-4644-B403-5115-70B8FD0DA6E4}"/>
              </a:ext>
            </a:extLst>
          </p:cNvPr>
          <p:cNvSpPr>
            <a:spLocks noGrp="1"/>
          </p:cNvSpPr>
          <p:nvPr>
            <p:ph type="ctrTitle"/>
          </p:nvPr>
        </p:nvSpPr>
        <p:spPr>
          <a:xfrm>
            <a:off x="321276" y="914400"/>
            <a:ext cx="7241059" cy="4967416"/>
          </a:xfrm>
        </p:spPr>
        <p:txBody>
          <a:bodyPr anchor="t">
            <a:normAutofit/>
          </a:bodyPr>
          <a:lstStyle/>
          <a:p>
            <a:pPr>
              <a:lnSpc>
                <a:spcPct val="90000"/>
              </a:lnSpc>
            </a:pPr>
            <a:br>
              <a:rPr lang="en-GB" sz="2800" b="1" dirty="0">
                <a:solidFill>
                  <a:srgbClr val="FFFFFF"/>
                </a:solidFill>
                <a:effectLst/>
                <a:latin typeface="Calibri Light" panose="020F0302020204030204" pitchFamily="34" charset="0"/>
                <a:ea typeface="Times New Roman" panose="02020603050405020304" pitchFamily="18" charset="0"/>
              </a:rPr>
            </a:br>
            <a:br>
              <a:rPr lang="en-GB" sz="2800" b="1" dirty="0">
                <a:solidFill>
                  <a:srgbClr val="FFFFFF"/>
                </a:solidFill>
                <a:effectLst/>
                <a:latin typeface="Calibri Light" panose="020F0302020204030204" pitchFamily="34" charset="0"/>
                <a:ea typeface="Times New Roman" panose="02020603050405020304" pitchFamily="18" charset="0"/>
              </a:rPr>
            </a:br>
            <a:r>
              <a:rPr lang="en-GB" sz="3200" b="1" dirty="0">
                <a:solidFill>
                  <a:srgbClr val="FFFFFF"/>
                </a:solidFill>
                <a:effectLst/>
                <a:latin typeface="Calibri Light" panose="020F0302020204030204" pitchFamily="34" charset="0"/>
                <a:ea typeface="Times New Roman" panose="02020603050405020304" pitchFamily="18" charset="0"/>
              </a:rPr>
              <a:t>TITLE: CHILDHOOD AND ADOLESCENT OBESITY IN THE UNITED KINGDOM: RESULTS FROM THE MILLENNIUM COHORT STUDY (AGES 9-14)</a:t>
            </a:r>
            <a:br>
              <a:rPr lang="en-GB" sz="2800" dirty="0">
                <a:solidFill>
                  <a:srgbClr val="FFFFFF"/>
                </a:solidFill>
                <a:effectLst/>
                <a:latin typeface="Times New Roman" panose="02020603050405020304" pitchFamily="18" charset="0"/>
                <a:ea typeface="Times New Roman" panose="02020603050405020304" pitchFamily="18" charset="0"/>
              </a:rPr>
            </a:br>
            <a:endParaRPr lang="en-US" sz="2800" dirty="0">
              <a:solidFill>
                <a:srgbClr val="FFFFFF"/>
              </a:solidFill>
            </a:endParaRPr>
          </a:p>
        </p:txBody>
      </p:sp>
      <p:cxnSp>
        <p:nvCxnSpPr>
          <p:cNvPr id="22" name="Straight Connector 21">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7529"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93982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AD68736-CAC8-4FDF-7938-AA9E2C0A69DF}"/>
              </a:ext>
            </a:extLst>
          </p:cNvPr>
          <p:cNvSpPr>
            <a:spLocks noGrp="1"/>
          </p:cNvSpPr>
          <p:nvPr>
            <p:ph idx="1"/>
          </p:nvPr>
        </p:nvSpPr>
        <p:spPr>
          <a:xfrm>
            <a:off x="345989" y="247136"/>
            <a:ext cx="11491784" cy="6610864"/>
          </a:xfrm>
        </p:spPr>
        <p:txBody>
          <a:bodyPr/>
          <a:lstStyle/>
          <a:p>
            <a:r>
              <a:rPr lang="en-US" sz="3200" b="1" dirty="0">
                <a:solidFill>
                  <a:srgbClr val="0070C0"/>
                </a:solidFill>
              </a:rPr>
              <a:t>INTRODUCTION</a:t>
            </a:r>
          </a:p>
          <a:p>
            <a:pPr marL="0" indent="0">
              <a:buNone/>
            </a:pPr>
            <a:r>
              <a:rPr lang="en-GB" sz="3200" dirty="0">
                <a:effectLst/>
                <a:latin typeface="Calibri Light" panose="020F0302020204030204" pitchFamily="34" charset="0"/>
                <a:ea typeface="Calibri" panose="020F0502020204030204" pitchFamily="34" charset="0"/>
              </a:rPr>
              <a:t>Childhood overweight and obesity are on the rise worldwide, with significant regional differences in secular trends, and are a major source of concern in the majority of developed nations (Wang &amp; </a:t>
            </a:r>
            <a:r>
              <a:rPr lang="en-GB" sz="3200" dirty="0" err="1">
                <a:effectLst/>
                <a:latin typeface="Calibri Light" panose="020F0302020204030204" pitchFamily="34" charset="0"/>
                <a:ea typeface="Calibri" panose="020F0502020204030204" pitchFamily="34" charset="0"/>
              </a:rPr>
              <a:t>Lobstein</a:t>
            </a:r>
            <a:r>
              <a:rPr lang="en-GB" sz="3200" dirty="0">
                <a:effectLst/>
                <a:latin typeface="Calibri Light" panose="020F0302020204030204" pitchFamily="34" charset="0"/>
                <a:ea typeface="Calibri" panose="020F0502020204030204" pitchFamily="34" charset="0"/>
              </a:rPr>
              <a:t>, 2006). Between 2018 and 2022, the prevalence of overweight and obesity in children increased by 47.1% globally (compared to a 27.5% increase in adults). Since 2018, the proportion of overweight or obese children in the industrialized world has consistently increased, from 16.9% of boys and 16.2% of girls to 23.8% of boys and 22.6% of girls. </a:t>
            </a:r>
            <a:endParaRPr lang="en-US" sz="4400" b="1" dirty="0"/>
          </a:p>
          <a:p>
            <a:endParaRPr lang="en-US" dirty="0"/>
          </a:p>
          <a:p>
            <a:endParaRPr lang="en-US" dirty="0"/>
          </a:p>
        </p:txBody>
      </p:sp>
    </p:spTree>
    <p:extLst>
      <p:ext uri="{BB962C8B-B14F-4D97-AF65-F5344CB8AC3E}">
        <p14:creationId xmlns:p14="http://schemas.microsoft.com/office/powerpoint/2010/main" val="11498623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919AE85-C1EE-CAEE-91A3-4A28D4C400EA}"/>
              </a:ext>
            </a:extLst>
          </p:cNvPr>
          <p:cNvSpPr>
            <a:spLocks noGrp="1"/>
          </p:cNvSpPr>
          <p:nvPr>
            <p:ph idx="1"/>
          </p:nvPr>
        </p:nvSpPr>
        <p:spPr>
          <a:xfrm>
            <a:off x="289560" y="182880"/>
            <a:ext cx="11658600" cy="6675120"/>
          </a:xfrm>
        </p:spPr>
        <p:txBody>
          <a:bodyPr>
            <a:normAutofit/>
          </a:bodyPr>
          <a:lstStyle/>
          <a:p>
            <a:pPr marL="0" indent="0" algn="just">
              <a:lnSpc>
                <a:spcPct val="150000"/>
              </a:lnSpc>
              <a:buNone/>
            </a:pPr>
            <a:r>
              <a:rPr lang="en-GB" sz="3600" b="1" dirty="0">
                <a:solidFill>
                  <a:srgbClr val="0070C0"/>
                </a:solidFill>
                <a:effectLst/>
                <a:latin typeface="Calibri Light" panose="020F0302020204030204" pitchFamily="34" charset="0"/>
                <a:ea typeface="Calibri" panose="020F0502020204030204" pitchFamily="34" charset="0"/>
                <a:cs typeface="Times New Roman" panose="02020603050405020304" pitchFamily="18" charset="0"/>
              </a:rPr>
              <a:t>DEFINITIONS:</a:t>
            </a:r>
            <a:endParaRPr lang="en-GB" sz="3600" b="1" dirty="0">
              <a:solidFill>
                <a:srgbClr val="0070C0"/>
              </a:solidFill>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50000"/>
              </a:lnSpc>
              <a:buNone/>
            </a:pPr>
            <a:r>
              <a:rPr lang="en-GB" sz="2800" dirty="0">
                <a:effectLst/>
                <a:latin typeface="Calibri Light" panose="020F0302020204030204" pitchFamily="34" charset="0"/>
                <a:ea typeface="Calibri" panose="020F0502020204030204" pitchFamily="34" charset="0"/>
                <a:cs typeface="Times New Roman" panose="02020603050405020304" pitchFamily="18" charset="0"/>
              </a:rPr>
              <a:t>Body mass index (BMI) is a low-cost method of measuring body fat in children over the age of two that is computed using a formula based on height and weight (Kumar, 2015). Although more refined methods exist for directly estimating body fat, they are pricey and not commonly available. These methods include measuring skinfold thickness using a calliper, bioelectrical impedance, hydro densitometry, dual-energy X-ray absorption (DEXA), and air displacement plethysmography (</a:t>
            </a:r>
            <a:r>
              <a:rPr lang="en-GB" sz="2800" dirty="0" err="1">
                <a:effectLst/>
                <a:latin typeface="Calibri Light" panose="020F0302020204030204" pitchFamily="34" charset="0"/>
                <a:ea typeface="Calibri" panose="020F0502020204030204" pitchFamily="34" charset="0"/>
                <a:cs typeface="Times New Roman" panose="02020603050405020304" pitchFamily="18" charset="0"/>
              </a:rPr>
              <a:t>Borkhoff</a:t>
            </a:r>
            <a:r>
              <a:rPr lang="en-GB" sz="2800" dirty="0">
                <a:effectLst/>
                <a:latin typeface="Calibri Light" panose="020F0302020204030204" pitchFamily="34" charset="0"/>
                <a:ea typeface="Calibri" panose="020F0502020204030204" pitchFamily="34" charset="0"/>
                <a:cs typeface="Times New Roman" panose="02020603050405020304" pitchFamily="18" charset="0"/>
              </a:rPr>
              <a:t>, 2017).</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7520266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152B59-F536-C543-6CC5-BF05030FFFE0}"/>
              </a:ext>
            </a:extLst>
          </p:cNvPr>
          <p:cNvSpPr>
            <a:spLocks noGrp="1"/>
          </p:cNvSpPr>
          <p:nvPr>
            <p:ph idx="1"/>
          </p:nvPr>
        </p:nvSpPr>
        <p:spPr>
          <a:xfrm>
            <a:off x="167640" y="137160"/>
            <a:ext cx="11856720" cy="6598920"/>
          </a:xfrm>
        </p:spPr>
        <p:txBody>
          <a:bodyPr>
            <a:normAutofit fontScale="92500" lnSpcReduction="10000"/>
          </a:bodyPr>
          <a:lstStyle/>
          <a:p>
            <a:pPr marL="0" indent="0" algn="just">
              <a:lnSpc>
                <a:spcPct val="150000"/>
              </a:lnSpc>
              <a:buNone/>
            </a:pPr>
            <a:r>
              <a:rPr lang="en-GB" sz="3000" b="1" dirty="0">
                <a:solidFill>
                  <a:srgbClr val="0070C0"/>
                </a:solidFill>
                <a:effectLst/>
                <a:latin typeface="Calibri Light" panose="020F0302020204030204" pitchFamily="34" charset="0"/>
                <a:ea typeface="Calibri" panose="020F0502020204030204" pitchFamily="34" charset="0"/>
                <a:cs typeface="Times New Roman" panose="02020603050405020304" pitchFamily="18" charset="0"/>
              </a:rPr>
              <a:t>AIMS AND OBJECTIVE</a:t>
            </a:r>
            <a:endParaRPr lang="en-GB" sz="30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50000"/>
              </a:lnSpc>
              <a:buNone/>
            </a:pPr>
            <a:r>
              <a:rPr lang="en-GB" sz="2400" dirty="0">
                <a:effectLst/>
                <a:latin typeface="Calibri Light" panose="020F0302020204030204" pitchFamily="34" charset="0"/>
                <a:ea typeface="Calibri" panose="020F0502020204030204" pitchFamily="34" charset="0"/>
                <a:cs typeface="Times New Roman" panose="02020603050405020304" pitchFamily="18" charset="0"/>
              </a:rPr>
              <a:t>Using information from the United Kingdom Millennium Cohort Study, I assess the accuracy of objective measures of body mass index and overweight/obesity in children and adolescents aged 9 to 14 in 2022. (MCS). There are three main topics discussed here: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50000"/>
              </a:lnSpc>
              <a:buNone/>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Calibri" panose="020F0502020204030204" pitchFamily="34" charset="0"/>
              <a:buChar char="•"/>
            </a:pPr>
            <a:r>
              <a:rPr lang="en-GB" sz="2400" dirty="0">
                <a:effectLst/>
                <a:latin typeface="Calibri Light" panose="020F0302020204030204" pitchFamily="34" charset="0"/>
                <a:ea typeface="Calibri" panose="020F0502020204030204" pitchFamily="34" charset="0"/>
                <a:cs typeface="Times New Roman" panose="02020603050405020304" pitchFamily="18" charset="0"/>
              </a:rPr>
              <a:t>Show the early life trajectory of the prevalence of overweight and obesity among UK adolescents today.</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Calibri" panose="020F0502020204030204" pitchFamily="34" charset="0"/>
              <a:buChar char="•"/>
            </a:pPr>
            <a:r>
              <a:rPr lang="en-GB" sz="2400" dirty="0">
                <a:effectLst/>
                <a:latin typeface="Calibri Light" panose="020F0302020204030204" pitchFamily="34" charset="0"/>
                <a:ea typeface="Calibri" panose="020F0502020204030204" pitchFamily="34" charset="0"/>
                <a:cs typeface="Times New Roman" panose="02020603050405020304" pitchFamily="18" charset="0"/>
              </a:rPr>
              <a:t>Determining what variables put 9–14-year-olds at risk for gaining weight and becoming overweight; and</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Calibri" panose="020F0502020204030204" pitchFamily="34" charset="0"/>
              <a:buChar char="•"/>
            </a:pPr>
            <a:r>
              <a:rPr lang="en-GB" sz="2400" dirty="0">
                <a:effectLst/>
                <a:latin typeface="Calibri Light" panose="020F0302020204030204" pitchFamily="34" charset="0"/>
                <a:ea typeface="Calibri" panose="020F0502020204030204" pitchFamily="34" charset="0"/>
                <a:cs typeface="Times New Roman" panose="02020603050405020304" pitchFamily="18" charset="0"/>
              </a:rPr>
              <a:t>I will analyse how individuals join and leave overweight/obese statuses throughout the pivotal transitional period between early adolescence (age 11) and mid-adolescence (age 14)(Wray-Lake, 2010).</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4330236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C5AEFB9-D4E3-4040-BC6B-63FE12680289}"/>
              </a:ext>
            </a:extLst>
          </p:cNvPr>
          <p:cNvSpPr>
            <a:spLocks noGrp="1"/>
          </p:cNvSpPr>
          <p:nvPr>
            <p:ph idx="1"/>
          </p:nvPr>
        </p:nvSpPr>
        <p:spPr>
          <a:xfrm>
            <a:off x="137160" y="152400"/>
            <a:ext cx="11887200" cy="6507480"/>
          </a:xfrm>
        </p:spPr>
        <p:txBody>
          <a:bodyPr/>
          <a:lstStyle/>
          <a:p>
            <a:pPr marL="0" indent="0">
              <a:spcBef>
                <a:spcPts val="1200"/>
              </a:spcBef>
              <a:buNone/>
            </a:pPr>
            <a:r>
              <a:rPr lang="en-GB" sz="2800" b="1" kern="0" dirty="0">
                <a:solidFill>
                  <a:srgbClr val="2F5496"/>
                </a:solidFill>
                <a:effectLst/>
                <a:latin typeface="Calibri Light" panose="020F0302020204030204" pitchFamily="34" charset="0"/>
                <a:ea typeface="Arial Unicode MS" panose="020B0604020202020204" pitchFamily="34" charset="-128"/>
                <a:cs typeface="Times New Roman" panose="02020603050405020304" pitchFamily="18" charset="0"/>
              </a:rPr>
              <a:t>METHODOLOGY &amp; METHODS</a:t>
            </a:r>
            <a:endParaRPr lang="en-GB" sz="2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indent="0" algn="just">
              <a:lnSpc>
                <a:spcPct val="150000"/>
              </a:lnSpc>
              <a:buNone/>
            </a:pPr>
            <a:r>
              <a:rPr lang="en-GB" sz="1800" dirty="0">
                <a:effectLst/>
                <a:latin typeface="Calibri Light" panose="020F03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spcBef>
                <a:spcPts val="200"/>
              </a:spcBef>
              <a:buNone/>
            </a:pPr>
            <a:r>
              <a:rPr lang="en-GB" sz="2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Participants</a:t>
            </a:r>
          </a:p>
          <a:p>
            <a:pPr marL="0" indent="0" algn="just">
              <a:lnSpc>
                <a:spcPct val="150000"/>
              </a:lnSpc>
              <a:buNone/>
            </a:pPr>
            <a:r>
              <a:rPr lang="en-GB" sz="2400" dirty="0">
                <a:effectLst/>
                <a:latin typeface="Calibri Light" panose="020F0302020204030204" pitchFamily="34" charset="0"/>
                <a:ea typeface="Calibri" panose="020F0502020204030204" pitchFamily="34" charset="0"/>
                <a:cs typeface="Times New Roman" panose="02020603050405020304" pitchFamily="18" charset="0"/>
              </a:rPr>
              <a:t>The MCS is a massive cohort study that will monitor the lives of British children from 2018 to 2022. At baseline, the cohort included 20,502 households with a total of 21,818 children, making it nationally representative (Platt, 2014). To yet, researchers have had access to data from six such sweeps, taking place at ages 9 months, 3, 5, 7, 11, and 14. The MCS is a unique, nationally representative resource for the study of juvenile overweight and obesity because it has gathered objective measurements of study participants' height and weight from the age of 3.</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5444193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CC585AC-F765-7447-5647-1BE065183E5A}"/>
              </a:ext>
            </a:extLst>
          </p:cNvPr>
          <p:cNvSpPr>
            <a:spLocks noGrp="1"/>
          </p:cNvSpPr>
          <p:nvPr>
            <p:ph idx="1"/>
          </p:nvPr>
        </p:nvSpPr>
        <p:spPr>
          <a:xfrm>
            <a:off x="106680" y="137160"/>
            <a:ext cx="11917680" cy="6614160"/>
          </a:xfrm>
        </p:spPr>
        <p:txBody>
          <a:bodyPr>
            <a:normAutofit/>
          </a:bodyPr>
          <a:lstStyle/>
          <a:p>
            <a:pPr marL="0" indent="0">
              <a:spcBef>
                <a:spcPts val="200"/>
              </a:spcBef>
              <a:buNone/>
            </a:pPr>
            <a:r>
              <a:rPr lang="en-GB" sz="3200" b="1" dirty="0">
                <a:solidFill>
                  <a:srgbClr val="1F3763"/>
                </a:solidFill>
                <a:effectLst/>
                <a:latin typeface="Calibri Light" panose="020F0302020204030204" pitchFamily="34" charset="0"/>
                <a:ea typeface="Times New Roman" panose="02020603050405020304" pitchFamily="18" charset="0"/>
                <a:cs typeface="Times New Roman" panose="02020603050405020304" pitchFamily="18" charset="0"/>
              </a:rPr>
              <a:t>OUTCOME VARIABLES</a:t>
            </a:r>
            <a:r>
              <a:rPr lang="en-GB" sz="4000" b="1" dirty="0">
                <a:solidFill>
                  <a:srgbClr val="1F3763"/>
                </a:solidFill>
                <a:effectLst/>
                <a:latin typeface="Calibri Light" panose="020F0302020204030204" pitchFamily="34" charset="0"/>
                <a:ea typeface="Times New Roman" panose="02020603050405020304" pitchFamily="18" charset="0"/>
                <a:cs typeface="Times New Roman" panose="02020603050405020304" pitchFamily="18" charset="0"/>
              </a:rPr>
              <a:t>: </a:t>
            </a:r>
            <a:r>
              <a:rPr lang="en-GB" sz="3000" b="1" dirty="0">
                <a:solidFill>
                  <a:srgbClr val="1F3763"/>
                </a:solidFill>
                <a:effectLst/>
                <a:latin typeface="Calibri Light" panose="020F0302020204030204" pitchFamily="34" charset="0"/>
                <a:ea typeface="Times New Roman" panose="02020603050405020304" pitchFamily="18" charset="0"/>
                <a:cs typeface="Times New Roman" panose="02020603050405020304" pitchFamily="18" charset="0"/>
              </a:rPr>
              <a:t>EXCESS WEIGHT AND OBESITY STATUSES</a:t>
            </a:r>
            <a:endParaRPr lang="en-GB" sz="4000" b="1" dirty="0">
              <a:solidFill>
                <a:srgbClr val="1F3763"/>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indent="0">
              <a:spcBef>
                <a:spcPts val="200"/>
              </a:spcBef>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buNone/>
            </a:pPr>
            <a:r>
              <a:rPr lang="en-GB" sz="2800" dirty="0">
                <a:effectLst/>
                <a:latin typeface="Calibri Light" panose="020F0302020204030204" pitchFamily="34" charset="0"/>
                <a:ea typeface="Calibri" panose="020F0502020204030204" pitchFamily="34" charset="0"/>
              </a:rPr>
              <a:t>The prevalence of childhood obesity is often measured by body mass index in the United Kingdom. It is common practice to identify children who are overweight or obese by comparing their body mass index (BMI) to a reference population that shows the distribution of BMI within a population by age and sex. This is necessary since a child's body mass index (BMI) rises with age and sex, rendering adult-based guidelines irrelevant. Some of the more well-known classification systems are the IOTF thresholds (used by the International Obesity Task Force) and the UK1990 growth reference thresholds (widely used in the United Kingdom). </a:t>
            </a:r>
            <a:endParaRPr lang="en-US" sz="3200" dirty="0"/>
          </a:p>
        </p:txBody>
      </p:sp>
    </p:spTree>
    <p:extLst>
      <p:ext uri="{BB962C8B-B14F-4D97-AF65-F5344CB8AC3E}">
        <p14:creationId xmlns:p14="http://schemas.microsoft.com/office/powerpoint/2010/main" val="29249177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AC04651-DB74-C113-29B7-25CB8ABAE6F5}"/>
              </a:ext>
            </a:extLst>
          </p:cNvPr>
          <p:cNvSpPr>
            <a:spLocks noGrp="1"/>
          </p:cNvSpPr>
          <p:nvPr>
            <p:ph idx="1"/>
          </p:nvPr>
        </p:nvSpPr>
        <p:spPr>
          <a:xfrm>
            <a:off x="121920" y="0"/>
            <a:ext cx="11932920" cy="6858000"/>
          </a:xfrm>
        </p:spPr>
        <p:txBody>
          <a:bodyPr>
            <a:normAutofit/>
          </a:bodyPr>
          <a:lstStyle/>
          <a:p>
            <a:pPr marL="0" indent="0">
              <a:spcBef>
                <a:spcPts val="200"/>
              </a:spcBef>
              <a:buNone/>
            </a:pPr>
            <a:r>
              <a:rPr lang="en-GB" sz="3600" b="1" dirty="0">
                <a:solidFill>
                  <a:srgbClr val="1F3763"/>
                </a:solidFill>
                <a:effectLst/>
                <a:latin typeface="Calibri Light" panose="020F0302020204030204" pitchFamily="34" charset="0"/>
                <a:ea typeface="Times New Roman" panose="02020603050405020304" pitchFamily="18" charset="0"/>
                <a:cs typeface="Times New Roman" panose="02020603050405020304" pitchFamily="18" charset="0"/>
              </a:rPr>
              <a:t>PREDICTORS OF EXCESS WEIGHT AND OBESITY AT AGE 9-14</a:t>
            </a:r>
            <a:r>
              <a:rPr lang="en-GB" sz="36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buNone/>
            </a:pPr>
            <a:r>
              <a:rPr lang="en-GB" sz="3600" dirty="0">
                <a:effectLst/>
                <a:latin typeface="Calibri Light" panose="020F0302020204030204" pitchFamily="34" charset="0"/>
                <a:ea typeface="Calibri" panose="020F0502020204030204" pitchFamily="34" charset="0"/>
              </a:rPr>
              <a:t>As possible risk factors for overweight and obesity are sociodemographic factors, early life conditions and behaviours, as well as current behavioural and lifestyle factors, have all been identified. Previous studies have shown predictors of childhood and teenage obesity (for examples, see </a:t>
            </a:r>
            <a:r>
              <a:rPr lang="en-GB" sz="3600" dirty="0" err="1">
                <a:effectLst/>
                <a:latin typeface="Calibri Light" panose="020F0302020204030204" pitchFamily="34" charset="0"/>
                <a:ea typeface="Calibri" panose="020F0502020204030204" pitchFamily="34" charset="0"/>
              </a:rPr>
              <a:t>Massion</a:t>
            </a:r>
            <a:r>
              <a:rPr lang="en-GB" sz="3600" dirty="0">
                <a:effectLst/>
                <a:latin typeface="Calibri Light" panose="020F0302020204030204" pitchFamily="34" charset="0"/>
                <a:ea typeface="Calibri" panose="020F0502020204030204" pitchFamily="34" charset="0"/>
              </a:rPr>
              <a:t> et al., 2016). </a:t>
            </a:r>
            <a:r>
              <a:rPr lang="en-GB" sz="3600" dirty="0" err="1">
                <a:effectLst/>
                <a:latin typeface="Calibri Light" panose="020F0302020204030204" pitchFamily="34" charset="0"/>
                <a:ea typeface="Calibri" panose="020F0502020204030204" pitchFamily="34" charset="0"/>
              </a:rPr>
              <a:t>Inchley</a:t>
            </a:r>
            <a:r>
              <a:rPr lang="en-GB" sz="3600" dirty="0">
                <a:effectLst/>
                <a:latin typeface="Calibri Light" panose="020F0302020204030204" pitchFamily="34" charset="0"/>
                <a:ea typeface="Calibri" panose="020F0502020204030204" pitchFamily="34" charset="0"/>
              </a:rPr>
              <a:t>, Currie, Jewell, and Breda (2017) consider the distinctive characteristics and objectives of our study while choosing our predictors and using earlier research. </a:t>
            </a:r>
            <a:endParaRPr lang="en-US" sz="4000" dirty="0"/>
          </a:p>
        </p:txBody>
      </p:sp>
    </p:spTree>
    <p:extLst>
      <p:ext uri="{BB962C8B-B14F-4D97-AF65-F5344CB8AC3E}">
        <p14:creationId xmlns:p14="http://schemas.microsoft.com/office/powerpoint/2010/main" val="10876980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D1DB5B-96AF-52DB-6BFD-FD9047E5D6E0}"/>
              </a:ext>
            </a:extLst>
          </p:cNvPr>
          <p:cNvSpPr>
            <a:spLocks noGrp="1"/>
          </p:cNvSpPr>
          <p:nvPr>
            <p:ph idx="1"/>
          </p:nvPr>
        </p:nvSpPr>
        <p:spPr>
          <a:xfrm>
            <a:off x="198120" y="411480"/>
            <a:ext cx="11811000" cy="6294120"/>
          </a:xfrm>
        </p:spPr>
        <p:txBody>
          <a:bodyPr vert="horz" lIns="91440" tIns="45720" rIns="91440" bIns="45720" rtlCol="0" anchor="t">
            <a:normAutofit/>
          </a:bodyPr>
          <a:lstStyle/>
          <a:p>
            <a:pPr marL="0" indent="0" algn="just">
              <a:lnSpc>
                <a:spcPct val="150000"/>
              </a:lnSpc>
              <a:buNone/>
            </a:pPr>
            <a:r>
              <a:rPr lang="en-GB" sz="2400" dirty="0">
                <a:effectLst/>
                <a:latin typeface="Calibri Light"/>
                <a:ea typeface="Calibri" panose="020F0502020204030204" pitchFamily="34" charset="0"/>
                <a:cs typeface="Times New Roman"/>
              </a:rPr>
              <a:t>We also take into account the study participant's lifestyle and behavioural characteristics at age 14, such as whether they have ever </a:t>
            </a:r>
            <a:r>
              <a:rPr lang="en-GB" sz="2400" dirty="0">
                <a:latin typeface="Calibri Light"/>
                <a:ea typeface="Calibri" panose="020F0502020204030204" pitchFamily="34" charset="0"/>
                <a:cs typeface="Times New Roman"/>
              </a:rPr>
              <a:t>been drinking</a:t>
            </a:r>
            <a:r>
              <a:rPr lang="en-GB" sz="2400" dirty="0">
                <a:effectLst/>
                <a:latin typeface="Calibri Light"/>
                <a:ea typeface="Calibri" panose="020F0502020204030204" pitchFamily="34" charset="0"/>
                <a:cs typeface="Times New Roman"/>
              </a:rPr>
              <a:t> or smoked, how many days in the previous week they engaged in moderate to vigorous physical activity, how much time they spend watching television, how many hours they sleep on weekdays, and how healthy their diet is as determined by a four-item "Eating Choices Index" (ECI) that includes three questions. </a:t>
            </a:r>
          </a:p>
          <a:p>
            <a:pPr marL="342900" lvl="0" indent="-342900" algn="just">
              <a:lnSpc>
                <a:spcPct val="150000"/>
              </a:lnSpc>
              <a:buFont typeface="+mj-lt"/>
              <a:buAutoNum type="romanLcPeriod"/>
            </a:pPr>
            <a:r>
              <a:rPr lang="en-GB" sz="2400" dirty="0">
                <a:effectLst/>
                <a:latin typeface="Calibri Light" panose="020F0302020204030204" pitchFamily="34" charset="0"/>
                <a:ea typeface="Calibri" panose="020F0502020204030204" pitchFamily="34" charset="0"/>
                <a:cs typeface="Times New Roman" panose="02020603050405020304" pitchFamily="18" charset="0"/>
              </a:rPr>
              <a:t>I am eating breakfast.</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mj-lt"/>
              <a:buAutoNum type="romanLcPeriod"/>
            </a:pPr>
            <a:r>
              <a:rPr lang="en-GB" sz="2400" dirty="0">
                <a:effectLst/>
                <a:latin typeface="Calibri Light" panose="020F0302020204030204" pitchFamily="34" charset="0"/>
                <a:ea typeface="Calibri" panose="020F0502020204030204" pitchFamily="34" charset="0"/>
                <a:cs typeface="Times New Roman" panose="02020603050405020304" pitchFamily="18" charset="0"/>
              </a:rPr>
              <a:t>the consumption of fruit as food.</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mj-lt"/>
              <a:buAutoNum type="romanLcPeriod"/>
            </a:pPr>
            <a:r>
              <a:rPr lang="en-GB" sz="2400" dirty="0">
                <a:effectLst/>
                <a:latin typeface="Calibri Light" panose="020F0302020204030204" pitchFamily="34" charset="0"/>
                <a:ea typeface="Calibri" panose="020F0502020204030204" pitchFamily="34" charset="0"/>
                <a:cs typeface="Times New Roman" panose="02020603050405020304" pitchFamily="18" charset="0"/>
              </a:rPr>
              <a:t>preferred milk variety: and on a scale from 4 (unhealthy) to 20 (perfect), where 20 indicates you consume the healthiest diet possible, what kind of bread is consumed? (Pot, Richards, Prynne, &amp; Stephen, 2014).</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7624299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4DF0A51-DA47-A998-E9F9-4193E428C582}"/>
              </a:ext>
            </a:extLst>
          </p:cNvPr>
          <p:cNvSpPr txBox="1"/>
          <p:nvPr/>
        </p:nvSpPr>
        <p:spPr>
          <a:xfrm>
            <a:off x="243840" y="826685"/>
            <a:ext cx="11750040" cy="5236498"/>
          </a:xfrm>
          <a:prstGeom prst="rect">
            <a:avLst/>
          </a:prstGeom>
          <a:noFill/>
        </p:spPr>
        <p:txBody>
          <a:bodyPr wrap="square">
            <a:spAutoFit/>
          </a:bodyPr>
          <a:lstStyle/>
          <a:p>
            <a:pPr>
              <a:spcBef>
                <a:spcPts val="200"/>
              </a:spcBef>
            </a:pPr>
            <a:r>
              <a:rPr lang="en-GB" sz="32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Statistical Analysis</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gn="just">
              <a:lnSpc>
                <a:spcPct val="150000"/>
              </a:lnSpc>
            </a:pPr>
            <a:r>
              <a:rPr lang="en-GB" sz="2400" dirty="0">
                <a:effectLst/>
                <a:latin typeface="Calibri Light" panose="020F0302020204030204" pitchFamily="34" charset="0"/>
                <a:ea typeface="Calibri" panose="020F0502020204030204" pitchFamily="34" charset="0"/>
                <a:cs typeface="Times New Roman" panose="02020603050405020304" pitchFamily="18" charset="0"/>
              </a:rPr>
              <a:t>The distribution of the prevalence of overweight and obesity by class is described using chi-square testing.</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GB" sz="2400" dirty="0">
                <a:effectLst/>
                <a:latin typeface="Calibri Light" panose="020F0302020204030204" pitchFamily="34" charset="0"/>
                <a:ea typeface="Calibri" panose="020F0502020204030204" pitchFamily="34" charset="0"/>
                <a:cs typeface="Times New Roman" panose="02020603050405020304" pitchFamily="18" charset="0"/>
              </a:rPr>
              <a:t>In order to account for non-response, multivariable logistic models with longitudinal weights are computed, which enables us to identify both possible good and bad factors associated with the chance of becoming overweight. Several models are used to evaluate the possible risks associated with being overweight or obese. Additionally, we calculate multinomial logistic regression for a categorical outcome that distinguishes between normal weight (the reference category), overweight, and obesity, providing results as relative risk ratios (RRR).</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961177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E6314EE-C1EC-66BF-AD6F-640530FF2B5D}"/>
              </a:ext>
            </a:extLst>
          </p:cNvPr>
          <p:cNvSpPr txBox="1"/>
          <p:nvPr/>
        </p:nvSpPr>
        <p:spPr>
          <a:xfrm>
            <a:off x="137160" y="166568"/>
            <a:ext cx="6096000" cy="830997"/>
          </a:xfrm>
          <a:prstGeom prst="rect">
            <a:avLst/>
          </a:prstGeom>
          <a:noFill/>
        </p:spPr>
        <p:txBody>
          <a:bodyPr wrap="square">
            <a:spAutoFit/>
          </a:bodyPr>
          <a:lstStyle/>
          <a:p>
            <a:pPr>
              <a:spcBef>
                <a:spcPts val="1200"/>
              </a:spcBef>
            </a:pPr>
            <a:r>
              <a:rPr lang="en-GB" sz="2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LITERATURE REVIEW</a:t>
            </a:r>
          </a:p>
          <a:p>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p:txBody>
      </p:sp>
      <p:sp>
        <p:nvSpPr>
          <p:cNvPr id="5" name="TextBox 4">
            <a:extLst>
              <a:ext uri="{FF2B5EF4-FFF2-40B4-BE49-F238E27FC236}">
                <a16:creationId xmlns:a16="http://schemas.microsoft.com/office/drawing/2014/main" id="{A1058CD8-4F6E-FA20-8ABA-9C82C9EA5F37}"/>
              </a:ext>
            </a:extLst>
          </p:cNvPr>
          <p:cNvSpPr txBox="1"/>
          <p:nvPr/>
        </p:nvSpPr>
        <p:spPr>
          <a:xfrm>
            <a:off x="137160" y="1151454"/>
            <a:ext cx="11948160" cy="5539978"/>
          </a:xfrm>
          <a:prstGeom prst="rect">
            <a:avLst/>
          </a:prstGeom>
          <a:noFill/>
        </p:spPr>
        <p:txBody>
          <a:bodyPr wrap="square">
            <a:spAutoFit/>
          </a:bodyPr>
          <a:lstStyle/>
          <a:p>
            <a:pPr>
              <a:spcBef>
                <a:spcPts val="200"/>
              </a:spcBef>
            </a:pPr>
            <a:r>
              <a:rPr lang="en-GB" sz="2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CHILDHOOD OVERWEIGHT AND OBESITY'S IMPACTS</a:t>
            </a:r>
          </a:p>
          <a:p>
            <a:pPr algn="just">
              <a:lnSpc>
                <a:spcPct val="150000"/>
              </a:lnSpc>
            </a:pPr>
            <a:r>
              <a:rPr lang="en-GB" sz="2800" dirty="0">
                <a:effectLst/>
                <a:latin typeface="Calibri Light" panose="020F0302020204030204" pitchFamily="34" charset="0"/>
                <a:ea typeface="Calibri" panose="020F0502020204030204" pitchFamily="34" charset="0"/>
                <a:cs typeface="Times New Roman" panose="02020603050405020304" pitchFamily="18" charset="0"/>
              </a:rPr>
              <a:t>Studies have shown that being overweight as a kid increases the likelihood of becoming overweight as an adult and of experiencing health problems associated with obesity, as reported by Caballero (2001).</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800" dirty="0">
                <a:effectLst/>
                <a:latin typeface="Calibri Light" panose="020F0302020204030204" pitchFamily="34" charset="0"/>
                <a:ea typeface="Calibri" panose="020F0502020204030204" pitchFamily="34" charset="0"/>
              </a:rPr>
              <a:t>Studies by Davidson et al. (2003) on the correlation between childhood obesity and worse gross motor development suggest that obese children may be at a higher risk for developing orthopaedic problems. Childhood obesity has been linked to the development of type 2 diabetes, which was previously considered of as an adult disease (</a:t>
            </a:r>
            <a:r>
              <a:rPr lang="en-GB" sz="2800" dirty="0" err="1">
                <a:effectLst/>
                <a:latin typeface="Calibri Light" panose="020F0302020204030204" pitchFamily="34" charset="0"/>
                <a:ea typeface="Calibri" panose="020F0502020204030204" pitchFamily="34" charset="0"/>
              </a:rPr>
              <a:t>Hotu</a:t>
            </a:r>
            <a:r>
              <a:rPr lang="en-GB" sz="2800" dirty="0">
                <a:effectLst/>
                <a:latin typeface="Calibri Light" panose="020F0302020204030204" pitchFamily="34" charset="0"/>
                <a:ea typeface="Calibri" panose="020F0502020204030204" pitchFamily="34" charset="0"/>
              </a:rPr>
              <a:t> et al. 2004). Atherosclerotic changes, which may lead to cardiovascular disease, may begin in infancy, as shown by research by Kelley et al. (2004). </a:t>
            </a:r>
            <a:endParaRPr lang="en-US" sz="2800" dirty="0"/>
          </a:p>
        </p:txBody>
      </p:sp>
    </p:spTree>
    <p:extLst>
      <p:ext uri="{BB962C8B-B14F-4D97-AF65-F5344CB8AC3E}">
        <p14:creationId xmlns:p14="http://schemas.microsoft.com/office/powerpoint/2010/main" val="21561392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EBE0D5C-EF1E-AB95-EC4E-5C2B1A8A4B7B}"/>
              </a:ext>
            </a:extLst>
          </p:cNvPr>
          <p:cNvSpPr txBox="1"/>
          <p:nvPr/>
        </p:nvSpPr>
        <p:spPr>
          <a:xfrm>
            <a:off x="327660" y="444093"/>
            <a:ext cx="11536680" cy="6233053"/>
          </a:xfrm>
          <a:prstGeom prst="rect">
            <a:avLst/>
          </a:prstGeom>
          <a:noFill/>
        </p:spPr>
        <p:txBody>
          <a:bodyPr wrap="square">
            <a:spAutoFit/>
          </a:bodyPr>
          <a:lstStyle/>
          <a:p>
            <a:pPr>
              <a:spcBef>
                <a:spcPts val="200"/>
              </a:spcBef>
            </a:pPr>
            <a:r>
              <a:rPr lang="en-GB" sz="36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CAUSES AND RISK FACTORS OF CHILDHOOD OBESITY</a:t>
            </a:r>
          </a:p>
          <a:p>
            <a:r>
              <a:rPr lang="en-GB" sz="3200" dirty="0">
                <a:effectLst/>
                <a:latin typeface="Calibri" panose="020F0502020204030204" pitchFamily="34" charset="0"/>
                <a:ea typeface="Calibri" panose="020F0502020204030204" pitchFamily="34" charset="0"/>
                <a:cs typeface="Times New Roman" panose="02020603050405020304" pitchFamily="18" charset="0"/>
              </a:rPr>
              <a:t> </a:t>
            </a:r>
          </a:p>
          <a:p>
            <a:pPr algn="just">
              <a:lnSpc>
                <a:spcPct val="150000"/>
              </a:lnSpc>
            </a:pPr>
            <a:r>
              <a:rPr lang="en-GB" sz="3200" dirty="0">
                <a:effectLst/>
                <a:latin typeface="Calibri Light" panose="020F0302020204030204" pitchFamily="34" charset="0"/>
                <a:ea typeface="Calibri" panose="020F0502020204030204" pitchFamily="34" charset="0"/>
                <a:cs typeface="Times New Roman" panose="02020603050405020304" pitchFamily="18" charset="0"/>
              </a:rPr>
              <a:t>The intricate interplay between an individual's environment, behaviour, and genes is postulated to have a role in the development of overweight and obesity in children (Clement et al. 2002, Kimm 2003, Balaban and Silva 2004). Because children generally adopt their parents' eating habits and levels of physical activity, determining the relative contributions of hereditary and environmental variables in childhood obesity may be challenging (Nguyen et al. 1996).</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892746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A215355-B678-1B62-DFFA-947AD7EEF5EA}"/>
              </a:ext>
            </a:extLst>
          </p:cNvPr>
          <p:cNvSpPr txBox="1"/>
          <p:nvPr/>
        </p:nvSpPr>
        <p:spPr>
          <a:xfrm>
            <a:off x="182880" y="382012"/>
            <a:ext cx="11826240" cy="6093976"/>
          </a:xfrm>
          <a:prstGeom prst="rect">
            <a:avLst/>
          </a:prstGeom>
          <a:noFill/>
        </p:spPr>
        <p:txBody>
          <a:bodyPr wrap="square">
            <a:spAutoFit/>
          </a:bodyPr>
          <a:lstStyle/>
          <a:p>
            <a:pPr algn="just">
              <a:lnSpc>
                <a:spcPct val="150000"/>
              </a:lnSpc>
            </a:pPr>
            <a:r>
              <a:rPr lang="en-GB" sz="4400" b="1" dirty="0">
                <a:solidFill>
                  <a:srgbClr val="FFFF00"/>
                </a:solidFill>
                <a:effectLst/>
                <a:latin typeface="Calibri Light" panose="020F0302020204030204" pitchFamily="34" charset="0"/>
                <a:ea typeface="Calibri" panose="020F0502020204030204" pitchFamily="34" charset="0"/>
                <a:cs typeface="Times New Roman" panose="02020603050405020304" pitchFamily="18" charset="0"/>
              </a:rPr>
              <a:t>1.  Genetic factors </a:t>
            </a:r>
            <a:endParaRPr lang="en-GB" sz="4400" b="1" dirty="0">
              <a:solidFill>
                <a:srgbClr val="FFFF00"/>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3600" dirty="0">
                <a:effectLst/>
                <a:latin typeface="Calibri Light" panose="020F0302020204030204" pitchFamily="34" charset="0"/>
                <a:ea typeface="Calibri" panose="020F0502020204030204" pitchFamily="34" charset="0"/>
              </a:rPr>
              <a:t>Warden &amp; Warden (2001) found 15 chromosomal loci connected with obesity-related characteristics such as weight and body fat percentage. Seven genes have been discovered as possible contributors to human obesity, which is usually caused by a mix of variables spanning numerous genes rather than a single gene. Leptin gene or receptor mutations and melanocortin receptor 4 gene mutations are rare. These so-called "obesity genes" encode proteins that control energy intake through a feedback loop. </a:t>
            </a:r>
            <a:endParaRPr lang="en-US" sz="3600" dirty="0"/>
          </a:p>
        </p:txBody>
      </p:sp>
    </p:spTree>
    <p:extLst>
      <p:ext uri="{BB962C8B-B14F-4D97-AF65-F5344CB8AC3E}">
        <p14:creationId xmlns:p14="http://schemas.microsoft.com/office/powerpoint/2010/main" val="25081425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3867502-4AE2-7C59-60EF-FE07CA8063B8}"/>
              </a:ext>
            </a:extLst>
          </p:cNvPr>
          <p:cNvSpPr txBox="1"/>
          <p:nvPr/>
        </p:nvSpPr>
        <p:spPr>
          <a:xfrm>
            <a:off x="213360" y="357073"/>
            <a:ext cx="11765280" cy="6253250"/>
          </a:xfrm>
          <a:prstGeom prst="rect">
            <a:avLst/>
          </a:prstGeom>
          <a:noFill/>
        </p:spPr>
        <p:txBody>
          <a:bodyPr wrap="square">
            <a:spAutoFit/>
          </a:bodyPr>
          <a:lstStyle/>
          <a:p>
            <a:pPr algn="just">
              <a:lnSpc>
                <a:spcPct val="150000"/>
              </a:lnSpc>
            </a:pPr>
            <a:r>
              <a:rPr lang="en-GB" sz="3000" b="1" dirty="0">
                <a:solidFill>
                  <a:srgbClr val="FFFF00"/>
                </a:solidFill>
                <a:effectLst/>
                <a:latin typeface="Calibri Light" panose="020F0302020204030204" pitchFamily="34" charset="0"/>
                <a:ea typeface="Calibri" panose="020F0502020204030204" pitchFamily="34" charset="0"/>
                <a:cs typeface="Times New Roman" panose="02020603050405020304" pitchFamily="18" charset="0"/>
              </a:rPr>
              <a:t>2.  Media </a:t>
            </a:r>
            <a:endParaRPr lang="en-GB" sz="3000" dirty="0">
              <a:solidFill>
                <a:srgbClr val="FFFF00"/>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GB" sz="3000" dirty="0">
                <a:effectLst/>
                <a:latin typeface="Calibri Light" panose="020F0302020204030204" pitchFamily="34" charset="0"/>
                <a:ea typeface="Calibri" panose="020F0502020204030204" pitchFamily="34" charset="0"/>
                <a:cs typeface="Times New Roman" panose="02020603050405020304" pitchFamily="18" charset="0"/>
              </a:rPr>
              <a:t>Coakley (2003) estimates that children make up a multibillion-dollar market for global corporations, hence it stands to reason that marketing campaigns would target this demographic. Schwartz and </a:t>
            </a:r>
            <a:r>
              <a:rPr lang="en-GB" sz="3000" dirty="0" err="1">
                <a:effectLst/>
                <a:latin typeface="Calibri Light" panose="020F0302020204030204" pitchFamily="34" charset="0"/>
                <a:ea typeface="Calibri" panose="020F0502020204030204" pitchFamily="34" charset="0"/>
                <a:cs typeface="Times New Roman" panose="02020603050405020304" pitchFamily="18" charset="0"/>
              </a:rPr>
              <a:t>Puhl</a:t>
            </a:r>
            <a:r>
              <a:rPr lang="en-GB" sz="3000" dirty="0">
                <a:effectLst/>
                <a:latin typeface="Calibri Light" panose="020F0302020204030204" pitchFamily="34" charset="0"/>
                <a:ea typeface="Calibri" panose="020F0502020204030204" pitchFamily="34" charset="0"/>
                <a:cs typeface="Times New Roman" panose="02020603050405020304" pitchFamily="18" charset="0"/>
              </a:rPr>
              <a:t> (2003) claim that marketers may use powerful environmental inducements to get children to eat junk food. Even though it is recommended that children be encouraged to eat healthily, parents may find themselves torn between supporting a healthy lifestyle and protecting their children from the detrimental messages presented by the media.</a:t>
            </a:r>
            <a:endParaRPr lang="en-GB" sz="3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322373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8265B4E-23C3-EEC5-DD8D-DBB76B6D5CCA}"/>
              </a:ext>
            </a:extLst>
          </p:cNvPr>
          <p:cNvSpPr txBox="1"/>
          <p:nvPr/>
        </p:nvSpPr>
        <p:spPr>
          <a:xfrm>
            <a:off x="236220" y="177329"/>
            <a:ext cx="11719560" cy="6555641"/>
          </a:xfrm>
          <a:prstGeom prst="rect">
            <a:avLst/>
          </a:prstGeom>
          <a:noFill/>
        </p:spPr>
        <p:txBody>
          <a:bodyPr wrap="square">
            <a:spAutoFit/>
          </a:bodyPr>
          <a:lstStyle/>
          <a:p>
            <a:pPr algn="just">
              <a:lnSpc>
                <a:spcPct val="150000"/>
              </a:lnSpc>
            </a:pPr>
            <a:r>
              <a:rPr lang="en-GB" sz="4000" b="1" dirty="0">
                <a:solidFill>
                  <a:srgbClr val="FFFF00"/>
                </a:solidFill>
                <a:effectLst/>
                <a:latin typeface="Calibri Light" panose="020F0302020204030204" pitchFamily="34" charset="0"/>
                <a:ea typeface="Calibri" panose="020F0502020204030204" pitchFamily="34" charset="0"/>
                <a:cs typeface="Times New Roman" panose="02020603050405020304" pitchFamily="18" charset="0"/>
              </a:rPr>
              <a:t>3. Family </a:t>
            </a:r>
            <a:endParaRPr lang="en-GB" sz="4000" dirty="0">
              <a:solidFill>
                <a:srgbClr val="FFFF00"/>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4000" dirty="0">
                <a:effectLst/>
                <a:latin typeface="Calibri Light" panose="020F0302020204030204" pitchFamily="34" charset="0"/>
                <a:ea typeface="Calibri" panose="020F0502020204030204" pitchFamily="34" charset="0"/>
              </a:rPr>
              <a:t>There is some evidence to show that the eating habits and lifestyles of parents have a substantial influence on their children, despite the fact that SIGN (2003) notes there is no current research in the United Kingdom evaluating the connection between parental obesity and the risk of kid obesity. Hodges (2003), for instance, proposes that kids whose parents exercise are almost six times more likely to be active themselves than kids whose parents don't. </a:t>
            </a:r>
            <a:endParaRPr lang="en-US" sz="4000" dirty="0"/>
          </a:p>
        </p:txBody>
      </p:sp>
    </p:spTree>
    <p:extLst>
      <p:ext uri="{BB962C8B-B14F-4D97-AF65-F5344CB8AC3E}">
        <p14:creationId xmlns:p14="http://schemas.microsoft.com/office/powerpoint/2010/main" val="34016216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312826B-800B-4945-3E52-C026D4ABCB83}"/>
              </a:ext>
            </a:extLst>
          </p:cNvPr>
          <p:cNvSpPr txBox="1"/>
          <p:nvPr/>
        </p:nvSpPr>
        <p:spPr>
          <a:xfrm>
            <a:off x="1645920" y="378024"/>
            <a:ext cx="8778240" cy="769441"/>
          </a:xfrm>
          <a:prstGeom prst="rect">
            <a:avLst/>
          </a:prstGeom>
          <a:noFill/>
        </p:spPr>
        <p:txBody>
          <a:bodyPr wrap="square">
            <a:spAutoFit/>
          </a:bodyPr>
          <a:lstStyle/>
          <a:p>
            <a:pPr algn="ctr">
              <a:spcBef>
                <a:spcPts val="1200"/>
              </a:spcBef>
            </a:pPr>
            <a:r>
              <a:rPr lang="en-GB" sz="24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RECOMMENDATIONS TO REDUCE OVERWEIGHT AND OBESITY</a:t>
            </a:r>
            <a:endParaRPr lang="en-GB" sz="2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gn="ct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p:txBody>
      </p:sp>
      <p:sp>
        <p:nvSpPr>
          <p:cNvPr id="5" name="TextBox 4">
            <a:extLst>
              <a:ext uri="{FF2B5EF4-FFF2-40B4-BE49-F238E27FC236}">
                <a16:creationId xmlns:a16="http://schemas.microsoft.com/office/drawing/2014/main" id="{3654A854-B4F5-49AF-C7DF-81BABBCAE055}"/>
              </a:ext>
            </a:extLst>
          </p:cNvPr>
          <p:cNvSpPr txBox="1"/>
          <p:nvPr/>
        </p:nvSpPr>
        <p:spPr>
          <a:xfrm>
            <a:off x="381000" y="1055132"/>
            <a:ext cx="11430000" cy="5345822"/>
          </a:xfrm>
          <a:prstGeom prst="rect">
            <a:avLst/>
          </a:prstGeom>
          <a:noFill/>
        </p:spPr>
        <p:txBody>
          <a:bodyPr wrap="square">
            <a:spAutoFit/>
          </a:bodyPr>
          <a:lstStyle/>
          <a:p>
            <a:pPr algn="just">
              <a:lnSpc>
                <a:spcPct val="150000"/>
              </a:lnSpc>
            </a:pPr>
            <a:r>
              <a:rPr lang="en-GB" sz="3300" dirty="0">
                <a:effectLst/>
                <a:latin typeface="Calibri Light" panose="020F0302020204030204" pitchFamily="34" charset="0"/>
                <a:ea typeface="Calibri" panose="020F0502020204030204" pitchFamily="34" charset="0"/>
                <a:cs typeface="Times New Roman" panose="02020603050405020304" pitchFamily="18" charset="0"/>
              </a:rPr>
              <a:t>It is evident that if well-planned solutions to decrease children overweight and obesity are not developed and executed, these issues will persist and have lasting negative effects on global health. In spite of the fact that there is presently a dearth of high-quality evidence on the efficacy of obesity prevention and treatment programmes Hodges (2003), there are recurring elements that programmes should incorporate.</a:t>
            </a:r>
            <a:endParaRPr lang="en-GB" sz="33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704010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769E84E-7669-E9F9-98C0-0FB43E5ED82E}"/>
              </a:ext>
            </a:extLst>
          </p:cNvPr>
          <p:cNvSpPr txBox="1"/>
          <p:nvPr/>
        </p:nvSpPr>
        <p:spPr>
          <a:xfrm>
            <a:off x="129540" y="353888"/>
            <a:ext cx="11932920" cy="5860066"/>
          </a:xfrm>
          <a:prstGeom prst="rect">
            <a:avLst/>
          </a:prstGeom>
          <a:noFill/>
        </p:spPr>
        <p:txBody>
          <a:bodyPr wrap="square">
            <a:spAutoFit/>
          </a:bodyPr>
          <a:lstStyle/>
          <a:p>
            <a:pPr algn="just">
              <a:lnSpc>
                <a:spcPct val="150000"/>
              </a:lnSpc>
            </a:pPr>
            <a:r>
              <a:rPr lang="en-GB" sz="5400" b="1" dirty="0">
                <a:solidFill>
                  <a:srgbClr val="FFFF00"/>
                </a:solidFill>
                <a:effectLst/>
                <a:latin typeface="Calibri Light" panose="020F0302020204030204" pitchFamily="34" charset="0"/>
                <a:ea typeface="Calibri" panose="020F0502020204030204" pitchFamily="34" charset="0"/>
                <a:cs typeface="Times New Roman" panose="02020603050405020304" pitchFamily="18" charset="0"/>
              </a:rPr>
              <a:t>1. Assessment </a:t>
            </a:r>
            <a:endParaRPr lang="en-GB" sz="5400" dirty="0">
              <a:solidFill>
                <a:srgbClr val="FFFF00"/>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GB" sz="4000" dirty="0">
                <a:effectLst/>
                <a:latin typeface="Calibri Light" panose="020F0302020204030204" pitchFamily="34" charset="0"/>
                <a:ea typeface="Calibri" panose="020F0502020204030204" pitchFamily="34" charset="0"/>
                <a:cs typeface="Times New Roman" panose="02020603050405020304" pitchFamily="18" charset="0"/>
              </a:rPr>
              <a:t>One aspect of this is identifying children who are overweight or at danger of gaining excessive weight. The body mass index percentile metric developed by Hodges (2003) seems to be the most effective first-stage screening method.</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191180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B8A9CD-A309-3830-78B0-E252DE5FB7D4}"/>
              </a:ext>
            </a:extLst>
          </p:cNvPr>
          <p:cNvSpPr txBox="1"/>
          <p:nvPr/>
        </p:nvSpPr>
        <p:spPr>
          <a:xfrm>
            <a:off x="243840" y="43729"/>
            <a:ext cx="6096000" cy="837473"/>
          </a:xfrm>
          <a:prstGeom prst="rect">
            <a:avLst/>
          </a:prstGeom>
          <a:noFill/>
        </p:spPr>
        <p:txBody>
          <a:bodyPr wrap="square">
            <a:spAutoFit/>
          </a:bodyPr>
          <a:lstStyle/>
          <a:p>
            <a:pPr algn="just">
              <a:lnSpc>
                <a:spcPct val="150000"/>
              </a:lnSpc>
            </a:pPr>
            <a:r>
              <a:rPr lang="en-GB" sz="3600" b="1" dirty="0">
                <a:solidFill>
                  <a:srgbClr val="FFFF00"/>
                </a:solidFill>
                <a:effectLst/>
                <a:latin typeface="Calibri Light" panose="020F0302020204030204" pitchFamily="34" charset="0"/>
                <a:ea typeface="Calibri" panose="020F0502020204030204" pitchFamily="34" charset="0"/>
                <a:cs typeface="Times New Roman" panose="02020603050405020304" pitchFamily="18" charset="0"/>
              </a:rPr>
              <a:t>2. Increasing physical activity </a:t>
            </a:r>
            <a:endParaRPr lang="en-GB" sz="3600" dirty="0">
              <a:solidFill>
                <a:srgbClr val="FFFF0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80BE85DD-3A34-CF92-AF16-1074B657A4E5}"/>
              </a:ext>
            </a:extLst>
          </p:cNvPr>
          <p:cNvSpPr txBox="1"/>
          <p:nvPr/>
        </p:nvSpPr>
        <p:spPr>
          <a:xfrm>
            <a:off x="243840" y="1208921"/>
            <a:ext cx="11658600" cy="5186613"/>
          </a:xfrm>
          <a:prstGeom prst="rect">
            <a:avLst/>
          </a:prstGeom>
          <a:noFill/>
        </p:spPr>
        <p:txBody>
          <a:bodyPr wrap="square" lIns="91440" tIns="45720" rIns="91440" bIns="45720" anchor="t">
            <a:spAutoFit/>
          </a:bodyPr>
          <a:lstStyle/>
          <a:p>
            <a:pPr algn="just">
              <a:lnSpc>
                <a:spcPct val="150000"/>
              </a:lnSpc>
            </a:pPr>
            <a:r>
              <a:rPr lang="en-GB" sz="3200" dirty="0">
                <a:effectLst/>
                <a:latin typeface="Calibri Light"/>
                <a:ea typeface="Calibri" panose="020F0502020204030204" pitchFamily="34" charset="0"/>
                <a:cs typeface="Times New Roman"/>
              </a:rPr>
              <a:t>Goals here should include getting the children and their family more physically active via activities they love and can easily work into their daily routine. This might mean anything from joining a sports team to taking your kids to the park or joining a group that focuses on being physically active in some way. Together, you and your </a:t>
            </a:r>
            <a:r>
              <a:rPr lang="en-GB" sz="3200" dirty="0">
                <a:latin typeface="Calibri Light"/>
                <a:ea typeface="Calibri" panose="020F0502020204030204" pitchFamily="34" charset="0"/>
                <a:cs typeface="Times New Roman"/>
              </a:rPr>
              <a:t>kids</a:t>
            </a:r>
            <a:r>
              <a:rPr lang="en-GB" sz="3200" dirty="0">
                <a:effectLst/>
                <a:latin typeface="Calibri Light"/>
                <a:ea typeface="Calibri" panose="020F0502020204030204" pitchFamily="34" charset="0"/>
                <a:cs typeface="Times New Roman"/>
              </a:rPr>
              <a:t> may try out a few different options to see which ones work best for your schedule and interests (and thus most likely to produce compliance).</a:t>
            </a:r>
          </a:p>
        </p:txBody>
      </p:sp>
    </p:spTree>
    <p:extLst>
      <p:ext uri="{BB962C8B-B14F-4D97-AF65-F5344CB8AC3E}">
        <p14:creationId xmlns:p14="http://schemas.microsoft.com/office/powerpoint/2010/main" val="22993384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F8DF670-A9E8-4332-59FC-6EC129BCFD0D}"/>
              </a:ext>
            </a:extLst>
          </p:cNvPr>
          <p:cNvSpPr txBox="1"/>
          <p:nvPr/>
        </p:nvSpPr>
        <p:spPr>
          <a:xfrm>
            <a:off x="190500" y="93985"/>
            <a:ext cx="6096000" cy="754694"/>
          </a:xfrm>
          <a:prstGeom prst="rect">
            <a:avLst/>
          </a:prstGeom>
          <a:noFill/>
        </p:spPr>
        <p:txBody>
          <a:bodyPr wrap="square">
            <a:spAutoFit/>
          </a:bodyPr>
          <a:lstStyle/>
          <a:p>
            <a:pPr algn="just">
              <a:lnSpc>
                <a:spcPct val="150000"/>
              </a:lnSpc>
            </a:pPr>
            <a:r>
              <a:rPr lang="en-GB" sz="3200" b="1" dirty="0">
                <a:solidFill>
                  <a:srgbClr val="FFFF00"/>
                </a:solidFill>
                <a:effectLst/>
                <a:latin typeface="Calibri Light" panose="020F0302020204030204" pitchFamily="34" charset="0"/>
                <a:ea typeface="Calibri" panose="020F0502020204030204" pitchFamily="34" charset="0"/>
                <a:cs typeface="Times New Roman" panose="02020603050405020304" pitchFamily="18" charset="0"/>
              </a:rPr>
              <a:t>3. Adjustment of dietary intake </a:t>
            </a:r>
            <a:endParaRPr lang="en-GB" sz="3200" dirty="0">
              <a:solidFill>
                <a:srgbClr val="FFFF0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B09A5E43-D62F-AB30-61B9-2A842F40C7D1}"/>
              </a:ext>
            </a:extLst>
          </p:cNvPr>
          <p:cNvSpPr txBox="1"/>
          <p:nvPr/>
        </p:nvSpPr>
        <p:spPr>
          <a:xfrm>
            <a:off x="190500" y="765836"/>
            <a:ext cx="11811000" cy="5925276"/>
          </a:xfrm>
          <a:prstGeom prst="rect">
            <a:avLst/>
          </a:prstGeom>
          <a:noFill/>
        </p:spPr>
        <p:txBody>
          <a:bodyPr wrap="square">
            <a:spAutoFit/>
          </a:bodyPr>
          <a:lstStyle/>
          <a:p>
            <a:pPr algn="just">
              <a:lnSpc>
                <a:spcPct val="150000"/>
              </a:lnSpc>
            </a:pPr>
            <a:r>
              <a:rPr lang="en-GB" sz="3200" dirty="0">
                <a:effectLst/>
                <a:latin typeface="Calibri Light" panose="020F0302020204030204" pitchFamily="34" charset="0"/>
                <a:ea typeface="Calibri" panose="020F0502020204030204" pitchFamily="34" charset="0"/>
                <a:cs typeface="Times New Roman" panose="02020603050405020304" pitchFamily="18" charset="0"/>
              </a:rPr>
              <a:t>It is important to support breastfeeding, both when it initially starts and is continued. The child should eat properly, as should their family. We should educate individuals about nutrition and encourage them to embrace healthy eating and lifestyle habits rather than relying on restrictive diets. The plate model is recommended because it is straightforward to use and may be enhanced with additional dietary advice. Children should get regular meals and snacks, and "grazing" during the day should be avoided.</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7383758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24669C1-0D02-5C2C-4FB2-0348BF227590}"/>
              </a:ext>
            </a:extLst>
          </p:cNvPr>
          <p:cNvSpPr txBox="1"/>
          <p:nvPr/>
        </p:nvSpPr>
        <p:spPr>
          <a:xfrm>
            <a:off x="396240" y="0"/>
            <a:ext cx="6096000" cy="754694"/>
          </a:xfrm>
          <a:prstGeom prst="rect">
            <a:avLst/>
          </a:prstGeom>
          <a:noFill/>
        </p:spPr>
        <p:txBody>
          <a:bodyPr wrap="square">
            <a:spAutoFit/>
          </a:bodyPr>
          <a:lstStyle/>
          <a:p>
            <a:pPr algn="just">
              <a:lnSpc>
                <a:spcPct val="150000"/>
              </a:lnSpc>
            </a:pPr>
            <a:r>
              <a:rPr lang="en-GB" sz="3200" b="1" dirty="0">
                <a:solidFill>
                  <a:srgbClr val="FFFF00"/>
                </a:solidFill>
                <a:effectLst/>
                <a:latin typeface="Calibri Light" panose="020F0302020204030204" pitchFamily="34" charset="0"/>
                <a:ea typeface="Calibri" panose="020F0502020204030204" pitchFamily="34" charset="0"/>
                <a:cs typeface="Times New Roman" panose="02020603050405020304" pitchFamily="18" charset="0"/>
              </a:rPr>
              <a:t>4. Creating healthy schools</a:t>
            </a:r>
            <a:endParaRPr lang="en-GB" sz="3200" dirty="0">
              <a:solidFill>
                <a:srgbClr val="FFFF0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B284794C-046A-F29B-4BE8-F5DC090D34DD}"/>
              </a:ext>
            </a:extLst>
          </p:cNvPr>
          <p:cNvSpPr txBox="1"/>
          <p:nvPr/>
        </p:nvSpPr>
        <p:spPr>
          <a:xfrm>
            <a:off x="137160" y="1191884"/>
            <a:ext cx="11917680" cy="4992392"/>
          </a:xfrm>
          <a:prstGeom prst="rect">
            <a:avLst/>
          </a:prstGeom>
          <a:noFill/>
        </p:spPr>
        <p:txBody>
          <a:bodyPr wrap="square">
            <a:spAutoFit/>
          </a:bodyPr>
          <a:lstStyle/>
          <a:p>
            <a:pPr algn="just">
              <a:lnSpc>
                <a:spcPct val="150000"/>
              </a:lnSpc>
            </a:pPr>
            <a:r>
              <a:rPr lang="en-GB" sz="3600" dirty="0">
                <a:effectLst/>
                <a:latin typeface="Calibri Light" panose="020F0302020204030204" pitchFamily="34" charset="0"/>
                <a:ea typeface="Calibri" panose="020F0502020204030204" pitchFamily="34" charset="0"/>
                <a:cs typeface="Times New Roman" panose="02020603050405020304" pitchFamily="18" charset="0"/>
              </a:rPr>
              <a:t>In addition to encouraging kids to walk or bike to class, schools should foster a culture that encourages healthy lifestyle choices like eating and physical activity. Snacks and lunches should be affordable and readily available, and employees should be encouraged to engage in physical activity during breaks rather than sitting idle.</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746577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08C7290-CF19-4568-0677-6F17C8674469}"/>
              </a:ext>
            </a:extLst>
          </p:cNvPr>
          <p:cNvSpPr txBox="1"/>
          <p:nvPr/>
        </p:nvSpPr>
        <p:spPr>
          <a:xfrm>
            <a:off x="190500" y="900102"/>
            <a:ext cx="11811000" cy="5925276"/>
          </a:xfrm>
          <a:prstGeom prst="rect">
            <a:avLst/>
          </a:prstGeom>
          <a:noFill/>
        </p:spPr>
        <p:txBody>
          <a:bodyPr wrap="square">
            <a:spAutoFit/>
          </a:bodyPr>
          <a:lstStyle/>
          <a:p>
            <a:pPr algn="just">
              <a:lnSpc>
                <a:spcPct val="150000"/>
              </a:lnSpc>
            </a:pPr>
            <a:r>
              <a:rPr lang="en-GB" sz="3200" dirty="0">
                <a:effectLst/>
                <a:latin typeface="Calibri Light" panose="020F0302020204030204" pitchFamily="34" charset="0"/>
                <a:ea typeface="Calibri" panose="020F0502020204030204" pitchFamily="34" charset="0"/>
                <a:cs typeface="Times New Roman" panose="02020603050405020304" pitchFamily="18" charset="0"/>
              </a:rPr>
              <a:t>Prevention and treatment of childhood obesity are significantly aided by family participation. Parents are a child's first and most influential role models, therefore it's important for them to eat healthily and set a good example when it comes to eating. So, health care providers need to be able to interact with the complete family and tackle tough problems including family dynamics, values, and how to encourage healthy habits in people. Increasing competence in this vital area of care is going to need extra training and knowledge.</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586B9FCB-F484-E001-1E40-CB3AA4A7CA46}"/>
              </a:ext>
            </a:extLst>
          </p:cNvPr>
          <p:cNvSpPr txBox="1"/>
          <p:nvPr/>
        </p:nvSpPr>
        <p:spPr>
          <a:xfrm>
            <a:off x="190500" y="145408"/>
            <a:ext cx="6240780" cy="754694"/>
          </a:xfrm>
          <a:prstGeom prst="rect">
            <a:avLst/>
          </a:prstGeom>
          <a:noFill/>
        </p:spPr>
        <p:txBody>
          <a:bodyPr wrap="square">
            <a:spAutoFit/>
          </a:bodyPr>
          <a:lstStyle/>
          <a:p>
            <a:pPr algn="just">
              <a:lnSpc>
                <a:spcPct val="150000"/>
              </a:lnSpc>
            </a:pPr>
            <a:r>
              <a:rPr lang="en-GB" sz="3200" b="1" dirty="0">
                <a:solidFill>
                  <a:srgbClr val="FFFF00"/>
                </a:solidFill>
                <a:effectLst/>
                <a:latin typeface="Calibri Light" panose="020F0302020204030204" pitchFamily="34" charset="0"/>
                <a:ea typeface="Calibri" panose="020F0502020204030204" pitchFamily="34" charset="0"/>
                <a:cs typeface="Times New Roman" panose="02020603050405020304" pitchFamily="18" charset="0"/>
              </a:rPr>
              <a:t>5. Family focused care </a:t>
            </a:r>
            <a:endParaRPr lang="en-GB" sz="3200" dirty="0">
              <a:solidFill>
                <a:srgbClr val="FFFF00"/>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496843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E43497C-0D92-7366-5C78-C50F6D32E5A8}"/>
              </a:ext>
            </a:extLst>
          </p:cNvPr>
          <p:cNvSpPr txBox="1"/>
          <p:nvPr/>
        </p:nvSpPr>
        <p:spPr>
          <a:xfrm>
            <a:off x="228600" y="1443642"/>
            <a:ext cx="11734800" cy="4549835"/>
          </a:xfrm>
          <a:prstGeom prst="rect">
            <a:avLst/>
          </a:prstGeom>
          <a:noFill/>
        </p:spPr>
        <p:txBody>
          <a:bodyPr wrap="square">
            <a:spAutoFit/>
          </a:bodyPr>
          <a:lstStyle/>
          <a:p>
            <a:pPr algn="just">
              <a:lnSpc>
                <a:spcPct val="150000"/>
              </a:lnSpc>
            </a:pPr>
            <a:r>
              <a:rPr lang="en-GB" sz="2800" dirty="0">
                <a:effectLst/>
                <a:latin typeface="Calibri Light" panose="020F0302020204030204" pitchFamily="34" charset="0"/>
                <a:ea typeface="Calibri" panose="020F0502020204030204" pitchFamily="34" charset="0"/>
                <a:cs typeface="Times New Roman" panose="02020603050405020304" pitchFamily="18" charset="0"/>
              </a:rPr>
              <a:t>Interdisciplinary programs that bring together specialists from several professions are the best method to treat children and adolescents, claim </a:t>
            </a:r>
            <a:r>
              <a:rPr lang="en-GB" sz="2800" dirty="0" err="1">
                <a:effectLst/>
                <a:latin typeface="Calibri Light" panose="020F0302020204030204" pitchFamily="34" charset="0"/>
                <a:ea typeface="Calibri" panose="020F0502020204030204" pitchFamily="34" charset="0"/>
                <a:cs typeface="Times New Roman" panose="02020603050405020304" pitchFamily="18" charset="0"/>
              </a:rPr>
              <a:t>Suskind</a:t>
            </a:r>
            <a:r>
              <a:rPr lang="en-GB" sz="2800" dirty="0">
                <a:effectLst/>
                <a:latin typeface="Calibri Light" panose="020F0302020204030204" pitchFamily="34" charset="0"/>
                <a:ea typeface="Calibri" panose="020F0502020204030204" pitchFamily="34" charset="0"/>
                <a:cs typeface="Times New Roman" panose="02020603050405020304" pitchFamily="18" charset="0"/>
              </a:rPr>
              <a:t> et al. (2010) in their study. Certain personnel groups will most likely gain from having specialist knowledge in this field. This group includes midwives, health educators, school nurses, family practitioners, neighbourhood paediatricians, and paediatric dietitians. Regular developmental checks for general practitioners and health visitors should include a test for obesity.</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3B3CDEC8-793E-49BF-CCFA-5CFF6BD78868}"/>
              </a:ext>
            </a:extLst>
          </p:cNvPr>
          <p:cNvSpPr txBox="1"/>
          <p:nvPr/>
        </p:nvSpPr>
        <p:spPr>
          <a:xfrm>
            <a:off x="259080" y="270485"/>
            <a:ext cx="6096000" cy="754694"/>
          </a:xfrm>
          <a:prstGeom prst="rect">
            <a:avLst/>
          </a:prstGeom>
          <a:noFill/>
        </p:spPr>
        <p:txBody>
          <a:bodyPr wrap="square">
            <a:spAutoFit/>
          </a:bodyPr>
          <a:lstStyle/>
          <a:p>
            <a:pPr algn="just">
              <a:lnSpc>
                <a:spcPct val="150000"/>
              </a:lnSpc>
            </a:pPr>
            <a:r>
              <a:rPr lang="en-GB" sz="3200" b="1" dirty="0">
                <a:solidFill>
                  <a:srgbClr val="FFFF00"/>
                </a:solidFill>
                <a:effectLst/>
                <a:latin typeface="Calibri Light" panose="020F0302020204030204" pitchFamily="34" charset="0"/>
                <a:ea typeface="Calibri" panose="020F0502020204030204" pitchFamily="34" charset="0"/>
                <a:cs typeface="Times New Roman" panose="02020603050405020304" pitchFamily="18" charset="0"/>
              </a:rPr>
              <a:t>6. Health care professionals</a:t>
            </a:r>
            <a:endParaRPr lang="en-GB" sz="3200" dirty="0">
              <a:solidFill>
                <a:srgbClr val="FFFF00"/>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2055980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88836E4-B06E-CC5E-3FFC-F36542B0165C}"/>
              </a:ext>
            </a:extLst>
          </p:cNvPr>
          <p:cNvSpPr txBox="1"/>
          <p:nvPr/>
        </p:nvSpPr>
        <p:spPr>
          <a:xfrm>
            <a:off x="259080" y="1305342"/>
            <a:ext cx="11704320" cy="6555641"/>
          </a:xfrm>
          <a:prstGeom prst="rect">
            <a:avLst/>
          </a:prstGeom>
          <a:noFill/>
        </p:spPr>
        <p:txBody>
          <a:bodyPr wrap="square" lIns="91440" tIns="45720" rIns="91440" bIns="45720" anchor="t">
            <a:spAutoFit/>
          </a:bodyPr>
          <a:lstStyle/>
          <a:p>
            <a:r>
              <a:rPr lang="en-US" sz="2800" dirty="0"/>
              <a:t>We must assist since over a third of 9- to 11-year-olds are overweight or obese. All levels of government, industry, education, and the public sector may improve the nutritional content of popular foods and drinks and encourage families to make healthier choices for their children. Prevention saves lives and levels the playing field.</a:t>
            </a:r>
          </a:p>
          <a:p>
            <a:r>
              <a:rPr lang="en-US" sz="2800" dirty="0"/>
              <a:t>These strategies will significantly reduce childhood obesity in England during the next decade. By 2026, we will decrease global childhood obesity. Our approach will reduce childhood obesity without affecting freedom, the economy, or food consumption. Although our goals and metrics are clear, this approach represents the start of a debate. Over the following year, we'll assess progress and make </a:t>
            </a:r>
            <a:r>
              <a:rPr lang="en-US" sz="2800" dirty="0" err="1"/>
              <a:t>adjustments.My</a:t>
            </a:r>
            <a:r>
              <a:rPr lang="en-US" sz="2800" dirty="0"/>
              <a:t> question is should we be checking our children weight? Yes, at least every week or once in a week. How is obesity going to affect NHS? It will affect NHS if the children is obese or overweight, because many diseases will set in. For example, Bp, heart attack, and </a:t>
            </a:r>
            <a:r>
              <a:rPr lang="en-US" sz="2800"/>
              <a:t>leptin</a:t>
            </a:r>
            <a:endParaRPr lang="en-US" sz="2800" dirty="0"/>
          </a:p>
        </p:txBody>
      </p:sp>
      <p:sp>
        <p:nvSpPr>
          <p:cNvPr id="5" name="TextBox 4">
            <a:extLst>
              <a:ext uri="{FF2B5EF4-FFF2-40B4-BE49-F238E27FC236}">
                <a16:creationId xmlns:a16="http://schemas.microsoft.com/office/drawing/2014/main" id="{3B4FD625-C3F7-84CF-D912-BA9D69042680}"/>
              </a:ext>
            </a:extLst>
          </p:cNvPr>
          <p:cNvSpPr txBox="1"/>
          <p:nvPr/>
        </p:nvSpPr>
        <p:spPr>
          <a:xfrm>
            <a:off x="259080" y="379214"/>
            <a:ext cx="6096000" cy="584775"/>
          </a:xfrm>
          <a:prstGeom prst="rect">
            <a:avLst/>
          </a:prstGeom>
          <a:noFill/>
        </p:spPr>
        <p:txBody>
          <a:bodyPr wrap="square">
            <a:spAutoFit/>
          </a:bodyPr>
          <a:lstStyle/>
          <a:p>
            <a:pPr>
              <a:spcBef>
                <a:spcPts val="1200"/>
              </a:spcBef>
            </a:pPr>
            <a:r>
              <a:rPr lang="en-GB" sz="32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CONCLUSION </a:t>
            </a:r>
            <a:endParaRPr lang="en-GB" sz="36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226578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9B3E145-09FB-7291-9B27-FCF93C57E23E}"/>
              </a:ext>
            </a:extLst>
          </p:cNvPr>
          <p:cNvSpPr txBox="1"/>
          <p:nvPr/>
        </p:nvSpPr>
        <p:spPr>
          <a:xfrm>
            <a:off x="777240" y="485894"/>
            <a:ext cx="6096000" cy="369332"/>
          </a:xfrm>
          <a:prstGeom prst="rect">
            <a:avLst/>
          </a:prstGeom>
          <a:noFill/>
        </p:spPr>
        <p:txBody>
          <a:bodyPr wrap="square">
            <a:spAutoFit/>
          </a:bodyPr>
          <a:lstStyle/>
          <a:p>
            <a:pPr>
              <a:spcBef>
                <a:spcPts val="1200"/>
              </a:spcBef>
            </a:pPr>
            <a:r>
              <a:rPr lang="en-GB"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REFERENCE</a:t>
            </a:r>
            <a:endParaRPr lang="en-GB" sz="20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0D555981-8D6C-4541-8E53-52D8A49FEF90}"/>
              </a:ext>
            </a:extLst>
          </p:cNvPr>
          <p:cNvSpPr txBox="1"/>
          <p:nvPr/>
        </p:nvSpPr>
        <p:spPr>
          <a:xfrm>
            <a:off x="167640" y="1525816"/>
            <a:ext cx="11856720" cy="4909036"/>
          </a:xfrm>
          <a:prstGeom prst="rect">
            <a:avLst/>
          </a:prstGeom>
          <a:noFill/>
        </p:spPr>
        <p:txBody>
          <a:bodyPr wrap="square">
            <a:spAutoFit/>
          </a:bodyPr>
          <a:lstStyle/>
          <a:p>
            <a:pPr>
              <a:spcBef>
                <a:spcPts val="1200"/>
              </a:spcBef>
              <a:spcAft>
                <a:spcPts val="1200"/>
              </a:spcAft>
            </a:pPr>
            <a:r>
              <a:rPr lang="en-GB" sz="1200" dirty="0" err="1">
                <a:effectLst/>
                <a:latin typeface="Calibri Light" panose="020F0302020204030204" pitchFamily="34" charset="0"/>
                <a:ea typeface="Times New Roman" panose="02020603050405020304" pitchFamily="18" charset="0"/>
              </a:rPr>
              <a:t>Abarca-Gómez</a:t>
            </a:r>
            <a:r>
              <a:rPr lang="en-GB" sz="1200" dirty="0">
                <a:effectLst/>
                <a:latin typeface="Calibri Light" panose="020F0302020204030204" pitchFamily="34" charset="0"/>
                <a:ea typeface="Times New Roman" panose="02020603050405020304" pitchFamily="18" charset="0"/>
              </a:rPr>
              <a:t>, Leandra, </a:t>
            </a:r>
            <a:r>
              <a:rPr lang="en-GB" sz="1200" dirty="0" err="1">
                <a:effectLst/>
                <a:latin typeface="Calibri Light" panose="020F0302020204030204" pitchFamily="34" charset="0"/>
                <a:ea typeface="Times New Roman" panose="02020603050405020304" pitchFamily="18" charset="0"/>
              </a:rPr>
              <a:t>Abdeen</a:t>
            </a:r>
            <a:r>
              <a:rPr lang="en-GB" sz="1200" dirty="0">
                <a:effectLst/>
                <a:latin typeface="Calibri Light" panose="020F0302020204030204" pitchFamily="34" charset="0"/>
                <a:ea typeface="Times New Roman" panose="02020603050405020304" pitchFamily="18" charset="0"/>
              </a:rPr>
              <a:t>, Ziad A., Hamid, </a:t>
            </a:r>
            <a:r>
              <a:rPr lang="en-GB" sz="1200" dirty="0" err="1">
                <a:effectLst/>
                <a:latin typeface="Calibri Light" panose="020F0302020204030204" pitchFamily="34" charset="0"/>
                <a:ea typeface="Times New Roman" panose="02020603050405020304" pitchFamily="18" charset="0"/>
              </a:rPr>
              <a:t>Zargar</a:t>
            </a:r>
            <a:r>
              <a:rPr lang="en-GB" sz="1200" dirty="0">
                <a:effectLst/>
                <a:latin typeface="Calibri Light" panose="020F0302020204030204" pitchFamily="34" charset="0"/>
                <a:ea typeface="Times New Roman" panose="02020603050405020304" pitchFamily="18" charset="0"/>
              </a:rPr>
              <a:t> Abdul, Abu-</a:t>
            </a:r>
            <a:r>
              <a:rPr lang="en-GB" sz="1200" dirty="0" err="1">
                <a:effectLst/>
                <a:latin typeface="Calibri Light" panose="020F0302020204030204" pitchFamily="34" charset="0"/>
                <a:ea typeface="Times New Roman" panose="02020603050405020304" pitchFamily="18" charset="0"/>
              </a:rPr>
              <a:t>Rmeileh</a:t>
            </a:r>
            <a:r>
              <a:rPr lang="en-GB" sz="1200" dirty="0">
                <a:effectLst/>
                <a:latin typeface="Calibri Light" panose="020F0302020204030204" pitchFamily="34" charset="0"/>
                <a:ea typeface="Times New Roman" panose="02020603050405020304" pitchFamily="18" charset="0"/>
              </a:rPr>
              <a:t>, </a:t>
            </a:r>
            <a:r>
              <a:rPr lang="en-GB" sz="1200" dirty="0" err="1">
                <a:effectLst/>
                <a:latin typeface="Calibri Light" panose="020F0302020204030204" pitchFamily="34" charset="0"/>
                <a:ea typeface="Times New Roman" panose="02020603050405020304" pitchFamily="18" charset="0"/>
              </a:rPr>
              <a:t>Niveen</a:t>
            </a:r>
            <a:r>
              <a:rPr lang="en-GB" sz="1200" dirty="0">
                <a:effectLst/>
                <a:latin typeface="Calibri Light" panose="020F0302020204030204" pitchFamily="34" charset="0"/>
                <a:ea typeface="Times New Roman" panose="02020603050405020304" pitchFamily="18" charset="0"/>
              </a:rPr>
              <a:t> M., Acosta-Cazares, Benjamin, </a:t>
            </a:r>
            <a:r>
              <a:rPr lang="en-GB" sz="1200" dirty="0" err="1">
                <a:effectLst/>
                <a:latin typeface="Calibri Light" panose="020F0302020204030204" pitchFamily="34" charset="0"/>
                <a:ea typeface="Times New Roman" panose="02020603050405020304" pitchFamily="18" charset="0"/>
              </a:rPr>
              <a:t>Acuin</a:t>
            </a:r>
            <a:r>
              <a:rPr lang="en-GB" sz="1200" dirty="0">
                <a:effectLst/>
                <a:latin typeface="Calibri Light" panose="020F0302020204030204" pitchFamily="34" charset="0"/>
                <a:ea typeface="Times New Roman" panose="02020603050405020304" pitchFamily="18" charset="0"/>
              </a:rPr>
              <a:t>, Cecilia, . . . </a:t>
            </a:r>
            <a:r>
              <a:rPr lang="en-GB" sz="1200" dirty="0" err="1">
                <a:effectLst/>
                <a:latin typeface="Calibri Light" panose="020F0302020204030204" pitchFamily="34" charset="0"/>
                <a:ea typeface="Times New Roman" panose="02020603050405020304" pitchFamily="18" charset="0"/>
              </a:rPr>
              <a:t>Ezzati</a:t>
            </a:r>
            <a:r>
              <a:rPr lang="en-GB" sz="1200" dirty="0">
                <a:effectLst/>
                <a:latin typeface="Calibri Light" panose="020F0302020204030204" pitchFamily="34" charset="0"/>
                <a:ea typeface="Times New Roman" panose="02020603050405020304" pitchFamily="18" charset="0"/>
              </a:rPr>
              <a:t>, Majid. (2017). Worldwide trends in body-mass index, underweight, overweight, and obesity from 1975 to 2016: a pooled analysis of 2416 population-based measurement studies in 128·9 million children, adolescents, and adults. </a:t>
            </a:r>
            <a:r>
              <a:rPr lang="en-GB" sz="1200" i="1" dirty="0">
                <a:effectLst/>
                <a:latin typeface="Calibri Light" panose="020F0302020204030204" pitchFamily="34" charset="0"/>
                <a:ea typeface="Times New Roman" panose="02020603050405020304" pitchFamily="18" charset="0"/>
              </a:rPr>
              <a:t>The Lancet, 390</a:t>
            </a:r>
            <a:r>
              <a:rPr lang="en-GB" sz="1200" dirty="0">
                <a:effectLst/>
                <a:latin typeface="Calibri Light" panose="020F0302020204030204" pitchFamily="34" charset="0"/>
                <a:ea typeface="Times New Roman" panose="02020603050405020304" pitchFamily="18" charset="0"/>
              </a:rPr>
              <a:t>(10113), 2627-2642. </a:t>
            </a:r>
            <a:endParaRPr lang="en-GB" sz="1200" dirty="0">
              <a:effectLst/>
              <a:latin typeface="Times New Roman" panose="02020603050405020304" pitchFamily="18" charset="0"/>
              <a:ea typeface="Times New Roman" panose="02020603050405020304" pitchFamily="18" charset="0"/>
            </a:endParaRPr>
          </a:p>
          <a:p>
            <a:pPr>
              <a:spcAft>
                <a:spcPts val="1200"/>
              </a:spcAft>
            </a:pPr>
            <a:r>
              <a:rPr lang="en-GB" sz="1200" dirty="0">
                <a:effectLst/>
                <a:latin typeface="Calibri Light" panose="020F0302020204030204" pitchFamily="34" charset="0"/>
                <a:ea typeface="Calibri" panose="020F0502020204030204" pitchFamily="34" charset="0"/>
                <a:cs typeface="Times New Roman" panose="02020603050405020304" pitchFamily="18" charset="0"/>
              </a:rPr>
              <a:t>Al Sendi A., (2013) Relationship between body composition and blood pressure in Bahrani adolescents. British Journal of Nutrition 90 (4): 83-844.</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1200"/>
              </a:spcAft>
            </a:pPr>
            <a:r>
              <a:rPr lang="en-GB" sz="1200" dirty="0">
                <a:effectLst/>
                <a:latin typeface="Calibri Light" panose="020F0302020204030204" pitchFamily="34" charset="0"/>
                <a:ea typeface="Calibri" panose="020F0502020204030204" pitchFamily="34" charset="0"/>
                <a:cs typeface="Times New Roman" panose="02020603050405020304" pitchFamily="18" charset="0"/>
              </a:rPr>
              <a:t>Bell-Anderson K., (2004) Leptin as a potential treatment of obesity: progress to date. Treatments in Endocrinology 3 (1): 11-18.</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spcBef>
                <a:spcPts val="1200"/>
              </a:spcBef>
            </a:pPr>
            <a:r>
              <a:rPr lang="en-GB" sz="1100" dirty="0" err="1">
                <a:effectLst/>
                <a:latin typeface="Calibri" panose="020F0502020204030204" pitchFamily="34" charset="0"/>
                <a:ea typeface="Times New Roman" panose="02020603050405020304" pitchFamily="18" charset="0"/>
              </a:rPr>
              <a:t>Borkhoff</a:t>
            </a:r>
            <a:r>
              <a:rPr lang="en-GB" sz="1100" dirty="0">
                <a:effectLst/>
                <a:latin typeface="Calibri" panose="020F0502020204030204" pitchFamily="34" charset="0"/>
                <a:ea typeface="Times New Roman" panose="02020603050405020304" pitchFamily="18" charset="0"/>
              </a:rPr>
              <a:t> C.M., (2017) Misclassification of child body mass index from cut-points defined by rounded percentiles instead of Z-scores. BMC Res Notes. </a:t>
            </a:r>
            <a:endParaRPr lang="en-GB" sz="1200" dirty="0">
              <a:effectLst/>
              <a:latin typeface="Times New Roman" panose="02020603050405020304" pitchFamily="18" charset="0"/>
              <a:ea typeface="Times New Roman" panose="02020603050405020304" pitchFamily="18" charset="0"/>
            </a:endParaRPr>
          </a:p>
          <a:p>
            <a:pPr>
              <a:spcAft>
                <a:spcPts val="1200"/>
              </a:spcAft>
            </a:pPr>
            <a:r>
              <a:rPr lang="en-GB" sz="1200" dirty="0" err="1">
                <a:effectLst/>
                <a:latin typeface="Calibri Light" panose="020F0302020204030204" pitchFamily="34" charset="0"/>
                <a:ea typeface="Times New Roman" panose="02020603050405020304" pitchFamily="18" charset="0"/>
              </a:rPr>
              <a:t>Bralic</a:t>
            </a:r>
            <a:r>
              <a:rPr lang="en-GB" sz="1200" dirty="0">
                <a:effectLst/>
                <a:latin typeface="Calibri Light" panose="020F0302020204030204" pitchFamily="34" charset="0"/>
                <a:ea typeface="Times New Roman" panose="02020603050405020304" pitchFamily="18" charset="0"/>
              </a:rPr>
              <a:t>, I., </a:t>
            </a:r>
            <a:r>
              <a:rPr lang="en-GB" sz="1200" dirty="0" err="1">
                <a:effectLst/>
                <a:latin typeface="Calibri Light" panose="020F0302020204030204" pitchFamily="34" charset="0"/>
                <a:ea typeface="Times New Roman" panose="02020603050405020304" pitchFamily="18" charset="0"/>
              </a:rPr>
              <a:t>Tahirovic</a:t>
            </a:r>
            <a:r>
              <a:rPr lang="en-GB" sz="1200" dirty="0">
                <a:effectLst/>
                <a:latin typeface="Calibri Light" panose="020F0302020204030204" pitchFamily="34" charset="0"/>
                <a:ea typeface="Times New Roman" panose="02020603050405020304" pitchFamily="18" charset="0"/>
              </a:rPr>
              <a:t>, H., </a:t>
            </a:r>
            <a:r>
              <a:rPr lang="en-GB" sz="1200" dirty="0" err="1">
                <a:effectLst/>
                <a:latin typeface="Calibri Light" panose="020F0302020204030204" pitchFamily="34" charset="0"/>
                <a:ea typeface="Times New Roman" panose="02020603050405020304" pitchFamily="18" charset="0"/>
              </a:rPr>
              <a:t>Matanic</a:t>
            </a:r>
            <a:r>
              <a:rPr lang="en-GB" sz="1200" dirty="0">
                <a:effectLst/>
                <a:latin typeface="Calibri Light" panose="020F0302020204030204" pitchFamily="34" charset="0"/>
                <a:ea typeface="Times New Roman" panose="02020603050405020304" pitchFamily="18" charset="0"/>
              </a:rPr>
              <a:t>, D., </a:t>
            </a:r>
            <a:r>
              <a:rPr lang="en-GB" sz="1200" dirty="0" err="1">
                <a:effectLst/>
                <a:latin typeface="Calibri Light" panose="020F0302020204030204" pitchFamily="34" charset="0"/>
                <a:ea typeface="Times New Roman" panose="02020603050405020304" pitchFamily="18" charset="0"/>
              </a:rPr>
              <a:t>Vrdoljak</a:t>
            </a:r>
            <a:r>
              <a:rPr lang="en-GB" sz="1200" dirty="0">
                <a:effectLst/>
                <a:latin typeface="Calibri Light" panose="020F0302020204030204" pitchFamily="34" charset="0"/>
                <a:ea typeface="Times New Roman" panose="02020603050405020304" pitchFamily="18" charset="0"/>
              </a:rPr>
              <a:t>, O., </a:t>
            </a:r>
            <a:r>
              <a:rPr lang="en-GB" sz="1200" dirty="0" err="1">
                <a:effectLst/>
                <a:latin typeface="Calibri Light" panose="020F0302020204030204" pitchFamily="34" charset="0"/>
                <a:ea typeface="Times New Roman" panose="02020603050405020304" pitchFamily="18" charset="0"/>
              </a:rPr>
              <a:t>Stojanovic-Spehar</a:t>
            </a:r>
            <a:r>
              <a:rPr lang="en-GB" sz="1200" dirty="0">
                <a:effectLst/>
                <a:latin typeface="Calibri Light" panose="020F0302020204030204" pitchFamily="34" charset="0"/>
                <a:ea typeface="Times New Roman" panose="02020603050405020304" pitchFamily="18" charset="0"/>
              </a:rPr>
              <a:t>, S., </a:t>
            </a:r>
            <a:r>
              <a:rPr lang="en-GB" sz="1200" dirty="0" err="1">
                <a:effectLst/>
                <a:latin typeface="Calibri Light" panose="020F0302020204030204" pitchFamily="34" charset="0"/>
                <a:ea typeface="Times New Roman" panose="02020603050405020304" pitchFamily="18" charset="0"/>
              </a:rPr>
              <a:t>Kovacic</a:t>
            </a:r>
            <a:r>
              <a:rPr lang="en-GB" sz="1200" dirty="0">
                <a:effectLst/>
                <a:latin typeface="Calibri Light" panose="020F0302020204030204" pitchFamily="34" charset="0"/>
                <a:ea typeface="Times New Roman" panose="02020603050405020304" pitchFamily="18" charset="0"/>
              </a:rPr>
              <a:t>, V., &amp; </a:t>
            </a:r>
            <a:r>
              <a:rPr lang="en-GB" sz="1200" dirty="0" err="1">
                <a:effectLst/>
                <a:latin typeface="Calibri Light" panose="020F0302020204030204" pitchFamily="34" charset="0"/>
                <a:ea typeface="Times New Roman" panose="02020603050405020304" pitchFamily="18" charset="0"/>
              </a:rPr>
              <a:t>Blazekovic</a:t>
            </a:r>
            <a:r>
              <a:rPr lang="en-GB" sz="1200" dirty="0">
                <a:effectLst/>
                <a:latin typeface="Calibri Light" panose="020F0302020204030204" pitchFamily="34" charset="0"/>
                <a:ea typeface="Times New Roman" panose="02020603050405020304" pitchFamily="18" charset="0"/>
              </a:rPr>
              <a:t>- </a:t>
            </a:r>
            <a:r>
              <a:rPr lang="en-GB" sz="1200" dirty="0" err="1">
                <a:effectLst/>
                <a:latin typeface="Calibri Light" panose="020F0302020204030204" pitchFamily="34" charset="0"/>
                <a:ea typeface="Times New Roman" panose="02020603050405020304" pitchFamily="18" charset="0"/>
              </a:rPr>
              <a:t>Milakovic</a:t>
            </a:r>
            <a:r>
              <a:rPr lang="en-GB" sz="1200" dirty="0">
                <a:effectLst/>
                <a:latin typeface="Calibri Light" panose="020F0302020204030204" pitchFamily="34" charset="0"/>
                <a:ea typeface="Times New Roman" panose="02020603050405020304" pitchFamily="18" charset="0"/>
              </a:rPr>
              <a:t>, S. (2015). Association of early menarche age and overweight/obesity. </a:t>
            </a:r>
            <a:r>
              <a:rPr lang="en-GB" sz="1200" i="1" dirty="0">
                <a:effectLst/>
                <a:latin typeface="Calibri Light" panose="020F0302020204030204" pitchFamily="34" charset="0"/>
                <a:ea typeface="Times New Roman" panose="02020603050405020304" pitchFamily="18" charset="0"/>
              </a:rPr>
              <a:t>J </a:t>
            </a:r>
            <a:r>
              <a:rPr lang="en-GB" sz="1200" i="1" dirty="0" err="1">
                <a:effectLst/>
                <a:latin typeface="Calibri Light" panose="020F0302020204030204" pitchFamily="34" charset="0"/>
                <a:ea typeface="Times New Roman" panose="02020603050405020304" pitchFamily="18" charset="0"/>
              </a:rPr>
              <a:t>Pediatr</a:t>
            </a:r>
            <a:r>
              <a:rPr lang="en-GB" sz="1200" i="1" dirty="0">
                <a:effectLst/>
                <a:latin typeface="Calibri Light" panose="020F0302020204030204" pitchFamily="34" charset="0"/>
                <a:ea typeface="Times New Roman" panose="02020603050405020304" pitchFamily="18" charset="0"/>
              </a:rPr>
              <a:t> Endocrinol </a:t>
            </a:r>
            <a:r>
              <a:rPr lang="en-GB" sz="1200" i="1" dirty="0" err="1">
                <a:effectLst/>
                <a:latin typeface="Calibri Light" panose="020F0302020204030204" pitchFamily="34" charset="0"/>
                <a:ea typeface="Times New Roman" panose="02020603050405020304" pitchFamily="18" charset="0"/>
              </a:rPr>
              <a:t>Metab</a:t>
            </a:r>
            <a:r>
              <a:rPr lang="en-GB" sz="1200" i="1" dirty="0">
                <a:effectLst/>
                <a:latin typeface="Calibri Light" panose="020F0302020204030204" pitchFamily="34" charset="0"/>
                <a:ea typeface="Times New Roman" panose="02020603050405020304" pitchFamily="18" charset="0"/>
              </a:rPr>
              <a:t>, 25</a:t>
            </a:r>
            <a:r>
              <a:rPr lang="en-GB" sz="1200" dirty="0">
                <a:effectLst/>
                <a:latin typeface="Calibri Light" panose="020F0302020204030204" pitchFamily="34" charset="0"/>
                <a:ea typeface="Times New Roman" panose="02020603050405020304" pitchFamily="18" charset="0"/>
              </a:rPr>
              <a:t>(1-2), 57-62. </a:t>
            </a:r>
            <a:endParaRPr lang="en-GB" sz="1200" dirty="0">
              <a:effectLst/>
              <a:latin typeface="Times New Roman" panose="02020603050405020304" pitchFamily="18" charset="0"/>
              <a:ea typeface="Times New Roman" panose="02020603050405020304" pitchFamily="18" charset="0"/>
            </a:endParaRPr>
          </a:p>
          <a:p>
            <a:pPr>
              <a:spcAft>
                <a:spcPts val="1200"/>
              </a:spcAft>
            </a:pPr>
            <a:r>
              <a:rPr lang="en-GB" sz="1200" dirty="0">
                <a:effectLst/>
                <a:latin typeface="Calibri Light" panose="020F0302020204030204" pitchFamily="34" charset="0"/>
                <a:ea typeface="Calibri" panose="020F0502020204030204" pitchFamily="34" charset="0"/>
                <a:cs typeface="Times New Roman" panose="02020603050405020304" pitchFamily="18" charset="0"/>
              </a:rPr>
              <a:t>Caballero B. (2001) School health and community nutrition. Public Health Nutrition 4 (6A): 1335-1336.</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1200"/>
              </a:spcAft>
            </a:pPr>
            <a:r>
              <a:rPr lang="en-GB" sz="1200" dirty="0">
                <a:effectLst/>
                <a:latin typeface="Calibri Light" panose="020F0302020204030204" pitchFamily="34" charset="0"/>
                <a:ea typeface="Calibri" panose="020F0502020204030204" pitchFamily="34" charset="0"/>
                <a:cs typeface="Times New Roman" panose="02020603050405020304" pitchFamily="18" charset="0"/>
              </a:rPr>
              <a:t>Caroli M, </a:t>
            </a:r>
            <a:r>
              <a:rPr lang="en-GB" sz="1200" dirty="0" err="1">
                <a:effectLst/>
                <a:latin typeface="Calibri Light" panose="020F0302020204030204" pitchFamily="34" charset="0"/>
                <a:ea typeface="Calibri" panose="020F0502020204030204" pitchFamily="34" charset="0"/>
                <a:cs typeface="Times New Roman" panose="02020603050405020304" pitchFamily="18" charset="0"/>
              </a:rPr>
              <a:t>Lagravinese</a:t>
            </a:r>
            <a:r>
              <a:rPr lang="en-GB" sz="1200" dirty="0">
                <a:effectLst/>
                <a:latin typeface="Calibri Light" panose="020F0302020204030204" pitchFamily="34" charset="0"/>
                <a:ea typeface="Calibri" panose="020F0502020204030204" pitchFamily="34" charset="0"/>
                <a:cs typeface="Times New Roman" panose="02020603050405020304" pitchFamily="18" charset="0"/>
              </a:rPr>
              <a:t> D. (2002) Prevention of obesity. Nutrition Research 22 (1-2): 221-226.</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1200"/>
              </a:spcAft>
            </a:pPr>
            <a:r>
              <a:rPr lang="en-GB" sz="1200" dirty="0">
                <a:effectLst/>
                <a:latin typeface="Calibri Light" panose="020F0302020204030204" pitchFamily="34" charset="0"/>
                <a:ea typeface="Times New Roman" panose="02020603050405020304" pitchFamily="18" charset="0"/>
              </a:rPr>
              <a:t>Chinn, Susan, &amp; Rona, Roberto J. (2001). Prevalence and trends in overweight and obesity in three cross sectional studies of British children, 1974-94. </a:t>
            </a:r>
            <a:r>
              <a:rPr lang="en-GB" sz="1200" i="1" dirty="0">
                <a:effectLst/>
                <a:latin typeface="Calibri Light" panose="020F0302020204030204" pitchFamily="34" charset="0"/>
                <a:ea typeface="Times New Roman" panose="02020603050405020304" pitchFamily="18" charset="0"/>
              </a:rPr>
              <a:t>BMJ: British Medical Journal, 322</a:t>
            </a:r>
            <a:r>
              <a:rPr lang="en-GB" sz="1200" dirty="0">
                <a:effectLst/>
                <a:latin typeface="Calibri Light" panose="020F0302020204030204" pitchFamily="34" charset="0"/>
                <a:ea typeface="Times New Roman" panose="02020603050405020304" pitchFamily="18" charset="0"/>
              </a:rPr>
              <a:t>(7277), 24-26. </a:t>
            </a:r>
            <a:endParaRPr lang="en-GB" sz="1200" dirty="0">
              <a:effectLst/>
              <a:latin typeface="Times New Roman" panose="02020603050405020304" pitchFamily="18" charset="0"/>
              <a:ea typeface="Times New Roman" panose="02020603050405020304" pitchFamily="18" charset="0"/>
            </a:endParaRPr>
          </a:p>
          <a:p>
            <a:pPr>
              <a:spcAft>
                <a:spcPts val="1200"/>
              </a:spcAft>
            </a:pPr>
            <a:r>
              <a:rPr lang="en-GB" sz="1200" dirty="0">
                <a:effectLst/>
                <a:latin typeface="Calibri Light" panose="020F0302020204030204" pitchFamily="34" charset="0"/>
                <a:ea typeface="Calibri" panose="020F0502020204030204" pitchFamily="34" charset="0"/>
                <a:cs typeface="Times New Roman" panose="02020603050405020304" pitchFamily="18" charset="0"/>
              </a:rPr>
              <a:t>Coakley A (2003) Food or ‘virtual’ food? The construction of children’s food in a global economy. International Journal of Consumer Studies 2 (4): 335-340.</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1200"/>
              </a:spcAft>
            </a:pPr>
            <a:r>
              <a:rPr lang="en-GB" sz="1200" dirty="0">
                <a:effectLst/>
                <a:latin typeface="Calibri Light" panose="020F0302020204030204" pitchFamily="34" charset="0"/>
                <a:ea typeface="Times New Roman" panose="02020603050405020304" pitchFamily="18" charset="0"/>
              </a:rPr>
              <a:t>Cole, Tim J., </a:t>
            </a:r>
            <a:r>
              <a:rPr lang="en-GB" sz="1200" dirty="0" err="1">
                <a:effectLst/>
                <a:latin typeface="Calibri Light" panose="020F0302020204030204" pitchFamily="34" charset="0"/>
                <a:ea typeface="Times New Roman" panose="02020603050405020304" pitchFamily="18" charset="0"/>
              </a:rPr>
              <a:t>Flegal</a:t>
            </a:r>
            <a:r>
              <a:rPr lang="en-GB" sz="1200" dirty="0">
                <a:effectLst/>
                <a:latin typeface="Calibri Light" panose="020F0302020204030204" pitchFamily="34" charset="0"/>
                <a:ea typeface="Times New Roman" panose="02020603050405020304" pitchFamily="18" charset="0"/>
              </a:rPr>
              <a:t>, Katherine M., Nicholls, Dasha, &amp; Jackson, Alan A. (2007). Body mass index cut offs to define thinness in children and adolescents: international survey. </a:t>
            </a:r>
            <a:r>
              <a:rPr lang="en-GB" sz="1200" i="1" dirty="0">
                <a:effectLst/>
                <a:latin typeface="Calibri Light" panose="020F0302020204030204" pitchFamily="34" charset="0"/>
                <a:ea typeface="Times New Roman" panose="02020603050405020304" pitchFamily="18" charset="0"/>
              </a:rPr>
              <a:t>BMJ : British Medical Journal, 335</a:t>
            </a:r>
            <a:r>
              <a:rPr lang="en-GB" sz="1200" dirty="0">
                <a:effectLst/>
                <a:latin typeface="Calibri Light" panose="020F0302020204030204" pitchFamily="34" charset="0"/>
                <a:ea typeface="Times New Roman" panose="02020603050405020304" pitchFamily="18" charset="0"/>
              </a:rPr>
              <a:t>(7612), 194-194. </a:t>
            </a:r>
            <a:endParaRPr lang="en-GB" sz="1200" dirty="0">
              <a:effectLst/>
              <a:latin typeface="Times New Roman" panose="02020603050405020304" pitchFamily="18" charset="0"/>
              <a:ea typeface="Times New Roman" panose="02020603050405020304" pitchFamily="18" charset="0"/>
            </a:endParaRPr>
          </a:p>
          <a:p>
            <a:pPr>
              <a:spcAft>
                <a:spcPts val="1200"/>
              </a:spcAft>
            </a:pPr>
            <a:r>
              <a:rPr lang="en-GB" sz="1200" dirty="0">
                <a:effectLst/>
                <a:latin typeface="Calibri Light" panose="020F0302020204030204" pitchFamily="34" charset="0"/>
                <a:ea typeface="Times New Roman" panose="02020603050405020304" pitchFamily="18" charset="0"/>
              </a:rPr>
              <a:t>Connelly, Roxanne, &amp; Platt, Lucinda. (2014). Cohort Profile: UK Millennium Cohort Study (MCS). </a:t>
            </a:r>
            <a:r>
              <a:rPr lang="en-GB" sz="1200" i="1" dirty="0">
                <a:effectLst/>
                <a:latin typeface="Calibri Light" panose="020F0302020204030204" pitchFamily="34" charset="0"/>
                <a:ea typeface="Times New Roman" panose="02020603050405020304" pitchFamily="18" charset="0"/>
              </a:rPr>
              <a:t>International Journal of Epidemiology, 43</a:t>
            </a:r>
            <a:r>
              <a:rPr lang="en-GB" sz="1200" dirty="0">
                <a:effectLst/>
                <a:latin typeface="Calibri Light" panose="020F0302020204030204" pitchFamily="34" charset="0"/>
                <a:ea typeface="Times New Roman" panose="02020603050405020304" pitchFamily="18" charset="0"/>
              </a:rPr>
              <a:t>(6), 1719-1725. </a:t>
            </a:r>
            <a:r>
              <a:rPr lang="en-GB" sz="1200" dirty="0" err="1">
                <a:effectLst/>
                <a:latin typeface="Calibri Light" panose="020F0302020204030204" pitchFamily="34" charset="0"/>
                <a:ea typeface="Times New Roman" panose="02020603050405020304" pitchFamily="18" charset="0"/>
              </a:rPr>
              <a:t>doi</a:t>
            </a:r>
            <a:r>
              <a:rPr lang="en-GB" sz="1200" dirty="0">
                <a:effectLst/>
                <a:latin typeface="Calibri Light" panose="020F0302020204030204" pitchFamily="34" charset="0"/>
                <a:ea typeface="Times New Roman" panose="02020603050405020304" pitchFamily="18" charset="0"/>
              </a:rPr>
              <a:t>: 10.1093/</a:t>
            </a:r>
            <a:r>
              <a:rPr lang="en-GB" sz="1200" dirty="0" err="1">
                <a:effectLst/>
                <a:latin typeface="Calibri Light" panose="020F0302020204030204" pitchFamily="34" charset="0"/>
                <a:ea typeface="Times New Roman" panose="02020603050405020304" pitchFamily="18" charset="0"/>
              </a:rPr>
              <a:t>ije</a:t>
            </a:r>
            <a:r>
              <a:rPr lang="en-GB" sz="1200" dirty="0">
                <a:effectLst/>
                <a:latin typeface="Calibri Light" panose="020F0302020204030204" pitchFamily="34" charset="0"/>
                <a:ea typeface="Times New Roman" panose="02020603050405020304" pitchFamily="18" charset="0"/>
              </a:rPr>
              <a:t>/dyu001 </a:t>
            </a:r>
            <a:endParaRPr lang="en-GB" sz="1200" dirty="0">
              <a:effectLst/>
              <a:latin typeface="Times New Roman" panose="02020603050405020304" pitchFamily="18" charset="0"/>
              <a:ea typeface="Times New Roman" panose="02020603050405020304" pitchFamily="18" charset="0"/>
            </a:endParaRPr>
          </a:p>
          <a:p>
            <a:pPr>
              <a:spcAft>
                <a:spcPts val="1200"/>
              </a:spcAft>
            </a:pPr>
            <a:r>
              <a:rPr lang="en-GB" sz="1200" dirty="0">
                <a:effectLst/>
                <a:latin typeface="Calibri Light" panose="020F0302020204030204" pitchFamily="34" charset="0"/>
                <a:ea typeface="Times New Roman" panose="02020603050405020304" pitchFamily="18" charset="0"/>
              </a:rPr>
              <a:t>Davidson </a:t>
            </a:r>
            <a:r>
              <a:rPr lang="en-GB" sz="1200" dirty="0" err="1">
                <a:effectLst/>
                <a:latin typeface="Calibri Light" panose="020F0302020204030204" pitchFamily="34" charset="0"/>
                <a:ea typeface="Times New Roman" panose="02020603050405020304" pitchFamily="18" charset="0"/>
              </a:rPr>
              <a:t>P.l</a:t>
            </a:r>
            <a:r>
              <a:rPr lang="en-GB" sz="1200" dirty="0">
                <a:effectLst/>
                <a:latin typeface="Calibri Light" panose="020F0302020204030204" pitchFamily="34" charset="0"/>
                <a:ea typeface="Times New Roman" panose="02020603050405020304" pitchFamily="18" charset="0"/>
              </a:rPr>
              <a:t>., (2003) Biochemical analysis of arm fracture in obese boys. Journal of Paediatrics and Child Health 39: 655-664.</a:t>
            </a:r>
            <a:endParaRPr lang="en-GB"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6559626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CEC4621-24BC-69E5-12AA-81307616AAA2}"/>
              </a:ext>
            </a:extLst>
          </p:cNvPr>
          <p:cNvSpPr txBox="1"/>
          <p:nvPr/>
        </p:nvSpPr>
        <p:spPr>
          <a:xfrm>
            <a:off x="152400" y="1011228"/>
            <a:ext cx="11902440" cy="5355312"/>
          </a:xfrm>
          <a:prstGeom prst="rect">
            <a:avLst/>
          </a:prstGeom>
          <a:noFill/>
        </p:spPr>
        <p:txBody>
          <a:bodyPr wrap="square">
            <a:spAutoFit/>
          </a:bodyPr>
          <a:lstStyle/>
          <a:p>
            <a:pPr>
              <a:spcAft>
                <a:spcPts val="1200"/>
              </a:spcAft>
            </a:pPr>
            <a:r>
              <a:rPr lang="en-GB" sz="1400" dirty="0">
                <a:effectLst/>
                <a:latin typeface="Calibri Light" panose="020F0302020204030204" pitchFamily="34" charset="0"/>
                <a:ea typeface="Times New Roman" panose="02020603050405020304" pitchFamily="18" charset="0"/>
              </a:rPr>
              <a:t>Fitzsimons, </a:t>
            </a:r>
            <a:r>
              <a:rPr lang="en-GB" sz="1400" dirty="0" err="1">
                <a:effectLst/>
                <a:latin typeface="Calibri Light" panose="020F0302020204030204" pitchFamily="34" charset="0"/>
                <a:ea typeface="Times New Roman" panose="02020603050405020304" pitchFamily="18" charset="0"/>
              </a:rPr>
              <a:t>Emla</a:t>
            </a:r>
            <a:r>
              <a:rPr lang="en-GB" sz="1400" dirty="0">
                <a:effectLst/>
                <a:latin typeface="Calibri Light" panose="020F0302020204030204" pitchFamily="34" charset="0"/>
                <a:ea typeface="Times New Roman" panose="02020603050405020304" pitchFamily="18" charset="0"/>
              </a:rPr>
              <a:t>. (2017). Millennium Cohort Study, Sixth Survey 2015-2016 </a:t>
            </a:r>
            <a:r>
              <a:rPr lang="en-GB" sz="1400" i="1" dirty="0">
                <a:effectLst/>
                <a:latin typeface="Calibri Light" panose="020F0302020204030204" pitchFamily="34" charset="0"/>
                <a:ea typeface="Times New Roman" panose="02020603050405020304" pitchFamily="18" charset="0"/>
              </a:rPr>
              <a:t>User Guide </a:t>
            </a:r>
            <a:r>
              <a:rPr lang="en-GB" sz="1400" dirty="0">
                <a:effectLst/>
                <a:latin typeface="Calibri Light" panose="020F0302020204030204" pitchFamily="34" charset="0"/>
                <a:ea typeface="Times New Roman" panose="02020603050405020304" pitchFamily="18" charset="0"/>
              </a:rPr>
              <a:t>(First Edition ed.): UCL Institute of Education, Centre for Longitudinal Studies. </a:t>
            </a:r>
            <a:endParaRPr lang="en-GB" sz="1400" dirty="0">
              <a:effectLst/>
              <a:latin typeface="Times New Roman" panose="02020603050405020304" pitchFamily="18" charset="0"/>
              <a:ea typeface="Times New Roman" panose="02020603050405020304" pitchFamily="18" charset="0"/>
            </a:endParaRPr>
          </a:p>
          <a:p>
            <a:pPr>
              <a:spcAft>
                <a:spcPts val="1200"/>
              </a:spcAft>
            </a:pPr>
            <a:r>
              <a:rPr lang="en-GB" sz="1400" dirty="0">
                <a:effectLst/>
                <a:latin typeface="Calibri Light" panose="020F0302020204030204" pitchFamily="34" charset="0"/>
                <a:ea typeface="Times New Roman" panose="02020603050405020304" pitchFamily="18" charset="0"/>
              </a:rPr>
              <a:t>Goran M. (2006) Fat intake and adiposity in children of lean and obese parents. American Journal of Clinical Nutrition 63: Pp.511-513.</a:t>
            </a:r>
            <a:endParaRPr lang="en-GB" sz="1400" dirty="0">
              <a:effectLst/>
              <a:latin typeface="Times New Roman" panose="02020603050405020304" pitchFamily="18" charset="0"/>
              <a:ea typeface="Times New Roman" panose="02020603050405020304" pitchFamily="18" charset="0"/>
            </a:endParaRPr>
          </a:p>
          <a:p>
            <a:pPr>
              <a:spcAft>
                <a:spcPts val="1200"/>
              </a:spcAft>
            </a:pPr>
            <a:r>
              <a:rPr lang="en-GB" sz="1400" dirty="0">
                <a:effectLst/>
                <a:latin typeface="Calibri Light" panose="020F0302020204030204" pitchFamily="34" charset="0"/>
                <a:ea typeface="Times New Roman" panose="02020603050405020304" pitchFamily="18" charset="0"/>
              </a:rPr>
              <a:t>Health and Social Care Information Centre (2015) Health Survey for England 2014 </a:t>
            </a:r>
            <a:endParaRPr lang="en-GB" sz="1400" dirty="0">
              <a:effectLst/>
              <a:latin typeface="Times New Roman" panose="02020603050405020304" pitchFamily="18" charset="0"/>
              <a:ea typeface="Times New Roman" panose="02020603050405020304" pitchFamily="18" charset="0"/>
            </a:endParaRPr>
          </a:p>
          <a:p>
            <a:pPr>
              <a:spcAft>
                <a:spcPts val="1200"/>
              </a:spcAft>
            </a:pPr>
            <a:r>
              <a:rPr lang="en-GB" sz="1400" dirty="0">
                <a:effectLst/>
                <a:latin typeface="Calibri Light" panose="020F0302020204030204" pitchFamily="34" charset="0"/>
                <a:ea typeface="Times New Roman" panose="02020603050405020304" pitchFamily="18" charset="0"/>
              </a:rPr>
              <a:t>Hill A.J., (2008) Food advertising on British children's television: a content analysis and experimental study with nine-year olds. International Journal of Obesity and Related Metabolic Disorders 22 (3): 216-224.</a:t>
            </a:r>
            <a:endParaRPr lang="en-GB" sz="1400" dirty="0">
              <a:effectLst/>
              <a:latin typeface="Times New Roman" panose="02020603050405020304" pitchFamily="18" charset="0"/>
              <a:ea typeface="Times New Roman" panose="02020603050405020304" pitchFamily="18" charset="0"/>
            </a:endParaRPr>
          </a:p>
          <a:p>
            <a:pPr>
              <a:spcAft>
                <a:spcPts val="1200"/>
              </a:spcAft>
            </a:pPr>
            <a:r>
              <a:rPr lang="en-GB" sz="1400" dirty="0">
                <a:effectLst/>
                <a:latin typeface="Calibri Light" panose="020F0302020204030204" pitchFamily="34" charset="0"/>
                <a:ea typeface="Times New Roman" panose="02020603050405020304" pitchFamily="18" charset="0"/>
              </a:rPr>
              <a:t>Hodges EA. (2003) A primer on early childhood obesity and parental influence. </a:t>
            </a:r>
            <a:r>
              <a:rPr lang="en-GB" sz="1400" dirty="0" err="1">
                <a:effectLst/>
                <a:latin typeface="Calibri Light" panose="020F0302020204030204" pitchFamily="34" charset="0"/>
                <a:ea typeface="Times New Roman" panose="02020603050405020304" pitchFamily="18" charset="0"/>
              </a:rPr>
              <a:t>Pediatric</a:t>
            </a:r>
            <a:r>
              <a:rPr lang="en-GB" sz="1400" dirty="0">
                <a:effectLst/>
                <a:latin typeface="Calibri Light" panose="020F0302020204030204" pitchFamily="34" charset="0"/>
                <a:ea typeface="Times New Roman" panose="02020603050405020304" pitchFamily="18" charset="0"/>
              </a:rPr>
              <a:t> Nursing 29 (1): 13-6.</a:t>
            </a:r>
            <a:endParaRPr lang="en-GB" sz="1400" dirty="0">
              <a:effectLst/>
              <a:latin typeface="Times New Roman" panose="02020603050405020304" pitchFamily="18" charset="0"/>
              <a:ea typeface="Times New Roman" panose="02020603050405020304" pitchFamily="18" charset="0"/>
            </a:endParaRPr>
          </a:p>
          <a:p>
            <a:pPr>
              <a:spcAft>
                <a:spcPts val="1200"/>
              </a:spcAft>
            </a:pPr>
            <a:r>
              <a:rPr lang="en-GB" sz="1400" dirty="0" err="1">
                <a:effectLst/>
                <a:latin typeface="Calibri Light" panose="020F0302020204030204" pitchFamily="34" charset="0"/>
                <a:ea typeface="Times New Roman" panose="02020603050405020304" pitchFamily="18" charset="0"/>
              </a:rPr>
              <a:t>Hotu</a:t>
            </a:r>
            <a:r>
              <a:rPr lang="en-GB" sz="1400" dirty="0">
                <a:effectLst/>
                <a:latin typeface="Calibri Light" panose="020F0302020204030204" pitchFamily="34" charset="0"/>
                <a:ea typeface="Times New Roman" panose="02020603050405020304" pitchFamily="18" charset="0"/>
              </a:rPr>
              <a:t> S., (2004) Increasing prevalence of type 2 diabetes in adolescents. Journal of Paediatrics and Child Health 40 (4): Pp.211-214.</a:t>
            </a:r>
            <a:endParaRPr lang="en-GB" sz="1400" dirty="0">
              <a:effectLst/>
              <a:latin typeface="Times New Roman" panose="02020603050405020304" pitchFamily="18" charset="0"/>
              <a:ea typeface="Times New Roman" panose="02020603050405020304" pitchFamily="18" charset="0"/>
            </a:endParaRPr>
          </a:p>
          <a:p>
            <a:pPr>
              <a:spcAft>
                <a:spcPts val="1200"/>
              </a:spcAft>
            </a:pPr>
            <a:r>
              <a:rPr lang="en-GB" sz="1400" dirty="0">
                <a:effectLst/>
                <a:latin typeface="Calibri Light" panose="020F0302020204030204" pitchFamily="34" charset="0"/>
                <a:ea typeface="Times New Roman" panose="02020603050405020304" pitchFamily="18" charset="0"/>
              </a:rPr>
              <a:t>Kelley C., (2004) Dietary intake of children at high risk of cardiovascular disease. Journal of the American Dietetic Association 104 (2): 222-225.</a:t>
            </a:r>
            <a:endParaRPr lang="en-GB" sz="1400" dirty="0">
              <a:effectLst/>
              <a:latin typeface="Times New Roman" panose="02020603050405020304" pitchFamily="18" charset="0"/>
              <a:ea typeface="Times New Roman" panose="02020603050405020304" pitchFamily="18" charset="0"/>
            </a:endParaRPr>
          </a:p>
          <a:p>
            <a:pPr>
              <a:spcAft>
                <a:spcPts val="1200"/>
              </a:spcAft>
            </a:pPr>
            <a:r>
              <a:rPr lang="en-GB" sz="1400" dirty="0" err="1">
                <a:effectLst/>
                <a:latin typeface="Calibri Light" panose="020F0302020204030204" pitchFamily="34" charset="0"/>
                <a:ea typeface="Times New Roman" panose="02020603050405020304" pitchFamily="18" charset="0"/>
              </a:rPr>
              <a:t>Ketende</a:t>
            </a:r>
            <a:r>
              <a:rPr lang="en-GB" sz="1400" dirty="0">
                <a:effectLst/>
                <a:latin typeface="Calibri Light" panose="020F0302020204030204" pitchFamily="34" charset="0"/>
                <a:ea typeface="Times New Roman" panose="02020603050405020304" pitchFamily="18" charset="0"/>
              </a:rPr>
              <a:t>, SC, &amp; Jones, EM. (2011). The millennium cohort study: User guide to analysing MCS data using STATA. </a:t>
            </a:r>
            <a:r>
              <a:rPr lang="en-GB" sz="1400" i="1" dirty="0">
                <a:effectLst/>
                <a:latin typeface="Calibri Light" panose="020F0302020204030204" pitchFamily="34" charset="0"/>
                <a:ea typeface="Times New Roman" panose="02020603050405020304" pitchFamily="18" charset="0"/>
              </a:rPr>
              <a:t>London: Centre for Longitudinal Studies, Institute of Education</a:t>
            </a:r>
            <a:r>
              <a:rPr lang="en-GB" sz="1400" dirty="0">
                <a:effectLst/>
                <a:latin typeface="Calibri Light" panose="020F0302020204030204" pitchFamily="34" charset="0"/>
                <a:ea typeface="Times New Roman" panose="02020603050405020304" pitchFamily="18" charset="0"/>
              </a:rPr>
              <a:t>. </a:t>
            </a:r>
            <a:endParaRPr lang="en-GB" sz="1400" dirty="0">
              <a:effectLst/>
              <a:latin typeface="Times New Roman" panose="02020603050405020304" pitchFamily="18" charset="0"/>
              <a:ea typeface="Times New Roman" panose="02020603050405020304" pitchFamily="18" charset="0"/>
            </a:endParaRPr>
          </a:p>
          <a:p>
            <a:pPr>
              <a:spcBef>
                <a:spcPts val="1200"/>
              </a:spcBef>
            </a:pPr>
            <a:r>
              <a:rPr lang="en-GB" sz="1200" dirty="0">
                <a:effectLst/>
                <a:latin typeface="Calibri" panose="020F0502020204030204" pitchFamily="34" charset="0"/>
                <a:ea typeface="Times New Roman" panose="02020603050405020304" pitchFamily="18" charset="0"/>
              </a:rPr>
              <a:t>Kumar R., (2015) Childhood obesity: causes and consequences. J Family Med Prim Care.  4: Pp.87–92.</a:t>
            </a:r>
          </a:p>
          <a:p>
            <a:pPr>
              <a:spcAft>
                <a:spcPts val="1200"/>
              </a:spcAft>
            </a:pPr>
            <a:r>
              <a:rPr lang="en-GB" sz="1400" dirty="0">
                <a:effectLst/>
                <a:latin typeface="Calibri Light" panose="020F0302020204030204" pitchFamily="34" charset="0"/>
                <a:ea typeface="Times New Roman" panose="02020603050405020304" pitchFamily="18" charset="0"/>
              </a:rPr>
              <a:t>Mostafa, Tarek, &amp; </a:t>
            </a:r>
            <a:r>
              <a:rPr lang="en-GB" sz="1400" dirty="0" err="1">
                <a:effectLst/>
                <a:latin typeface="Calibri Light" panose="020F0302020204030204" pitchFamily="34" charset="0"/>
                <a:ea typeface="Times New Roman" panose="02020603050405020304" pitchFamily="18" charset="0"/>
              </a:rPr>
              <a:t>Ploubidis</a:t>
            </a:r>
            <a:r>
              <a:rPr lang="en-GB" sz="1400" dirty="0">
                <a:effectLst/>
                <a:latin typeface="Calibri Light" panose="020F0302020204030204" pitchFamily="34" charset="0"/>
                <a:ea typeface="Times New Roman" panose="02020603050405020304" pitchFamily="18" charset="0"/>
              </a:rPr>
              <a:t>, George. (2017). Millennium Cohort Study, Sixth Survey 2015-2016, Technical report on response (Age 14): UCL Institute of Education, Centre for Longitudinal Studies. </a:t>
            </a:r>
            <a:endParaRPr lang="en-GB" sz="1400" dirty="0">
              <a:effectLst/>
              <a:latin typeface="Times New Roman" panose="02020603050405020304" pitchFamily="18" charset="0"/>
              <a:ea typeface="Times New Roman" panose="02020603050405020304" pitchFamily="18" charset="0"/>
            </a:endParaRPr>
          </a:p>
          <a:p>
            <a:pPr>
              <a:spcAft>
                <a:spcPts val="1200"/>
              </a:spcAft>
            </a:pPr>
            <a:r>
              <a:rPr lang="en-GB" sz="1400" dirty="0" err="1">
                <a:effectLst/>
                <a:latin typeface="Calibri Light" panose="020F0302020204030204" pitchFamily="34" charset="0"/>
                <a:ea typeface="Times New Roman" panose="02020603050405020304" pitchFamily="18" charset="0"/>
              </a:rPr>
              <a:t>Neumark-Sztainer</a:t>
            </a:r>
            <a:r>
              <a:rPr lang="en-GB" sz="1400" dirty="0">
                <a:effectLst/>
                <a:latin typeface="Calibri Light" panose="020F0302020204030204" pitchFamily="34" charset="0"/>
                <a:ea typeface="Times New Roman" panose="02020603050405020304" pitchFamily="18" charset="0"/>
              </a:rPr>
              <a:t> D., (2010) Weight related behaviours amongst adolescent girls and boys: results of a national survey. Archives of </a:t>
            </a:r>
            <a:r>
              <a:rPr lang="en-GB" sz="1400" dirty="0" err="1">
                <a:effectLst/>
                <a:latin typeface="Calibri Light" panose="020F0302020204030204" pitchFamily="34" charset="0"/>
                <a:ea typeface="Times New Roman" panose="02020603050405020304" pitchFamily="18" charset="0"/>
              </a:rPr>
              <a:t>Pediatric</a:t>
            </a:r>
            <a:r>
              <a:rPr lang="en-GB" sz="1400" dirty="0">
                <a:effectLst/>
                <a:latin typeface="Calibri Light" panose="020F0302020204030204" pitchFamily="34" charset="0"/>
                <a:ea typeface="Times New Roman" panose="02020603050405020304" pitchFamily="18" charset="0"/>
              </a:rPr>
              <a:t> Adolescent Medicine 154: Pp.571-577.</a:t>
            </a:r>
            <a:endParaRPr lang="en-GB" sz="1400" dirty="0">
              <a:effectLst/>
              <a:latin typeface="Times New Roman" panose="02020603050405020304" pitchFamily="18" charset="0"/>
              <a:ea typeface="Times New Roman" panose="02020603050405020304" pitchFamily="18" charset="0"/>
            </a:endParaRPr>
          </a:p>
          <a:p>
            <a:pPr>
              <a:spcBef>
                <a:spcPts val="1200"/>
              </a:spcBef>
            </a:pPr>
            <a:endParaRPr lang="en-GB" sz="1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765482525"/>
      </p:ext>
    </p:extLst>
  </p:cSld>
  <p:clrMapOvr>
    <a:masterClrMapping/>
  </p:clrMapOvr>
</p:sld>
</file>

<file path=ppt/theme/theme1.xml><?xml version="1.0" encoding="utf-8"?>
<a:theme xmlns:a="http://schemas.openxmlformats.org/drawingml/2006/main" name="DashVTI">
  <a:themeElements>
    <a:clrScheme name="AnalogousFromLightSeed_2SEEDS">
      <a:dk1>
        <a:srgbClr val="000000"/>
      </a:dk1>
      <a:lt1>
        <a:srgbClr val="FFFFFF"/>
      </a:lt1>
      <a:dk2>
        <a:srgbClr val="243841"/>
      </a:dk2>
      <a:lt2>
        <a:srgbClr val="E8E3E2"/>
      </a:lt2>
      <a:accent1>
        <a:srgbClr val="7AA9B7"/>
      </a:accent1>
      <a:accent2>
        <a:srgbClr val="80A9A1"/>
      </a:accent2>
      <a:accent3>
        <a:srgbClr val="8FA2C3"/>
      </a:accent3>
      <a:accent4>
        <a:srgbClr val="BA7F80"/>
      </a:accent4>
      <a:accent5>
        <a:srgbClr val="BC9B84"/>
      </a:accent5>
      <a:accent6>
        <a:srgbClr val="ABA175"/>
      </a:accent6>
      <a:hlink>
        <a:srgbClr val="AC7465"/>
      </a:hlink>
      <a:folHlink>
        <a:srgbClr val="7F7F7F"/>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42B0E7C6-1071-483F-A575-9AF7EE1B96AC}" vid="{E18014FF-B132-4F63-9D72-5B85E99D6417}"/>
    </a:ext>
  </a:extLst>
</a:theme>
</file>

<file path=docProps/app.xml><?xml version="1.0" encoding="utf-8"?>
<Properties xmlns="http://schemas.openxmlformats.org/officeDocument/2006/extended-properties" xmlns:vt="http://schemas.openxmlformats.org/officeDocument/2006/docPropsVTypes">
  <Template>{6CBB5F64-6F60-4943-8E9D-E1F02FA1C54B}tf10001120</Template>
  <TotalTime>1732</TotalTime>
  <Words>2851</Words>
  <Application>Microsoft Office PowerPoint</Application>
  <PresentationFormat>Widescreen</PresentationFormat>
  <Paragraphs>84</Paragraphs>
  <Slides>25</Slides>
  <Notes>0</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DashVTI</vt:lpstr>
      <vt:lpstr>ROSELINE O AWOLUMATE I D NUMBER: 2005237 LECTURER NAME: DR JODIE CROXALL AND KALEE THOMAS </vt:lpstr>
      <vt:lpstr>  TITLE: CHILDHOOD AND ADOLESCENT OBESITY IN THE UNITED KINGDOM: RESULTS FROM THE MILLENNIUM COHORT STUDY (AGES 9-14)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Alayande Omobolanle</dc:creator>
  <cp:lastModifiedBy>Alayande Omobolanle</cp:lastModifiedBy>
  <cp:revision>110</cp:revision>
  <dcterms:created xsi:type="dcterms:W3CDTF">2023-01-14T21:53:27Z</dcterms:created>
  <dcterms:modified xsi:type="dcterms:W3CDTF">2023-01-16T18:05:03Z</dcterms:modified>
</cp:coreProperties>
</file>