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8" r:id="rId5"/>
    <p:sldId id="257" r:id="rId6"/>
    <p:sldId id="260" r:id="rId7"/>
    <p:sldId id="287" r:id="rId8"/>
    <p:sldId id="262" r:id="rId9"/>
    <p:sldId id="292" r:id="rId10"/>
    <p:sldId id="293" r:id="rId11"/>
    <p:sldId id="296" r:id="rId12"/>
    <p:sldId id="298" r:id="rId13"/>
    <p:sldId id="297" r:id="rId14"/>
    <p:sldId id="272" r:id="rId15"/>
    <p:sldId id="307" r:id="rId16"/>
    <p:sldId id="304" r:id="rId17"/>
    <p:sldId id="305" r:id="rId18"/>
    <p:sldId id="306" r:id="rId19"/>
    <p:sldId id="310" r:id="rId20"/>
    <p:sldId id="309" r:id="rId21"/>
    <p:sldId id="300" r:id="rId22"/>
    <p:sldId id="301" r:id="rId23"/>
    <p:sldId id="303" r:id="rId24"/>
    <p:sldId id="274" r:id="rId25"/>
    <p:sldId id="273" r:id="rId26"/>
    <p:sldId id="275" r:id="rId27"/>
    <p:sldId id="277" r:id="rId28"/>
    <p:sldId id="28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Figure adapted from Fundamentals of Game Design, 3</a:t>
            </a:r>
            <a:r>
              <a:rPr lang="en-GB" sz="1200" baseline="30000" dirty="0"/>
              <a:t>rd</a:t>
            </a:r>
            <a:r>
              <a:rPr lang="en-GB" sz="1200" dirty="0"/>
              <a:t> Edition, New Riders (2013) By Ernest Adams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706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https://docs.unity3d.com/Manual/UsingTheEditor.html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12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</a:t>
            </a:r>
            <a:r>
              <a:rPr lang="en-GB" sz="1200" baseline="0" dirty="0"/>
              <a:t> </a:t>
            </a:r>
            <a:r>
              <a:rPr lang="en-GB" sz="1200" dirty="0"/>
              <a:t>Source: Unity in Action, Manning (2015), By J. Hocking, pp. 24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021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https://docs.unity3d.com/Manual/ExecutionOrder.html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5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https://docs.unity3d.com/Manual/ExecutionOrder.html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473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https://docs.unity3d.com/Manual/Prefabs.html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51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 Source: Unity in Action, Manning (2015), By J. Hocking, pp. 33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0290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</a:t>
            </a:r>
            <a:r>
              <a:rPr lang="en-GB" dirty="0"/>
              <a:t>Unity 5.x Game Development Essentials, 3rd Edition, </a:t>
            </a:r>
            <a:r>
              <a:rPr lang="en-GB" dirty="0" err="1"/>
              <a:t>Packt</a:t>
            </a:r>
            <a:r>
              <a:rPr lang="en-GB" dirty="0"/>
              <a:t> (2016), By </a:t>
            </a:r>
            <a:r>
              <a:rPr lang="en-GB" dirty="0" err="1"/>
              <a:t>Tommaso</a:t>
            </a:r>
            <a:r>
              <a:rPr lang="en-GB" dirty="0"/>
              <a:t> </a:t>
            </a:r>
            <a:r>
              <a:rPr lang="en-GB" dirty="0" err="1"/>
              <a:t>Lintrami</a:t>
            </a:r>
            <a:r>
              <a:rPr lang="en-GB" dirty="0"/>
              <a:t>,</a:t>
            </a:r>
            <a:r>
              <a:rPr lang="en-GB" baseline="0" dirty="0"/>
              <a:t> pp. 11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23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</a:t>
            </a:r>
            <a:r>
              <a:rPr lang="en-GB" sz="1200" dirty="0"/>
              <a:t>Source: Unity in Action, Manning (2015), By J. Hocking, pp. 32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989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class-Transform.html" TargetMode="External"/><Relationship Id="rId2" Type="http://schemas.openxmlformats.org/officeDocument/2006/relationships/hyperlink" Target="https://docs.unity3d.com/Manual/Component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unity3d.com/ScriptReference/GameObject.GetComponent.html" TargetMode="External"/><Relationship Id="rId4" Type="http://schemas.openxmlformats.org/officeDocument/2006/relationships/hyperlink" Target="https://docs.unity3d.com/ScriptReference/Transform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classes-and-structs/member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accessibility-levels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ExecutionOrder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ukcUv3pyXQ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Prefabs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01-Oct-2018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Unity</a:t>
            </a:r>
          </a:p>
          <a:p>
            <a:r>
              <a:rPr lang="en-GB" dirty="0"/>
              <a:t>Perky Penguin (Part I)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systematic understanding of the concepts underlying the implementation of </a:t>
            </a:r>
            <a:r>
              <a:rPr lang="en-GB" b="1" dirty="0"/>
              <a:t>interactive web, games, desktop or mobile experiences using the Unity platform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4052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	October 2018</a:t>
            </a:r>
          </a:p>
          <a:p>
            <a:pPr lvl="2"/>
            <a:r>
              <a:rPr lang="en-GB" dirty="0"/>
              <a:t>Hand in:	December 2018</a:t>
            </a:r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	February 2019</a:t>
            </a:r>
          </a:p>
          <a:p>
            <a:pPr lvl="2"/>
            <a:r>
              <a:rPr lang="en-GB" dirty="0"/>
              <a:t>Hand in:	April/May 2019</a:t>
            </a:r>
          </a:p>
        </p:txBody>
      </p:sp>
    </p:spTree>
    <p:extLst>
      <p:ext uri="{BB962C8B-B14F-4D97-AF65-F5344CB8AC3E}">
        <p14:creationId xmlns:p14="http://schemas.microsoft.com/office/powerpoint/2010/main" val="3653991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169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 Development (Games)</a:t>
            </a:r>
          </a:p>
        </p:txBody>
      </p:sp>
    </p:spTree>
    <p:extLst>
      <p:ext uri="{BB962C8B-B14F-4D97-AF65-F5344CB8AC3E}">
        <p14:creationId xmlns:p14="http://schemas.microsoft.com/office/powerpoint/2010/main" val="1592787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This is a “programming module” </a:t>
            </a:r>
            <a:r>
              <a:rPr lang="en-GB" sz="2800" dirty="0">
                <a:sym typeface="Wingdings" panose="05000000000000000000" pitchFamily="2" charset="2"/>
              </a:rPr>
              <a:t>, as such we will be f</a:t>
            </a:r>
            <a:r>
              <a:rPr lang="en-GB" sz="2800" dirty="0"/>
              <a:t>ocusing on </a:t>
            </a:r>
            <a:r>
              <a:rPr lang="en-GB" sz="2800" b="1" dirty="0"/>
              <a:t>coding</a:t>
            </a:r>
            <a:r>
              <a:rPr lang="en-GB" sz="2800" dirty="0"/>
              <a:t>:</a:t>
            </a:r>
          </a:p>
          <a:p>
            <a:pPr lvl="1"/>
            <a:r>
              <a:rPr lang="en-GB" sz="2400" dirty="0"/>
              <a:t>Challenges to present to the player via the UI</a:t>
            </a:r>
          </a:p>
          <a:p>
            <a:pPr lvl="1"/>
            <a:r>
              <a:rPr lang="en-GB" sz="2400" dirty="0"/>
              <a:t>Player’s inputs (keyboard presses, mouse clicks, movements, etc.) into actions and other visual outputs.</a:t>
            </a:r>
          </a:p>
          <a:p>
            <a:pPr lvl="1"/>
            <a:r>
              <a:rPr lang="en-GB" sz="2400" dirty="0"/>
              <a:t>Camera and player character interaction</a:t>
            </a:r>
          </a:p>
          <a:p>
            <a:endParaRPr lang="en-GB" sz="2800" dirty="0"/>
          </a:p>
          <a:p>
            <a:endParaRPr lang="en-GB" sz="2800" dirty="0"/>
          </a:p>
        </p:txBody>
      </p:sp>
      <p:grpSp>
        <p:nvGrpSpPr>
          <p:cNvPr id="4" name="Group 3"/>
          <p:cNvGrpSpPr/>
          <p:nvPr/>
        </p:nvGrpSpPr>
        <p:grpSpPr>
          <a:xfrm>
            <a:off x="467544" y="4427820"/>
            <a:ext cx="8030705" cy="2313548"/>
            <a:chOff x="323528" y="2564904"/>
            <a:chExt cx="8030705" cy="2313548"/>
          </a:xfrm>
        </p:grpSpPr>
        <p:sp>
          <p:nvSpPr>
            <p:cNvPr id="7" name="Rectangle 6"/>
            <p:cNvSpPr/>
            <p:nvPr/>
          </p:nvSpPr>
          <p:spPr>
            <a:xfrm>
              <a:off x="2411760" y="2564904"/>
              <a:ext cx="2232248" cy="18002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619672" y="3779748"/>
              <a:ext cx="9765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Outputs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23528" y="2888939"/>
              <a:ext cx="1298438" cy="1152128"/>
            </a:xfrm>
            <a:prstGeom prst="round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Player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2591780" y="2774397"/>
              <a:ext cx="187220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Camera Model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591780" y="3573016"/>
              <a:ext cx="187220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Interaction Model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6554033" y="2741658"/>
              <a:ext cx="1800200" cy="1446691"/>
            </a:xfrm>
            <a:prstGeom prst="round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Core Mechanics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932040" y="2564904"/>
              <a:ext cx="1332148" cy="18002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Actions</a:t>
              </a:r>
            </a:p>
            <a:p>
              <a:pPr algn="ctr"/>
              <a:endParaRPr lang="en-GB" dirty="0"/>
            </a:p>
            <a:p>
              <a:pPr algn="ctr"/>
              <a:endParaRPr lang="en-GB" dirty="0"/>
            </a:p>
            <a:p>
              <a:pPr algn="ctr"/>
              <a:endParaRPr lang="en-GB" dirty="0"/>
            </a:p>
            <a:p>
              <a:pPr algn="ctr"/>
              <a:r>
                <a:rPr lang="en-GB" dirty="0"/>
                <a:t>Challenges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946685" y="4509120"/>
              <a:ext cx="13517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GAMEPLAY</a:t>
              </a: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>
              <a:off x="1621966" y="3068960"/>
              <a:ext cx="96981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2562844" y="4509120"/>
              <a:ext cx="19843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USER INTERFACE</a:t>
              </a:r>
            </a:p>
          </p:txBody>
        </p:sp>
        <p:cxnSp>
          <p:nvCxnSpPr>
            <p:cNvPr id="15" name="Straight Arrow Connector 14"/>
            <p:cNvCxnSpPr>
              <a:stCxn id="9" idx="1"/>
            </p:cNvCxnSpPr>
            <p:nvPr/>
          </p:nvCxnSpPr>
          <p:spPr>
            <a:xfrm flipH="1">
              <a:off x="1621966" y="3861048"/>
              <a:ext cx="96981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4492924" y="3068960"/>
              <a:ext cx="2061109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endCxn id="9" idx="3"/>
            </p:cNvCxnSpPr>
            <p:nvPr/>
          </p:nvCxnSpPr>
          <p:spPr>
            <a:xfrm flipH="1">
              <a:off x="4463988" y="3861048"/>
              <a:ext cx="2090045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1634714" y="2708920"/>
              <a:ext cx="8226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Inputs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1811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the Unity Game Development Engine and </a:t>
            </a:r>
            <a:r>
              <a:rPr lang="en-GB" b="1" dirty="0"/>
              <a:t>C#</a:t>
            </a:r>
            <a:r>
              <a:rPr lang="en-GB" dirty="0"/>
              <a:t> as our scripting language.</a:t>
            </a:r>
          </a:p>
          <a:p>
            <a:r>
              <a:rPr lang="en-GB" dirty="0"/>
              <a:t>We will not totally ignore the skin of the game – how it looks and sounds. We will mostly use:</a:t>
            </a:r>
          </a:p>
          <a:p>
            <a:pPr lvl="1"/>
            <a:r>
              <a:rPr lang="en-GB" dirty="0"/>
              <a:t>The basic game objects in Unity, and </a:t>
            </a:r>
          </a:p>
          <a:p>
            <a:pPr lvl="1"/>
            <a:r>
              <a:rPr lang="en-GB" dirty="0"/>
              <a:t>Third party assets </a:t>
            </a:r>
          </a:p>
          <a:p>
            <a:pPr marL="365760" lvl="1" indent="0">
              <a:buNone/>
            </a:pPr>
            <a:r>
              <a:rPr lang="en-GB" i="1" dirty="0"/>
              <a:t>As this is a game </a:t>
            </a:r>
            <a:r>
              <a:rPr lang="en-GB" b="1" i="1" dirty="0"/>
              <a:t>development</a:t>
            </a:r>
            <a:r>
              <a:rPr lang="en-GB" i="1" dirty="0"/>
              <a:t> course and not a design course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91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Cross Platform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Game engine used to create </a:t>
            </a:r>
            <a:r>
              <a:rPr lang="en-GB" b="1" dirty="0"/>
              <a:t>2D and 3D games </a:t>
            </a:r>
            <a:r>
              <a:rPr lang="en-GB" dirty="0"/>
              <a:t>targeting </a:t>
            </a:r>
            <a:r>
              <a:rPr lang="en-GB" b="1" dirty="0"/>
              <a:t>different platforms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b="1" i="1" dirty="0"/>
              <a:t>Build content once and deploy at a click</a:t>
            </a:r>
            <a:r>
              <a:rPr lang="en-GB" dirty="0"/>
              <a:t> to:</a:t>
            </a:r>
          </a:p>
          <a:p>
            <a:pPr lvl="1"/>
            <a:r>
              <a:rPr lang="en-GB" dirty="0"/>
              <a:t>Mobile platforms, VR, AR, Desktop, Console and TV Platforms and the Web too.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009A805-71F2-411F-B997-67710B2CA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918" y="4081384"/>
            <a:ext cx="7526164" cy="258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30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you all have Unity Accounts?</a:t>
            </a:r>
          </a:p>
          <a:p>
            <a:pPr lvl="1"/>
            <a:r>
              <a:rPr lang="en-GB" dirty="0"/>
              <a:t>If not, please create one.</a:t>
            </a:r>
          </a:p>
          <a:p>
            <a:r>
              <a:rPr lang="en-GB" dirty="0"/>
              <a:t>Launch </a:t>
            </a:r>
            <a:r>
              <a:rPr lang="en-GB" b="1" dirty="0"/>
              <a:t>Unity 2018</a:t>
            </a:r>
            <a:r>
              <a:rPr lang="en-GB" dirty="0"/>
              <a:t> on your computers.</a:t>
            </a:r>
          </a:p>
        </p:txBody>
      </p:sp>
    </p:spTree>
    <p:extLst>
      <p:ext uri="{BB962C8B-B14F-4D97-AF65-F5344CB8AC3E}">
        <p14:creationId xmlns:p14="http://schemas.microsoft.com/office/powerpoint/2010/main" val="1396725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Visual Workflow Interface </a:t>
            </a:r>
          </a:p>
        </p:txBody>
      </p:sp>
      <p:pic>
        <p:nvPicPr>
          <p:cNvPr id="1030" name="Picture 6" descr="C:\Users\sc-ka\AppData\Local\Temp\SNAGHTML151daf1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28800"/>
            <a:ext cx="815340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990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Unity uses the left-hand 3D Coordinate Rule</a:t>
            </a:r>
          </a:p>
          <a:p>
            <a:r>
              <a:rPr lang="en-GB" dirty="0"/>
              <a:t>The z-axis goes into the page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688" y="3212976"/>
            <a:ext cx="4714875" cy="267652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3203848" y="2780928"/>
            <a:ext cx="0" cy="2016224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203848" y="4797152"/>
            <a:ext cx="3202707" cy="0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1979712" y="3068960"/>
            <a:ext cx="3168352" cy="2820541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238004" y="2687960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33101" y="3057292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+z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065715" y="4725144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+x</a:t>
            </a:r>
          </a:p>
        </p:txBody>
      </p:sp>
    </p:spTree>
    <p:extLst>
      <p:ext uri="{BB962C8B-B14F-4D97-AF65-F5344CB8AC3E}">
        <p14:creationId xmlns:p14="http://schemas.microsoft.com/office/powerpoint/2010/main" val="117266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A14EB1-FC6E-4ED0-9D89-00A19A803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Unity Game Objects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The most important concept in the Unity Editor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3A62E0-729D-41F3-BAC0-599224DF545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Every object in your game is a </a:t>
            </a:r>
            <a:r>
              <a:rPr lang="en-GB" dirty="0" err="1"/>
              <a:t>GameObject</a:t>
            </a:r>
            <a:r>
              <a:rPr lang="en-GB" dirty="0"/>
              <a:t>.</a:t>
            </a:r>
          </a:p>
          <a:p>
            <a:r>
              <a:rPr lang="en-GB" dirty="0"/>
              <a:t>Game objects contain </a:t>
            </a:r>
            <a:r>
              <a:rPr lang="en-GB" dirty="0">
                <a:hlinkClick r:id="rId2"/>
              </a:rPr>
              <a:t>components</a:t>
            </a:r>
            <a:r>
              <a:rPr lang="en-GB" dirty="0"/>
              <a:t>, usually many.</a:t>
            </a:r>
          </a:p>
          <a:p>
            <a:r>
              <a:rPr lang="en-GB" dirty="0"/>
              <a:t>You interact with a game object in your code via its components.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hlinkClick r:id="rId3"/>
              </a:rPr>
              <a:t>Transform</a:t>
            </a:r>
            <a:r>
              <a:rPr lang="en-GB" dirty="0"/>
              <a:t> component will give you access to its position, rotation and scale. </a:t>
            </a:r>
          </a:p>
          <a:p>
            <a:pPr lvl="2"/>
            <a:r>
              <a:rPr lang="en-GB" dirty="0"/>
              <a:t>In script you use the game object’s </a:t>
            </a:r>
            <a:r>
              <a:rPr lang="en-GB" dirty="0">
                <a:hlinkClick r:id="rId4"/>
              </a:rPr>
              <a:t>transform</a:t>
            </a:r>
            <a:r>
              <a:rPr lang="en-GB" dirty="0"/>
              <a:t> property,</a:t>
            </a:r>
          </a:p>
          <a:p>
            <a:pPr lvl="1"/>
            <a:r>
              <a:rPr lang="en-GB" dirty="0"/>
              <a:t>Other components are usually accessed in script using the </a:t>
            </a:r>
            <a:r>
              <a:rPr lang="en-GB" dirty="0" err="1">
                <a:hlinkClick r:id="rId5"/>
              </a:rPr>
              <a:t>GetComponent</a:t>
            </a:r>
            <a:r>
              <a:rPr lang="en-GB" dirty="0"/>
              <a:t>&lt;</a:t>
            </a:r>
            <a:r>
              <a:rPr lang="en-GB" dirty="0">
                <a:solidFill>
                  <a:srgbClr val="FF0000"/>
                </a:solidFill>
              </a:rPr>
              <a:t>Type</a:t>
            </a:r>
            <a:r>
              <a:rPr lang="en-GB" dirty="0"/>
              <a:t>&gt;() Method.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57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13D5787-2D06-4091-8E07-A8C65FC22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Classes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B6BB391-6527-4012-ACF9-353547B2A4D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class?</a:t>
            </a:r>
          </a:p>
          <a:p>
            <a:r>
              <a:rPr lang="en-GB" dirty="0"/>
              <a:t>What is an object?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436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D5D0DF-AEEC-4D57-87BF-7E7236F44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Classes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6955F3B-C972-4D6D-9ED6-B1FC714EA35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class</a:t>
            </a:r>
            <a:r>
              <a:rPr lang="en-GB" dirty="0"/>
              <a:t> defines a blueprint (template) of a type identifying its:</a:t>
            </a:r>
          </a:p>
          <a:p>
            <a:pPr lvl="1"/>
            <a:r>
              <a:rPr lang="en-GB" b="1" dirty="0"/>
              <a:t>Behaviour</a:t>
            </a:r>
            <a:r>
              <a:rPr lang="en-GB" dirty="0"/>
              <a:t>: what the type can do and </a:t>
            </a:r>
          </a:p>
          <a:p>
            <a:pPr lvl="1"/>
            <a:r>
              <a:rPr lang="en-GB" b="1" dirty="0"/>
              <a:t>Data</a:t>
            </a:r>
            <a:r>
              <a:rPr lang="en-GB" dirty="0"/>
              <a:t>: what features/qualities the type has.</a:t>
            </a:r>
          </a:p>
          <a:p>
            <a:pPr marL="640080" lvl="2" indent="0">
              <a:buNone/>
            </a:pPr>
            <a:r>
              <a:rPr lang="en-GB" i="1" dirty="0"/>
              <a:t>Collectively referred to as the </a:t>
            </a:r>
            <a:r>
              <a:rPr lang="en-GB" b="1" i="1" dirty="0"/>
              <a:t>members of a class</a:t>
            </a:r>
            <a:r>
              <a:rPr lang="en-GB" i="1" dirty="0"/>
              <a:t>.</a:t>
            </a:r>
          </a:p>
          <a:p>
            <a:r>
              <a:rPr lang="en-GB" dirty="0"/>
              <a:t>An </a:t>
            </a:r>
            <a:r>
              <a:rPr lang="en-GB" b="1" dirty="0"/>
              <a:t>object</a:t>
            </a:r>
            <a:r>
              <a:rPr lang="en-GB" dirty="0"/>
              <a:t> is a specific instance of a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83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27B1FE-1052-472E-A6D1-DEEC5E9C2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Class Members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A class can have </a:t>
            </a:r>
            <a:r>
              <a:rPr lang="en-GB" sz="3100" dirty="0">
                <a:hlinkClick r:id="rId2"/>
              </a:rPr>
              <a:t>different kinds of members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42F54D3-90C7-4384-B20D-F4E1F844E86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We will mostly be using the following:</a:t>
            </a:r>
          </a:p>
          <a:p>
            <a:r>
              <a:rPr lang="en-GB" b="1" dirty="0"/>
              <a:t>Methods</a:t>
            </a:r>
            <a:r>
              <a:rPr lang="en-GB" dirty="0"/>
              <a:t>: define the actions a class perform</a:t>
            </a:r>
          </a:p>
          <a:p>
            <a:r>
              <a:rPr lang="en-GB" b="1" dirty="0"/>
              <a:t>Fields</a:t>
            </a:r>
            <a:r>
              <a:rPr lang="en-GB" dirty="0"/>
              <a:t>: variables declared in the class.</a:t>
            </a:r>
          </a:p>
          <a:p>
            <a:r>
              <a:rPr lang="en-GB" b="1" dirty="0"/>
              <a:t>Properties</a:t>
            </a:r>
          </a:p>
          <a:p>
            <a:pPr lvl="1"/>
            <a:r>
              <a:rPr lang="en-GB" dirty="0"/>
              <a:t>Methods used to access the fields of a class by another object.</a:t>
            </a:r>
          </a:p>
          <a:p>
            <a:pPr lvl="1"/>
            <a:r>
              <a:rPr lang="en-GB" dirty="0"/>
              <a:t>Provide protection by preventing other objects changing class fields without its knowledge.</a:t>
            </a:r>
          </a:p>
          <a:p>
            <a:r>
              <a:rPr lang="en-GB" b="1" dirty="0"/>
              <a:t>Events</a:t>
            </a:r>
            <a:r>
              <a:rPr lang="en-GB" dirty="0"/>
              <a:t>: provide notifications about something that happens.</a:t>
            </a:r>
          </a:p>
          <a:p>
            <a:r>
              <a:rPr lang="en-GB" dirty="0"/>
              <a:t>Constructors: method used to initialise the object when its is first created.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00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Members Accessibility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10794564"/>
              </p:ext>
            </p:extLst>
          </p:nvPr>
        </p:nvGraphicFramePr>
        <p:xfrm>
          <a:off x="612775" y="1600200"/>
          <a:ext cx="8153400" cy="2123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/>
                <a:gridCol w="5922367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Accessibility Level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public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</a:t>
                      </a:r>
                      <a:r>
                        <a:rPr lang="en-GB" baseline="0" dirty="0" smtClean="0"/>
                        <a:t> is not restricted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private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 limited to the containing class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protected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</a:t>
                      </a:r>
                      <a:r>
                        <a:rPr lang="en-GB" baseline="0" dirty="0" smtClean="0"/>
                        <a:t> limited to the containing class or any child classes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>
                          <a:hlinkClick r:id="rId2"/>
                        </a:rPr>
                        <a:t>See more here</a:t>
                      </a:r>
                      <a:endParaRPr lang="en-GB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34064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B3C1FC-CAB3-49DF-96B7-275EF2CBA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6E0A1E-5B39-4644-BD83-04F0E691435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a base (parent) class to define specific functionality (data and behaviour)</a:t>
            </a:r>
          </a:p>
          <a:p>
            <a:r>
              <a:rPr lang="en-GB" dirty="0"/>
              <a:t>Derived (child) classes inherit the functionality.</a:t>
            </a:r>
          </a:p>
          <a:p>
            <a:pPr lvl="1"/>
            <a:r>
              <a:rPr lang="en-GB" dirty="0"/>
              <a:t>They can also override the functionality.</a:t>
            </a:r>
          </a:p>
          <a:p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2127854B-A28E-4F00-BC9B-4EF0340EA71B}"/>
              </a:ext>
            </a:extLst>
          </p:cNvPr>
          <p:cNvGrpSpPr/>
          <p:nvPr/>
        </p:nvGrpSpPr>
        <p:grpSpPr>
          <a:xfrm>
            <a:off x="1475656" y="3789040"/>
            <a:ext cx="5688632" cy="2304120"/>
            <a:chOff x="1475656" y="3789040"/>
            <a:chExt cx="5688632" cy="2304120"/>
          </a:xfrm>
        </p:grpSpPr>
        <p:sp>
          <p:nvSpPr>
            <p:cNvPr id="5" name="Rectangle 4" descr="r">
              <a:extLst>
                <a:ext uri="{FF2B5EF4-FFF2-40B4-BE49-F238E27FC236}">
                  <a16:creationId xmlns:a16="http://schemas.microsoft.com/office/drawing/2014/main" xmlns="" id="{93207707-F7F4-49B9-B055-74231690D189}"/>
                </a:ext>
              </a:extLst>
            </p:cNvPr>
            <p:cNvSpPr/>
            <p:nvPr/>
          </p:nvSpPr>
          <p:spPr>
            <a:xfrm>
              <a:off x="3203848" y="3789040"/>
              <a:ext cx="2160240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Character</a:t>
              </a:r>
            </a:p>
          </p:txBody>
        </p:sp>
        <p:sp>
          <p:nvSpPr>
            <p:cNvPr id="6" name="Rectangle 5" descr="r">
              <a:extLst>
                <a:ext uri="{FF2B5EF4-FFF2-40B4-BE49-F238E27FC236}">
                  <a16:creationId xmlns:a16="http://schemas.microsoft.com/office/drawing/2014/main" xmlns="" id="{5C53C5F7-6981-4753-B2B8-0BB2B6AE3202}"/>
                </a:ext>
              </a:extLst>
            </p:cNvPr>
            <p:cNvSpPr/>
            <p:nvPr/>
          </p:nvSpPr>
          <p:spPr>
            <a:xfrm>
              <a:off x="1475656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Player</a:t>
              </a:r>
            </a:p>
            <a:p>
              <a:pPr algn="ctr"/>
              <a:r>
                <a:rPr lang="en-GB" dirty="0"/>
                <a:t>(Perky the Penguin)</a:t>
              </a:r>
            </a:p>
          </p:txBody>
        </p:sp>
        <p:sp>
          <p:nvSpPr>
            <p:cNvPr id="7" name="Rectangle 6" descr="r">
              <a:extLst>
                <a:ext uri="{FF2B5EF4-FFF2-40B4-BE49-F238E27FC236}">
                  <a16:creationId xmlns:a16="http://schemas.microsoft.com/office/drawing/2014/main" xmlns="" id="{58FBA2CC-0967-4D62-A36A-32F8D2FC59DB}"/>
                </a:ext>
              </a:extLst>
            </p:cNvPr>
            <p:cNvSpPr/>
            <p:nvPr/>
          </p:nvSpPr>
          <p:spPr>
            <a:xfrm>
              <a:off x="5004048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Fish</a:t>
              </a:r>
            </a:p>
          </p:txBody>
        </p:sp>
        <p:cxnSp>
          <p:nvCxnSpPr>
            <p:cNvPr id="9" name="Connector: Elbow 8">
              <a:extLst>
                <a:ext uri="{FF2B5EF4-FFF2-40B4-BE49-F238E27FC236}">
                  <a16:creationId xmlns:a16="http://schemas.microsoft.com/office/drawing/2014/main" xmlns="" id="{7007BD66-2177-42B9-815A-D4D5F20F18A4}"/>
                </a:ext>
              </a:extLst>
            </p:cNvPr>
            <p:cNvCxnSpPr>
              <a:stCxn id="5" idx="2"/>
              <a:endCxn id="6" idx="0"/>
            </p:cNvCxnSpPr>
            <p:nvPr/>
          </p:nvCxnSpPr>
          <p:spPr>
            <a:xfrm rot="5400000">
              <a:off x="3131908" y="4077004"/>
              <a:ext cx="575928" cy="1728192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or: Elbow 10">
              <a:extLst>
                <a:ext uri="{FF2B5EF4-FFF2-40B4-BE49-F238E27FC236}">
                  <a16:creationId xmlns:a16="http://schemas.microsoft.com/office/drawing/2014/main" xmlns="" id="{EB751BD7-93B8-4F29-8E2A-8A5CCD8A93A8}"/>
                </a:ext>
              </a:extLst>
            </p:cNvPr>
            <p:cNvCxnSpPr>
              <a:stCxn id="5" idx="2"/>
              <a:endCxn id="7" idx="0"/>
            </p:cNvCxnSpPr>
            <p:nvPr/>
          </p:nvCxnSpPr>
          <p:spPr>
            <a:xfrm rot="16200000" flipH="1">
              <a:off x="4896104" y="4041000"/>
              <a:ext cx="575928" cy="18002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0338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</a:t>
            </a:r>
            <a:r>
              <a:rPr lang="en-GB" dirty="0">
                <a:hlinkClick r:id="rId3"/>
              </a:rPr>
              <a:t>Event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Initialisation Events</a:t>
            </a:r>
          </a:p>
          <a:p>
            <a:pPr lvl="1"/>
            <a:r>
              <a:rPr lang="en-GB" b="1" dirty="0"/>
              <a:t>Awake</a:t>
            </a:r>
            <a:r>
              <a:rPr lang="en-GB" dirty="0"/>
              <a:t>: called for each object in the scene at the time the scene loads - before any Start functions.</a:t>
            </a:r>
          </a:p>
          <a:p>
            <a:pPr lvl="1"/>
            <a:r>
              <a:rPr lang="en-GB" b="1" dirty="0"/>
              <a:t>Start</a:t>
            </a:r>
            <a:r>
              <a:rPr lang="en-GB" dirty="0"/>
              <a:t>: called before the first frame or physics update on an object.</a:t>
            </a:r>
          </a:p>
          <a:p>
            <a:r>
              <a:rPr lang="en-GB" dirty="0"/>
              <a:t>GUI Events</a:t>
            </a:r>
          </a:p>
          <a:p>
            <a:pPr lvl="1"/>
            <a:r>
              <a:rPr lang="en-GB" b="1" dirty="0" err="1"/>
              <a:t>OnGUI</a:t>
            </a:r>
            <a:r>
              <a:rPr lang="en-GB" dirty="0"/>
              <a:t>: called for rendering and handling GUI events.</a:t>
            </a:r>
          </a:p>
        </p:txBody>
      </p:sp>
    </p:spTree>
    <p:extLst>
      <p:ext uri="{BB962C8B-B14F-4D97-AF65-F5344CB8AC3E}">
        <p14:creationId xmlns:p14="http://schemas.microsoft.com/office/powerpoint/2010/main" val="186932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Event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Update Events</a:t>
            </a:r>
          </a:p>
          <a:p>
            <a:pPr lvl="1"/>
            <a:r>
              <a:rPr lang="en-GB" b="1" dirty="0" err="1"/>
              <a:t>FixedUpdate</a:t>
            </a:r>
            <a:r>
              <a:rPr lang="en-GB" dirty="0"/>
              <a:t>: called more frequently than Update, every fixed frame rate.</a:t>
            </a:r>
          </a:p>
          <a:p>
            <a:pPr lvl="2"/>
            <a:r>
              <a:rPr lang="en-GB" dirty="0"/>
              <a:t>Use to adjust Physics for rigid body objects</a:t>
            </a:r>
          </a:p>
          <a:p>
            <a:pPr lvl="2"/>
            <a:r>
              <a:rPr lang="en-GB" dirty="0"/>
              <a:t>Do not need to adjust movement calculations for frame rate independence.</a:t>
            </a:r>
          </a:p>
          <a:p>
            <a:pPr lvl="1"/>
            <a:r>
              <a:rPr lang="en-GB" b="1" dirty="0"/>
              <a:t>Update</a:t>
            </a:r>
            <a:r>
              <a:rPr lang="en-GB" dirty="0"/>
              <a:t>: called once per frame. Main place for processing frame updates</a:t>
            </a:r>
          </a:p>
          <a:p>
            <a:pPr lvl="1"/>
            <a:r>
              <a:rPr lang="en-GB" b="1" dirty="0" err="1"/>
              <a:t>LateUpdate</a:t>
            </a:r>
            <a:r>
              <a:rPr lang="en-GB" dirty="0"/>
              <a:t>: called after all Update functions have been called. Also called once per frame.</a:t>
            </a:r>
          </a:p>
          <a:p>
            <a:pPr lvl="2"/>
            <a:r>
              <a:rPr lang="en-GB" dirty="0"/>
              <a:t>A follow camera should always be implemented here because it needs to track objects that have moved in update.</a:t>
            </a:r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7452320" y="6309320"/>
            <a:ext cx="576064" cy="36004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00230" y="6382543"/>
            <a:ext cx="36520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Difference between Update and </a:t>
            </a:r>
            <a:r>
              <a:rPr lang="en-GB" sz="1400" dirty="0" err="1"/>
              <a:t>FixedUpdate</a:t>
            </a:r>
            <a:r>
              <a:rPr lang="en-GB" sz="1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15928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Prefabs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3"/>
              </a:rPr>
              <a:t>Prefabs</a:t>
            </a:r>
            <a:r>
              <a:rPr lang="en-GB" dirty="0"/>
              <a:t> provide a way for you to reuse a Game Object multiple times.</a:t>
            </a:r>
          </a:p>
          <a:p>
            <a:r>
              <a:rPr lang="en-GB" dirty="0"/>
              <a:t>The prefab acts as a template game object from which you can create new object instances in the scene.</a:t>
            </a:r>
          </a:p>
          <a:p>
            <a:r>
              <a:rPr lang="en-GB" dirty="0"/>
              <a:t>Changes made to a prefab asset are reflected in all instances, but you can also override default properties and settings.</a:t>
            </a:r>
          </a:p>
          <a:p>
            <a:r>
              <a:rPr lang="en-GB" dirty="0"/>
              <a:t>Simply drag the game object you want to make a prefab into the project – assets window.</a:t>
            </a:r>
          </a:p>
          <a:p>
            <a:pPr lvl="1"/>
            <a:r>
              <a:rPr lang="en-GB" dirty="0"/>
              <a:t>If you are spawning from code, you can then delete the instance(s) in the hierarchy window.</a:t>
            </a:r>
          </a:p>
          <a:p>
            <a:pPr lvl="1"/>
            <a:r>
              <a:rPr lang="en-GB" dirty="0"/>
              <a:t>We will learn how to spawn prefabs in code in a later lecture.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0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518" r="7119"/>
          <a:stretch/>
        </p:blipFill>
        <p:spPr>
          <a:xfrm>
            <a:off x="395536" y="2564904"/>
            <a:ext cx="3816424" cy="29333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8174" r="12812"/>
          <a:stretch/>
        </p:blipFill>
        <p:spPr>
          <a:xfrm>
            <a:off x="4584968" y="2564904"/>
            <a:ext cx="4176464" cy="29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464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7325" t="3373" r="1106" b="1174"/>
          <a:stretch/>
        </p:blipFill>
        <p:spPr>
          <a:xfrm>
            <a:off x="539552" y="1772815"/>
            <a:ext cx="7920924" cy="42484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19872" y="5085184"/>
            <a:ext cx="51937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Global</a:t>
            </a:r>
            <a:r>
              <a:rPr lang="en-GB" dirty="0"/>
              <a:t> is the entire world space.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Local Space </a:t>
            </a:r>
            <a:r>
              <a:rPr lang="en-GB" dirty="0"/>
              <a:t>(aka object space) is used to define object positions in relation to each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other words, parent-child relationships.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(0, 0, 0) in local space is usually the centre point of the object.</a:t>
            </a:r>
          </a:p>
        </p:txBody>
      </p:sp>
    </p:spTree>
    <p:extLst>
      <p:ext uri="{BB962C8B-B14F-4D97-AF65-F5344CB8AC3E}">
        <p14:creationId xmlns:p14="http://schemas.microsoft.com/office/powerpoint/2010/main" val="14538867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World Space Positions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Relative Local Space Position of Child Object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05" y="2852936"/>
            <a:ext cx="3676190" cy="31619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2814841"/>
            <a:ext cx="3390476" cy="32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3439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Rotations Around Coordinate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Pitch</a:t>
            </a:r>
            <a:r>
              <a:rPr lang="en-GB" dirty="0"/>
              <a:t>: rotation around the </a:t>
            </a:r>
            <a:r>
              <a:rPr lang="en-GB" b="1" dirty="0"/>
              <a:t>x-axis</a:t>
            </a:r>
          </a:p>
          <a:p>
            <a:r>
              <a:rPr lang="en-GB" b="1" dirty="0"/>
              <a:t>Yaw</a:t>
            </a:r>
            <a:r>
              <a:rPr lang="en-GB" dirty="0"/>
              <a:t>: rotation around the </a:t>
            </a:r>
            <a:r>
              <a:rPr lang="en-GB" b="1" dirty="0"/>
              <a:t>y-axis</a:t>
            </a:r>
          </a:p>
          <a:p>
            <a:r>
              <a:rPr lang="en-GB" b="1" dirty="0"/>
              <a:t>Roll</a:t>
            </a:r>
            <a:r>
              <a:rPr lang="en-GB" dirty="0"/>
              <a:t>: rotation around the </a:t>
            </a:r>
            <a:r>
              <a:rPr lang="en-GB" b="1" dirty="0"/>
              <a:t>z-axis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1772816"/>
            <a:ext cx="50101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5760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10555</TotalTime>
  <Words>1124</Words>
  <Application>Microsoft Office PowerPoint</Application>
  <PresentationFormat>On-screen Show (4:3)</PresentationFormat>
  <Paragraphs>170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Application Development (Games)</vt:lpstr>
      <vt:lpstr>What we will be doing</vt:lpstr>
      <vt:lpstr>What we will be doing</vt:lpstr>
      <vt:lpstr>Unity’s Cross Platform Support</vt:lpstr>
      <vt:lpstr>Setting up Unity</vt:lpstr>
      <vt:lpstr>Unity’s Visual Workflow Interface </vt:lpstr>
      <vt:lpstr>Unity’s 3D Coordinate System</vt:lpstr>
      <vt:lpstr>Unity Game Objects The most important concept in the Unity Editor</vt:lpstr>
      <vt:lpstr>C# Classes</vt:lpstr>
      <vt:lpstr>C# Classes</vt:lpstr>
      <vt:lpstr>Class Members A class can have different kinds of members</vt:lpstr>
      <vt:lpstr>Class Members Accessibility Levels</vt:lpstr>
      <vt:lpstr>Class Inheritance</vt:lpstr>
      <vt:lpstr>Unity Script Common Event Functions</vt:lpstr>
      <vt:lpstr>Unity Script Common Event Functions</vt:lpstr>
      <vt:lpstr>Prefabs</vt:lpstr>
      <vt:lpstr>Unity’s 3D Coordinate System</vt:lpstr>
      <vt:lpstr>Local vs. Global Coordinate Axis </vt:lpstr>
      <vt:lpstr>Local vs. Global Coordinate Axis </vt:lpstr>
      <vt:lpstr>Rotations Around Coordinate Axes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1208</cp:revision>
  <cp:lastPrinted>2014-09-29T16:21:25Z</cp:lastPrinted>
  <dcterms:created xsi:type="dcterms:W3CDTF">2013-09-18T07:00:31Z</dcterms:created>
  <dcterms:modified xsi:type="dcterms:W3CDTF">2018-10-01T10:10:17Z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