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12"/>
  </p:notesMasterIdLst>
  <p:sldIdLst>
    <p:sldId id="256" r:id="rId5"/>
    <p:sldId id="257" r:id="rId6"/>
    <p:sldId id="259" r:id="rId7"/>
    <p:sldId id="262" r:id="rId8"/>
    <p:sldId id="263" r:id="rId9"/>
    <p:sldId id="264" r:id="rId10"/>
    <p:sldId id="261"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FEC0160-A2E8-4BDE-B416-E5078502EEEC}" v="2" dt="2024-03-14T09:44:20.15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503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n Jones (2103945)" userId="0a411b49-15b8-441b-80a4-833a007ae712" providerId="ADAL" clId="{5FEC0160-A2E8-4BDE-B416-E5078502EEEC}"/>
    <pc:docChg chg="custSel modSld">
      <pc:chgData name="Elin Jones (2103945)" userId="0a411b49-15b8-441b-80a4-833a007ae712" providerId="ADAL" clId="{5FEC0160-A2E8-4BDE-B416-E5078502EEEC}" dt="2024-03-14T09:49:43.579" v="36" actId="313"/>
      <pc:docMkLst>
        <pc:docMk/>
      </pc:docMkLst>
      <pc:sldChg chg="modSp mod">
        <pc:chgData name="Elin Jones (2103945)" userId="0a411b49-15b8-441b-80a4-833a007ae712" providerId="ADAL" clId="{5FEC0160-A2E8-4BDE-B416-E5078502EEEC}" dt="2024-03-14T09:49:43.579" v="36" actId="313"/>
        <pc:sldMkLst>
          <pc:docMk/>
          <pc:sldMk cId="3679975650" sldId="256"/>
        </pc:sldMkLst>
        <pc:spChg chg="mod">
          <ac:chgData name="Elin Jones (2103945)" userId="0a411b49-15b8-441b-80a4-833a007ae712" providerId="ADAL" clId="{5FEC0160-A2E8-4BDE-B416-E5078502EEEC}" dt="2024-03-14T09:49:43.579" v="36" actId="313"/>
          <ac:spMkLst>
            <pc:docMk/>
            <pc:sldMk cId="3679975650" sldId="256"/>
            <ac:spMk id="2" creationId="{32C5CE34-C5E3-94D7-9A68-E242233CD957}"/>
          </ac:spMkLst>
        </pc:spChg>
      </pc:sldChg>
      <pc:sldChg chg="addSp modSp mod">
        <pc:chgData name="Elin Jones (2103945)" userId="0a411b49-15b8-441b-80a4-833a007ae712" providerId="ADAL" clId="{5FEC0160-A2E8-4BDE-B416-E5078502EEEC}" dt="2024-03-14T09:46:09.069" v="32" actId="404"/>
        <pc:sldMkLst>
          <pc:docMk/>
          <pc:sldMk cId="567064944" sldId="261"/>
        </pc:sldMkLst>
        <pc:spChg chg="mod">
          <ac:chgData name="Elin Jones (2103945)" userId="0a411b49-15b8-441b-80a4-833a007ae712" providerId="ADAL" clId="{5FEC0160-A2E8-4BDE-B416-E5078502EEEC}" dt="2024-03-14T09:45:48.469" v="25" actId="1076"/>
          <ac:spMkLst>
            <pc:docMk/>
            <pc:sldMk cId="567064944" sldId="261"/>
            <ac:spMk id="2" creationId="{EAD809D5-9140-A24D-09D9-75A65987C9B3}"/>
          </ac:spMkLst>
        </pc:spChg>
        <pc:spChg chg="mod">
          <ac:chgData name="Elin Jones (2103945)" userId="0a411b49-15b8-441b-80a4-833a007ae712" providerId="ADAL" clId="{5FEC0160-A2E8-4BDE-B416-E5078502EEEC}" dt="2024-03-14T09:46:09.069" v="32" actId="404"/>
          <ac:spMkLst>
            <pc:docMk/>
            <pc:sldMk cId="567064944" sldId="261"/>
            <ac:spMk id="3" creationId="{DC1C100E-F2B8-D88D-E388-7C9399B63C81}"/>
          </ac:spMkLst>
        </pc:spChg>
        <pc:spChg chg="add">
          <ac:chgData name="Elin Jones (2103945)" userId="0a411b49-15b8-441b-80a4-833a007ae712" providerId="ADAL" clId="{5FEC0160-A2E8-4BDE-B416-E5078502EEEC}" dt="2024-03-14T09:44:15.024" v="10"/>
          <ac:spMkLst>
            <pc:docMk/>
            <pc:sldMk cId="567064944" sldId="261"/>
            <ac:spMk id="5" creationId="{58A6D0AD-C1B4-6977-9CFD-88F714434B62}"/>
          </ac:spMkLst>
        </pc:spChg>
      </pc:sldChg>
      <pc:sldChg chg="modSp mod">
        <pc:chgData name="Elin Jones (2103945)" userId="0a411b49-15b8-441b-80a4-833a007ae712" providerId="ADAL" clId="{5FEC0160-A2E8-4BDE-B416-E5078502EEEC}" dt="2024-03-14T09:45:38.793" v="24" actId="1076"/>
        <pc:sldMkLst>
          <pc:docMk/>
          <pc:sldMk cId="3765245185" sldId="264"/>
        </pc:sldMkLst>
        <pc:spChg chg="mod">
          <ac:chgData name="Elin Jones (2103945)" userId="0a411b49-15b8-441b-80a4-833a007ae712" providerId="ADAL" clId="{5FEC0160-A2E8-4BDE-B416-E5078502EEEC}" dt="2024-03-14T09:45:34.507" v="23" actId="1076"/>
          <ac:spMkLst>
            <pc:docMk/>
            <pc:sldMk cId="3765245185" sldId="264"/>
            <ac:spMk id="2" creationId="{4C1C70C4-D07C-83CD-384C-224D0D024CAD}"/>
          </ac:spMkLst>
        </pc:spChg>
        <pc:spChg chg="mod">
          <ac:chgData name="Elin Jones (2103945)" userId="0a411b49-15b8-441b-80a4-833a007ae712" providerId="ADAL" clId="{5FEC0160-A2E8-4BDE-B416-E5078502EEEC}" dt="2024-03-14T09:45:38.793" v="24" actId="1076"/>
          <ac:spMkLst>
            <pc:docMk/>
            <pc:sldMk cId="3765245185" sldId="264"/>
            <ac:spMk id="3" creationId="{2F39FEB8-B2FC-9EAA-14F4-79C3349E88A7}"/>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86BDB66-8A2D-4187-95FF-D3676EAAF7ED}" type="datetimeFigureOut">
              <a:rPr lang="en-GB" smtClean="0"/>
              <a:t>13/03/2024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CD9D8F-C800-464C-8F25-3E57CD66F109}" type="slidenum">
              <a:rPr lang="en-GB" smtClean="0"/>
              <a:t>‹#›</a:t>
            </a:fld>
            <a:endParaRPr lang="en-GB"/>
          </a:p>
        </p:txBody>
      </p:sp>
    </p:spTree>
    <p:extLst>
      <p:ext uri="{BB962C8B-B14F-4D97-AF65-F5344CB8AC3E}">
        <p14:creationId xmlns:p14="http://schemas.microsoft.com/office/powerpoint/2010/main" val="12520566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time: 20 secs</a:t>
            </a:r>
          </a:p>
        </p:txBody>
      </p:sp>
      <p:sp>
        <p:nvSpPr>
          <p:cNvPr id="4" name="Slide Number Placeholder 3"/>
          <p:cNvSpPr>
            <a:spLocks noGrp="1"/>
          </p:cNvSpPr>
          <p:nvPr>
            <p:ph type="sldNum" sz="quarter" idx="5"/>
          </p:nvPr>
        </p:nvSpPr>
        <p:spPr/>
        <p:txBody>
          <a:bodyPr/>
          <a:lstStyle/>
          <a:p>
            <a:fld id="{DFCD9D8F-C800-464C-8F25-3E57CD66F109}" type="slidenum">
              <a:rPr lang="en-GB" smtClean="0"/>
              <a:t>1</a:t>
            </a:fld>
            <a:endParaRPr lang="en-GB"/>
          </a:p>
        </p:txBody>
      </p:sp>
    </p:spTree>
    <p:extLst>
      <p:ext uri="{BB962C8B-B14F-4D97-AF65-F5344CB8AC3E}">
        <p14:creationId xmlns:p14="http://schemas.microsoft.com/office/powerpoint/2010/main" val="2370472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Talk time: 1 min </a:t>
            </a:r>
          </a:p>
          <a:p>
            <a:r>
              <a:rPr lang="en-GB" dirty="0"/>
              <a:t>Aim is long-term and provides overall direction (why?)</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 </a:t>
            </a:r>
            <a:r>
              <a:rPr lang="en-GB" sz="1800" dirty="0">
                <a:effectLst/>
                <a:latin typeface="Times New Roman" panose="02020603050405020304" pitchFamily="18" charset="0"/>
                <a:ea typeface="Aptos" panose="020B0004020202020204" pitchFamily="34" charset="0"/>
                <a:cs typeface="Times New Roman" panose="02020603050405020304" pitchFamily="18" charset="0"/>
              </a:rPr>
              <a:t> To lead climb correctly, competently and safely. </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endParaRPr lang="en-GB" dirty="0"/>
          </a:p>
          <a:p>
            <a:r>
              <a:rPr lang="en-GB" dirty="0"/>
              <a:t>Objectives are short term and measurable (what to accomplish?)</a:t>
            </a:r>
          </a:p>
          <a:p>
            <a:endParaRPr lang="en-GB" dirty="0"/>
          </a:p>
          <a:p>
            <a:r>
              <a:rPr lang="en-GB" dirty="0"/>
              <a:t>Scenario:</a:t>
            </a:r>
          </a:p>
          <a:p>
            <a:endParaRPr lang="en-GB" dirty="0"/>
          </a:p>
          <a:p>
            <a:pPr marL="171450" indent="-171450">
              <a:buFontTx/>
              <a:buChar char="-"/>
            </a:pPr>
            <a:r>
              <a:rPr lang="en-GB" dirty="0"/>
              <a:t>University climbing club  </a:t>
            </a:r>
          </a:p>
          <a:p>
            <a:pPr marL="171450" indent="-171450">
              <a:buFontTx/>
              <a:buChar char="-"/>
            </a:pPr>
            <a:r>
              <a:rPr lang="en-GB" dirty="0"/>
              <a:t>Between the ages of 18-30</a:t>
            </a:r>
          </a:p>
          <a:p>
            <a:pPr marL="171450" indent="-171450">
              <a:buFontTx/>
              <a:buChar char="-"/>
            </a:pPr>
            <a:r>
              <a:rPr lang="en-GB" dirty="0"/>
              <a:t>Established and competent climbers (can tie a figure of 8 not on to harness, can belay)</a:t>
            </a:r>
          </a:p>
          <a:p>
            <a:pPr marL="171450" indent="-171450">
              <a:buFontTx/>
              <a:buChar char="-"/>
            </a:pPr>
            <a:endParaRPr lang="en-GB" dirty="0"/>
          </a:p>
          <a:p>
            <a:r>
              <a:rPr lang="en-GB" dirty="0"/>
              <a:t>Evidence based rational </a:t>
            </a:r>
          </a:p>
          <a:p>
            <a:r>
              <a:rPr lang="en-GB" dirty="0"/>
              <a:t>Thinking regarding structure + research to support </a:t>
            </a:r>
          </a:p>
          <a:p>
            <a:r>
              <a:rPr lang="en-GB" dirty="0"/>
              <a:t>Structure e.g. ratio, participant, age group, age level</a:t>
            </a:r>
          </a:p>
          <a:p>
            <a:endParaRPr lang="en-GB" dirty="0"/>
          </a:p>
          <a:p>
            <a:r>
              <a:rPr lang="en-GB" dirty="0"/>
              <a:t>Talk time: 3 mins </a:t>
            </a:r>
          </a:p>
          <a:p>
            <a:pPr marL="171450" indent="-171450">
              <a:buFontTx/>
              <a:buChar char="-"/>
            </a:pPr>
            <a:endParaRPr lang="en-GB" dirty="0"/>
          </a:p>
          <a:p>
            <a:pPr marL="0" indent="0">
              <a:buFontTx/>
              <a:buNone/>
            </a:pPr>
            <a:r>
              <a:rPr lang="en-GB" dirty="0"/>
              <a:t>Talk time: 4 mins?</a:t>
            </a:r>
          </a:p>
        </p:txBody>
      </p:sp>
      <p:sp>
        <p:nvSpPr>
          <p:cNvPr id="4" name="Slide Number Placeholder 3"/>
          <p:cNvSpPr>
            <a:spLocks noGrp="1"/>
          </p:cNvSpPr>
          <p:nvPr>
            <p:ph type="sldNum" sz="quarter" idx="5"/>
          </p:nvPr>
        </p:nvSpPr>
        <p:spPr/>
        <p:txBody>
          <a:bodyPr/>
          <a:lstStyle/>
          <a:p>
            <a:fld id="{DFCD9D8F-C800-464C-8F25-3E57CD66F109}" type="slidenum">
              <a:rPr lang="en-GB" smtClean="0"/>
              <a:t>2</a:t>
            </a:fld>
            <a:endParaRPr lang="en-GB"/>
          </a:p>
        </p:txBody>
      </p:sp>
    </p:spTree>
    <p:extLst>
      <p:ext uri="{BB962C8B-B14F-4D97-AF65-F5344CB8AC3E}">
        <p14:creationId xmlns:p14="http://schemas.microsoft.com/office/powerpoint/2010/main" val="14033697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the first session is</a:t>
            </a:r>
          </a:p>
          <a:p>
            <a:r>
              <a:rPr lang="en-GB" dirty="0"/>
              <a:t>Steps to succeed will include …..</a:t>
            </a:r>
          </a:p>
          <a:p>
            <a:endParaRPr lang="en-GB" dirty="0"/>
          </a:p>
          <a:p>
            <a:r>
              <a:rPr lang="en-GB" b="1" i="1" dirty="0"/>
              <a:t>Intro/safety Brief</a:t>
            </a:r>
          </a:p>
          <a:p>
            <a:r>
              <a:rPr lang="en-GB" dirty="0"/>
              <a:t>Sharing safety points before commencing on practical activities is paramount to ensure  safety for all as highlighted in Long’s (2018) research, he states “lead climbing is </a:t>
            </a:r>
            <a:r>
              <a:rPr lang="en-GB" b="0" i="0" dirty="0">
                <a:solidFill>
                  <a:srgbClr val="525252"/>
                </a:solidFill>
                <a:effectLst/>
                <a:latin typeface="ff-dagny-web-pro-1"/>
              </a:rPr>
              <a:t>inherently riskier than top roping”</a:t>
            </a:r>
            <a:r>
              <a:rPr lang="en-GB" dirty="0"/>
              <a:t>. Points to consider for this sessions are visible on the screen.</a:t>
            </a:r>
          </a:p>
          <a:p>
            <a:endParaRPr lang="en-GB" dirty="0"/>
          </a:p>
          <a:p>
            <a:endParaRPr lang="en-GB" dirty="0">
              <a:highlight>
                <a:srgbClr val="FFFF00"/>
              </a:highlight>
            </a:endParaRPr>
          </a:p>
          <a:p>
            <a:r>
              <a:rPr lang="en-GB" b="1" i="1" dirty="0"/>
              <a:t>Warm Up</a:t>
            </a:r>
          </a:p>
          <a:p>
            <a:r>
              <a:rPr lang="en-GB" dirty="0"/>
              <a:t>As suggested by Binney &amp; McClure (2000), a warm is essential as it “prevents a ‘flash pump’, stimulates the neuromuscular system and helps avoid injury. Basically, your warm-up should get you moving by including an easy version of all the movements you will be doing when you climb.”</a:t>
            </a:r>
          </a:p>
          <a:p>
            <a:endParaRPr lang="en-GB" dirty="0"/>
          </a:p>
          <a:p>
            <a:r>
              <a:rPr lang="en-GB" b="1" i="1" dirty="0"/>
              <a:t>Main Session</a:t>
            </a:r>
          </a:p>
          <a:p>
            <a:endParaRPr lang="en-GB" b="1" i="1" dirty="0"/>
          </a:p>
          <a:p>
            <a:r>
              <a:rPr lang="en-GB" b="1" i="1" dirty="0"/>
              <a:t>Process Goal – </a:t>
            </a:r>
            <a:r>
              <a:rPr lang="en-GB" b="0" i="1" dirty="0"/>
              <a:t>Participants will be encouraged to develop process goals, meaning being able to ‘clip in’ to the quickdraw in the correct and most efficient sequence. </a:t>
            </a:r>
            <a:endParaRPr lang="en-GB" b="1" i="1"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effectLst/>
                <a:latin typeface="Aptos" panose="020B0004020202020204" pitchFamily="34" charset="0"/>
                <a:ea typeface="Aptos" panose="020B0004020202020204" pitchFamily="34" charset="0"/>
                <a:cs typeface="Times New Roman" panose="02020603050405020304" pitchFamily="18" charset="0"/>
              </a:rPr>
              <a:t>First attempt at clipping in using crib cards or video demo.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effectLst/>
                <a:latin typeface="Aptos" panose="020B0004020202020204" pitchFamily="34" charset="0"/>
                <a:ea typeface="Aptos" panose="020B0004020202020204" pitchFamily="34" charset="0"/>
                <a:cs typeface="Times New Roman" panose="02020603050405020304" pitchFamily="18" charset="0"/>
              </a:rPr>
              <a:t>- </a:t>
            </a:r>
            <a:r>
              <a:rPr lang="en-GB" sz="1800" u="sng"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a:t>
            </a:r>
            <a:r>
              <a:rPr lang="en-GB" sz="1800" u="none" dirty="0">
                <a:effectLst/>
                <a:highlight>
                  <a:srgbClr val="FFFF00"/>
                </a:highlight>
                <a:latin typeface="Aptos" panose="020B0004020202020204" pitchFamily="34" charset="0"/>
                <a:ea typeface="Aptos" panose="020B0004020202020204" pitchFamily="34" charset="0"/>
                <a:cs typeface="Times New Roman" panose="02020603050405020304" pitchFamily="18" charset="0"/>
              </a:rPr>
              <a:t>Separate group into random pairs based on no background information of their current skill level.” – Refer to </a:t>
            </a:r>
            <a:r>
              <a:rPr lang="en-GB" sz="1800" b="1" u="none"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social learning theory </a:t>
            </a:r>
            <a:r>
              <a:rPr lang="en-GB" sz="1800" b="0" u="none"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(Bandura,1977)</a:t>
            </a:r>
            <a:r>
              <a:rPr lang="en-GB" sz="1800" b="1" u="none"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 </a:t>
            </a:r>
            <a:r>
              <a:rPr lang="en-GB" sz="1800" b="0" u="none" dirty="0">
                <a:solidFill>
                  <a:srgbClr val="FF0000"/>
                </a:solidFill>
                <a:effectLst/>
                <a:latin typeface="Aptos" panose="020B0004020202020204" pitchFamily="34" charset="0"/>
                <a:ea typeface="Aptos" panose="020B0004020202020204" pitchFamily="34" charset="0"/>
                <a:cs typeface="Times New Roman" panose="02020603050405020304" pitchFamily="18" charset="0"/>
              </a:rPr>
              <a:t>pairing will be done this way to allow the coach to observe competency and skill level within the group, e.g. less competent participants may observe and model more competent participants. </a:t>
            </a:r>
            <a:endParaRPr lang="en-GB" sz="1800" b="1" u="none" dirty="0">
              <a:solidFill>
                <a:srgbClr val="FF0000"/>
              </a:solidFill>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none" dirty="0">
              <a:effectLst/>
              <a:latin typeface="Aptos" panose="020B0004020202020204" pitchFamily="34" charset="0"/>
              <a:ea typeface="Aptos" panose="020B0004020202020204" pitchFamily="34" charset="0"/>
              <a:cs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b="1" u="none" dirty="0">
                <a:effectLst/>
                <a:latin typeface="Aptos" panose="020B0004020202020204" pitchFamily="34" charset="0"/>
                <a:ea typeface="Aptos" panose="020B0004020202020204" pitchFamily="34" charset="0"/>
              </a:rPr>
              <a:t>Blocked and Variable practice </a:t>
            </a:r>
            <a:r>
              <a:rPr lang="en-GB" sz="1800" u="none" dirty="0">
                <a:effectLst/>
                <a:latin typeface="Aptos" panose="020B0004020202020204" pitchFamily="34" charset="0"/>
                <a:ea typeface="Aptos" panose="020B0004020202020204" pitchFamily="34" charset="0"/>
              </a:rPr>
              <a:t>–. Repeating the same skill will ensure higher skill acquisition performance (…..) combined with a variation of technique which will ensure long term skill learning and better retention of the skill (…). Contextual interference may still be an issue, however, hope to counteract this challenge with the use of blocked practice.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u="none" dirty="0">
                <a:effectLst/>
                <a:latin typeface="Aptos" panose="020B0004020202020204" pitchFamily="34" charset="0"/>
                <a:ea typeface="Aptos" panose="020B0004020202020204" pitchFamily="34" charset="0"/>
              </a:rPr>
              <a:t>With reference to </a:t>
            </a:r>
            <a:r>
              <a:rPr lang="en-GB" sz="1800" b="1" dirty="0">
                <a:effectLst/>
                <a:latin typeface="Aptos" panose="020B0004020202020204" pitchFamily="34" charset="0"/>
                <a:ea typeface="Aptos" panose="020B0004020202020204" pitchFamily="34" charset="0"/>
                <a:cs typeface="Times New Roman" panose="02020603050405020304" pitchFamily="18" charset="0"/>
              </a:rPr>
              <a:t>Psychological needs model</a:t>
            </a:r>
            <a:r>
              <a:rPr lang="en-GB" sz="1800" dirty="0">
                <a:effectLst/>
                <a:latin typeface="Aptos" panose="020B0004020202020204" pitchFamily="34" charset="0"/>
                <a:ea typeface="Aptos" panose="020B0004020202020204" pitchFamily="34" charset="0"/>
                <a:cs typeface="Times New Roman" panose="02020603050405020304" pitchFamily="18" charset="0"/>
              </a:rPr>
              <a:t>, </a:t>
            </a:r>
            <a:r>
              <a:rPr lang="en-GB" sz="1800" u="none" dirty="0">
                <a:effectLst/>
                <a:latin typeface="Aptos" panose="020B0004020202020204" pitchFamily="34" charset="0"/>
                <a:ea typeface="Aptos" panose="020B0004020202020204" pitchFamily="34" charset="0"/>
                <a:cs typeface="Times New Roman" panose="02020603050405020304" pitchFamily="18" charset="0"/>
              </a:rPr>
              <a:t>b</a:t>
            </a:r>
            <a:r>
              <a:rPr lang="en-GB" sz="1800" u="none" dirty="0">
                <a:effectLst/>
                <a:latin typeface="Aptos" panose="020B0004020202020204" pitchFamily="34" charset="0"/>
                <a:ea typeface="Aptos" panose="020B0004020202020204" pitchFamily="34" charset="0"/>
              </a:rPr>
              <a:t>oth practices should support competency and autonomy, e.g. skill level will enhance thus their competency and choosing which technique to practice will ensure autonomy.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2800" dirty="0"/>
              <a:t>“The theory posits that intrinsic motivation is enhanced when satisfaction of three psychological needs of autonomy, competence, and relatedness is achieved” (Wong et al., 2019)</a:t>
            </a:r>
            <a:endParaRPr lang="en-GB" sz="1800" u="none" dirty="0">
              <a:effectLst/>
              <a:latin typeface="Aptos" panose="020B0004020202020204" pitchFamily="34" charset="0"/>
              <a:ea typeface="Aptos" panose="020B00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lang="en-GB" sz="1800" u="none" dirty="0">
              <a:effectLst/>
              <a:latin typeface="Aptos" panose="020B0004020202020204" pitchFamily="34" charset="0"/>
              <a:ea typeface="Aptos" panose="020B00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800" u="none" dirty="0">
                <a:effectLst/>
                <a:latin typeface="Aptos" panose="020B0004020202020204" pitchFamily="34" charset="0"/>
                <a:ea typeface="Aptos" panose="020B0004020202020204" pitchFamily="34" charset="0"/>
                <a:cs typeface="Times New Roman" panose="02020603050405020304" pitchFamily="18" charset="0"/>
              </a:rPr>
              <a:t>The Reciprocal teaching style will be used throughout the session…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sng" dirty="0">
                <a:effectLst/>
                <a:latin typeface="Aptos" panose="020B0004020202020204" pitchFamily="34" charset="0"/>
                <a:ea typeface="Aptos" panose="020B0004020202020204" pitchFamily="34" charset="0"/>
                <a:cs typeface="Times New Roman" panose="02020603050405020304" pitchFamily="18" charset="0"/>
              </a:rPr>
              <a:t>Divide group into pairs based on competence.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u="none" dirty="0">
                <a:effectLst/>
                <a:latin typeface="Aptos" panose="020B0004020202020204" pitchFamily="34" charset="0"/>
                <a:ea typeface="Aptos" panose="020B0004020202020204" pitchFamily="34" charset="0"/>
                <a:cs typeface="Times New Roman" panose="02020603050405020304" pitchFamily="18" charset="0"/>
              </a:rPr>
              <a:t>- Refer to </a:t>
            </a:r>
            <a:r>
              <a:rPr lang="en-GB" sz="1800" b="1" u="none" dirty="0">
                <a:effectLst/>
                <a:latin typeface="Aptos" panose="020B0004020202020204" pitchFamily="34" charset="0"/>
                <a:ea typeface="Aptos" panose="020B0004020202020204" pitchFamily="34" charset="0"/>
                <a:cs typeface="Times New Roman" panose="02020603050405020304" pitchFamily="18" charset="0"/>
              </a:rPr>
              <a:t>Constructivist learning theory </a:t>
            </a:r>
            <a:r>
              <a:rPr lang="en-GB" sz="1800" u="none" dirty="0">
                <a:effectLst/>
                <a:latin typeface="Aptos" panose="020B0004020202020204" pitchFamily="34" charset="0"/>
                <a:ea typeface="Aptos" panose="020B0004020202020204" pitchFamily="34" charset="0"/>
                <a:cs typeface="Times New Roman" panose="02020603050405020304" pitchFamily="18" charset="0"/>
              </a:rPr>
              <a:t>(…), pairing will be done this way to allow less competent participants to learn, observe and receive feedback from the more competent participants, whilst the more competent will get the opportunity to coach themselves and learn by teaching. Kobayashi (2018) explores the concept of learning by teaching, stating that “</a:t>
            </a:r>
            <a:r>
              <a:rPr lang="en-GB" sz="2800" b="0" i="0" dirty="0">
                <a:solidFill>
                  <a:srgbClr val="212121"/>
                </a:solidFill>
                <a:effectLst/>
                <a:latin typeface="Cambria" panose="02040503050406030204" pitchFamily="18" charset="0"/>
              </a:rPr>
              <a:t>integrating newly acquired information with prior knowledge, and reflecting on their own comprehension – and thereby enhance their learning”. Additionally, he offers the challenges of this method: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i="0" dirty="0">
                <a:solidFill>
                  <a:srgbClr val="212121"/>
                </a:solidFill>
                <a:effectLst/>
                <a:latin typeface="Cambria" panose="02040503050406030204" pitchFamily="18" charset="0"/>
              </a:rPr>
              <a:t>“peer tutoring may have a limited effect on tutors’ learning because they often process learning material superficially during the tutoring interaction, without inferring, elaborating, or monitoring.”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i="0" dirty="0">
              <a:solidFill>
                <a:srgbClr val="212121"/>
              </a:solidFill>
              <a:effectLst/>
              <a:latin typeface="Cambria" panose="02040503050406030204" pitchFamily="18"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effectLst/>
                <a:latin typeface="Aptos" panose="020B0004020202020204" pitchFamily="34" charset="0"/>
                <a:ea typeface="Aptos" panose="020B0004020202020204" pitchFamily="34" charset="0"/>
                <a:cs typeface="Times New Roman" panose="02020603050405020304" pitchFamily="18" charset="0"/>
              </a:rPr>
              <a:t>With continuous use of </a:t>
            </a:r>
            <a:r>
              <a:rPr lang="en-GB" sz="1800" b="1" dirty="0">
                <a:effectLst/>
                <a:latin typeface="Aptos" panose="020B0004020202020204" pitchFamily="34" charset="0"/>
                <a:ea typeface="Aptos" panose="020B0004020202020204" pitchFamily="34" charset="0"/>
                <a:cs typeface="Times New Roman" panose="02020603050405020304" pitchFamily="18" charset="0"/>
              </a:rPr>
              <a:t>the Reciprocal learning method</a:t>
            </a:r>
            <a:r>
              <a:rPr lang="en-GB" sz="1800" dirty="0">
                <a:effectLst/>
                <a:latin typeface="Aptos" panose="020B0004020202020204" pitchFamily="34" charset="0"/>
                <a:ea typeface="Aptos" panose="020B0004020202020204" pitchFamily="34" charset="0"/>
                <a:cs typeface="Times New Roman" panose="02020603050405020304" pitchFamily="18" charset="0"/>
              </a:rPr>
              <a:t>, to combat this challenge the coach will offer private feedback when needed.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highlight>
                  <a:srgbClr val="FFFF00"/>
                </a:highlight>
              </a:rPr>
              <a:t>With reference to the </a:t>
            </a:r>
            <a:r>
              <a:rPr lang="en-GB" sz="1800" b="1" dirty="0">
                <a:effectLst/>
                <a:latin typeface="Aptos" panose="020B0004020202020204" pitchFamily="34" charset="0"/>
                <a:ea typeface="Aptos" panose="020B0004020202020204" pitchFamily="34" charset="0"/>
                <a:cs typeface="Times New Roman" panose="02020603050405020304" pitchFamily="18" charset="0"/>
              </a:rPr>
              <a:t>Psychological needs model, </a:t>
            </a:r>
            <a:r>
              <a:rPr lang="en-GB" sz="1800" b="0" dirty="0">
                <a:effectLst/>
                <a:latin typeface="Aptos" panose="020B0004020202020204" pitchFamily="34" charset="0"/>
                <a:ea typeface="Aptos" panose="020B0004020202020204" pitchFamily="34" charset="0"/>
                <a:cs typeface="Times New Roman" panose="02020603050405020304" pitchFamily="18" charset="0"/>
              </a:rPr>
              <a:t>pairing dynamics will support relatedness as suggested by </a:t>
            </a:r>
            <a:r>
              <a:rPr lang="en-GB" sz="1800" b="0" u="none" dirty="0" err="1">
                <a:effectLst/>
                <a:latin typeface="Aptos" panose="020B0004020202020204" pitchFamily="34" charset="0"/>
              </a:rPr>
              <a:t>Vlachopoulos</a:t>
            </a:r>
            <a:r>
              <a:rPr lang="en-GB" sz="1800" b="0" u="none" dirty="0">
                <a:effectLst/>
                <a:latin typeface="Aptos" panose="020B0004020202020204" pitchFamily="34" charset="0"/>
              </a:rPr>
              <a:t> and </a:t>
            </a:r>
            <a:r>
              <a:rPr lang="en-GB" sz="1800" b="0" u="none" dirty="0" err="1">
                <a:effectLst/>
                <a:latin typeface="Aptos" panose="020B0004020202020204" pitchFamily="34" charset="0"/>
              </a:rPr>
              <a:t>Michailidou</a:t>
            </a:r>
            <a:r>
              <a:rPr lang="en-GB" sz="1800" b="0" u="none" dirty="0">
                <a:effectLst/>
                <a:latin typeface="Aptos" panose="020B0004020202020204" pitchFamily="34" charset="0"/>
              </a:rPr>
              <a:t> (2006)</a:t>
            </a:r>
            <a:r>
              <a:rPr lang="en-GB" sz="1800" b="0" dirty="0">
                <a:effectLst/>
                <a:latin typeface="Aptos" panose="020B0004020202020204" pitchFamily="34" charset="0"/>
                <a:ea typeface="Aptos" panose="020B0004020202020204" pitchFamily="34" charset="0"/>
                <a:cs typeface="Times New Roman" panose="02020603050405020304" pitchFamily="18" charset="0"/>
              </a:rPr>
              <a:t>, stating: “The need for relatedness refers to feeling connected with significant others, cared for, or that one belongs in a given social milieu.”</a:t>
            </a: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u="sng"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000" u="sng" dirty="0">
                <a:effectLst/>
                <a:latin typeface="Aptos" panose="020B0004020202020204" pitchFamily="34" charset="0"/>
                <a:ea typeface="Aptos" panose="020B0004020202020204" pitchFamily="34" charset="0"/>
                <a:cs typeface="Times New Roman" panose="02020603050405020304" pitchFamily="18" charset="0"/>
              </a:rPr>
              <a:t>Developing clipping in skill and technique </a:t>
            </a: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000" dirty="0">
              <a:effectLst/>
              <a:latin typeface="Aptos" panose="020B0004020202020204" pitchFamily="34" charset="0"/>
              <a:ea typeface="Aptos" panose="020B0004020202020204" pitchFamily="34" charset="0"/>
              <a:cs typeface="Times New Roman" panose="02020603050405020304" pitchFamily="18" charset="0"/>
            </a:endParaRPr>
          </a:p>
          <a:p>
            <a:pPr marL="285750" indent="-285750">
              <a:buFontTx/>
              <a:buChar char="-"/>
            </a:pPr>
            <a:r>
              <a:rPr lang="en-GB" sz="1000" b="0" u="none" dirty="0">
                <a:effectLst/>
                <a:latin typeface="Aptos" panose="020B0004020202020204" pitchFamily="34" charset="0"/>
                <a:ea typeface="Times New Roman" panose="02020603050405020304" pitchFamily="18" charset="0"/>
              </a:rPr>
              <a:t>Towards the final part of the session the teaching styles used will be learner-centred, therefore the </a:t>
            </a:r>
            <a:r>
              <a:rPr lang="en-GB" sz="1000" b="1" u="none" dirty="0">
                <a:effectLst/>
                <a:latin typeface="Aptos" panose="020B0004020202020204" pitchFamily="34" charset="0"/>
                <a:ea typeface="Times New Roman" panose="02020603050405020304" pitchFamily="18" charset="0"/>
              </a:rPr>
              <a:t>Constraints led approach </a:t>
            </a:r>
            <a:r>
              <a:rPr lang="en-GB" sz="1000" b="0" u="none" dirty="0">
                <a:effectLst/>
                <a:latin typeface="Aptos" panose="020B0004020202020204" pitchFamily="34" charset="0"/>
                <a:ea typeface="Times New Roman" panose="02020603050405020304" pitchFamily="18" charset="0"/>
              </a:rPr>
              <a:t>will be used by the coach. Suggested by </a:t>
            </a:r>
            <a:r>
              <a:rPr lang="en-GB" sz="1000" b="0" u="none" dirty="0" err="1">
                <a:effectLst/>
                <a:latin typeface="Aptos" panose="020B0004020202020204" pitchFamily="34" charset="0"/>
                <a:ea typeface="Times New Roman" panose="02020603050405020304" pitchFamily="18" charset="0"/>
              </a:rPr>
              <a:t>Brymer</a:t>
            </a:r>
            <a:r>
              <a:rPr lang="en-GB" sz="1000" b="0" u="none" dirty="0">
                <a:effectLst/>
                <a:latin typeface="Aptos" panose="020B0004020202020204" pitchFamily="34" charset="0"/>
                <a:ea typeface="Times New Roman" panose="02020603050405020304" pitchFamily="18" charset="0"/>
              </a:rPr>
              <a:t> and Renshaw (2010), </a:t>
            </a:r>
            <a:r>
              <a:rPr lang="en-GB" sz="1000" dirty="0"/>
              <a:t>“The role of the facilitator is identification and manipulation of the key constraints to facilitate the emergence of functional movement patterns and decision-making behaviours</a:t>
            </a:r>
            <a:r>
              <a:rPr lang="en-GB" sz="1000" b="0" u="none" dirty="0">
                <a:effectLst/>
                <a:latin typeface="Aptos" panose="020B0004020202020204" pitchFamily="34" charset="0"/>
              </a:rPr>
              <a:t>.”</a:t>
            </a:r>
          </a:p>
          <a:p>
            <a:pPr marL="285750" indent="-285750">
              <a:buFontTx/>
              <a:buChar char="-"/>
            </a:pPr>
            <a:r>
              <a:rPr lang="en-GB" sz="1000" b="0" u="none" dirty="0">
                <a:effectLst/>
                <a:latin typeface="Aptos" panose="020B0004020202020204" pitchFamily="34" charset="0"/>
              </a:rPr>
              <a:t>Therefore, the participant will have to find their own way of achieving the desired outcome whilst dealing with new restrictions. This will support autonomy and competence leading them to become intrinsically motivated. </a:t>
            </a:r>
          </a:p>
          <a:p>
            <a:endParaRPr lang="en-GB" sz="1000" b="1" u="none" dirty="0">
              <a:effectLst/>
              <a:latin typeface="Times New Roman" panose="02020603050405020304" pitchFamily="18" charset="0"/>
              <a:ea typeface="Times New Roman" panose="02020603050405020304" pitchFamily="18" charset="0"/>
            </a:endParaRPr>
          </a:p>
          <a:p>
            <a:r>
              <a:rPr lang="en-GB" sz="1000" b="1" u="none" dirty="0">
                <a:effectLst/>
                <a:latin typeface="Aptos" panose="020B0004020202020204" pitchFamily="34" charset="0"/>
                <a:ea typeface="Times New Roman" panose="02020603050405020304" pitchFamily="18" charset="0"/>
              </a:rPr>
              <a:t>Guided discovery and inclusion teaching style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000" b="0" u="none" dirty="0">
                <a:effectLst/>
                <a:latin typeface="Aptos" panose="020B0004020202020204" pitchFamily="34" charset="0"/>
                <a:ea typeface="Times New Roman" panose="02020603050405020304" pitchFamily="18" charset="0"/>
              </a:rPr>
              <a:t>Participants will feel intrinsically motivated when their</a:t>
            </a:r>
            <a:r>
              <a:rPr lang="en-GB" sz="1000" b="0" u="none" dirty="0">
                <a:effectLst/>
                <a:latin typeface="Aptos" panose="020B0004020202020204" pitchFamily="34" charset="0"/>
              </a:rPr>
              <a:t> pre-existing set of physical attributes and skill capabilities are recognised by the coach through a guided discovery teaching method. </a:t>
            </a:r>
            <a:r>
              <a:rPr lang="en-GB" sz="1000" b="0" u="none" dirty="0">
                <a:effectLst/>
                <a:latin typeface="Aptos" panose="020B0004020202020204" pitchFamily="34" charset="0"/>
                <a:ea typeface="Times New Roman" panose="02020603050405020304" pitchFamily="18" charset="0"/>
              </a:rPr>
              <a:t>(</a:t>
            </a:r>
            <a:r>
              <a:rPr lang="en-GB" sz="1000" b="0" u="none" dirty="0" err="1">
                <a:effectLst/>
                <a:latin typeface="Aptos" panose="020B0004020202020204" pitchFamily="34" charset="0"/>
                <a:ea typeface="Times New Roman" panose="02020603050405020304" pitchFamily="18" charset="0"/>
              </a:rPr>
              <a:t>Brymer</a:t>
            </a:r>
            <a:r>
              <a:rPr lang="en-GB" sz="1000" b="0" u="none" dirty="0">
                <a:effectLst/>
                <a:latin typeface="Aptos" panose="020B0004020202020204" pitchFamily="34" charset="0"/>
                <a:ea typeface="Times New Roman" panose="02020603050405020304" pitchFamily="18" charset="0"/>
              </a:rPr>
              <a:t> and Renshaw, 2010).</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000" b="0" u="none" dirty="0">
                <a:effectLst/>
                <a:latin typeface="Aptos" panose="020B0004020202020204" pitchFamily="34" charset="0"/>
                <a:ea typeface="Times New Roman" panose="02020603050405020304" pitchFamily="18" charset="0"/>
              </a:rPr>
              <a:t>All elements of the psychological need's elements are supported and therefore they are intrinsically motivated practice the skill. </a:t>
            </a:r>
          </a:p>
          <a:p>
            <a:pPr marL="285750" marR="0" lvl="0" indent="-285750" algn="l" defTabSz="914400" rtl="0" eaLnBrk="1" fontAlgn="auto" latinLnBrk="0" hangingPunct="1">
              <a:lnSpc>
                <a:spcPct val="100000"/>
              </a:lnSpc>
              <a:spcBef>
                <a:spcPts val="0"/>
              </a:spcBef>
              <a:spcAft>
                <a:spcPts val="0"/>
              </a:spcAft>
              <a:buClrTx/>
              <a:buSzTx/>
              <a:buFontTx/>
              <a:buChar char="-"/>
              <a:tabLst/>
              <a:defRPr/>
            </a:pPr>
            <a:r>
              <a:rPr lang="en-GB" sz="1000" b="0" u="none" dirty="0">
                <a:effectLst/>
                <a:latin typeface="Aptos" panose="020B0004020202020204" pitchFamily="34" charset="0"/>
                <a:ea typeface="Times New Roman" panose="02020603050405020304" pitchFamily="18" charset="0"/>
              </a:rPr>
              <a:t>Along with the implementation of guided discovery the use of </a:t>
            </a:r>
            <a:r>
              <a:rPr lang="en-GB" sz="1000" b="1" u="none" dirty="0">
                <a:effectLst/>
                <a:latin typeface="Aptos" panose="020B0004020202020204" pitchFamily="34" charset="0"/>
                <a:ea typeface="Times New Roman" panose="02020603050405020304" pitchFamily="18" charset="0"/>
              </a:rPr>
              <a:t>analogous coaching </a:t>
            </a:r>
            <a:r>
              <a:rPr lang="en-GB" sz="1000" b="0" u="none" dirty="0">
                <a:effectLst/>
                <a:latin typeface="Aptos" panose="020B0004020202020204" pitchFamily="34" charset="0"/>
                <a:ea typeface="Times New Roman" panose="02020603050405020304" pitchFamily="18" charset="0"/>
              </a:rPr>
              <a:t>will allow the participant to remove their attention from the flex in their arm for example, and </a:t>
            </a:r>
            <a:r>
              <a:rPr lang="en-GB" sz="1000" b="0" u="none" dirty="0" err="1">
                <a:effectLst/>
                <a:latin typeface="Aptos" panose="020B0004020202020204" pitchFamily="34" charset="0"/>
                <a:ea typeface="Times New Roman" panose="02020603050405020304" pitchFamily="18" charset="0"/>
              </a:rPr>
              <a:t>invision</a:t>
            </a:r>
            <a:r>
              <a:rPr lang="en-GB" sz="1000" b="0" u="none" dirty="0">
                <a:effectLst/>
                <a:latin typeface="Aptos" panose="020B0004020202020204" pitchFamily="34" charset="0"/>
                <a:ea typeface="Times New Roman" panose="02020603050405020304" pitchFamily="18" charset="0"/>
              </a:rPr>
              <a:t> the analogy being used – such as the shopping bag analogy. </a:t>
            </a:r>
            <a:endParaRPr lang="en-GB" sz="1000" b="1" u="none" dirty="0">
              <a:effectLst/>
              <a:latin typeface="Aptos" panose="020B0004020202020204" pitchFamily="34" charset="0"/>
              <a:ea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lang="en-GB" sz="1800" b="0" u="none" dirty="0">
              <a:effectLst/>
              <a:latin typeface="Aptos" panose="020B0004020202020204" pitchFamily="34" charset="0"/>
              <a:ea typeface="Times New Roman" panose="02020603050405020304" pitchFamily="18" charset="0"/>
            </a:endParaRPr>
          </a:p>
          <a:p>
            <a:pPr marL="285750" marR="0" lvl="0" indent="-285750" algn="l" defTabSz="914400" rtl="0" eaLnBrk="1" fontAlgn="auto" latinLnBrk="0" hangingPunct="1">
              <a:lnSpc>
                <a:spcPct val="100000"/>
              </a:lnSpc>
              <a:spcBef>
                <a:spcPts val="0"/>
              </a:spcBef>
              <a:spcAft>
                <a:spcPts val="0"/>
              </a:spcAft>
              <a:buClrTx/>
              <a:buSzTx/>
              <a:buFontTx/>
              <a:buChar char="-"/>
              <a:tabLst/>
              <a:defRPr/>
            </a:pPr>
            <a:endParaRPr lang="en-GB" sz="1800" b="0" u="none" dirty="0">
              <a:effectLst/>
              <a:latin typeface="Aptos" panose="020B00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a:effectLst/>
                <a:latin typeface="Times New Roman" panose="02020603050405020304" pitchFamily="18" charset="0"/>
                <a:ea typeface="Times New Roman" panose="02020603050405020304" pitchFamily="18" charset="0"/>
              </a:rPr>
              <a:t>Conclusion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dirty="0">
                <a:effectLst/>
                <a:latin typeface="Times New Roman" panose="02020603050405020304" pitchFamily="18" charset="0"/>
                <a:ea typeface="Times New Roman" panose="02020603050405020304" pitchFamily="18" charset="0"/>
              </a:rPr>
              <a:t>- A quick cool down will be done and during this time I will allow the participants to reflect on the session and give them augmented feedback. The established goal of the session will be discussed and decided whether it was achieved which will then lead to the goal they want to achieve in the next session, whether this be a performance, process or outcome goal.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1143000">
              <a:lnSpc>
                <a:spcPct val="107000"/>
              </a:lnSpc>
              <a:spcAft>
                <a:spcPts val="800"/>
              </a:spcAft>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1143000">
              <a:lnSpc>
                <a:spcPct val="107000"/>
              </a:lnSpc>
              <a:spcAft>
                <a:spcPts val="800"/>
              </a:spcAft>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a:p>
            <a:endParaRPr lang="en-GB" dirty="0"/>
          </a:p>
          <a:p>
            <a:r>
              <a:rPr lang="en-GB" dirty="0"/>
              <a:t>Sub-headings: </a:t>
            </a:r>
          </a:p>
          <a:p>
            <a:r>
              <a:rPr lang="en-GB" dirty="0"/>
              <a:t>practical development, – progression, delivery, feedback. </a:t>
            </a:r>
          </a:p>
          <a:p>
            <a:r>
              <a:rPr lang="en-GB" dirty="0"/>
              <a:t>Refer to research – making ties between practical and theory </a:t>
            </a:r>
          </a:p>
          <a:p>
            <a:r>
              <a:rPr lang="en-GB" dirty="0"/>
              <a:t>Justify research from module – use theory and research </a:t>
            </a:r>
          </a:p>
          <a:p>
            <a:r>
              <a:rPr lang="en-GB" dirty="0"/>
              <a:t>Reference verbally and/or reference on slides </a:t>
            </a:r>
          </a:p>
          <a:p>
            <a:endParaRPr lang="en-GB" dirty="0"/>
          </a:p>
          <a:p>
            <a:r>
              <a:rPr lang="en-GB" dirty="0"/>
              <a:t>Talk time: 5 mins</a:t>
            </a:r>
          </a:p>
          <a:p>
            <a:endParaRPr lang="en-GB" dirty="0"/>
          </a:p>
        </p:txBody>
      </p:sp>
      <p:sp>
        <p:nvSpPr>
          <p:cNvPr id="4" name="Slide Number Placeholder 3"/>
          <p:cNvSpPr>
            <a:spLocks noGrp="1"/>
          </p:cNvSpPr>
          <p:nvPr>
            <p:ph type="sldNum" sz="quarter" idx="5"/>
          </p:nvPr>
        </p:nvSpPr>
        <p:spPr/>
        <p:txBody>
          <a:bodyPr/>
          <a:lstStyle/>
          <a:p>
            <a:fld id="{DFCD9D8F-C800-464C-8F25-3E57CD66F109}" type="slidenum">
              <a:rPr lang="en-GB" smtClean="0"/>
              <a:t>3</a:t>
            </a:fld>
            <a:endParaRPr lang="en-GB"/>
          </a:p>
        </p:txBody>
      </p:sp>
    </p:spTree>
    <p:extLst>
      <p:ext uri="{BB962C8B-B14F-4D97-AF65-F5344CB8AC3E}">
        <p14:creationId xmlns:p14="http://schemas.microsoft.com/office/powerpoint/2010/main" val="23327433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4A83F44-3FDB-3899-E27C-7FD8DA63216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74242F3-B434-58A9-0B65-BB75C2B23C3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1214D96-E4C5-F4EB-B19C-F25AA85CA049}"/>
              </a:ext>
            </a:extLst>
          </p:cNvPr>
          <p:cNvSpPr>
            <a:spLocks noGrp="1"/>
          </p:cNvSpPr>
          <p:nvPr>
            <p:ph type="body" idx="1"/>
          </p:nvPr>
        </p:nvSpPr>
        <p:spPr/>
        <p:txBody>
          <a:bodyPr/>
          <a:lstStyle/>
          <a:p>
            <a:r>
              <a:rPr lang="en-GB" dirty="0"/>
              <a:t>The aim of the first session is</a:t>
            </a:r>
          </a:p>
          <a:p>
            <a:r>
              <a:rPr lang="en-GB" dirty="0"/>
              <a:t>Steps to succeed will ensure …..</a:t>
            </a:r>
          </a:p>
          <a:p>
            <a:endParaRPr lang="en-GB" dirty="0"/>
          </a:p>
          <a:p>
            <a:r>
              <a:rPr lang="en-GB" b="1" i="1" dirty="0"/>
              <a:t>Intro/safety Brief</a:t>
            </a:r>
          </a:p>
          <a:p>
            <a:r>
              <a:rPr lang="en-GB" dirty="0">
                <a:highlight>
                  <a:srgbClr val="FFFF00"/>
                </a:highlight>
              </a:rPr>
              <a:t> </a:t>
            </a:r>
          </a:p>
          <a:p>
            <a:r>
              <a:rPr lang="en-GB" b="1" i="1" dirty="0"/>
              <a:t>Warm Up</a:t>
            </a:r>
          </a:p>
          <a:p>
            <a:r>
              <a:rPr lang="en-GB" b="0" i="0" dirty="0"/>
              <a:t>Emphasis on the traversing section of the warm-up will be important to develop an understanding of the muscle engagements and fundamental climbing techniques that will be used during the main session (BMC reference)</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Arial" panose="020B0604020202020204" pitchFamily="34" charset="0"/>
              </a:rPr>
              <a:t>Health and safety will be re-evaluated to ensure safety protocols of lead climbing are reminded. There will be an added risk of climbing at height and so a quick assessment of the participants ability to tie a figure of 8, tie into a harness and belay will be done.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Arial" panose="020B0604020202020204" pitchFamily="34" charset="0"/>
              </a:rPr>
              <a:t> </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Arial" panose="020B0604020202020204" pitchFamily="34" charset="0"/>
              </a:rPr>
              <a:t>Within the briefing I will also highlight why ghost leading is important in ensuring safety, according to Mountain Training, ghost leading will allow the coach to create a psychological assessment of whether the participants are mentally ready to lead and accept the risk involved. </a:t>
            </a:r>
          </a:p>
          <a:p>
            <a:endParaRPr lang="en-GB"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GOAL – </a:t>
            </a:r>
            <a:r>
              <a:rPr lang="en-GB" b="0" i="0" dirty="0"/>
              <a:t>Depending on the feedback and performance of the previous session, the </a:t>
            </a:r>
            <a:r>
              <a:rPr lang="en-GB" b="0" i="0" dirty="0" err="1"/>
              <a:t>particpants</a:t>
            </a:r>
            <a:r>
              <a:rPr lang="en-GB" b="0" i="0" dirty="0"/>
              <a:t> will be given the opportunity to explore their personal goals. </a:t>
            </a:r>
            <a:endParaRPr lang="en-GB" b="1" i="1" dirty="0"/>
          </a:p>
          <a:p>
            <a:endParaRPr lang="en-GB" dirty="0"/>
          </a:p>
          <a:p>
            <a:r>
              <a:rPr lang="en-GB" b="1" i="1" dirty="0"/>
              <a:t>Main Session</a:t>
            </a:r>
          </a:p>
          <a:p>
            <a:endParaRPr lang="en-GB" b="1" i="1" dirty="0"/>
          </a:p>
          <a:p>
            <a:endParaRPr lang="en-GB" dirty="0"/>
          </a:p>
          <a:p>
            <a:pPr marL="342900" lvl="0" indent="-342900">
              <a:lnSpc>
                <a:spcPct val="107000"/>
              </a:lnSpc>
              <a:buFont typeface="+mj-lt"/>
              <a:buAutoNum type="arabicPeriod"/>
            </a:pPr>
            <a:r>
              <a:rPr lang="en-GB" sz="1800" u="sng" dirty="0">
                <a:effectLst/>
                <a:latin typeface="Aptos" panose="020B0004020202020204" pitchFamily="34" charset="0"/>
                <a:ea typeface="Aptos" panose="020B0004020202020204" pitchFamily="34" charset="0"/>
                <a:cs typeface="Times New Roman" panose="02020603050405020304" pitchFamily="18" charset="0"/>
              </a:rPr>
              <a:t>First attempt at ghost leading.</a:t>
            </a:r>
          </a:p>
          <a:p>
            <a:pPr marL="342900" lvl="0" indent="-342900">
              <a:lnSpc>
                <a:spcPct val="107000"/>
              </a:lnSpc>
              <a:buFont typeface="+mj-lt"/>
              <a:buAutoNum type="arabicPeriod"/>
            </a:pPr>
            <a:endParaRPr lang="en-GB" sz="1800" u="sng" dirty="0">
              <a:effectLst/>
              <a:latin typeface="Aptos" panose="020B0004020202020204" pitchFamily="34" charset="0"/>
              <a:ea typeface="Aptos" panose="020B000402020202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u="none" dirty="0">
                <a:effectLst/>
                <a:latin typeface="Aptos" panose="020B0004020202020204" pitchFamily="34" charset="0"/>
                <a:ea typeface="Times New Roman" panose="02020603050405020304" pitchFamily="18" charset="0"/>
              </a:rPr>
              <a:t>Command / Practice Teaching style: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none" dirty="0">
                <a:effectLst/>
                <a:latin typeface="Aptos" panose="020B0004020202020204" pitchFamily="34" charset="0"/>
                <a:ea typeface="Times New Roman" panose="02020603050405020304" pitchFamily="18" charset="0"/>
              </a:rPr>
              <a:t>Command teaching style will be used to direct the participants to the most appropriate climbing route, chosen by the coach based on ability and skill level that they observed in the previous session. During activity, Practice teaching style will be adopted by the coach to allow the participants to develop and practice the skills and techniques that they previously learnt and allow the coach to give private feedback when needed.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u="none" dirty="0">
              <a:effectLst/>
              <a:latin typeface="Aptos" panose="020B00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none" dirty="0">
                <a:effectLst/>
                <a:latin typeface="Aptos" panose="020B0004020202020204" pitchFamily="34" charset="0"/>
                <a:ea typeface="Times New Roman" panose="02020603050405020304" pitchFamily="18" charset="0"/>
              </a:rPr>
              <a:t>With reference to the </a:t>
            </a:r>
            <a:r>
              <a:rPr lang="en-GB" sz="1800" b="1" u="none" dirty="0">
                <a:effectLst/>
                <a:latin typeface="Aptos" panose="020B0004020202020204" pitchFamily="34" charset="0"/>
                <a:ea typeface="Times New Roman" panose="02020603050405020304" pitchFamily="18" charset="0"/>
              </a:rPr>
              <a:t>psychological needs model, </a:t>
            </a:r>
            <a:r>
              <a:rPr lang="en-GB" sz="1800" b="0" u="none" dirty="0">
                <a:effectLst/>
                <a:latin typeface="Aptos" panose="020B0004020202020204" pitchFamily="34" charset="0"/>
                <a:ea typeface="Times New Roman" panose="02020603050405020304" pitchFamily="18" charset="0"/>
              </a:rPr>
              <a:t>the command teaching style may thwart elements of the model such as autonomy and competence causing them to become </a:t>
            </a:r>
            <a:r>
              <a:rPr lang="en-GB" sz="1800" b="1" u="none" dirty="0">
                <a:effectLst/>
                <a:latin typeface="Aptos" panose="020B0004020202020204" pitchFamily="34" charset="0"/>
                <a:ea typeface="Times New Roman" panose="02020603050405020304" pitchFamily="18" charset="0"/>
              </a:rPr>
              <a:t>extrinsically motivated </a:t>
            </a:r>
            <a:r>
              <a:rPr lang="en-GB" sz="1800" b="0" u="none" dirty="0">
                <a:effectLst/>
                <a:latin typeface="Aptos" panose="020B0004020202020204" pitchFamily="34" charset="0"/>
                <a:ea typeface="Times New Roman" panose="02020603050405020304" pitchFamily="18" charset="0"/>
              </a:rPr>
              <a:t>with the hopes of being able to climb their chosen route after completing the route chosen by the coach. However, with clear emphasis on the safety reasoning and rationale during the safety brief and the opportunity to practice skill and technique it will lead them to become </a:t>
            </a:r>
            <a:r>
              <a:rPr lang="en-GB" sz="1800" b="1" u="none" dirty="0">
                <a:effectLst/>
                <a:latin typeface="Aptos" panose="020B0004020202020204" pitchFamily="34" charset="0"/>
                <a:ea typeface="Times New Roman" panose="02020603050405020304" pitchFamily="18" charset="0"/>
              </a:rPr>
              <a:t>intrinsically motivated </a:t>
            </a:r>
            <a:r>
              <a:rPr lang="en-GB" sz="1800" b="0" u="none" dirty="0">
                <a:effectLst/>
                <a:latin typeface="Aptos" panose="020B0004020202020204" pitchFamily="34" charset="0"/>
                <a:ea typeface="Times New Roman" panose="02020603050405020304" pitchFamily="18" charset="0"/>
              </a:rPr>
              <a:t>to progress and develop their technique and skill regardless of the grade of the climb.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u="none" dirty="0">
              <a:effectLst/>
              <a:latin typeface="Aptos" panose="020B00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none" dirty="0">
                <a:effectLst/>
                <a:latin typeface="Aptos" panose="020B0004020202020204" pitchFamily="34" charset="0"/>
                <a:ea typeface="Times New Roman" panose="02020603050405020304" pitchFamily="18" charset="0"/>
              </a:rPr>
              <a:t>As suggested by Smith and Wilkinson (2020), “participants who are intrinsically motivated react most positively to praise…This is because they are motivated by trying the be their ‘best’, with self-</a:t>
            </a:r>
            <a:r>
              <a:rPr lang="en-GB" sz="1800" b="0" u="none" dirty="0" err="1">
                <a:effectLst/>
                <a:latin typeface="Aptos" panose="020B0004020202020204" pitchFamily="34" charset="0"/>
                <a:ea typeface="Times New Roman" panose="02020603050405020304" pitchFamily="18" charset="0"/>
              </a:rPr>
              <a:t>fullfilment</a:t>
            </a:r>
            <a:r>
              <a:rPr lang="en-GB" sz="1800" b="0" u="none" dirty="0">
                <a:effectLst/>
                <a:latin typeface="Aptos" panose="020B0004020202020204" pitchFamily="34" charset="0"/>
                <a:ea typeface="Times New Roman" panose="02020603050405020304" pitchFamily="18" charset="0"/>
              </a:rPr>
              <a:t> or personal improvement being the goal”.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b="0" u="none" dirty="0">
              <a:effectLst/>
              <a:latin typeface="Aptos" panose="020B00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u="none" dirty="0">
                <a:effectLst/>
                <a:latin typeface="Aptos" panose="020B0004020202020204" pitchFamily="34" charset="0"/>
                <a:ea typeface="Times New Roman" panose="02020603050405020304" pitchFamily="18" charset="0"/>
              </a:rPr>
              <a:t>Therefore, the practice teaching style will enable the coach to provide positive feedback that will intrinsically motivate the participant, hoping to counteract the initial loss of autonomy and competence because of the coach allocating the climbs (</a:t>
            </a:r>
            <a:r>
              <a:rPr lang="en-GB" sz="2800" dirty="0" err="1"/>
              <a:t>Mouratidis</a:t>
            </a:r>
            <a:r>
              <a:rPr lang="en-GB" sz="2800" dirty="0"/>
              <a:t>, 2008). Furthermore, using positive feedback within the session will create a positive </a:t>
            </a:r>
            <a:r>
              <a:rPr lang="en-GB" sz="2800" b="1" dirty="0"/>
              <a:t>motivational climate </a:t>
            </a:r>
            <a:r>
              <a:rPr lang="en-GB" sz="2800" dirty="0"/>
              <a:t>where trust and support is built between the coach and the participants, thus </a:t>
            </a:r>
            <a:r>
              <a:rPr lang="en-GB" sz="2800" b="1" dirty="0"/>
              <a:t>supporting relatedness </a:t>
            </a:r>
            <a:r>
              <a:rPr lang="en-GB" sz="2800" b="0" dirty="0"/>
              <a:t>(Ames, 1992)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4000" dirty="0"/>
              <a:t>“When teachers see motivated students, they too, become more interested to teach</a:t>
            </a:r>
            <a:r>
              <a:rPr lang="en-GB" sz="2800" b="0" dirty="0"/>
              <a:t>” (Wang et al., 2019)</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2800" b="0" u="none" dirty="0">
              <a:effectLst/>
              <a:latin typeface="Aptos" panose="020B0004020202020204" pitchFamily="34" charset="0"/>
              <a:ea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2800" b="0" u="none" dirty="0">
                <a:effectLst/>
                <a:latin typeface="Aptos" panose="020B0004020202020204" pitchFamily="34" charset="0"/>
                <a:ea typeface="Times New Roman" panose="02020603050405020304" pitchFamily="18" charset="0"/>
              </a:rPr>
              <a:t>With reference to the behavioural theory, positive feedback and praise will reinforce good behaviour. </a:t>
            </a:r>
            <a:endParaRPr lang="en-GB" sz="1800" b="0" u="none" dirty="0">
              <a:effectLst/>
              <a:latin typeface="Aptos" panose="020B0004020202020204" pitchFamily="34" charset="0"/>
              <a:ea typeface="Times New Roman" panose="02020603050405020304" pitchFamily="18" charset="0"/>
            </a:endParaRPr>
          </a:p>
          <a:p>
            <a:pPr marL="457200">
              <a:lnSpc>
                <a:spcPct val="107000"/>
              </a:lnSpc>
            </a:pPr>
            <a:r>
              <a:rPr lang="en-GB" sz="1800" dirty="0">
                <a:effectLst/>
                <a:latin typeface="Aptos" panose="020B0004020202020204" pitchFamily="34" charset="0"/>
                <a:ea typeface="Aptos" panose="020B0004020202020204" pitchFamily="34" charset="0"/>
                <a:cs typeface="Times New Roman" panose="02020603050405020304" pitchFamily="18" charset="0"/>
              </a:rPr>
              <a:t> </a:t>
            </a:r>
          </a:p>
          <a:p>
            <a:pPr marL="0" lvl="0" indent="0">
              <a:lnSpc>
                <a:spcPct val="107000"/>
              </a:lnSpc>
              <a:buFont typeface="+mj-lt"/>
              <a:buNone/>
            </a:pPr>
            <a:r>
              <a:rPr lang="en-GB" sz="1800" u="sng" dirty="0">
                <a:effectLst/>
                <a:latin typeface="Aptos" panose="020B0004020202020204" pitchFamily="34" charset="0"/>
                <a:ea typeface="Aptos" panose="020B0004020202020204" pitchFamily="34" charset="0"/>
                <a:cs typeface="Times New Roman" panose="02020603050405020304" pitchFamily="18" charset="0"/>
              </a:rPr>
              <a:t>2. Based on competence, the group will be divided into less competent together and competent together. </a:t>
            </a:r>
          </a:p>
          <a:p>
            <a:pPr marL="0" lvl="0" indent="0">
              <a:lnSpc>
                <a:spcPct val="107000"/>
              </a:lnSpc>
              <a:buFont typeface="+mj-lt"/>
              <a:buNone/>
            </a:pPr>
            <a:endParaRPr lang="en-GB" sz="1800" u="sng"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07000"/>
              </a:lnSpc>
              <a:buFont typeface="+mj-lt"/>
              <a:buNone/>
            </a:pPr>
            <a:r>
              <a:rPr lang="en-GB" sz="1800" u="none" dirty="0">
                <a:effectLst/>
                <a:latin typeface="Aptos" panose="020B0004020202020204" pitchFamily="34" charset="0"/>
                <a:ea typeface="Aptos" panose="020B0004020202020204" pitchFamily="34" charset="0"/>
                <a:cs typeface="Times New Roman" panose="02020603050405020304" pitchFamily="18" charset="0"/>
              </a:rPr>
              <a:t>With reference to the </a:t>
            </a:r>
            <a:r>
              <a:rPr lang="en-GB" sz="1800" b="1" u="none" dirty="0">
                <a:effectLst/>
                <a:latin typeface="Aptos" panose="020B0004020202020204" pitchFamily="34" charset="0"/>
                <a:ea typeface="Aptos" panose="020B0004020202020204" pitchFamily="34" charset="0"/>
                <a:cs typeface="Times New Roman" panose="02020603050405020304" pitchFamily="18" charset="0"/>
              </a:rPr>
              <a:t>social learning theory</a:t>
            </a:r>
            <a:r>
              <a:rPr lang="en-GB" sz="1800" u="none" dirty="0">
                <a:effectLst/>
                <a:latin typeface="Aptos" panose="020B0004020202020204" pitchFamily="34" charset="0"/>
                <a:ea typeface="Aptos" panose="020B0004020202020204" pitchFamily="34" charset="0"/>
                <a:cs typeface="Times New Roman" panose="02020603050405020304" pitchFamily="18" charset="0"/>
              </a:rPr>
              <a:t>, pairings will be re-evaluated and changed based on similar abilities allowing the participants to observe and model within their pairing based on similar </a:t>
            </a:r>
            <a:r>
              <a:rPr lang="en-GB" sz="1800" b="0" u="none" dirty="0">
                <a:effectLst/>
                <a:latin typeface="Aptos" panose="020B0004020202020204" pitchFamily="34" charset="0"/>
              </a:rPr>
              <a:t>physical attributes and skill capabilities. This may thwart relatedness as the previous pairings may become familiar with each other. However, according to </a:t>
            </a:r>
            <a:r>
              <a:rPr lang="en-GB" sz="1800" b="0" u="none" dirty="0" err="1">
                <a:effectLst/>
                <a:latin typeface="Aptos" panose="020B0004020202020204" pitchFamily="34" charset="0"/>
              </a:rPr>
              <a:t>Vlachopoulos</a:t>
            </a:r>
            <a:r>
              <a:rPr lang="en-GB" sz="1800" b="0" u="none" dirty="0">
                <a:effectLst/>
                <a:latin typeface="Aptos" panose="020B0004020202020204" pitchFamily="34" charset="0"/>
              </a:rPr>
              <a:t> and </a:t>
            </a:r>
            <a:r>
              <a:rPr lang="en-GB" sz="1800" b="0" u="none" dirty="0" err="1">
                <a:effectLst/>
                <a:latin typeface="Aptos" panose="020B0004020202020204" pitchFamily="34" charset="0"/>
              </a:rPr>
              <a:t>Michailidou</a:t>
            </a:r>
            <a:r>
              <a:rPr lang="en-GB" sz="1800" b="0" u="none" dirty="0">
                <a:effectLst/>
                <a:latin typeface="Aptos" panose="020B0004020202020204" pitchFamily="34" charset="0"/>
              </a:rPr>
              <a:t> (2006) “Relatedness in some occasions may be less central for intrinsically motivated behaviour than Autonomy and Competence”, meaning in the next section of the session when routes and grades are chosen by the participant autonomy and competence will be supported and thus intrinsically motivate the participants. </a:t>
            </a:r>
          </a:p>
          <a:p>
            <a:pPr marL="0" lvl="0" indent="0">
              <a:lnSpc>
                <a:spcPct val="107000"/>
              </a:lnSpc>
              <a:buFont typeface="+mj-lt"/>
              <a:buNone/>
            </a:pPr>
            <a:endParaRPr lang="en-GB" sz="1800" b="0" u="none"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07000"/>
              </a:lnSpc>
              <a:buFont typeface="+mj-lt"/>
              <a:buNone/>
            </a:pPr>
            <a:r>
              <a:rPr lang="en-GB" sz="1800" b="0" u="none" dirty="0">
                <a:effectLst/>
                <a:latin typeface="Aptos" panose="020B0004020202020204" pitchFamily="34" charset="0"/>
                <a:ea typeface="Aptos" panose="020B0004020202020204" pitchFamily="34" charset="0"/>
                <a:cs typeface="Times New Roman" panose="02020603050405020304" pitchFamily="18" charset="0"/>
              </a:rPr>
              <a:t>The opportunity to give augmented feedback will allow the participants to gage an understanding of their performance goal progress (</a:t>
            </a:r>
            <a:r>
              <a:rPr lang="en-GB" sz="1800" b="0" u="none" dirty="0" err="1">
                <a:effectLst/>
                <a:latin typeface="Aptos" panose="020B0004020202020204" pitchFamily="34" charset="0"/>
                <a:ea typeface="Aptos" panose="020B0004020202020204" pitchFamily="34" charset="0"/>
                <a:cs typeface="Times New Roman" panose="02020603050405020304" pitchFamily="18" charset="0"/>
              </a:rPr>
              <a:t>Walchili</a:t>
            </a:r>
            <a:r>
              <a:rPr lang="en-GB" sz="1800" b="0" u="none" dirty="0">
                <a:effectLst/>
                <a:latin typeface="Aptos" panose="020B0004020202020204" pitchFamily="34" charset="0"/>
                <a:ea typeface="Aptos" panose="020B0004020202020204" pitchFamily="34" charset="0"/>
                <a:cs typeface="Times New Roman" panose="02020603050405020304" pitchFamily="18" charset="0"/>
              </a:rPr>
              <a:t> et al., 2016)</a:t>
            </a:r>
            <a:endParaRPr lang="en-GB" sz="1800" u="none"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07000"/>
              </a:lnSpc>
              <a:buFont typeface="+mj-lt"/>
              <a:buNone/>
            </a:pPr>
            <a:r>
              <a:rPr lang="en-GB" sz="1800" dirty="0">
                <a:effectLst/>
                <a:latin typeface="Aptos" panose="020B0004020202020204" pitchFamily="34" charset="0"/>
                <a:ea typeface="Aptos" panose="020B0004020202020204" pitchFamily="34" charset="0"/>
                <a:cs typeface="Times New Roman" panose="02020603050405020304" pitchFamily="18" charset="0"/>
              </a:rPr>
              <a:t> </a:t>
            </a:r>
            <a:endParaRPr lang="en-GB" sz="1800" u="none" dirty="0">
              <a:effectLst/>
              <a:latin typeface="Aptos" panose="020B0004020202020204" pitchFamily="34" charset="0"/>
              <a:ea typeface="Aptos" panose="020B0004020202020204" pitchFamily="34" charset="0"/>
              <a:cs typeface="Times New Roman" panose="02020603050405020304" pitchFamily="18" charset="0"/>
            </a:endParaRPr>
          </a:p>
          <a:p>
            <a:pPr marL="0" lvl="0" indent="0">
              <a:lnSpc>
                <a:spcPct val="107000"/>
              </a:lnSpc>
              <a:buFont typeface="+mj-lt"/>
              <a:buNone/>
            </a:pPr>
            <a:r>
              <a:rPr lang="en-GB" sz="1800" u="none" dirty="0">
                <a:effectLst/>
                <a:latin typeface="Aptos" panose="020B0004020202020204" pitchFamily="34" charset="0"/>
                <a:ea typeface="Aptos" panose="020B0004020202020204" pitchFamily="34" charset="0"/>
                <a:cs typeface="Times New Roman" panose="02020603050405020304" pitchFamily="18" charset="0"/>
              </a:rPr>
              <a:t>3. </a:t>
            </a:r>
            <a:r>
              <a:rPr lang="en-GB" sz="1800" u="sng" dirty="0">
                <a:effectLst/>
                <a:latin typeface="Aptos" panose="020B0004020202020204" pitchFamily="34" charset="0"/>
                <a:ea typeface="Aptos" panose="020B0004020202020204" pitchFamily="34" charset="0"/>
                <a:cs typeface="Times New Roman" panose="02020603050405020304" pitchFamily="18" charset="0"/>
              </a:rPr>
              <a:t>Continued development of skill and technique.</a:t>
            </a:r>
            <a:endParaRPr lang="en-GB" sz="1200" b="0" u="none" dirty="0">
              <a:effectLst/>
              <a:latin typeface="Aptos" panose="020B0004020202020204" pitchFamily="34" charset="0"/>
              <a:ea typeface="Times New Roman" panose="02020603050405020304" pitchFamily="18" charset="0"/>
            </a:endParaRPr>
          </a:p>
          <a:p>
            <a:pPr algn="l">
              <a:tabLst>
                <a:tab pos="228600" algn="l"/>
              </a:tabLst>
            </a:pPr>
            <a:r>
              <a:rPr lang="en-GB" sz="1800" dirty="0">
                <a:effectLst/>
                <a:latin typeface="Aptos" panose="020B0004020202020204"/>
                <a:ea typeface="Times New Roman" panose="02020603050405020304" pitchFamily="18" charset="0"/>
              </a:rPr>
              <a:t>Depending on the level of ability, a degree of learner centred teaching styles will be used on the last section of the session to allow participants to feel a </a:t>
            </a:r>
            <a:r>
              <a:rPr lang="en-GB" sz="1800" b="1" dirty="0">
                <a:effectLst/>
                <a:latin typeface="Aptos" panose="020B0004020202020204"/>
                <a:ea typeface="Times New Roman" panose="02020603050405020304" pitchFamily="18" charset="0"/>
              </a:rPr>
              <a:t>sense autonomy </a:t>
            </a:r>
            <a:r>
              <a:rPr lang="en-GB" sz="1800" dirty="0">
                <a:effectLst/>
                <a:latin typeface="Aptos" panose="020B0004020202020204"/>
                <a:ea typeface="Times New Roman" panose="02020603050405020304" pitchFamily="18" charset="0"/>
              </a:rPr>
              <a:t>that encourages </a:t>
            </a:r>
            <a:r>
              <a:rPr lang="en-GB" sz="1800" b="1" dirty="0">
                <a:effectLst/>
                <a:latin typeface="Aptos" panose="020B0004020202020204"/>
                <a:ea typeface="Times New Roman" panose="02020603050405020304" pitchFamily="18" charset="0"/>
              </a:rPr>
              <a:t>intrinsic motivation</a:t>
            </a:r>
            <a:r>
              <a:rPr lang="en-GB" sz="1800" dirty="0">
                <a:effectLst/>
                <a:latin typeface="Aptos" panose="020B0004020202020204"/>
                <a:ea typeface="Times New Roman" panose="02020603050405020304" pitchFamily="18" charset="0"/>
              </a:rPr>
              <a:t> to progress climbing and clipping in ability. </a:t>
            </a:r>
            <a:endParaRPr lang="en-GB" sz="1800" dirty="0">
              <a:effectLst/>
              <a:latin typeface="Times New Roman" panose="02020603050405020304" pitchFamily="18" charset="0"/>
              <a:ea typeface="Times New Roman" panose="02020603050405020304" pitchFamily="18" charset="0"/>
            </a:endParaRPr>
          </a:p>
          <a:p>
            <a:pPr algn="l">
              <a:tabLst>
                <a:tab pos="228600" algn="l"/>
              </a:tabLst>
            </a:pPr>
            <a:r>
              <a:rPr lang="en-GB" sz="1800" dirty="0">
                <a:effectLst/>
                <a:latin typeface="Times New Roman" panose="02020603050405020304" pitchFamily="18" charset="0"/>
                <a:ea typeface="Times New Roman" panose="02020603050405020304" pitchFamily="18" charset="0"/>
              </a:rPr>
              <a:t> </a:t>
            </a:r>
          </a:p>
          <a:p>
            <a:pPr algn="l"/>
            <a:r>
              <a:rPr lang="en-GB" sz="1800" u="sng" dirty="0">
                <a:effectLst/>
                <a:latin typeface="Aptos" panose="020B0004020202020204"/>
                <a:ea typeface="Times New Roman" panose="02020603050405020304" pitchFamily="18" charset="0"/>
              </a:rPr>
              <a:t>Guided discovery </a:t>
            </a:r>
            <a:endParaRPr lang="en-GB" sz="1800" dirty="0">
              <a:effectLst/>
              <a:latin typeface="Times New Roman" panose="02020603050405020304" pitchFamily="18" charset="0"/>
              <a:ea typeface="Times New Roman" panose="02020603050405020304" pitchFamily="18" charset="0"/>
            </a:endParaRPr>
          </a:p>
          <a:p>
            <a:pPr algn="l"/>
            <a:r>
              <a:rPr lang="en-GB" sz="1800" dirty="0">
                <a:effectLst/>
                <a:latin typeface="Aptos" panose="020B0004020202020204"/>
                <a:ea typeface="Times New Roman" panose="02020603050405020304" pitchFamily="18" charset="0"/>
              </a:rPr>
              <a:t>Will be used to develop an understanding of their climbing ability, e.g., encourage participants to climb higher grades based on feedback from coach and partner. </a:t>
            </a:r>
            <a:endParaRPr lang="en-GB" sz="1800" dirty="0">
              <a:effectLst/>
              <a:latin typeface="Times New Roman" panose="02020603050405020304" pitchFamily="18" charset="0"/>
              <a:ea typeface="Times New Roman" panose="02020603050405020304" pitchFamily="18" charset="0"/>
            </a:endParaRPr>
          </a:p>
          <a:p>
            <a:pPr algn="l"/>
            <a:r>
              <a:rPr lang="en-GB" sz="1800" dirty="0">
                <a:effectLst/>
                <a:latin typeface="Aptos" panose="020B0004020202020204"/>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tabLst>
                <a:tab pos="228600" algn="l"/>
              </a:tabLst>
            </a:pPr>
            <a:r>
              <a:rPr lang="en-GB" sz="1800" u="sng" dirty="0">
                <a:effectLst/>
                <a:latin typeface="Aptos" panose="020B0004020202020204"/>
                <a:ea typeface="Aptos" panose="020B0004020202020204"/>
              </a:rPr>
              <a:t>Blocked and Variable practice </a:t>
            </a:r>
            <a:endParaRPr lang="en-GB" sz="1800" dirty="0">
              <a:effectLst/>
              <a:latin typeface="Times New Roman" panose="02020603050405020304" pitchFamily="18" charset="0"/>
              <a:ea typeface="Times New Roman" panose="02020603050405020304" pitchFamily="18" charset="0"/>
            </a:endParaRPr>
          </a:p>
          <a:p>
            <a:pPr algn="l"/>
            <a:r>
              <a:rPr lang="en-GB" sz="1800" dirty="0">
                <a:effectLst/>
                <a:latin typeface="Aptos" panose="020B0004020202020204"/>
                <a:ea typeface="Times New Roman" panose="02020603050405020304" pitchFamily="18" charset="0"/>
              </a:rPr>
              <a:t>Participants will continuously ghost lead throughout the session with variations of that skill included, e.g., climbing a variety of routes, climbing a variety of lower ad higher grades</a:t>
            </a:r>
            <a:endParaRPr lang="en-GB" sz="1800" dirty="0">
              <a:effectLst/>
              <a:latin typeface="Times New Roman" panose="02020603050405020304" pitchFamily="18" charset="0"/>
              <a:ea typeface="Times New Roman" panose="02020603050405020304" pitchFamily="18" charset="0"/>
            </a:endParaRPr>
          </a:p>
          <a:p>
            <a:endParaRPr lang="en-GB" sz="1200" b="0" u="none" dirty="0">
              <a:effectLst/>
              <a:latin typeface="Aptos" panose="020B0004020202020204" pitchFamily="34" charset="0"/>
              <a:ea typeface="Times New Roman" panose="02020603050405020304" pitchFamily="18" charset="0"/>
            </a:endParaRPr>
          </a:p>
          <a:p>
            <a:endParaRPr lang="en-GB" sz="1200" b="0" u="none" dirty="0">
              <a:effectLst/>
              <a:latin typeface="Aptos" panose="020B0004020202020204" pitchFamily="34"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time: 5 mins</a:t>
            </a:r>
          </a:p>
          <a:p>
            <a:endParaRPr lang="en-GB" dirty="0"/>
          </a:p>
        </p:txBody>
      </p:sp>
      <p:sp>
        <p:nvSpPr>
          <p:cNvPr id="4" name="Slide Number Placeholder 3">
            <a:extLst>
              <a:ext uri="{FF2B5EF4-FFF2-40B4-BE49-F238E27FC236}">
                <a16:creationId xmlns:a16="http://schemas.microsoft.com/office/drawing/2014/main" id="{7F6632B8-FAFD-A182-9A86-C7BEA30D0724}"/>
              </a:ext>
            </a:extLst>
          </p:cNvPr>
          <p:cNvSpPr>
            <a:spLocks noGrp="1"/>
          </p:cNvSpPr>
          <p:nvPr>
            <p:ph type="sldNum" sz="quarter" idx="5"/>
          </p:nvPr>
        </p:nvSpPr>
        <p:spPr/>
        <p:txBody>
          <a:bodyPr/>
          <a:lstStyle/>
          <a:p>
            <a:fld id="{DFCD9D8F-C800-464C-8F25-3E57CD66F109}" type="slidenum">
              <a:rPr lang="en-GB" smtClean="0"/>
              <a:t>4</a:t>
            </a:fld>
            <a:endParaRPr lang="en-GB"/>
          </a:p>
        </p:txBody>
      </p:sp>
    </p:spTree>
    <p:extLst>
      <p:ext uri="{BB962C8B-B14F-4D97-AF65-F5344CB8AC3E}">
        <p14:creationId xmlns:p14="http://schemas.microsoft.com/office/powerpoint/2010/main" val="4011716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090E3F-6D8B-D330-EBB0-7169BCF2D8B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27AF842-5432-D190-82FB-A025713DF3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1B27A2C-0731-AA6F-85DA-994ECFF37D5B}"/>
              </a:ext>
            </a:extLst>
          </p:cNvPr>
          <p:cNvSpPr>
            <a:spLocks noGrp="1"/>
          </p:cNvSpPr>
          <p:nvPr>
            <p:ph type="body" idx="1"/>
          </p:nvPr>
        </p:nvSpPr>
        <p:spPr/>
        <p:txBody>
          <a:bodyPr/>
          <a:lstStyle/>
          <a:p>
            <a:r>
              <a:rPr lang="en-GB" dirty="0"/>
              <a:t>The aim of the first session is</a:t>
            </a:r>
          </a:p>
          <a:p>
            <a:r>
              <a:rPr lang="en-GB" dirty="0"/>
              <a:t>Steps to succeed will ensure …..</a:t>
            </a:r>
          </a:p>
          <a:p>
            <a:endParaRPr lang="en-GB" dirty="0"/>
          </a:p>
          <a:p>
            <a:r>
              <a:rPr lang="en-GB" b="1" i="1" dirty="0"/>
              <a:t>Intro/safety Brief</a:t>
            </a:r>
          </a:p>
          <a:p>
            <a:r>
              <a:rPr lang="en-GB" dirty="0">
                <a:highlight>
                  <a:srgbClr val="FFFF00"/>
                </a:highlight>
              </a:rPr>
              <a:t>A re-evaluation of the safety point will be important to ensure safety protocols are reminded with the added risk of climbing at height and the potential to fall whilst leading. Highlight that doing any of the ‘don’ts’ will cause the participants harm if they do fall whilst leading. (BMC reference)</a:t>
            </a:r>
          </a:p>
          <a:p>
            <a:endParaRPr lang="en-GB" dirty="0">
              <a:highlight>
                <a:srgbClr val="FFFF00"/>
              </a:highlight>
            </a:endParaRPr>
          </a:p>
          <a:p>
            <a:pPr>
              <a:lnSpc>
                <a:spcPct val="107000"/>
              </a:lnSpc>
              <a:spcAft>
                <a:spcPts val="800"/>
              </a:spcAft>
            </a:pPr>
            <a:r>
              <a:rPr lang="en-GB" sz="1800" kern="100" dirty="0">
                <a:effectLst/>
                <a:latin typeface="Aptos" panose="020B0004020202020204" pitchFamily="34" charset="0"/>
                <a:ea typeface="Calibri" panose="020F0502020204030204" pitchFamily="34" charset="0"/>
                <a:cs typeface="Arial" panose="020B0604020202020204" pitchFamily="34" charset="0"/>
              </a:rPr>
              <a:t>Again, Health and safety will be re-evaluated to ensure safety protocols of lead climbing are reminded. There will be an added risk of climbing at height and </a:t>
            </a:r>
            <a:r>
              <a:rPr lang="cy-GB" sz="1800" kern="100" dirty="0">
                <a:effectLst/>
                <a:latin typeface="Aptos" panose="020B0004020202020204" pitchFamily="34" charset="0"/>
                <a:ea typeface="Calibri" panose="020F0502020204030204" pitchFamily="34" charset="0"/>
                <a:cs typeface="Arial" panose="020B0604020202020204" pitchFamily="34" charset="0"/>
              </a:rPr>
              <a:t>and the potential to fall whilst leading and so I will highlight that doing any of the ‘don’ts’ will cause the participants harm if they do fall whilst leading.</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Calibri" panose="020F0502020204030204" pitchFamily="34"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Calibri" panose="020F0502020204030204" pitchFamily="34" charset="0"/>
                <a:cs typeface="Arial" panose="020B0604020202020204" pitchFamily="34" charset="0"/>
              </a:rPr>
              <a:t>Experienced instructors will belay the participants as this is an added skill that the participants have not learnt. According to Long, “</a:t>
            </a:r>
            <a:r>
              <a:rPr lang="cy-GB" sz="1800" kern="100" dirty="0">
                <a:effectLst/>
                <a:latin typeface="Calibri" panose="020F0502020204030204" pitchFamily="34" charset="0"/>
                <a:ea typeface="Calibri" panose="020F0502020204030204" pitchFamily="34" charset="0"/>
                <a:cs typeface="Arial" panose="020B0604020202020204" pitchFamily="34" charset="0"/>
              </a:rPr>
              <a:t>confidence in rope-handling by both partners and sufficient practice at belaying not to get muddled at critical moments” is important when lead belaying, and so by eliminating the possibility of the particpants lead belaying im ensuring the safety for alll.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a:lnSpc>
                <a:spcPct val="107000"/>
              </a:lnSpc>
              <a:spcAft>
                <a:spcPts val="800"/>
              </a:spcAft>
            </a:pPr>
            <a:r>
              <a:rPr lang="en-GB" sz="1800" kern="100" dirty="0">
                <a:effectLst/>
                <a:latin typeface="Aptos" panose="020B0004020202020204" pitchFamily="34" charset="0"/>
                <a:ea typeface="Calibri" panose="020F0502020204030204" pitchFamily="34" charset="0"/>
                <a:cs typeface="Arial" panose="020B0604020202020204" pitchFamily="34" charset="0"/>
              </a:rPr>
              <a:t> </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endParaRPr lang="en-GB" dirty="0">
              <a:highlight>
                <a:srgbClr val="FFFF00"/>
              </a:highlight>
            </a:endParaRPr>
          </a:p>
          <a:p>
            <a:endParaRPr lang="en-GB" dirty="0">
              <a:highlight>
                <a:srgbClr val="FFFF00"/>
              </a:highlight>
            </a:endParaRPr>
          </a:p>
          <a:p>
            <a:r>
              <a:rPr lang="en-GB" b="1" i="1" dirty="0"/>
              <a:t>Warm Up</a:t>
            </a:r>
          </a:p>
          <a:p>
            <a:endParaRPr lang="en-GB" b="1" i="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b="1" i="1" dirty="0"/>
              <a:t>Performance goal – </a:t>
            </a:r>
          </a:p>
          <a:p>
            <a:endParaRPr lang="en-GB" dirty="0"/>
          </a:p>
          <a:p>
            <a:r>
              <a:rPr lang="en-GB" b="1" i="1" dirty="0"/>
              <a:t>Main Session</a:t>
            </a:r>
          </a:p>
          <a:p>
            <a:endParaRPr lang="en-GB" b="1" i="1" dirty="0"/>
          </a:p>
          <a:p>
            <a:pPr marL="342900" lvl="0" indent="-342900">
              <a:lnSpc>
                <a:spcPct val="107000"/>
              </a:lnSpc>
              <a:buFont typeface="+mj-lt"/>
              <a:buAutoNum type="arabicPeriod"/>
            </a:pPr>
            <a:r>
              <a:rPr lang="en-GB" sz="1800" u="sng" dirty="0">
                <a:effectLst/>
                <a:latin typeface="Aptos" panose="02110004020202020204"/>
                <a:ea typeface="Aptos" panose="02110004020202020204"/>
                <a:cs typeface="Times New Roman" panose="02020603050405020304" pitchFamily="18" charset="0"/>
              </a:rPr>
              <a:t>First attempt at leading</a:t>
            </a:r>
          </a:p>
          <a:p>
            <a:pPr marL="0" lvl="0" indent="0">
              <a:lnSpc>
                <a:spcPct val="107000"/>
              </a:lnSpc>
              <a:buFont typeface="+mj-lt"/>
              <a:buNone/>
            </a:pPr>
            <a:endParaRPr lang="en-GB" sz="1800" dirty="0">
              <a:effectLst/>
              <a:latin typeface="Aptos" panose="02110004020202020204"/>
              <a:ea typeface="Aptos" panose="02110004020202020204"/>
              <a:cs typeface="Times New Roman" panose="02020603050405020304" pitchFamily="18" charset="0"/>
            </a:endParaRPr>
          </a:p>
          <a:p>
            <a:pPr marL="285750" indent="-285750" algn="l">
              <a:buFontTx/>
              <a:buChar char="-"/>
            </a:pPr>
            <a:r>
              <a:rPr lang="en-GB" sz="1800" b="1" u="none" dirty="0">
                <a:effectLst/>
                <a:latin typeface="Aptos" panose="02110004020202020204"/>
                <a:ea typeface="Times New Roman" panose="02020603050405020304" pitchFamily="18" charset="0"/>
              </a:rPr>
              <a:t>Reciprocal teaching style </a:t>
            </a:r>
            <a:r>
              <a:rPr lang="en-GB" sz="1800" b="0" u="none" dirty="0">
                <a:effectLst/>
                <a:latin typeface="Aptos" panose="02110004020202020204"/>
                <a:ea typeface="Times New Roman" panose="02020603050405020304" pitchFamily="18" charset="0"/>
              </a:rPr>
              <a:t>will allow the pairs to observe and provide feedback, as they won’t be belaying </a:t>
            </a:r>
            <a:r>
              <a:rPr lang="en-GB" sz="1800" b="0" u="none" dirty="0">
                <a:effectLst/>
                <a:latin typeface="Aptos" panose="02110004020202020204"/>
                <a:ea typeface="Times New Roman" panose="02020603050405020304" pitchFamily="18" charset="0"/>
                <a:cs typeface="Times New Roman" panose="02020603050405020304" pitchFamily="18" charset="0"/>
              </a:rPr>
              <a:t>t</a:t>
            </a:r>
            <a:r>
              <a:rPr lang="en-GB" sz="1800" dirty="0">
                <a:effectLst/>
                <a:latin typeface="Aptos" panose="02110004020202020204"/>
                <a:ea typeface="Aptos" panose="02110004020202020204"/>
                <a:cs typeface="Times New Roman" panose="02020603050405020304" pitchFamily="18" charset="0"/>
              </a:rPr>
              <a:t>hose who aren’t climbing may not benefit from observation of the other climber as their competence and ability may be higher, however it will offer an opportunity to provide feedback which in turn develops their understanding of certain techniques and skills, again referencing the </a:t>
            </a:r>
            <a:r>
              <a:rPr lang="en-GB" sz="1800" b="1" u="none" dirty="0">
                <a:effectLst/>
                <a:latin typeface="Aptos" panose="020B0004020202020204" pitchFamily="34" charset="0"/>
                <a:ea typeface="Aptos" panose="020B0004020202020204" pitchFamily="34" charset="0"/>
                <a:cs typeface="Times New Roman" panose="02020603050405020304" pitchFamily="18" charset="0"/>
              </a:rPr>
              <a:t>Constructivist learning theory</a:t>
            </a:r>
            <a:r>
              <a:rPr lang="en-GB" sz="1800" dirty="0">
                <a:effectLst/>
                <a:latin typeface="Aptos" panose="02110004020202020204"/>
                <a:ea typeface="Aptos" panose="02110004020202020204"/>
                <a:cs typeface="Times New Roman" panose="02020603050405020304" pitchFamily="18" charset="0"/>
              </a:rPr>
              <a:t>.</a:t>
            </a:r>
          </a:p>
          <a:p>
            <a:pPr marL="285750" indent="-285750" algn="l">
              <a:buFontTx/>
              <a:buChar char="-"/>
            </a:pPr>
            <a:endParaRPr lang="en-GB" sz="1800" dirty="0">
              <a:effectLst/>
              <a:latin typeface="Aptos" panose="02110004020202020204"/>
              <a:ea typeface="Aptos" panose="02110004020202020204"/>
              <a:cs typeface="Times New Roman" panose="02020603050405020304" pitchFamily="18" charset="0"/>
            </a:endParaRPr>
          </a:p>
          <a:p>
            <a:pPr marL="285750" indent="-285750" algn="l">
              <a:buFontTx/>
              <a:buChar char="-"/>
            </a:pPr>
            <a:r>
              <a:rPr lang="en-GB" sz="1800" b="1" dirty="0">
                <a:effectLst/>
                <a:latin typeface="Aptos" panose="02110004020202020204"/>
                <a:ea typeface="Aptos" panose="02110004020202020204"/>
                <a:cs typeface="Times New Roman" panose="02020603050405020304" pitchFamily="18" charset="0"/>
              </a:rPr>
              <a:t>Attentional focus </a:t>
            </a:r>
          </a:p>
          <a:p>
            <a:pPr marL="285750" indent="-285750" algn="l">
              <a:buFontTx/>
              <a:buChar char="-"/>
            </a:pPr>
            <a:r>
              <a:rPr lang="en-GB" sz="1800" dirty="0">
                <a:effectLst/>
                <a:latin typeface="Aptos" panose="02110004020202020204"/>
                <a:ea typeface="Aptos" panose="02110004020202020204"/>
                <a:cs typeface="Times New Roman" panose="02020603050405020304" pitchFamily="18" charset="0"/>
              </a:rPr>
              <a:t>Managing fear will be a consideration for the coach due to the possibility of falling whilst leading. An </a:t>
            </a:r>
            <a:r>
              <a:rPr lang="en-GB" sz="1800" b="1" dirty="0">
                <a:effectLst/>
                <a:latin typeface="Aptos" panose="02110004020202020204"/>
                <a:ea typeface="Aptos" panose="02110004020202020204"/>
                <a:cs typeface="Times New Roman" panose="02020603050405020304" pitchFamily="18" charset="0"/>
              </a:rPr>
              <a:t>external attentional focus </a:t>
            </a:r>
            <a:r>
              <a:rPr lang="en-GB" sz="1800" dirty="0">
                <a:effectLst/>
                <a:latin typeface="Aptos" panose="02110004020202020204"/>
                <a:ea typeface="Aptos" panose="02110004020202020204"/>
                <a:cs typeface="Times New Roman" panose="02020603050405020304" pitchFamily="18" charset="0"/>
              </a:rPr>
              <a:t>will ensure participants don’t become fixated on the perceived threat. Positive feedback and praise will allow the participant to become intrinsically motivated and thus ensure that their attentional focus is external rather than internal. </a:t>
            </a:r>
          </a:p>
          <a:p>
            <a:pPr marL="285750" indent="-285750" algn="l">
              <a:buFontTx/>
              <a:buChar char="-"/>
            </a:pPr>
            <a:r>
              <a:rPr lang="en-GB" sz="1800" dirty="0">
                <a:effectLst/>
                <a:latin typeface="Aptos" panose="02110004020202020204"/>
                <a:ea typeface="Aptos" panose="02110004020202020204"/>
                <a:cs typeface="Times New Roman" panose="02020603050405020304" pitchFamily="18" charset="0"/>
              </a:rPr>
              <a:t>(Smith and Wilkinson, 2020)</a:t>
            </a:r>
          </a:p>
          <a:p>
            <a:pPr marL="285750" indent="-285750" algn="l">
              <a:buFontTx/>
              <a:buChar char="-"/>
            </a:pPr>
            <a:endParaRPr lang="en-GB" sz="1800" dirty="0">
              <a:effectLst/>
              <a:latin typeface="Aptos" panose="02110004020202020204"/>
              <a:ea typeface="Aptos" panose="02110004020202020204"/>
              <a:cs typeface="Times New Roman" panose="02020603050405020304" pitchFamily="18" charset="0"/>
            </a:endParaRPr>
          </a:p>
          <a:p>
            <a:pPr marL="285750" indent="-285750" algn="l">
              <a:buFontTx/>
              <a:buChar char="-"/>
            </a:pPr>
            <a:r>
              <a:rPr lang="en-GB" sz="1800" b="1" dirty="0">
                <a:effectLst/>
                <a:latin typeface="Aptos" panose="02110004020202020204"/>
                <a:ea typeface="Aptos" panose="02110004020202020204"/>
                <a:cs typeface="Times New Roman" panose="02020603050405020304" pitchFamily="18" charset="0"/>
              </a:rPr>
              <a:t>Motivational climate </a:t>
            </a:r>
          </a:p>
          <a:p>
            <a:pPr marL="285750" indent="-285750" algn="l">
              <a:buFontTx/>
              <a:buChar char="-"/>
            </a:pPr>
            <a:r>
              <a:rPr lang="en-GB" sz="1800" dirty="0">
                <a:effectLst/>
                <a:latin typeface="Aptos" panose="02110004020202020204"/>
                <a:ea typeface="Aptos" panose="02110004020202020204"/>
                <a:cs typeface="Times New Roman" panose="02020603050405020304" pitchFamily="18" charset="0"/>
              </a:rPr>
              <a:t>Again, creating a positive motivational climate will be important and an element of trust between the coach and the participant will be needed to ensure relatedness is supported and the aspect of fear is managed. </a:t>
            </a:r>
          </a:p>
          <a:p>
            <a:pPr marL="0" lvl="0" indent="0">
              <a:lnSpc>
                <a:spcPct val="107000"/>
              </a:lnSpc>
              <a:buFont typeface="Aptos" panose="02110004020202020204"/>
              <a:buNone/>
            </a:pPr>
            <a:endParaRPr lang="en-GB" sz="1800" dirty="0">
              <a:effectLst/>
              <a:latin typeface="Aptos" panose="02110004020202020204"/>
              <a:ea typeface="Aptos" panose="02110004020202020204"/>
              <a:cs typeface="Times New Roman" panose="02020603050405020304" pitchFamily="18" charset="0"/>
            </a:endParaRPr>
          </a:p>
          <a:p>
            <a:pPr marL="457200">
              <a:lnSpc>
                <a:spcPct val="107000"/>
              </a:lnSpc>
            </a:pPr>
            <a:r>
              <a:rPr lang="en-GB" sz="1800" dirty="0">
                <a:effectLst/>
                <a:latin typeface="Aptos" panose="02110004020202020204"/>
                <a:ea typeface="Aptos" panose="02110004020202020204"/>
                <a:cs typeface="Times New Roman" panose="02020603050405020304" pitchFamily="18" charset="0"/>
              </a:rPr>
              <a:t> </a:t>
            </a:r>
          </a:p>
          <a:p>
            <a:pPr marL="342900" lvl="0" indent="-342900">
              <a:lnSpc>
                <a:spcPct val="107000"/>
              </a:lnSpc>
              <a:buFont typeface="+mj-lt"/>
              <a:buAutoNum type="arabicPeriod"/>
            </a:pPr>
            <a:r>
              <a:rPr lang="en-GB" sz="1800" u="sng" dirty="0">
                <a:effectLst/>
                <a:latin typeface="Aptos" panose="02110004020202020204"/>
                <a:ea typeface="Aptos" panose="02110004020202020204"/>
                <a:cs typeface="Times New Roman" panose="02020603050405020304" pitchFamily="18" charset="0"/>
              </a:rPr>
              <a:t>Continued development of skill and technique</a:t>
            </a:r>
            <a:endParaRPr lang="en-GB" sz="1800" dirty="0">
              <a:effectLst/>
              <a:latin typeface="Aptos" panose="02110004020202020204"/>
              <a:ea typeface="Aptos" panose="02110004020202020204"/>
              <a:cs typeface="Times New Roman" panose="02020603050405020304" pitchFamily="18" charset="0"/>
            </a:endParaRPr>
          </a:p>
          <a:p>
            <a:pPr marL="342900" lvl="0" indent="-342900">
              <a:lnSpc>
                <a:spcPct val="107000"/>
              </a:lnSpc>
              <a:buFont typeface="Aptos" panose="02110004020202020204"/>
              <a:buChar char="-"/>
            </a:pPr>
            <a:r>
              <a:rPr lang="en-GB" sz="1800" dirty="0">
                <a:effectLst/>
                <a:latin typeface="Aptos" panose="02110004020202020204"/>
                <a:ea typeface="Aptos" panose="02110004020202020204"/>
                <a:cs typeface="Times New Roman" panose="02020603050405020304" pitchFamily="18" charset="0"/>
              </a:rPr>
              <a:t>Pairs will be given the opportunity to choose their own climbing routes and grades. This is dependent on the coach’s observation of their ability to allow autonomy. </a:t>
            </a:r>
          </a:p>
          <a:p>
            <a:pPr marL="457200">
              <a:lnSpc>
                <a:spcPct val="107000"/>
              </a:lnSpc>
            </a:pPr>
            <a:r>
              <a:rPr lang="en-GB" sz="1800" dirty="0">
                <a:effectLst/>
                <a:latin typeface="Aptos" panose="02110004020202020204"/>
                <a:ea typeface="Aptos" panose="02110004020202020204"/>
                <a:cs typeface="Times New Roman" panose="02020603050405020304" pitchFamily="18" charset="0"/>
              </a:rPr>
              <a:t> </a:t>
            </a:r>
          </a:p>
          <a:p>
            <a:pPr marL="342900" lvl="0" indent="-342900">
              <a:lnSpc>
                <a:spcPct val="107000"/>
              </a:lnSpc>
              <a:buFont typeface="+mj-lt"/>
              <a:buAutoNum type="arabicPeriod"/>
            </a:pPr>
            <a:r>
              <a:rPr lang="en-GB" sz="1800" u="sng" dirty="0">
                <a:effectLst/>
                <a:latin typeface="Aptos" panose="02110004020202020204"/>
                <a:ea typeface="Aptos" panose="02110004020202020204"/>
                <a:cs typeface="Times New Roman" panose="02020603050405020304" pitchFamily="18" charset="0"/>
              </a:rPr>
              <a:t>Lead falls.</a:t>
            </a:r>
            <a:endParaRPr lang="en-GB" sz="1800" dirty="0">
              <a:effectLst/>
              <a:latin typeface="Aptos" panose="02110004020202020204"/>
              <a:ea typeface="Aptos" panose="02110004020202020204"/>
              <a:cs typeface="Times New Roman" panose="02020603050405020304" pitchFamily="18" charset="0"/>
            </a:endParaRPr>
          </a:p>
          <a:p>
            <a:pPr marL="342900" lvl="0" indent="-342900">
              <a:lnSpc>
                <a:spcPct val="107000"/>
              </a:lnSpc>
              <a:spcAft>
                <a:spcPts val="800"/>
              </a:spcAft>
              <a:buFont typeface="Aptos" panose="02110004020202020204"/>
              <a:buChar char="-"/>
            </a:pPr>
            <a:r>
              <a:rPr lang="en-GB" sz="1800" dirty="0">
                <a:effectLst/>
                <a:latin typeface="Aptos" panose="02110004020202020204"/>
                <a:ea typeface="Aptos" panose="02110004020202020204"/>
                <a:cs typeface="Times New Roman" panose="02020603050405020304" pitchFamily="18" charset="0"/>
              </a:rPr>
              <a:t>Falling will not be encouraged or practiced, however, if a participant falls this will be observed and feedback will be provided. </a:t>
            </a:r>
          </a:p>
          <a:p>
            <a:pPr marL="342900" marR="0" lvl="0" indent="-342900" algn="l" defTabSz="914400" rtl="0" eaLnBrk="1" fontAlgn="auto" latinLnBrk="0" hangingPunct="1">
              <a:lnSpc>
                <a:spcPct val="107000"/>
              </a:lnSpc>
              <a:spcBef>
                <a:spcPts val="0"/>
              </a:spcBef>
              <a:spcAft>
                <a:spcPts val="800"/>
              </a:spcAft>
              <a:buClrTx/>
              <a:buSzTx/>
              <a:buFont typeface="Aptos" panose="02110004020202020204"/>
              <a:buChar char="-"/>
              <a:tabLst/>
              <a:defRPr/>
            </a:pPr>
            <a:r>
              <a:rPr lang="cy-GB" sz="1800" kern="100" dirty="0">
                <a:effectLst/>
                <a:latin typeface="Calibri" panose="020F0502020204030204" pitchFamily="34" charset="0"/>
                <a:ea typeface="Calibri" panose="020F0502020204030204" pitchFamily="34" charset="0"/>
                <a:cs typeface="Arial" panose="020B0604020202020204" pitchFamily="34" charset="0"/>
              </a:rPr>
              <a:t>and the potential distance and direction of a fall should be calculated before committing to a move. This is particularly important when pulling over an overhang or passing protruding holds</a:t>
            </a:r>
            <a:endParaRPr lang="en-GB" sz="1800" kern="1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Aptos" panose="02110004020202020204"/>
              <a:buChar char="-"/>
            </a:pPr>
            <a:endParaRPr lang="en-GB" sz="1800" dirty="0">
              <a:effectLst/>
              <a:latin typeface="Aptos" panose="02110004020202020204"/>
              <a:ea typeface="Aptos" panose="02110004020202020204"/>
              <a:cs typeface="Times New Roman" panose="02020603050405020304" pitchFamily="18" charset="0"/>
            </a:endParaRPr>
          </a:p>
          <a:p>
            <a:endParaRPr lang="en-GB" b="1" i="1" dirty="0"/>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Talk time: 5 mins</a:t>
            </a:r>
          </a:p>
          <a:p>
            <a:endParaRPr lang="en-GB" dirty="0"/>
          </a:p>
        </p:txBody>
      </p:sp>
      <p:sp>
        <p:nvSpPr>
          <p:cNvPr id="4" name="Slide Number Placeholder 3">
            <a:extLst>
              <a:ext uri="{FF2B5EF4-FFF2-40B4-BE49-F238E27FC236}">
                <a16:creationId xmlns:a16="http://schemas.microsoft.com/office/drawing/2014/main" id="{62941972-713A-F2C9-4078-1CC38137599F}"/>
              </a:ext>
            </a:extLst>
          </p:cNvPr>
          <p:cNvSpPr>
            <a:spLocks noGrp="1"/>
          </p:cNvSpPr>
          <p:nvPr>
            <p:ph type="sldNum" sz="quarter" idx="5"/>
          </p:nvPr>
        </p:nvSpPr>
        <p:spPr/>
        <p:txBody>
          <a:bodyPr/>
          <a:lstStyle/>
          <a:p>
            <a:fld id="{DFCD9D8F-C800-464C-8F25-3E57CD66F109}" type="slidenum">
              <a:rPr lang="en-GB" smtClean="0"/>
              <a:t>5</a:t>
            </a:fld>
            <a:endParaRPr lang="en-GB"/>
          </a:p>
        </p:txBody>
      </p:sp>
    </p:spTree>
    <p:extLst>
      <p:ext uri="{BB962C8B-B14F-4D97-AF65-F5344CB8AC3E}">
        <p14:creationId xmlns:p14="http://schemas.microsoft.com/office/powerpoint/2010/main" val="14318884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3D7E6-DAB2-2B1B-B139-D79AF3F7519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263E4D2-BD85-3C59-9175-C731A2951A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D821F23-3E60-65A4-B87C-EC59AECBA875}"/>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5" name="Footer Placeholder 4">
            <a:extLst>
              <a:ext uri="{FF2B5EF4-FFF2-40B4-BE49-F238E27FC236}">
                <a16:creationId xmlns:a16="http://schemas.microsoft.com/office/drawing/2014/main" id="{DED7F903-0463-A792-D7F9-083FC6E64A5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A40E02-9271-421B-9785-22C7C1F98736}"/>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33169886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0E9BAB-DA2D-9A93-48F7-33093D8487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D1614F0-7826-BFA4-9D29-B221DB5A5CD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0348DC-8F02-9186-5A70-3EEE3310D3AB}"/>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5" name="Footer Placeholder 4">
            <a:extLst>
              <a:ext uri="{FF2B5EF4-FFF2-40B4-BE49-F238E27FC236}">
                <a16:creationId xmlns:a16="http://schemas.microsoft.com/office/drawing/2014/main" id="{97CEF314-8BEF-3C04-7F37-7272B3EFD64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060E6-9E15-97C3-BEB5-41A5D7D797CF}"/>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6003900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4D3F3-436B-9871-CBF6-7894A991C15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7738409-F5F5-FB26-4C8E-9F4DD1906E5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37EB21-8085-663E-E647-0C2DF39B41C8}"/>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5" name="Footer Placeholder 4">
            <a:extLst>
              <a:ext uri="{FF2B5EF4-FFF2-40B4-BE49-F238E27FC236}">
                <a16:creationId xmlns:a16="http://schemas.microsoft.com/office/drawing/2014/main" id="{8DC74D22-D18A-4BA2-DBCA-A45887B14D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44F0838-27B4-C961-D1B3-341CB96E7BC0}"/>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8306228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EC57A-32C9-6364-BA14-6DA92A2A33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E0A02A9-A573-D190-60F2-43CE5755E5E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F8F931-B944-C5FD-3A8F-28F4697699E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6FAF8903-8F83-2D92-7617-B593123DB27B}"/>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6" name="Footer Placeholder 5">
            <a:extLst>
              <a:ext uri="{FF2B5EF4-FFF2-40B4-BE49-F238E27FC236}">
                <a16:creationId xmlns:a16="http://schemas.microsoft.com/office/drawing/2014/main" id="{4FFD8825-D010-3FF4-7A18-76741C9FF12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E4D0F3-7A9E-607C-6049-9AD9BF0E8758}"/>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29773171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2F3A9-C74D-D155-EF08-7F5DA3B24E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BC5B9A4-E59E-C550-001F-4E5670D88C3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64651B4-2431-CD61-9718-B3C732F3C4C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9F421C-BDFE-B8A6-F4DB-3EB6D3BC3F7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38696D9-A5CC-3735-FE41-CE77CB2DEE0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C6AF0C2-7543-795D-3735-F69240226843}"/>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8" name="Footer Placeholder 7">
            <a:extLst>
              <a:ext uri="{FF2B5EF4-FFF2-40B4-BE49-F238E27FC236}">
                <a16:creationId xmlns:a16="http://schemas.microsoft.com/office/drawing/2014/main" id="{EA254CC3-E9DC-9BD9-1B2F-46AE8EDA8F8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A01B221-511A-599E-30C5-1F38ABF4B27D}"/>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152429011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D2D5A2-5F21-0E98-9811-F7B08C1A98E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E22372A-DEF1-0705-F0E4-233C7CF7C7F7}"/>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4" name="Footer Placeholder 3">
            <a:extLst>
              <a:ext uri="{FF2B5EF4-FFF2-40B4-BE49-F238E27FC236}">
                <a16:creationId xmlns:a16="http://schemas.microsoft.com/office/drawing/2014/main" id="{E0684955-D3BE-0806-55CD-EB5EEEFBF90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A83F41-1653-D385-B170-C659BB7F86B3}"/>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3159896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ABC5AA-EB57-6DD3-9E85-B23B1EE070BA}"/>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3" name="Footer Placeholder 2">
            <a:extLst>
              <a:ext uri="{FF2B5EF4-FFF2-40B4-BE49-F238E27FC236}">
                <a16:creationId xmlns:a16="http://schemas.microsoft.com/office/drawing/2014/main" id="{582DDF7D-4408-9F51-9476-4F88D5FF761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965268-8759-6329-5649-BE063F0B77E9}"/>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405718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6EFF1E-D8FD-1612-DA27-9BDBBD493E2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BD061F6-DD67-709B-C2E9-33F7D9FDA07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9E32C8F-0FE2-3B49-5E10-643AF1563F0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7CB35E-569E-E88C-5623-CBCB4E8A76A3}"/>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6" name="Footer Placeholder 5">
            <a:extLst>
              <a:ext uri="{FF2B5EF4-FFF2-40B4-BE49-F238E27FC236}">
                <a16:creationId xmlns:a16="http://schemas.microsoft.com/office/drawing/2014/main" id="{A11F948C-1DA6-CB69-FD5E-70C0F1CBDC7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441BE56-4E62-EE7F-ADC4-F531DCEAAEDB}"/>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1372210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0A11A-7FA2-59CB-3B6E-5FAC19DDA78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FAE9AE-7BF4-FFB8-3521-C52993F5D17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D40AB42-AF80-254D-0819-709AA5CA98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F341EF6-F198-F318-7C70-A3339545328D}"/>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6" name="Footer Placeholder 5">
            <a:extLst>
              <a:ext uri="{FF2B5EF4-FFF2-40B4-BE49-F238E27FC236}">
                <a16:creationId xmlns:a16="http://schemas.microsoft.com/office/drawing/2014/main" id="{3D48A7A3-75E4-CA83-E9D5-E7F1E2EB95D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EE6D51B-6ADC-7246-D93B-AD18CF253225}"/>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34582430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896363-881D-FD8B-AA21-E0086D9888C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BCD62BD-DCCD-2F39-14D1-C8F0B69C438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5FF9E9-828C-5BE3-367B-198645EADFF1}"/>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5" name="Footer Placeholder 4">
            <a:extLst>
              <a:ext uri="{FF2B5EF4-FFF2-40B4-BE49-F238E27FC236}">
                <a16:creationId xmlns:a16="http://schemas.microsoft.com/office/drawing/2014/main" id="{3D481755-E4E6-9CB2-3119-550904D919E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AD6D44-6C69-9DF5-CB4A-07E6DC777BA3}"/>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13478958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43AB18-D023-4F63-BBB8-42D0037BCB2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1D65C7-7C86-76CA-D43E-E2C60BE30A8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32FD0A9-66A6-9701-9364-E928ACC1D490}"/>
              </a:ext>
            </a:extLst>
          </p:cNvPr>
          <p:cNvSpPr>
            <a:spLocks noGrp="1"/>
          </p:cNvSpPr>
          <p:nvPr>
            <p:ph type="dt" sz="half" idx="10"/>
          </p:nvPr>
        </p:nvSpPr>
        <p:spPr/>
        <p:txBody>
          <a:bodyPr/>
          <a:lstStyle/>
          <a:p>
            <a:fld id="{86B2B8A3-B44A-4342-926A-CD5730A1019D}" type="datetimeFigureOut">
              <a:rPr lang="en-GB" smtClean="0"/>
              <a:t>13/03/2024</a:t>
            </a:fld>
            <a:endParaRPr lang="en-GB"/>
          </a:p>
        </p:txBody>
      </p:sp>
      <p:sp>
        <p:nvSpPr>
          <p:cNvPr id="5" name="Footer Placeholder 4">
            <a:extLst>
              <a:ext uri="{FF2B5EF4-FFF2-40B4-BE49-F238E27FC236}">
                <a16:creationId xmlns:a16="http://schemas.microsoft.com/office/drawing/2014/main" id="{A93C6B38-D7E1-487C-253B-2FA615642A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6992C0-B5FB-6E41-B4E0-5EC7FB67F8C5}"/>
              </a:ext>
            </a:extLst>
          </p:cNvPr>
          <p:cNvSpPr>
            <a:spLocks noGrp="1"/>
          </p:cNvSpPr>
          <p:nvPr>
            <p:ph type="sldNum" sz="quarter" idx="12"/>
          </p:nvPr>
        </p:nvSpPr>
        <p:spPr/>
        <p:txBody>
          <a:bodyPr/>
          <a:lstStyle/>
          <a:p>
            <a:fld id="{426C2C9D-A4EB-4B6E-99F8-16E6AFAB396A}" type="slidenum">
              <a:rPr lang="en-GB" smtClean="0"/>
              <a:t>‹#›</a:t>
            </a:fld>
            <a:endParaRPr lang="en-GB"/>
          </a:p>
        </p:txBody>
      </p:sp>
    </p:spTree>
    <p:extLst>
      <p:ext uri="{BB962C8B-B14F-4D97-AF65-F5344CB8AC3E}">
        <p14:creationId xmlns:p14="http://schemas.microsoft.com/office/powerpoint/2010/main" val="29730726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83FDF38-CA17-1EC9-4818-A5F246370AF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8AC9AB8-DDF1-B5BC-DC38-90DC5E7D50D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2ED3305-EEE4-DA7C-FC4B-4080EC7A2305}"/>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6B2B8A3-B44A-4342-926A-CD5730A1019D}" type="datetimeFigureOut">
              <a:rPr lang="en-GB" smtClean="0"/>
              <a:t>13/03/2024</a:t>
            </a:fld>
            <a:endParaRPr lang="en-GB"/>
          </a:p>
        </p:txBody>
      </p:sp>
      <p:sp>
        <p:nvSpPr>
          <p:cNvPr id="5" name="Footer Placeholder 4">
            <a:extLst>
              <a:ext uri="{FF2B5EF4-FFF2-40B4-BE49-F238E27FC236}">
                <a16:creationId xmlns:a16="http://schemas.microsoft.com/office/drawing/2014/main" id="{B25CB4A3-198B-DC63-F39A-075229F3F36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A9FC3330-E15D-62BA-9FED-52958B7FA4F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26C2C9D-A4EB-4B6E-99F8-16E6AFAB396A}" type="slidenum">
              <a:rPr lang="en-GB" smtClean="0"/>
              <a:t>‹#›</a:t>
            </a:fld>
            <a:endParaRPr lang="en-GB"/>
          </a:p>
        </p:txBody>
      </p:sp>
    </p:spTree>
    <p:extLst>
      <p:ext uri="{BB962C8B-B14F-4D97-AF65-F5344CB8AC3E}">
        <p14:creationId xmlns:p14="http://schemas.microsoft.com/office/powerpoint/2010/main" val="94126110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Climbing Explainer: Belaying for Top Roping vs. Leading | GearJunkie">
            <a:extLst>
              <a:ext uri="{FF2B5EF4-FFF2-40B4-BE49-F238E27FC236}">
                <a16:creationId xmlns:a16="http://schemas.microsoft.com/office/drawing/2014/main" id="{0B2AA88B-F5A5-A8C6-3051-CAFA00554F4B}"/>
              </a:ext>
            </a:extLst>
          </p:cNvPr>
          <p:cNvPicPr>
            <a:picLocks noChangeAspect="1" noChangeArrowheads="1"/>
          </p:cNvPicPr>
          <p:nvPr/>
        </p:nvPicPr>
        <p:blipFill rotWithShape="1">
          <a:blip r:embed="rId3">
            <a:alphaModFix amt="50000"/>
            <a:extLst>
              <a:ext uri="{28A0092B-C50C-407E-A947-70E740481C1C}">
                <a14:useLocalDpi xmlns:a14="http://schemas.microsoft.com/office/drawing/2010/main" val="0"/>
              </a:ext>
            </a:extLst>
          </a:blip>
          <a:srcRect t="1361" b="14369"/>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2C5CE34-C5E3-94D7-9A68-E242233CD957}"/>
              </a:ext>
            </a:extLst>
          </p:cNvPr>
          <p:cNvSpPr>
            <a:spLocks noGrp="1"/>
          </p:cNvSpPr>
          <p:nvPr>
            <p:ph type="ctrTitle"/>
          </p:nvPr>
        </p:nvSpPr>
        <p:spPr>
          <a:xfrm>
            <a:off x="1524000" y="1122362"/>
            <a:ext cx="9144000" cy="2900518"/>
          </a:xfrm>
        </p:spPr>
        <p:txBody>
          <a:bodyPr>
            <a:normAutofit/>
          </a:bodyPr>
          <a:lstStyle/>
          <a:p>
            <a:r>
              <a:rPr lang="en-GB">
                <a:ln w="22225">
                  <a:solidFill>
                    <a:schemeClr val="tx1"/>
                  </a:solidFill>
                  <a:miter lim="800000"/>
                </a:ln>
                <a:solidFill>
                  <a:srgbClr val="FFFFFF"/>
                </a:solidFill>
              </a:rPr>
              <a:t>3-week ‘learn </a:t>
            </a:r>
            <a:r>
              <a:rPr lang="en-GB" dirty="0">
                <a:ln w="22225">
                  <a:solidFill>
                    <a:schemeClr val="tx1"/>
                  </a:solidFill>
                  <a:miter lim="800000"/>
                </a:ln>
                <a:solidFill>
                  <a:srgbClr val="FFFFFF"/>
                </a:solidFill>
              </a:rPr>
              <a:t>to indoor </a:t>
            </a:r>
            <a:r>
              <a:rPr lang="en-GB">
                <a:ln w="22225">
                  <a:solidFill>
                    <a:schemeClr val="tx1"/>
                  </a:solidFill>
                  <a:miter lim="800000"/>
                </a:ln>
                <a:solidFill>
                  <a:srgbClr val="FFFFFF"/>
                </a:solidFill>
              </a:rPr>
              <a:t>lead climb’ </a:t>
            </a:r>
            <a:r>
              <a:rPr lang="en-GB" dirty="0">
                <a:ln w="22225">
                  <a:solidFill>
                    <a:schemeClr val="tx1"/>
                  </a:solidFill>
                  <a:miter lim="800000"/>
                </a:ln>
                <a:solidFill>
                  <a:srgbClr val="FFFFFF"/>
                </a:solidFill>
              </a:rPr>
              <a:t>coaching plan </a:t>
            </a:r>
          </a:p>
        </p:txBody>
      </p:sp>
      <p:sp>
        <p:nvSpPr>
          <p:cNvPr id="3" name="Subtitle 2">
            <a:extLst>
              <a:ext uri="{FF2B5EF4-FFF2-40B4-BE49-F238E27FC236}">
                <a16:creationId xmlns:a16="http://schemas.microsoft.com/office/drawing/2014/main" id="{6D736B08-6908-BCC8-FC5C-1FD5015408AC}"/>
              </a:ext>
            </a:extLst>
          </p:cNvPr>
          <p:cNvSpPr>
            <a:spLocks noGrp="1"/>
          </p:cNvSpPr>
          <p:nvPr>
            <p:ph type="subTitle" idx="1"/>
          </p:nvPr>
        </p:nvSpPr>
        <p:spPr>
          <a:xfrm>
            <a:off x="1524000" y="4159404"/>
            <a:ext cx="9144000" cy="1098395"/>
          </a:xfrm>
        </p:spPr>
        <p:txBody>
          <a:bodyPr>
            <a:normAutofit/>
          </a:bodyPr>
          <a:lstStyle/>
          <a:p>
            <a:r>
              <a:rPr lang="en-GB">
                <a:solidFill>
                  <a:srgbClr val="FFFFFF"/>
                </a:solidFill>
              </a:rPr>
              <a:t>By Elin Fflur Jones</a:t>
            </a:r>
          </a:p>
        </p:txBody>
      </p:sp>
    </p:spTree>
    <p:extLst>
      <p:ext uri="{BB962C8B-B14F-4D97-AF65-F5344CB8AC3E}">
        <p14:creationId xmlns:p14="http://schemas.microsoft.com/office/powerpoint/2010/main" val="3679975650"/>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57" name="Arc 2056">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D54FE28-8D9E-6D27-E9C4-1397BEF98064}"/>
              </a:ext>
            </a:extLst>
          </p:cNvPr>
          <p:cNvSpPr>
            <a:spLocks noGrp="1"/>
          </p:cNvSpPr>
          <p:nvPr>
            <p:ph type="title"/>
          </p:nvPr>
        </p:nvSpPr>
        <p:spPr>
          <a:xfrm>
            <a:off x="4638675" y="479493"/>
            <a:ext cx="6715125" cy="1325563"/>
          </a:xfrm>
        </p:spPr>
        <p:txBody>
          <a:bodyPr>
            <a:normAutofit/>
          </a:bodyPr>
          <a:lstStyle/>
          <a:p>
            <a:r>
              <a:rPr lang="en-GB" dirty="0"/>
              <a:t>Overall Aim of the sessions </a:t>
            </a:r>
          </a:p>
        </p:txBody>
      </p:sp>
      <p:sp>
        <p:nvSpPr>
          <p:cNvPr id="2059" name="Freeform: Shape 2058">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050" name="Picture 2" descr="Lead Climbing: How To Be a Better Lead Climber - VDiff Climbing">
            <a:extLst>
              <a:ext uri="{FF2B5EF4-FFF2-40B4-BE49-F238E27FC236}">
                <a16:creationId xmlns:a16="http://schemas.microsoft.com/office/drawing/2014/main" id="{D64D8ADA-4D50-5472-43BA-41CC7B58D6C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157040" y="511293"/>
            <a:ext cx="1869664"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D6C48B6-12D4-4158-6690-FCA53D3E81A1}"/>
              </a:ext>
            </a:extLst>
          </p:cNvPr>
          <p:cNvSpPr>
            <a:spLocks noGrp="1"/>
          </p:cNvSpPr>
          <p:nvPr>
            <p:ph idx="1"/>
          </p:nvPr>
        </p:nvSpPr>
        <p:spPr>
          <a:xfrm>
            <a:off x="4638675" y="1984443"/>
            <a:ext cx="6715125" cy="4192520"/>
          </a:xfrm>
        </p:spPr>
        <p:txBody>
          <a:bodyPr>
            <a:normAutofit/>
          </a:bodyPr>
          <a:lstStyle/>
          <a:p>
            <a:pPr marL="0" indent="0">
              <a:buNone/>
            </a:pPr>
            <a:endParaRPr lang="en-GB" sz="2000" dirty="0"/>
          </a:p>
          <a:p>
            <a:pPr>
              <a:spcBef>
                <a:spcPts val="0"/>
              </a:spcBef>
              <a:defRPr/>
            </a:pPr>
            <a:r>
              <a:rPr lang="en-GB" sz="2000" dirty="0">
                <a:effectLst/>
                <a:ea typeface="Aptos" panose="020B0004020202020204" pitchFamily="34" charset="0"/>
                <a:cs typeface="Times New Roman" panose="02020603050405020304" pitchFamily="18" charset="0"/>
              </a:rPr>
              <a:t>To indoor lead climb correctly, competently and safely. </a:t>
            </a:r>
          </a:p>
          <a:p>
            <a:pPr marL="0" indent="0">
              <a:buNone/>
            </a:pPr>
            <a:endParaRPr lang="en-GB" sz="2000" dirty="0"/>
          </a:p>
          <a:p>
            <a:pPr marL="0" indent="0">
              <a:buNone/>
            </a:pPr>
            <a:endParaRPr lang="en-GB" sz="2000" dirty="0"/>
          </a:p>
          <a:p>
            <a:pPr marL="171450" indent="-171450">
              <a:buFontTx/>
              <a:buChar char="-"/>
            </a:pPr>
            <a:r>
              <a:rPr lang="en-GB" sz="2000" dirty="0"/>
              <a:t>University climbing club  </a:t>
            </a:r>
          </a:p>
          <a:p>
            <a:pPr marL="171450" indent="-171450">
              <a:buFontTx/>
              <a:buChar char="-"/>
            </a:pPr>
            <a:r>
              <a:rPr lang="en-GB" sz="2000" dirty="0"/>
              <a:t>Between the ages of 18-30</a:t>
            </a:r>
          </a:p>
          <a:p>
            <a:pPr marL="171450" indent="-171450">
              <a:buFontTx/>
              <a:buChar char="-"/>
            </a:pPr>
            <a:r>
              <a:rPr lang="en-GB" sz="2000" dirty="0"/>
              <a:t>Established and competent climbers (can tie a figure of 8 knot on to harness, can belay)</a:t>
            </a:r>
          </a:p>
          <a:p>
            <a:endParaRPr lang="en-GB" sz="2000" dirty="0"/>
          </a:p>
        </p:txBody>
      </p:sp>
    </p:spTree>
    <p:extLst>
      <p:ext uri="{BB962C8B-B14F-4D97-AF65-F5344CB8AC3E}">
        <p14:creationId xmlns:p14="http://schemas.microsoft.com/office/powerpoint/2010/main" val="397614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77A5D431-66BC-613C-22EB-023C64FA5878}"/>
              </a:ext>
            </a:extLst>
          </p:cNvPr>
          <p:cNvPicPr>
            <a:picLocks noChangeAspect="1"/>
          </p:cNvPicPr>
          <p:nvPr/>
        </p:nvPicPr>
        <p:blipFill rotWithShape="1">
          <a:blip r:embed="rId3"/>
          <a:srcRect l="20234" t="18889" r="22189" b="8054"/>
          <a:stretch/>
        </p:blipFill>
        <p:spPr>
          <a:xfrm>
            <a:off x="1404410" y="15404"/>
            <a:ext cx="9587439" cy="6842596"/>
          </a:xfrm>
          <a:prstGeom prst="rect">
            <a:avLst/>
          </a:prstGeom>
        </p:spPr>
      </p:pic>
    </p:spTree>
    <p:extLst>
      <p:ext uri="{BB962C8B-B14F-4D97-AF65-F5344CB8AC3E}">
        <p14:creationId xmlns:p14="http://schemas.microsoft.com/office/powerpoint/2010/main" val="513021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B33CF-73E5-9086-3CEA-F557BC352875}"/>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C501F0B6-5F12-445C-861E-2EF17892E6C0}"/>
              </a:ext>
            </a:extLst>
          </p:cNvPr>
          <p:cNvPicPr>
            <a:picLocks noChangeAspect="1"/>
          </p:cNvPicPr>
          <p:nvPr/>
        </p:nvPicPr>
        <p:blipFill rotWithShape="1">
          <a:blip r:embed="rId3"/>
          <a:srcRect l="20425" t="19007" r="21969" b="8652"/>
          <a:stretch/>
        </p:blipFill>
        <p:spPr>
          <a:xfrm>
            <a:off x="1177046" y="0"/>
            <a:ext cx="9630383" cy="6802626"/>
          </a:xfrm>
          <a:prstGeom prst="rect">
            <a:avLst/>
          </a:prstGeom>
        </p:spPr>
      </p:pic>
    </p:spTree>
    <p:extLst>
      <p:ext uri="{BB962C8B-B14F-4D97-AF65-F5344CB8AC3E}">
        <p14:creationId xmlns:p14="http://schemas.microsoft.com/office/powerpoint/2010/main" val="214291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D1CF5F-4930-6FED-9B8B-C468BF9A218A}"/>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5DCD228A-B346-D877-C033-0BB53B43F811}"/>
              </a:ext>
            </a:extLst>
          </p:cNvPr>
          <p:cNvPicPr>
            <a:picLocks noChangeAspect="1"/>
          </p:cNvPicPr>
          <p:nvPr/>
        </p:nvPicPr>
        <p:blipFill rotWithShape="1">
          <a:blip r:embed="rId3"/>
          <a:srcRect l="20156" t="18889" r="22031" b="8333"/>
          <a:stretch/>
        </p:blipFill>
        <p:spPr>
          <a:xfrm>
            <a:off x="1266825" y="0"/>
            <a:ext cx="9658350" cy="6839156"/>
          </a:xfrm>
          <a:prstGeom prst="rect">
            <a:avLst/>
          </a:prstGeom>
        </p:spPr>
      </p:pic>
    </p:spTree>
    <p:extLst>
      <p:ext uri="{BB962C8B-B14F-4D97-AF65-F5344CB8AC3E}">
        <p14:creationId xmlns:p14="http://schemas.microsoft.com/office/powerpoint/2010/main" val="3961420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1C70C4-D07C-83CD-384C-224D0D024CAD}"/>
              </a:ext>
            </a:extLst>
          </p:cNvPr>
          <p:cNvSpPr>
            <a:spLocks noGrp="1"/>
          </p:cNvSpPr>
          <p:nvPr>
            <p:ph type="title"/>
          </p:nvPr>
        </p:nvSpPr>
        <p:spPr>
          <a:xfrm>
            <a:off x="838200" y="0"/>
            <a:ext cx="10515600" cy="1325563"/>
          </a:xfrm>
        </p:spPr>
        <p:txBody>
          <a:bodyPr/>
          <a:lstStyle/>
          <a:p>
            <a:r>
              <a:rPr lang="en-GB" dirty="0"/>
              <a:t>Reference List </a:t>
            </a:r>
          </a:p>
        </p:txBody>
      </p:sp>
      <p:sp>
        <p:nvSpPr>
          <p:cNvPr id="3" name="Content Placeholder 2">
            <a:extLst>
              <a:ext uri="{FF2B5EF4-FFF2-40B4-BE49-F238E27FC236}">
                <a16:creationId xmlns:a16="http://schemas.microsoft.com/office/drawing/2014/main" id="{2F39FEB8-B2FC-9EAA-14F4-79C3349E88A7}"/>
              </a:ext>
            </a:extLst>
          </p:cNvPr>
          <p:cNvSpPr>
            <a:spLocks noGrp="1"/>
          </p:cNvSpPr>
          <p:nvPr>
            <p:ph idx="1"/>
          </p:nvPr>
        </p:nvSpPr>
        <p:spPr>
          <a:xfrm>
            <a:off x="838200" y="1155031"/>
            <a:ext cx="10515600" cy="4324100"/>
          </a:xfrm>
        </p:spPr>
        <p:txBody>
          <a:bodyPr>
            <a:normAutofit fontScale="25000" lnSpcReduction="20000"/>
          </a:bodyPr>
          <a:lstStyle/>
          <a:p>
            <a:pPr marL="0" indent="0">
              <a:lnSpc>
                <a:spcPct val="120000"/>
              </a:lnSpc>
              <a:spcAft>
                <a:spcPts val="1200"/>
              </a:spcAft>
              <a:buNone/>
            </a:pPr>
            <a:r>
              <a:rPr lang="en-GB" sz="4800" dirty="0">
                <a:effectLst/>
                <a:latin typeface="Aptos" panose="020B0004020202020204" pitchFamily="34" charset="0"/>
                <a:ea typeface="Times New Roman" panose="02020603050405020304" pitchFamily="18" charset="0"/>
              </a:rPr>
              <a:t>Binney, D. and McClure, S. (2013). </a:t>
            </a:r>
            <a:r>
              <a:rPr lang="en-GB" sz="4800" i="1" dirty="0">
                <a:effectLst/>
                <a:latin typeface="Aptos" panose="020B0004020202020204" pitchFamily="34" charset="0"/>
                <a:ea typeface="Times New Roman" panose="02020603050405020304" pitchFamily="18" charset="0"/>
              </a:rPr>
              <a:t>BMC Coach Education &amp; </a:t>
            </a:r>
            <a:r>
              <a:rPr lang="en-GB" sz="4800" i="1" dirty="0" err="1">
                <a:effectLst/>
                <a:latin typeface="Aptos" panose="020B0004020202020204" pitchFamily="34" charset="0"/>
                <a:ea typeface="Times New Roman" panose="02020603050405020304" pitchFamily="18" charset="0"/>
              </a:rPr>
              <a:t>FUNdamentals</a:t>
            </a:r>
            <a:r>
              <a:rPr lang="en-GB" sz="4800" i="1" dirty="0">
                <a:effectLst/>
                <a:latin typeface="Aptos" panose="020B0004020202020204" pitchFamily="34" charset="0"/>
                <a:ea typeface="Times New Roman" panose="02020603050405020304" pitchFamily="18" charset="0"/>
              </a:rPr>
              <a:t> workshops</a:t>
            </a:r>
            <a:r>
              <a:rPr lang="en-GB" sz="4800" dirty="0">
                <a:effectLst/>
                <a:latin typeface="Aptos" panose="020B0004020202020204" pitchFamily="34" charset="0"/>
                <a:ea typeface="Times New Roman" panose="02020603050405020304" pitchFamily="18" charset="0"/>
              </a:rPr>
              <a:t>. [online] www.thebmc.co.uk. Available at: https://www.thebmc.co.uk/fundamentals-workshops.</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4800" dirty="0" err="1">
                <a:effectLst/>
                <a:latin typeface="Aptos" panose="020B0004020202020204" pitchFamily="34" charset="0"/>
                <a:ea typeface="Times New Roman" panose="02020603050405020304" pitchFamily="18" charset="0"/>
              </a:rPr>
              <a:t>Brymer</a:t>
            </a:r>
            <a:r>
              <a:rPr lang="en-GB" sz="4800" dirty="0">
                <a:effectLst/>
                <a:latin typeface="Aptos" panose="020B0004020202020204" pitchFamily="34" charset="0"/>
                <a:ea typeface="Times New Roman" panose="02020603050405020304" pitchFamily="18" charset="0"/>
              </a:rPr>
              <a:t>, E. and Renshaw, I. (2010). An introduction to the constraints-led approach to learning in outdoor education. </a:t>
            </a:r>
            <a:r>
              <a:rPr lang="en-GB" sz="4800" i="1" dirty="0">
                <a:effectLst/>
                <a:latin typeface="Aptos" panose="020B0004020202020204" pitchFamily="34" charset="0"/>
                <a:ea typeface="Times New Roman" panose="02020603050405020304" pitchFamily="18" charset="0"/>
              </a:rPr>
              <a:t>Journal of Outdoor and Environmental Education</a:t>
            </a:r>
            <a:r>
              <a:rPr lang="en-GB" sz="4800" dirty="0">
                <a:effectLst/>
                <a:latin typeface="Aptos" panose="020B0004020202020204" pitchFamily="34" charset="0"/>
                <a:ea typeface="Times New Roman" panose="02020603050405020304" pitchFamily="18" charset="0"/>
              </a:rPr>
              <a:t>, 14(2), pp.33–41. </a:t>
            </a:r>
            <a:r>
              <a:rPr lang="en-GB" sz="4800" dirty="0" err="1">
                <a:effectLst/>
                <a:latin typeface="Aptos" panose="020B0004020202020204" pitchFamily="34" charset="0"/>
                <a:ea typeface="Times New Roman" panose="02020603050405020304" pitchFamily="18" charset="0"/>
              </a:rPr>
              <a:t>doi:https</a:t>
            </a:r>
            <a:r>
              <a:rPr lang="en-GB" sz="4800" dirty="0">
                <a:effectLst/>
                <a:latin typeface="Aptos" panose="020B0004020202020204" pitchFamily="34" charset="0"/>
                <a:ea typeface="Times New Roman" panose="02020603050405020304" pitchFamily="18" charset="0"/>
              </a:rPr>
              <a:t>://doi.org/10.1007/bf03400903.</a:t>
            </a:r>
          </a:p>
          <a:p>
            <a:pPr marL="0" indent="0">
              <a:lnSpc>
                <a:spcPct val="120000"/>
              </a:lnSpc>
              <a:spcAft>
                <a:spcPts val="1200"/>
              </a:spcAft>
              <a:buNone/>
            </a:pPr>
            <a:r>
              <a:rPr lang="en-GB" sz="4800" dirty="0">
                <a:effectLst/>
                <a:latin typeface="Aptos" panose="020B0004020202020204" pitchFamily="34" charset="0"/>
                <a:ea typeface="Times New Roman" panose="02020603050405020304" pitchFamily="18" charset="0"/>
              </a:rPr>
              <a:t>Bull, Hamish G., et al. “The Effect of Attentional Focus Instructions on Performance and Technique in a Complex Open Skill.” </a:t>
            </a:r>
            <a:r>
              <a:rPr lang="en-GB" sz="4800" i="1" dirty="0">
                <a:effectLst/>
                <a:latin typeface="Aptos" panose="020B0004020202020204" pitchFamily="34" charset="0"/>
                <a:ea typeface="Times New Roman" panose="02020603050405020304" pitchFamily="18" charset="0"/>
              </a:rPr>
              <a:t>European Journal of Sport Science</a:t>
            </a:r>
            <a:r>
              <a:rPr lang="en-GB" sz="4800" dirty="0">
                <a:effectLst/>
                <a:latin typeface="Aptos" panose="020B0004020202020204" pitchFamily="34" charset="0"/>
                <a:ea typeface="Times New Roman" panose="02020603050405020304" pitchFamily="18" charset="0"/>
              </a:rPr>
              <a:t>, vol. 23, no. 10, 22 Dec. 2022, pp. 1–10, https://doi.org/10.1080/17461391.2022.2150895.</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4800" dirty="0" err="1">
                <a:effectLst/>
                <a:latin typeface="Aptos" panose="020B0004020202020204" pitchFamily="34" charset="0"/>
                <a:ea typeface="Times New Roman" panose="02020603050405020304" pitchFamily="18" charset="0"/>
              </a:rPr>
              <a:t>Fazeli</a:t>
            </a:r>
            <a:r>
              <a:rPr lang="en-GB" sz="4800" dirty="0">
                <a:effectLst/>
                <a:latin typeface="Aptos" panose="020B0004020202020204" pitchFamily="34" charset="0"/>
                <a:ea typeface="Times New Roman" panose="02020603050405020304" pitchFamily="18" charset="0"/>
              </a:rPr>
              <a:t>, D., Taheri, H. and </a:t>
            </a:r>
            <a:r>
              <a:rPr lang="en-GB" sz="4800" dirty="0" err="1">
                <a:effectLst/>
                <a:latin typeface="Aptos" panose="020B0004020202020204" pitchFamily="34" charset="0"/>
                <a:ea typeface="Times New Roman" panose="02020603050405020304" pitchFamily="18" charset="0"/>
              </a:rPr>
              <a:t>Saberi</a:t>
            </a:r>
            <a:r>
              <a:rPr lang="en-GB" sz="4800" dirty="0">
                <a:effectLst/>
                <a:latin typeface="Aptos" panose="020B0004020202020204" pitchFamily="34" charset="0"/>
                <a:ea typeface="Times New Roman" panose="02020603050405020304" pitchFamily="18" charset="0"/>
              </a:rPr>
              <a:t> </a:t>
            </a:r>
            <a:r>
              <a:rPr lang="en-GB" sz="4800" dirty="0" err="1">
                <a:effectLst/>
                <a:latin typeface="Aptos" panose="020B0004020202020204" pitchFamily="34" charset="0"/>
                <a:ea typeface="Times New Roman" panose="02020603050405020304" pitchFamily="18" charset="0"/>
              </a:rPr>
              <a:t>Kakhki</a:t>
            </a:r>
            <a:r>
              <a:rPr lang="en-GB" sz="4800" dirty="0">
                <a:effectLst/>
                <a:latin typeface="Aptos" panose="020B0004020202020204" pitchFamily="34" charset="0"/>
                <a:ea typeface="Times New Roman" panose="02020603050405020304" pitchFamily="18" charset="0"/>
              </a:rPr>
              <a:t>, A. (2017). Random Versus Blocked Practice to Enhance Mental Representation in Golf Putting. </a:t>
            </a:r>
            <a:r>
              <a:rPr lang="en-GB" sz="4800" i="1" dirty="0">
                <a:effectLst/>
                <a:latin typeface="Aptos" panose="020B0004020202020204" pitchFamily="34" charset="0"/>
                <a:ea typeface="Times New Roman" panose="02020603050405020304" pitchFamily="18" charset="0"/>
              </a:rPr>
              <a:t>Perceptual and Motor Skills</a:t>
            </a:r>
            <a:r>
              <a:rPr lang="en-GB" sz="4800" dirty="0">
                <a:effectLst/>
                <a:latin typeface="Aptos" panose="020B0004020202020204" pitchFamily="34" charset="0"/>
                <a:ea typeface="Times New Roman" panose="02020603050405020304" pitchFamily="18" charset="0"/>
              </a:rPr>
              <a:t>, 124(3), pp.674–688. </a:t>
            </a:r>
            <a:r>
              <a:rPr lang="en-GB" sz="4800" dirty="0" err="1">
                <a:effectLst/>
                <a:latin typeface="Aptos" panose="020B0004020202020204" pitchFamily="34" charset="0"/>
                <a:ea typeface="Times New Roman" panose="02020603050405020304" pitchFamily="18" charset="0"/>
              </a:rPr>
              <a:t>doi:https</a:t>
            </a:r>
            <a:r>
              <a:rPr lang="en-GB" sz="4800" dirty="0">
                <a:effectLst/>
                <a:latin typeface="Aptos" panose="020B0004020202020204" pitchFamily="34" charset="0"/>
                <a:ea typeface="Times New Roman" panose="02020603050405020304" pitchFamily="18" charset="0"/>
              </a:rPr>
              <a:t>://doi.org/10.1177/0031512517704106.</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4800" dirty="0">
                <a:effectLst/>
                <a:latin typeface="Aptos" panose="020B0004020202020204" pitchFamily="34" charset="0"/>
                <a:ea typeface="Times New Roman" panose="02020603050405020304" pitchFamily="18" charset="0"/>
              </a:rPr>
              <a:t>Kobayashi, K. (2018). Learning by Preparing-to-Teach and Teaching: A Meta-Analysis. </a:t>
            </a:r>
            <a:r>
              <a:rPr lang="en-GB" sz="4800" i="1" dirty="0">
                <a:effectLst/>
                <a:latin typeface="Aptos" panose="020B0004020202020204" pitchFamily="34" charset="0"/>
                <a:ea typeface="Times New Roman" panose="02020603050405020304" pitchFamily="18" charset="0"/>
              </a:rPr>
              <a:t>Japanese Psychological Research</a:t>
            </a:r>
            <a:r>
              <a:rPr lang="en-GB" sz="4800" dirty="0">
                <a:effectLst/>
                <a:latin typeface="Aptos" panose="020B0004020202020204" pitchFamily="34" charset="0"/>
                <a:ea typeface="Times New Roman" panose="02020603050405020304" pitchFamily="18" charset="0"/>
              </a:rPr>
              <a:t>. </a:t>
            </a:r>
            <a:r>
              <a:rPr lang="en-GB" sz="4800" dirty="0" err="1">
                <a:effectLst/>
                <a:latin typeface="Aptos" panose="020B0004020202020204" pitchFamily="34" charset="0"/>
                <a:ea typeface="Times New Roman" panose="02020603050405020304" pitchFamily="18" charset="0"/>
              </a:rPr>
              <a:t>doi:https</a:t>
            </a:r>
            <a:r>
              <a:rPr lang="en-GB" sz="4800" dirty="0">
                <a:effectLst/>
                <a:latin typeface="Aptos" panose="020B0004020202020204" pitchFamily="34" charset="0"/>
                <a:ea typeface="Times New Roman" panose="02020603050405020304" pitchFamily="18" charset="0"/>
              </a:rPr>
              <a:t>://doi.org/10.1111/jpr.12221.</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4800" dirty="0">
                <a:effectLst/>
                <a:latin typeface="Aptos" panose="020B0004020202020204" pitchFamily="34" charset="0"/>
                <a:ea typeface="Times New Roman" panose="02020603050405020304" pitchFamily="18" charset="0"/>
              </a:rPr>
              <a:t>Landin, D.K., Hebert, E.P. and Fairweather, M. (1993). The Effects of Variable Practice on the Performance of a Basketball Skill. </a:t>
            </a:r>
            <a:r>
              <a:rPr lang="en-GB" sz="4800" i="1" dirty="0">
                <a:effectLst/>
                <a:latin typeface="Aptos" panose="020B0004020202020204" pitchFamily="34" charset="0"/>
                <a:ea typeface="Times New Roman" panose="02020603050405020304" pitchFamily="18" charset="0"/>
              </a:rPr>
              <a:t>Research Quarterly for Exercise and Sport</a:t>
            </a:r>
            <a:r>
              <a:rPr lang="en-GB" sz="4800" dirty="0">
                <a:effectLst/>
                <a:latin typeface="Aptos" panose="020B0004020202020204" pitchFamily="34" charset="0"/>
                <a:ea typeface="Times New Roman" panose="02020603050405020304" pitchFamily="18" charset="0"/>
              </a:rPr>
              <a:t>, 64(2), pp.232–237. </a:t>
            </a:r>
            <a:r>
              <a:rPr lang="en-GB" sz="4800" dirty="0" err="1">
                <a:effectLst/>
                <a:latin typeface="Aptos" panose="020B0004020202020204" pitchFamily="34" charset="0"/>
                <a:ea typeface="Times New Roman" panose="02020603050405020304" pitchFamily="18" charset="0"/>
              </a:rPr>
              <a:t>doi:https</a:t>
            </a:r>
            <a:r>
              <a:rPr lang="en-GB" sz="4800" dirty="0">
                <a:effectLst/>
                <a:latin typeface="Aptos" panose="020B0004020202020204" pitchFamily="34" charset="0"/>
                <a:ea typeface="Times New Roman" panose="02020603050405020304" pitchFamily="18" charset="0"/>
              </a:rPr>
              <a:t>://doi.org/10.1080/02701367.1993.10608803.</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4800" dirty="0">
                <a:effectLst/>
                <a:latin typeface="Aptos" panose="020B0004020202020204" pitchFamily="34" charset="0"/>
                <a:ea typeface="Times New Roman" panose="02020603050405020304" pitchFamily="18" charset="0"/>
              </a:rPr>
              <a:t>Long, S. (2018). </a:t>
            </a:r>
            <a:r>
              <a:rPr lang="en-GB" sz="4800" i="1" dirty="0">
                <a:effectLst/>
                <a:latin typeface="Aptos" panose="020B0004020202020204" pitchFamily="34" charset="0"/>
                <a:ea typeface="Times New Roman" panose="02020603050405020304" pitchFamily="18" charset="0"/>
              </a:rPr>
              <a:t>The basics: climbing indoors</a:t>
            </a:r>
            <a:r>
              <a:rPr lang="en-GB" sz="4800" dirty="0">
                <a:effectLst/>
                <a:latin typeface="Aptos" panose="020B0004020202020204" pitchFamily="34" charset="0"/>
                <a:ea typeface="Times New Roman" panose="02020603050405020304" pitchFamily="18" charset="0"/>
              </a:rPr>
              <a:t>. [online] www.thebmc.co.uk. Available at: https://www.thebmc.co.uk/the-basics-climbing-indoors.</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4800" dirty="0">
                <a:effectLst/>
                <a:latin typeface="Aptos" panose="020B0004020202020204" pitchFamily="34" charset="0"/>
                <a:ea typeface="Times New Roman" panose="02020603050405020304" pitchFamily="18" charset="0"/>
              </a:rPr>
              <a:t>Mountain Training (n.d.). </a:t>
            </a:r>
            <a:r>
              <a:rPr lang="en-GB" sz="4800" i="1" dirty="0">
                <a:effectLst/>
                <a:latin typeface="Aptos" panose="020B0004020202020204" pitchFamily="34" charset="0"/>
                <a:ea typeface="Times New Roman" panose="02020603050405020304" pitchFamily="18" charset="0"/>
              </a:rPr>
              <a:t>Protecting the first steps into Leading: Ghost Roping</a:t>
            </a:r>
            <a:r>
              <a:rPr lang="en-GB" sz="4800" dirty="0">
                <a:effectLst/>
                <a:latin typeface="Aptos" panose="020B0004020202020204" pitchFamily="34" charset="0"/>
                <a:ea typeface="Times New Roman" panose="02020603050405020304" pitchFamily="18" charset="0"/>
              </a:rPr>
              <a:t>. [online] Mountain Training. Available at: https://www.mountain-training.org/membership/ami/news-and-articles/protecting-the-first-steps-into-leading--ghost-roping [Accessed 13 Mar. 2024].</a:t>
            </a:r>
            <a:endParaRPr lang="en-GB" sz="48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4800" dirty="0" err="1">
                <a:effectLst/>
                <a:latin typeface="Aptos" panose="020B0004020202020204" pitchFamily="34" charset="0"/>
                <a:ea typeface="Times New Roman" panose="02020603050405020304" pitchFamily="18" charset="0"/>
              </a:rPr>
              <a:t>Mouratidis</a:t>
            </a:r>
            <a:r>
              <a:rPr lang="en-GB" sz="4800" dirty="0">
                <a:effectLst/>
                <a:latin typeface="Aptos" panose="020B0004020202020204" pitchFamily="34" charset="0"/>
                <a:ea typeface="Times New Roman" panose="02020603050405020304" pitchFamily="18" charset="0"/>
              </a:rPr>
              <a:t>, A., </a:t>
            </a:r>
            <a:r>
              <a:rPr lang="en-GB" sz="4800" dirty="0" err="1">
                <a:effectLst/>
                <a:latin typeface="Aptos" panose="020B0004020202020204" pitchFamily="34" charset="0"/>
                <a:ea typeface="Times New Roman" panose="02020603050405020304" pitchFamily="18" charset="0"/>
              </a:rPr>
              <a:t>Vansteenkiste</a:t>
            </a:r>
            <a:r>
              <a:rPr lang="en-GB" sz="4800" dirty="0">
                <a:effectLst/>
                <a:latin typeface="Aptos" panose="020B0004020202020204" pitchFamily="34" charset="0"/>
                <a:ea typeface="Times New Roman" panose="02020603050405020304" pitchFamily="18" charset="0"/>
              </a:rPr>
              <a:t>, M., Lens, W. and </a:t>
            </a:r>
            <a:r>
              <a:rPr lang="en-GB" sz="4800" dirty="0" err="1">
                <a:effectLst/>
                <a:latin typeface="Aptos" panose="020B0004020202020204" pitchFamily="34" charset="0"/>
                <a:ea typeface="Times New Roman" panose="02020603050405020304" pitchFamily="18" charset="0"/>
              </a:rPr>
              <a:t>Sideridis</a:t>
            </a:r>
            <a:r>
              <a:rPr lang="en-GB" sz="4800" dirty="0">
                <a:effectLst/>
                <a:latin typeface="Aptos" panose="020B0004020202020204" pitchFamily="34" charset="0"/>
                <a:ea typeface="Times New Roman" panose="02020603050405020304" pitchFamily="18" charset="0"/>
              </a:rPr>
              <a:t>, G. (2008). The Motivating Role of Positive Feedback in Sport and Physical Education: Evidence for a Motivational Model. </a:t>
            </a:r>
            <a:r>
              <a:rPr lang="en-GB" sz="4800" i="1" dirty="0">
                <a:effectLst/>
                <a:latin typeface="Aptos" panose="020B0004020202020204" pitchFamily="34" charset="0"/>
                <a:ea typeface="Times New Roman" panose="02020603050405020304" pitchFamily="18" charset="0"/>
              </a:rPr>
              <a:t>Journal of Sport and Exercise Psychology</a:t>
            </a:r>
            <a:r>
              <a:rPr lang="en-GB" sz="4800" dirty="0">
                <a:effectLst/>
                <a:latin typeface="Aptos" panose="020B0004020202020204" pitchFamily="34" charset="0"/>
                <a:ea typeface="Times New Roman" panose="02020603050405020304" pitchFamily="18" charset="0"/>
              </a:rPr>
              <a:t>, 30(2), pp.240–268. </a:t>
            </a:r>
            <a:r>
              <a:rPr lang="en-GB" sz="4800" dirty="0" err="1">
                <a:effectLst/>
                <a:latin typeface="Aptos" panose="020B0004020202020204" pitchFamily="34" charset="0"/>
                <a:ea typeface="Times New Roman" panose="02020603050405020304" pitchFamily="18" charset="0"/>
              </a:rPr>
              <a:t>doi:https</a:t>
            </a:r>
            <a:r>
              <a:rPr lang="en-GB" sz="4800" dirty="0">
                <a:effectLst/>
                <a:latin typeface="Aptos" panose="020B0004020202020204" pitchFamily="34" charset="0"/>
                <a:ea typeface="Times New Roman" panose="02020603050405020304" pitchFamily="18" charset="0"/>
              </a:rPr>
              <a:t>://doi.org/10.1123/jsep.30.2.240.</a:t>
            </a:r>
            <a:endParaRPr lang="en-GB" sz="4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376524518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809D5-9140-A24D-09D9-75A65987C9B3}"/>
              </a:ext>
            </a:extLst>
          </p:cNvPr>
          <p:cNvSpPr>
            <a:spLocks noGrp="1"/>
          </p:cNvSpPr>
          <p:nvPr>
            <p:ph type="title"/>
          </p:nvPr>
        </p:nvSpPr>
        <p:spPr>
          <a:xfrm>
            <a:off x="838200" y="178385"/>
            <a:ext cx="10515600" cy="1325563"/>
          </a:xfrm>
        </p:spPr>
        <p:txBody>
          <a:bodyPr/>
          <a:lstStyle/>
          <a:p>
            <a:r>
              <a:rPr lang="en-GB" dirty="0"/>
              <a:t>Reference List</a:t>
            </a:r>
          </a:p>
        </p:txBody>
      </p:sp>
      <p:sp>
        <p:nvSpPr>
          <p:cNvPr id="3" name="Content Placeholder 2">
            <a:extLst>
              <a:ext uri="{FF2B5EF4-FFF2-40B4-BE49-F238E27FC236}">
                <a16:creationId xmlns:a16="http://schemas.microsoft.com/office/drawing/2014/main" id="{DC1C100E-F2B8-D88D-E388-7C9399B63C81}"/>
              </a:ext>
            </a:extLst>
          </p:cNvPr>
          <p:cNvSpPr>
            <a:spLocks noGrp="1"/>
          </p:cNvSpPr>
          <p:nvPr>
            <p:ph idx="1"/>
          </p:nvPr>
        </p:nvSpPr>
        <p:spPr>
          <a:xfrm>
            <a:off x="838200" y="1227221"/>
            <a:ext cx="9023686" cy="4680284"/>
          </a:xfrm>
        </p:spPr>
        <p:txBody>
          <a:bodyPr>
            <a:normAutofit fontScale="40000" lnSpcReduction="20000"/>
          </a:bodyPr>
          <a:lstStyle/>
          <a:p>
            <a:pPr marL="0" indent="0">
              <a:lnSpc>
                <a:spcPct val="120000"/>
              </a:lnSpc>
              <a:spcAft>
                <a:spcPts val="1200"/>
              </a:spcAft>
              <a:buNone/>
            </a:pPr>
            <a:r>
              <a:rPr lang="en-GB" sz="3500" dirty="0">
                <a:effectLst/>
                <a:latin typeface="Aptos" panose="020B0004020202020204" pitchFamily="34" charset="0"/>
                <a:ea typeface="Times New Roman" panose="02020603050405020304" pitchFamily="18" charset="0"/>
              </a:rPr>
              <a:t>Renshaw, I., Davids, K., Newcombe, D.J. and Roberts, W.M. (2019). </a:t>
            </a:r>
            <a:r>
              <a:rPr lang="en-GB" sz="3500" i="1" dirty="0">
                <a:effectLst/>
                <a:latin typeface="Aptos" panose="020B0004020202020204" pitchFamily="34" charset="0"/>
                <a:ea typeface="Times New Roman" panose="02020603050405020304" pitchFamily="18" charset="0"/>
              </a:rPr>
              <a:t>The constraints led approach : principles for sports coaching and practice design</a:t>
            </a:r>
            <a:r>
              <a:rPr lang="en-GB" sz="3500" dirty="0">
                <a:effectLst/>
                <a:latin typeface="Aptos" panose="020B0004020202020204" pitchFamily="34" charset="0"/>
                <a:ea typeface="Times New Roman" panose="02020603050405020304" pitchFamily="18" charset="0"/>
              </a:rPr>
              <a:t>. Abingdon, Oxon ; New York, Ny: Routledge.</a:t>
            </a:r>
            <a:endParaRPr lang="en-GB" sz="35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3500" dirty="0">
                <a:effectLst/>
                <a:latin typeface="Aptos" panose="020B0004020202020204" pitchFamily="34" charset="0"/>
                <a:ea typeface="Times New Roman" panose="02020603050405020304" pitchFamily="18" charset="0"/>
              </a:rPr>
              <a:t>Spectrumofteachingstyles.org. (2019). </a:t>
            </a:r>
            <a:r>
              <a:rPr lang="en-GB" sz="3500" i="1" dirty="0">
                <a:effectLst/>
                <a:latin typeface="Aptos" panose="020B0004020202020204" pitchFamily="34" charset="0"/>
                <a:ea typeface="Times New Roman" panose="02020603050405020304" pitchFamily="18" charset="0"/>
              </a:rPr>
              <a:t>Learn about the Spectrum, a unified theory about teaching and learning.</a:t>
            </a:r>
            <a:r>
              <a:rPr lang="en-GB" sz="3500" dirty="0">
                <a:effectLst/>
                <a:latin typeface="Aptos" panose="020B0004020202020204" pitchFamily="34" charset="0"/>
                <a:ea typeface="Times New Roman" panose="02020603050405020304" pitchFamily="18" charset="0"/>
              </a:rPr>
              <a:t> [online] Available at: https://spectrumofteachingstyles.org/.</a:t>
            </a:r>
            <a:endParaRPr lang="en-GB" sz="35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3500" dirty="0" err="1">
                <a:effectLst/>
                <a:latin typeface="Aptos" panose="020B0004020202020204" pitchFamily="34" charset="0"/>
                <a:ea typeface="Times New Roman" panose="02020603050405020304" pitchFamily="18" charset="0"/>
              </a:rPr>
              <a:t>Vlachopoulos</a:t>
            </a:r>
            <a:r>
              <a:rPr lang="en-GB" sz="3500" dirty="0">
                <a:effectLst/>
                <a:latin typeface="Aptos" panose="020B0004020202020204" pitchFamily="34" charset="0"/>
                <a:ea typeface="Times New Roman" panose="02020603050405020304" pitchFamily="18" charset="0"/>
              </a:rPr>
              <a:t>, S.P. and </a:t>
            </a:r>
            <a:r>
              <a:rPr lang="en-GB" sz="3500" dirty="0" err="1">
                <a:effectLst/>
                <a:latin typeface="Aptos" panose="020B0004020202020204" pitchFamily="34" charset="0"/>
                <a:ea typeface="Times New Roman" panose="02020603050405020304" pitchFamily="18" charset="0"/>
              </a:rPr>
              <a:t>Michailidou</a:t>
            </a:r>
            <a:r>
              <a:rPr lang="en-GB" sz="3500" dirty="0">
                <a:effectLst/>
                <a:latin typeface="Aptos" panose="020B0004020202020204" pitchFamily="34" charset="0"/>
                <a:ea typeface="Times New Roman" panose="02020603050405020304" pitchFamily="18" charset="0"/>
              </a:rPr>
              <a:t>, S. (2006). Development and Initial Validation of a Measure of Autonomy, Competence, and Relatedness in Exercise: The Basic Psychological Needs in Exercise Scale. </a:t>
            </a:r>
            <a:r>
              <a:rPr lang="en-GB" sz="3500" i="1" dirty="0">
                <a:effectLst/>
                <a:latin typeface="Aptos" panose="020B0004020202020204" pitchFamily="34" charset="0"/>
                <a:ea typeface="Times New Roman" panose="02020603050405020304" pitchFamily="18" charset="0"/>
              </a:rPr>
              <a:t>Measurement in Physical Education and Exercise Science</a:t>
            </a:r>
            <a:r>
              <a:rPr lang="en-GB" sz="3500" dirty="0">
                <a:effectLst/>
                <a:latin typeface="Aptos" panose="020B0004020202020204" pitchFamily="34" charset="0"/>
                <a:ea typeface="Times New Roman" panose="02020603050405020304" pitchFamily="18" charset="0"/>
              </a:rPr>
              <a:t>, 10(3), pp.179–201. </a:t>
            </a:r>
            <a:r>
              <a:rPr lang="en-GB" sz="3500" dirty="0" err="1">
                <a:effectLst/>
                <a:latin typeface="Aptos" panose="020B0004020202020204" pitchFamily="34" charset="0"/>
                <a:ea typeface="Times New Roman" panose="02020603050405020304" pitchFamily="18" charset="0"/>
              </a:rPr>
              <a:t>doi:https</a:t>
            </a:r>
            <a:r>
              <a:rPr lang="en-GB" sz="3500" dirty="0">
                <a:effectLst/>
                <a:latin typeface="Aptos" panose="020B0004020202020204" pitchFamily="34" charset="0"/>
                <a:ea typeface="Times New Roman" panose="02020603050405020304" pitchFamily="18" charset="0"/>
              </a:rPr>
              <a:t>://doi.org/10.1207/s15327841mpee1003_4.</a:t>
            </a:r>
            <a:endParaRPr lang="en-GB" sz="35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3500" dirty="0">
                <a:effectLst/>
                <a:latin typeface="Aptos" panose="020B0004020202020204" pitchFamily="34" charset="0"/>
                <a:ea typeface="Times New Roman" panose="02020603050405020304" pitchFamily="18" charset="0"/>
              </a:rPr>
              <a:t>WÄLCHLI, M., RUFFIEUX, J., BOURQUIN, Y., KELLER, M. and TAUBE, W. (2016). Maximizing Performance. </a:t>
            </a:r>
            <a:r>
              <a:rPr lang="en-GB" sz="3500" i="1" dirty="0">
                <a:effectLst/>
                <a:latin typeface="Aptos" panose="020B0004020202020204" pitchFamily="34" charset="0"/>
                <a:ea typeface="Times New Roman" panose="02020603050405020304" pitchFamily="18" charset="0"/>
              </a:rPr>
              <a:t>Medicine &amp; Science in Sports &amp; Exercise</a:t>
            </a:r>
            <a:r>
              <a:rPr lang="en-GB" sz="3500" dirty="0">
                <a:effectLst/>
                <a:latin typeface="Aptos" panose="020B0004020202020204" pitchFamily="34" charset="0"/>
                <a:ea typeface="Times New Roman" panose="02020603050405020304" pitchFamily="18" charset="0"/>
              </a:rPr>
              <a:t>, 48(4), pp.714–719. </a:t>
            </a:r>
            <a:r>
              <a:rPr lang="en-GB" sz="3500" dirty="0" err="1">
                <a:effectLst/>
                <a:latin typeface="Aptos" panose="020B0004020202020204" pitchFamily="34" charset="0"/>
                <a:ea typeface="Times New Roman" panose="02020603050405020304" pitchFamily="18" charset="0"/>
              </a:rPr>
              <a:t>doi:https</a:t>
            </a:r>
            <a:r>
              <a:rPr lang="en-GB" sz="3500" dirty="0">
                <a:effectLst/>
                <a:latin typeface="Aptos" panose="020B0004020202020204" pitchFamily="34" charset="0"/>
                <a:ea typeface="Times New Roman" panose="02020603050405020304" pitchFamily="18" charset="0"/>
              </a:rPr>
              <a:t>://doi.org/10.1249/mss.0000000000000818.</a:t>
            </a:r>
            <a:endParaRPr lang="en-GB" sz="3500" dirty="0">
              <a:effectLst/>
              <a:latin typeface="Times New Roman" panose="02020603050405020304" pitchFamily="18" charset="0"/>
              <a:ea typeface="Times New Roman" panose="02020603050405020304" pitchFamily="18" charset="0"/>
            </a:endParaRPr>
          </a:p>
          <a:p>
            <a:pPr marL="0" indent="0">
              <a:lnSpc>
                <a:spcPct val="120000"/>
              </a:lnSpc>
              <a:spcAft>
                <a:spcPts val="1200"/>
              </a:spcAft>
              <a:buNone/>
            </a:pPr>
            <a:r>
              <a:rPr lang="en-GB" sz="3500" dirty="0">
                <a:effectLst/>
                <a:latin typeface="Aptos" panose="020B0004020202020204" pitchFamily="34" charset="0"/>
                <a:ea typeface="Times New Roman" panose="02020603050405020304" pitchFamily="18" charset="0"/>
              </a:rPr>
              <a:t>Wilkinson, D. and Smith, P. (2020). </a:t>
            </a:r>
            <a:r>
              <a:rPr lang="en-GB" sz="3500" i="1" dirty="0">
                <a:effectLst/>
                <a:latin typeface="Aptos" panose="020B0004020202020204" pitchFamily="34" charset="0"/>
                <a:ea typeface="Times New Roman" panose="02020603050405020304" pitchFamily="18" charset="0"/>
              </a:rPr>
              <a:t>Coaching Adventure Sports.</a:t>
            </a:r>
            <a:r>
              <a:rPr lang="en-GB" sz="3500" dirty="0">
                <a:effectLst/>
                <a:latin typeface="Aptos" panose="020B0004020202020204" pitchFamily="34" charset="0"/>
                <a:ea typeface="Times New Roman" panose="02020603050405020304" pitchFamily="18" charset="0"/>
              </a:rPr>
              <a:t> Dursley: Adventure Sports Media House.</a:t>
            </a:r>
          </a:p>
          <a:p>
            <a:pPr marL="0" indent="0">
              <a:lnSpc>
                <a:spcPct val="120000"/>
              </a:lnSpc>
              <a:spcAft>
                <a:spcPts val="1200"/>
              </a:spcAft>
              <a:buNone/>
            </a:pPr>
            <a:endParaRPr lang="en-GB" dirty="0"/>
          </a:p>
        </p:txBody>
      </p:sp>
    </p:spTree>
    <p:extLst>
      <p:ext uri="{BB962C8B-B14F-4D97-AF65-F5344CB8AC3E}">
        <p14:creationId xmlns:p14="http://schemas.microsoft.com/office/powerpoint/2010/main" val="56706494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5817cb9-f0eb-4f4d-892c-47ab9f8957c0"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7" ma:contentTypeDescription="Create a new document." ma:contentTypeScope="" ma:versionID="62baf31104a3a03920de9cb09669b263">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1cc61b3a80c20eb5e3375bccb5351097"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SearchProperties" minOccurs="0"/>
                <xsd:element ref="ns3:MediaServiceOCR" minOccurs="0"/>
                <xsd:element ref="ns3:MediaServiceDateTaken" minOccurs="0"/>
                <xsd:element ref="ns3:MediaServiceObjectDetectorVersions" minOccurs="0"/>
                <xsd:element ref="ns3:MediaLengthInSeconds" minOccurs="0"/>
                <xsd:element ref="ns3:_activity"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5" nillable="true" ma:displayName="Tags" ma:internalName="MediaServiceAutoTags"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SearchProperties" ma:index="18" nillable="true" ma:displayName="MediaServiceSearchProperties" ma:hidden="true" ma:internalName="MediaServiceSearchProperties" ma:readOnly="true">
      <xsd:simpleType>
        <xsd:restriction base="dms:Note"/>
      </xsd:simpleType>
    </xsd:element>
    <xsd:element name="MediaServiceOCR" ma:index="19" nillable="true" ma:displayName="Extracted Text" ma:internalName="MediaServiceOCR" ma:readOnly="true">
      <xsd:simpleType>
        <xsd:restriction base="dms:Note">
          <xsd:maxLength value="255"/>
        </xsd:restriction>
      </xsd:simpleType>
    </xsd:element>
    <xsd:element name="MediaServiceDateTaken" ma:index="20" nillable="true" ma:displayName="MediaServiceDateTaken" ma:hidden="true" ma:indexed="true" ma:internalName="MediaServiceDateTaken" ma:readOnly="true">
      <xsd:simpleType>
        <xsd:restriction base="dms:Text"/>
      </xsd:simpleType>
    </xsd:element>
    <xsd:element name="MediaServiceObjectDetectorVersions" ma:index="21" nillable="true" ma:displayName="MediaServiceObjectDetectorVersions" ma:hidden="true" ma:indexed="true" ma:internalName="MediaServiceObjectDetectorVersions"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_activity" ma:index="23" nillable="true" ma:displayName="_activity" ma:hidden="true" ma:internalName="_activity">
      <xsd:simpleType>
        <xsd:restriction base="dms:Note"/>
      </xsd:simpleType>
    </xsd:element>
    <xsd:element name="MediaServiceSystemTags" ma:index="24"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39D25A1-3600-465F-9243-C9E17BA41CFB}">
  <ds:schemaRefs>
    <ds:schemaRef ds:uri="http://purl.org/dc/terms/"/>
    <ds:schemaRef ds:uri="http://schemas.microsoft.com/office/2006/metadata/properties"/>
    <ds:schemaRef ds:uri="http://www.w3.org/XML/1998/namespace"/>
    <ds:schemaRef ds:uri="http://schemas.microsoft.com/office/2006/documentManagement/types"/>
    <ds:schemaRef ds:uri="9823f8e4-81f3-4a59-a026-c1a9717271fd"/>
    <ds:schemaRef ds:uri="95817cb9-f0eb-4f4d-892c-47ab9f8957c0"/>
    <ds:schemaRef ds:uri="http://purl.org/dc/elements/1.1/"/>
    <ds:schemaRef ds:uri="http://purl.org/dc/dcmityp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22D9066E-92E0-4623-9400-B2B4E087323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CD7FB38-A1A5-42E4-B6D9-19AB9CA23F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3720</TotalTime>
  <Words>3030</Words>
  <Application>Microsoft Office PowerPoint</Application>
  <PresentationFormat>Widescreen</PresentationFormat>
  <Paragraphs>199</Paragraphs>
  <Slides>7</Slides>
  <Notes>5</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7</vt:i4>
      </vt:variant>
    </vt:vector>
  </HeadingPairs>
  <TitlesOfParts>
    <vt:vector size="15" baseType="lpstr">
      <vt:lpstr>Aptos</vt:lpstr>
      <vt:lpstr>Aptos Display</vt:lpstr>
      <vt:lpstr>Arial</vt:lpstr>
      <vt:lpstr>Calibri</vt:lpstr>
      <vt:lpstr>Cambria</vt:lpstr>
      <vt:lpstr>ff-dagny-web-pro-1</vt:lpstr>
      <vt:lpstr>Times New Roman</vt:lpstr>
      <vt:lpstr>Office Theme</vt:lpstr>
      <vt:lpstr>3-week ‘learn to indoor lead climb’ coaching plan </vt:lpstr>
      <vt:lpstr>Overall Aim of the sessions </vt:lpstr>
      <vt:lpstr>PowerPoint Presentation</vt:lpstr>
      <vt:lpstr>PowerPoint Presentation</vt:lpstr>
      <vt:lpstr>PowerPoint Presentation</vt:lpstr>
      <vt:lpstr>Reference List </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Portfolio coaching plan</dc:title>
  <dc:creator>Elin Jones (2103945)</dc:creator>
  <cp:lastModifiedBy>Elin Jones (2103945)</cp:lastModifiedBy>
  <cp:revision>3</cp:revision>
  <dcterms:created xsi:type="dcterms:W3CDTF">2024-03-07T10:42:00Z</dcterms:created>
  <dcterms:modified xsi:type="dcterms:W3CDTF">2024-03-14T09:49:47Z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