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5" r:id="rId30"/>
    <p:sldId id="284" r:id="rId31"/>
    <p:sldId id="286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925006-E578-44D5-A3E8-96D545756360}" v="1185" dt="2023-03-05T21:26:07.0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44DD2C-62B7-4391-BA40-A67BF193264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9A8DC99-6E4C-4C3B-8B03-FB276C0655DB}">
      <dgm:prSet/>
      <dgm:spPr/>
      <dgm:t>
        <a:bodyPr/>
        <a:lstStyle/>
        <a:p>
          <a:r>
            <a:rPr lang="en-US"/>
            <a:t>Knowing where to find appropriate sources of evidence is only half the battle</a:t>
          </a:r>
          <a:br>
            <a:rPr lang="en-US"/>
          </a:br>
          <a:endParaRPr lang="en-US"/>
        </a:p>
      </dgm:t>
    </dgm:pt>
    <dgm:pt modelId="{AED3960A-D67E-44EB-A4AD-25C6DE0D05CA}" type="parTrans" cxnId="{A6127328-49F2-4275-A91D-D28916AFE05F}">
      <dgm:prSet/>
      <dgm:spPr/>
      <dgm:t>
        <a:bodyPr/>
        <a:lstStyle/>
        <a:p>
          <a:endParaRPr lang="en-US"/>
        </a:p>
      </dgm:t>
    </dgm:pt>
    <dgm:pt modelId="{DCB9257A-0CB8-4972-A5EC-610ADDC0F752}" type="sibTrans" cxnId="{A6127328-49F2-4275-A91D-D28916AFE05F}">
      <dgm:prSet/>
      <dgm:spPr/>
      <dgm:t>
        <a:bodyPr/>
        <a:lstStyle/>
        <a:p>
          <a:endParaRPr lang="en-US"/>
        </a:p>
      </dgm:t>
    </dgm:pt>
    <dgm:pt modelId="{562A8CE1-049E-4125-97B9-C8E7F7E9F2DB}">
      <dgm:prSet/>
      <dgm:spPr/>
      <dgm:t>
        <a:bodyPr/>
        <a:lstStyle/>
        <a:p>
          <a:r>
            <a:rPr lang="en-US"/>
            <a:t>How is the relevance of this source determined ?</a:t>
          </a:r>
        </a:p>
      </dgm:t>
    </dgm:pt>
    <dgm:pt modelId="{D47B9341-C6C2-4AE7-A01B-2DB41A47EB37}" type="parTrans" cxnId="{B1DC348F-3E5B-4D17-AA39-89F757B83EAF}">
      <dgm:prSet/>
      <dgm:spPr/>
      <dgm:t>
        <a:bodyPr/>
        <a:lstStyle/>
        <a:p>
          <a:endParaRPr lang="en-US"/>
        </a:p>
      </dgm:t>
    </dgm:pt>
    <dgm:pt modelId="{4F3DA570-4943-48BD-B6BE-DD8E320048FD}" type="sibTrans" cxnId="{B1DC348F-3E5B-4D17-AA39-89F757B83EAF}">
      <dgm:prSet/>
      <dgm:spPr/>
      <dgm:t>
        <a:bodyPr/>
        <a:lstStyle/>
        <a:p>
          <a:endParaRPr lang="en-US"/>
        </a:p>
      </dgm:t>
    </dgm:pt>
    <dgm:pt modelId="{A98364FD-8E96-4EC2-A709-C577AE243708}" type="pres">
      <dgm:prSet presAssocID="{4144DD2C-62B7-4391-BA40-A67BF193264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5E390B6-6365-4B79-B987-243069073210}" type="pres">
      <dgm:prSet presAssocID="{B9A8DC99-6E4C-4C3B-8B03-FB276C0655DB}" presName="hierRoot1" presStyleCnt="0"/>
      <dgm:spPr/>
    </dgm:pt>
    <dgm:pt modelId="{64BC7323-60DA-4D65-B1E7-88B4DA32541C}" type="pres">
      <dgm:prSet presAssocID="{B9A8DC99-6E4C-4C3B-8B03-FB276C0655DB}" presName="composite" presStyleCnt="0"/>
      <dgm:spPr/>
    </dgm:pt>
    <dgm:pt modelId="{154C5633-F4F1-441A-B77A-8BE5EF35ACF1}" type="pres">
      <dgm:prSet presAssocID="{B9A8DC99-6E4C-4C3B-8B03-FB276C0655DB}" presName="background" presStyleLbl="node0" presStyleIdx="0" presStyleCnt="2"/>
      <dgm:spPr/>
    </dgm:pt>
    <dgm:pt modelId="{07D3C813-48D0-44B8-91A3-CE628B9AFFB1}" type="pres">
      <dgm:prSet presAssocID="{B9A8DC99-6E4C-4C3B-8B03-FB276C0655DB}" presName="text" presStyleLbl="fgAcc0" presStyleIdx="0" presStyleCnt="2">
        <dgm:presLayoutVars>
          <dgm:chPref val="3"/>
        </dgm:presLayoutVars>
      </dgm:prSet>
      <dgm:spPr/>
    </dgm:pt>
    <dgm:pt modelId="{DB030A30-FEBD-42C2-8D9E-5F2FDAF7DBDE}" type="pres">
      <dgm:prSet presAssocID="{B9A8DC99-6E4C-4C3B-8B03-FB276C0655DB}" presName="hierChild2" presStyleCnt="0"/>
      <dgm:spPr/>
    </dgm:pt>
    <dgm:pt modelId="{767C9136-5D13-4C50-92D3-CFFDA0E4EADA}" type="pres">
      <dgm:prSet presAssocID="{562A8CE1-049E-4125-97B9-C8E7F7E9F2DB}" presName="hierRoot1" presStyleCnt="0"/>
      <dgm:spPr/>
    </dgm:pt>
    <dgm:pt modelId="{26E1F432-57B4-4404-97F9-898D9661156E}" type="pres">
      <dgm:prSet presAssocID="{562A8CE1-049E-4125-97B9-C8E7F7E9F2DB}" presName="composite" presStyleCnt="0"/>
      <dgm:spPr/>
    </dgm:pt>
    <dgm:pt modelId="{B03D63F9-F202-4111-83B7-D84A5DAF751A}" type="pres">
      <dgm:prSet presAssocID="{562A8CE1-049E-4125-97B9-C8E7F7E9F2DB}" presName="background" presStyleLbl="node0" presStyleIdx="1" presStyleCnt="2"/>
      <dgm:spPr/>
    </dgm:pt>
    <dgm:pt modelId="{01824CAB-BA5A-4846-88DF-5B77F3115F9A}" type="pres">
      <dgm:prSet presAssocID="{562A8CE1-049E-4125-97B9-C8E7F7E9F2DB}" presName="text" presStyleLbl="fgAcc0" presStyleIdx="1" presStyleCnt="2">
        <dgm:presLayoutVars>
          <dgm:chPref val="3"/>
        </dgm:presLayoutVars>
      </dgm:prSet>
      <dgm:spPr/>
    </dgm:pt>
    <dgm:pt modelId="{53CC8E73-F22F-4818-9B31-C75CDCABCAD5}" type="pres">
      <dgm:prSet presAssocID="{562A8CE1-049E-4125-97B9-C8E7F7E9F2DB}" presName="hierChild2" presStyleCnt="0"/>
      <dgm:spPr/>
    </dgm:pt>
  </dgm:ptLst>
  <dgm:cxnLst>
    <dgm:cxn modelId="{A6127328-49F2-4275-A91D-D28916AFE05F}" srcId="{4144DD2C-62B7-4391-BA40-A67BF193264E}" destId="{B9A8DC99-6E4C-4C3B-8B03-FB276C0655DB}" srcOrd="0" destOrd="0" parTransId="{AED3960A-D67E-44EB-A4AD-25C6DE0D05CA}" sibTransId="{DCB9257A-0CB8-4972-A5EC-610ADDC0F752}"/>
    <dgm:cxn modelId="{ACBB4847-1B84-4565-BCDA-CA091D69725A}" type="presOf" srcId="{4144DD2C-62B7-4391-BA40-A67BF193264E}" destId="{A98364FD-8E96-4EC2-A709-C577AE243708}" srcOrd="0" destOrd="0" presId="urn:microsoft.com/office/officeart/2005/8/layout/hierarchy1"/>
    <dgm:cxn modelId="{4DA2178A-8043-4452-B867-A305F42C8542}" type="presOf" srcId="{B9A8DC99-6E4C-4C3B-8B03-FB276C0655DB}" destId="{07D3C813-48D0-44B8-91A3-CE628B9AFFB1}" srcOrd="0" destOrd="0" presId="urn:microsoft.com/office/officeart/2005/8/layout/hierarchy1"/>
    <dgm:cxn modelId="{B1DC348F-3E5B-4D17-AA39-89F757B83EAF}" srcId="{4144DD2C-62B7-4391-BA40-A67BF193264E}" destId="{562A8CE1-049E-4125-97B9-C8E7F7E9F2DB}" srcOrd="1" destOrd="0" parTransId="{D47B9341-C6C2-4AE7-A01B-2DB41A47EB37}" sibTransId="{4F3DA570-4943-48BD-B6BE-DD8E320048FD}"/>
    <dgm:cxn modelId="{83EBD0F7-73D2-45A7-9E5E-149594B96FA6}" type="presOf" srcId="{562A8CE1-049E-4125-97B9-C8E7F7E9F2DB}" destId="{01824CAB-BA5A-4846-88DF-5B77F3115F9A}" srcOrd="0" destOrd="0" presId="urn:microsoft.com/office/officeart/2005/8/layout/hierarchy1"/>
    <dgm:cxn modelId="{510CF6CA-EADC-48CF-AC32-55F5A2C82738}" type="presParOf" srcId="{A98364FD-8E96-4EC2-A709-C577AE243708}" destId="{65E390B6-6365-4B79-B987-243069073210}" srcOrd="0" destOrd="0" presId="urn:microsoft.com/office/officeart/2005/8/layout/hierarchy1"/>
    <dgm:cxn modelId="{E12CBA8E-CD64-441E-98E2-33445839321E}" type="presParOf" srcId="{65E390B6-6365-4B79-B987-243069073210}" destId="{64BC7323-60DA-4D65-B1E7-88B4DA32541C}" srcOrd="0" destOrd="0" presId="urn:microsoft.com/office/officeart/2005/8/layout/hierarchy1"/>
    <dgm:cxn modelId="{FE414A54-430A-43D7-91DF-3617CF266810}" type="presParOf" srcId="{64BC7323-60DA-4D65-B1E7-88B4DA32541C}" destId="{154C5633-F4F1-441A-B77A-8BE5EF35ACF1}" srcOrd="0" destOrd="0" presId="urn:microsoft.com/office/officeart/2005/8/layout/hierarchy1"/>
    <dgm:cxn modelId="{ACDA150D-B543-4A29-9A85-89D1A536B9EB}" type="presParOf" srcId="{64BC7323-60DA-4D65-B1E7-88B4DA32541C}" destId="{07D3C813-48D0-44B8-91A3-CE628B9AFFB1}" srcOrd="1" destOrd="0" presId="urn:microsoft.com/office/officeart/2005/8/layout/hierarchy1"/>
    <dgm:cxn modelId="{E2F09F6D-86CF-4FA4-BE8A-FD3DE58CAE62}" type="presParOf" srcId="{65E390B6-6365-4B79-B987-243069073210}" destId="{DB030A30-FEBD-42C2-8D9E-5F2FDAF7DBDE}" srcOrd="1" destOrd="0" presId="urn:microsoft.com/office/officeart/2005/8/layout/hierarchy1"/>
    <dgm:cxn modelId="{480EBD16-809B-44D7-AC6A-5B539AA4033C}" type="presParOf" srcId="{A98364FD-8E96-4EC2-A709-C577AE243708}" destId="{767C9136-5D13-4C50-92D3-CFFDA0E4EADA}" srcOrd="1" destOrd="0" presId="urn:microsoft.com/office/officeart/2005/8/layout/hierarchy1"/>
    <dgm:cxn modelId="{73282544-4EDB-4678-96AA-D2574B4B215E}" type="presParOf" srcId="{767C9136-5D13-4C50-92D3-CFFDA0E4EADA}" destId="{26E1F432-57B4-4404-97F9-898D9661156E}" srcOrd="0" destOrd="0" presId="urn:microsoft.com/office/officeart/2005/8/layout/hierarchy1"/>
    <dgm:cxn modelId="{23F121E2-D22E-49FF-9F33-89D0F0E84BF5}" type="presParOf" srcId="{26E1F432-57B4-4404-97F9-898D9661156E}" destId="{B03D63F9-F202-4111-83B7-D84A5DAF751A}" srcOrd="0" destOrd="0" presId="urn:microsoft.com/office/officeart/2005/8/layout/hierarchy1"/>
    <dgm:cxn modelId="{88A95D16-5BE8-40C9-BD43-A2F1F8CC9C5F}" type="presParOf" srcId="{26E1F432-57B4-4404-97F9-898D9661156E}" destId="{01824CAB-BA5A-4846-88DF-5B77F3115F9A}" srcOrd="1" destOrd="0" presId="urn:microsoft.com/office/officeart/2005/8/layout/hierarchy1"/>
    <dgm:cxn modelId="{A5933767-2B8D-474C-A29D-8CDB5D6D5991}" type="presParOf" srcId="{767C9136-5D13-4C50-92D3-CFFDA0E4EADA}" destId="{53CC8E73-F22F-4818-9B31-C75CDCABCAD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E70A74-635D-4FED-B6AC-927311F1D5B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DA4D0A6-52A2-4A64-942F-EC43B0CBC900}">
      <dgm:prSet/>
      <dgm:spPr/>
      <dgm:t>
        <a:bodyPr/>
        <a:lstStyle/>
        <a:p>
          <a:r>
            <a:rPr lang="en-US" b="0" i="0"/>
            <a:t>Once data collection or testing is done, results will then be discussed</a:t>
          </a:r>
          <a:endParaRPr lang="en-US"/>
        </a:p>
      </dgm:t>
    </dgm:pt>
    <dgm:pt modelId="{D42B6826-68C4-4F36-82BA-A9FCDE409D3F}" type="parTrans" cxnId="{C7731BA4-D6FB-4D38-B77F-67910ADE8543}">
      <dgm:prSet/>
      <dgm:spPr/>
      <dgm:t>
        <a:bodyPr/>
        <a:lstStyle/>
        <a:p>
          <a:endParaRPr lang="en-US"/>
        </a:p>
      </dgm:t>
    </dgm:pt>
    <dgm:pt modelId="{22BAC67C-3CC2-48BE-A12F-4587AA78BF4B}" type="sibTrans" cxnId="{C7731BA4-D6FB-4D38-B77F-67910ADE8543}">
      <dgm:prSet/>
      <dgm:spPr/>
      <dgm:t>
        <a:bodyPr/>
        <a:lstStyle/>
        <a:p>
          <a:endParaRPr lang="en-US"/>
        </a:p>
      </dgm:t>
    </dgm:pt>
    <dgm:pt modelId="{6244EFC1-0835-4E22-A7B8-BEDF8A2E0D1C}">
      <dgm:prSet/>
      <dgm:spPr/>
      <dgm:t>
        <a:bodyPr/>
        <a:lstStyle/>
        <a:p>
          <a:r>
            <a:rPr lang="en-US" b="0" i="0"/>
            <a:t>Discussion outlines observable trends or anomalies within your data </a:t>
          </a:r>
          <a:endParaRPr lang="en-US"/>
        </a:p>
      </dgm:t>
    </dgm:pt>
    <dgm:pt modelId="{827D3A66-7150-48F5-A8A5-1564C66CC751}" type="parTrans" cxnId="{D475FDB2-D475-4DB3-9648-029CB3C53C4F}">
      <dgm:prSet/>
      <dgm:spPr/>
      <dgm:t>
        <a:bodyPr/>
        <a:lstStyle/>
        <a:p>
          <a:endParaRPr lang="en-US"/>
        </a:p>
      </dgm:t>
    </dgm:pt>
    <dgm:pt modelId="{4A917569-5B77-49AD-9890-C48A3C704701}" type="sibTrans" cxnId="{D475FDB2-D475-4DB3-9648-029CB3C53C4F}">
      <dgm:prSet/>
      <dgm:spPr/>
      <dgm:t>
        <a:bodyPr/>
        <a:lstStyle/>
        <a:p>
          <a:endParaRPr lang="en-US"/>
        </a:p>
      </dgm:t>
    </dgm:pt>
    <dgm:pt modelId="{3164E415-FC44-4E17-8006-B897C7D92670}" type="pres">
      <dgm:prSet presAssocID="{11E70A74-635D-4FED-B6AC-927311F1D5BE}" presName="root" presStyleCnt="0">
        <dgm:presLayoutVars>
          <dgm:dir/>
          <dgm:resizeHandles val="exact"/>
        </dgm:presLayoutVars>
      </dgm:prSet>
      <dgm:spPr/>
    </dgm:pt>
    <dgm:pt modelId="{9E7AD615-9BCC-470E-87DA-DF004F47E847}" type="pres">
      <dgm:prSet presAssocID="{9DA4D0A6-52A2-4A64-942F-EC43B0CBC900}" presName="compNode" presStyleCnt="0"/>
      <dgm:spPr/>
    </dgm:pt>
    <dgm:pt modelId="{EA1EB1A0-B4AF-49AC-89E5-838772D40F35}" type="pres">
      <dgm:prSet presAssocID="{9DA4D0A6-52A2-4A64-942F-EC43B0CBC900}" presName="bgRect" presStyleLbl="bgShp" presStyleIdx="0" presStyleCnt="2"/>
      <dgm:spPr/>
    </dgm:pt>
    <dgm:pt modelId="{15795CFA-841D-4C39-BCC5-BF265402368C}" type="pres">
      <dgm:prSet presAssocID="{9DA4D0A6-52A2-4A64-942F-EC43B0CBC90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F866B9BA-2479-4813-A4B8-1C0C0B045382}" type="pres">
      <dgm:prSet presAssocID="{9DA4D0A6-52A2-4A64-942F-EC43B0CBC900}" presName="spaceRect" presStyleCnt="0"/>
      <dgm:spPr/>
    </dgm:pt>
    <dgm:pt modelId="{531A018A-69E2-4543-BED5-67FC34607DC2}" type="pres">
      <dgm:prSet presAssocID="{9DA4D0A6-52A2-4A64-942F-EC43B0CBC900}" presName="parTx" presStyleLbl="revTx" presStyleIdx="0" presStyleCnt="2">
        <dgm:presLayoutVars>
          <dgm:chMax val="0"/>
          <dgm:chPref val="0"/>
        </dgm:presLayoutVars>
      </dgm:prSet>
      <dgm:spPr/>
    </dgm:pt>
    <dgm:pt modelId="{8AD701E6-4E44-4DF1-96D9-A049BE4A05A2}" type="pres">
      <dgm:prSet presAssocID="{22BAC67C-3CC2-48BE-A12F-4587AA78BF4B}" presName="sibTrans" presStyleCnt="0"/>
      <dgm:spPr/>
    </dgm:pt>
    <dgm:pt modelId="{53BBBAB6-9A35-498F-81B7-E9CD0F052DBF}" type="pres">
      <dgm:prSet presAssocID="{6244EFC1-0835-4E22-A7B8-BEDF8A2E0D1C}" presName="compNode" presStyleCnt="0"/>
      <dgm:spPr/>
    </dgm:pt>
    <dgm:pt modelId="{E21BAC68-CFFF-43BA-A09D-982706302A87}" type="pres">
      <dgm:prSet presAssocID="{6244EFC1-0835-4E22-A7B8-BEDF8A2E0D1C}" presName="bgRect" presStyleLbl="bgShp" presStyleIdx="1" presStyleCnt="2"/>
      <dgm:spPr/>
    </dgm:pt>
    <dgm:pt modelId="{64137796-0D03-4F3D-8657-56322E0E84EA}" type="pres">
      <dgm:prSet presAssocID="{6244EFC1-0835-4E22-A7B8-BEDF8A2E0D1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19D2C18-6916-4F11-A4EA-BA56465D0BF4}" type="pres">
      <dgm:prSet presAssocID="{6244EFC1-0835-4E22-A7B8-BEDF8A2E0D1C}" presName="spaceRect" presStyleCnt="0"/>
      <dgm:spPr/>
    </dgm:pt>
    <dgm:pt modelId="{C7FF8B0A-758C-43AF-8684-A61E1CC99B00}" type="pres">
      <dgm:prSet presAssocID="{6244EFC1-0835-4E22-A7B8-BEDF8A2E0D1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AC9A67E-192A-46B6-B2DF-A4DE9B41C8DC}" type="presOf" srcId="{11E70A74-635D-4FED-B6AC-927311F1D5BE}" destId="{3164E415-FC44-4E17-8006-B897C7D92670}" srcOrd="0" destOrd="0" presId="urn:microsoft.com/office/officeart/2018/2/layout/IconVerticalSolidList"/>
    <dgm:cxn modelId="{C7731BA4-D6FB-4D38-B77F-67910ADE8543}" srcId="{11E70A74-635D-4FED-B6AC-927311F1D5BE}" destId="{9DA4D0A6-52A2-4A64-942F-EC43B0CBC900}" srcOrd="0" destOrd="0" parTransId="{D42B6826-68C4-4F36-82BA-A9FCDE409D3F}" sibTransId="{22BAC67C-3CC2-48BE-A12F-4587AA78BF4B}"/>
    <dgm:cxn modelId="{D475FDB2-D475-4DB3-9648-029CB3C53C4F}" srcId="{11E70A74-635D-4FED-B6AC-927311F1D5BE}" destId="{6244EFC1-0835-4E22-A7B8-BEDF8A2E0D1C}" srcOrd="1" destOrd="0" parTransId="{827D3A66-7150-48F5-A8A5-1564C66CC751}" sibTransId="{4A917569-5B77-49AD-9890-C48A3C704701}"/>
    <dgm:cxn modelId="{F5A5F7B6-6CC3-44CC-9966-32B5886A9731}" type="presOf" srcId="{6244EFC1-0835-4E22-A7B8-BEDF8A2E0D1C}" destId="{C7FF8B0A-758C-43AF-8684-A61E1CC99B00}" srcOrd="0" destOrd="0" presId="urn:microsoft.com/office/officeart/2018/2/layout/IconVerticalSolidList"/>
    <dgm:cxn modelId="{7C70C9DA-586B-4D0F-89F5-985DDCA6A579}" type="presOf" srcId="{9DA4D0A6-52A2-4A64-942F-EC43B0CBC900}" destId="{531A018A-69E2-4543-BED5-67FC34607DC2}" srcOrd="0" destOrd="0" presId="urn:microsoft.com/office/officeart/2018/2/layout/IconVerticalSolidList"/>
    <dgm:cxn modelId="{895E5299-10D9-4AF4-AE39-4487DED60022}" type="presParOf" srcId="{3164E415-FC44-4E17-8006-B897C7D92670}" destId="{9E7AD615-9BCC-470E-87DA-DF004F47E847}" srcOrd="0" destOrd="0" presId="urn:microsoft.com/office/officeart/2018/2/layout/IconVerticalSolidList"/>
    <dgm:cxn modelId="{88DD0F64-4C93-4198-8617-75BC15EE38B2}" type="presParOf" srcId="{9E7AD615-9BCC-470E-87DA-DF004F47E847}" destId="{EA1EB1A0-B4AF-49AC-89E5-838772D40F35}" srcOrd="0" destOrd="0" presId="urn:microsoft.com/office/officeart/2018/2/layout/IconVerticalSolidList"/>
    <dgm:cxn modelId="{BD96DBA5-2DAE-4533-8E4B-36F54EB26383}" type="presParOf" srcId="{9E7AD615-9BCC-470E-87DA-DF004F47E847}" destId="{15795CFA-841D-4C39-BCC5-BF265402368C}" srcOrd="1" destOrd="0" presId="urn:microsoft.com/office/officeart/2018/2/layout/IconVerticalSolidList"/>
    <dgm:cxn modelId="{6FBCC06E-9744-48C9-BBE2-413F29820891}" type="presParOf" srcId="{9E7AD615-9BCC-470E-87DA-DF004F47E847}" destId="{F866B9BA-2479-4813-A4B8-1C0C0B045382}" srcOrd="2" destOrd="0" presId="urn:microsoft.com/office/officeart/2018/2/layout/IconVerticalSolidList"/>
    <dgm:cxn modelId="{C4DBEE12-1B8D-404C-8703-2D5059450521}" type="presParOf" srcId="{9E7AD615-9BCC-470E-87DA-DF004F47E847}" destId="{531A018A-69E2-4543-BED5-67FC34607DC2}" srcOrd="3" destOrd="0" presId="urn:microsoft.com/office/officeart/2018/2/layout/IconVerticalSolidList"/>
    <dgm:cxn modelId="{81B9C997-29AF-4420-8F6F-9F8A9AA19C7E}" type="presParOf" srcId="{3164E415-FC44-4E17-8006-B897C7D92670}" destId="{8AD701E6-4E44-4DF1-96D9-A049BE4A05A2}" srcOrd="1" destOrd="0" presId="urn:microsoft.com/office/officeart/2018/2/layout/IconVerticalSolidList"/>
    <dgm:cxn modelId="{90D77775-43E9-445E-8CC6-66FC507FD67B}" type="presParOf" srcId="{3164E415-FC44-4E17-8006-B897C7D92670}" destId="{53BBBAB6-9A35-498F-81B7-E9CD0F052DBF}" srcOrd="2" destOrd="0" presId="urn:microsoft.com/office/officeart/2018/2/layout/IconVerticalSolidList"/>
    <dgm:cxn modelId="{19429898-BBD7-47DD-B167-60F8CA63FDFA}" type="presParOf" srcId="{53BBBAB6-9A35-498F-81B7-E9CD0F052DBF}" destId="{E21BAC68-CFFF-43BA-A09D-982706302A87}" srcOrd="0" destOrd="0" presId="urn:microsoft.com/office/officeart/2018/2/layout/IconVerticalSolidList"/>
    <dgm:cxn modelId="{75037BB8-90EB-4243-8619-70980AF14F25}" type="presParOf" srcId="{53BBBAB6-9A35-498F-81B7-E9CD0F052DBF}" destId="{64137796-0D03-4F3D-8657-56322E0E84EA}" srcOrd="1" destOrd="0" presId="urn:microsoft.com/office/officeart/2018/2/layout/IconVerticalSolidList"/>
    <dgm:cxn modelId="{1322C8AC-D284-4A86-90EA-5119FAF9B013}" type="presParOf" srcId="{53BBBAB6-9A35-498F-81B7-E9CD0F052DBF}" destId="{219D2C18-6916-4F11-A4EA-BA56465D0BF4}" srcOrd="2" destOrd="0" presId="urn:microsoft.com/office/officeart/2018/2/layout/IconVerticalSolidList"/>
    <dgm:cxn modelId="{0C1D4626-FE2E-4402-A650-861D5951FB64}" type="presParOf" srcId="{53BBBAB6-9A35-498F-81B7-E9CD0F052DBF}" destId="{C7FF8B0A-758C-43AF-8684-A61E1CC99B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4C5633-F4F1-441A-B77A-8BE5EF35ACF1}">
      <dsp:nvSpPr>
        <dsp:cNvPr id="0" name=""/>
        <dsp:cNvSpPr/>
      </dsp:nvSpPr>
      <dsp:spPr>
        <a:xfrm>
          <a:off x="1009" y="282672"/>
          <a:ext cx="3542261" cy="22493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3C813-48D0-44B8-91A3-CE628B9AFFB1}">
      <dsp:nvSpPr>
        <dsp:cNvPr id="0" name=""/>
        <dsp:cNvSpPr/>
      </dsp:nvSpPr>
      <dsp:spPr>
        <a:xfrm>
          <a:off x="394593" y="656577"/>
          <a:ext cx="3542261" cy="22493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Knowing where to find appropriate sources of evidence is only half the battle</a:t>
          </a:r>
          <a:br>
            <a:rPr lang="en-US" sz="2700" kern="1200"/>
          </a:br>
          <a:endParaRPr lang="en-US" sz="2700" kern="1200"/>
        </a:p>
      </dsp:txBody>
      <dsp:txXfrm>
        <a:off x="460474" y="722458"/>
        <a:ext cx="3410499" cy="2117574"/>
      </dsp:txXfrm>
    </dsp:sp>
    <dsp:sp modelId="{B03D63F9-F202-4111-83B7-D84A5DAF751A}">
      <dsp:nvSpPr>
        <dsp:cNvPr id="0" name=""/>
        <dsp:cNvSpPr/>
      </dsp:nvSpPr>
      <dsp:spPr>
        <a:xfrm>
          <a:off x="4330440" y="282672"/>
          <a:ext cx="3542261" cy="22493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824CAB-BA5A-4846-88DF-5B77F3115F9A}">
      <dsp:nvSpPr>
        <dsp:cNvPr id="0" name=""/>
        <dsp:cNvSpPr/>
      </dsp:nvSpPr>
      <dsp:spPr>
        <a:xfrm>
          <a:off x="4724024" y="656577"/>
          <a:ext cx="3542261" cy="22493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How is the relevance of this source determined ?</a:t>
          </a:r>
        </a:p>
      </dsp:txBody>
      <dsp:txXfrm>
        <a:off x="4789905" y="722458"/>
        <a:ext cx="3410499" cy="21175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EB1A0-B4AF-49AC-89E5-838772D40F35}">
      <dsp:nvSpPr>
        <dsp:cNvPr id="0" name=""/>
        <dsp:cNvSpPr/>
      </dsp:nvSpPr>
      <dsp:spPr>
        <a:xfrm>
          <a:off x="0" y="654043"/>
          <a:ext cx="6523301" cy="12074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795CFA-841D-4C39-BCC5-BF265402368C}">
      <dsp:nvSpPr>
        <dsp:cNvPr id="0" name=""/>
        <dsp:cNvSpPr/>
      </dsp:nvSpPr>
      <dsp:spPr>
        <a:xfrm>
          <a:off x="365258" y="925723"/>
          <a:ext cx="664106" cy="664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A018A-69E2-4543-BED5-67FC34607DC2}">
      <dsp:nvSpPr>
        <dsp:cNvPr id="0" name=""/>
        <dsp:cNvSpPr/>
      </dsp:nvSpPr>
      <dsp:spPr>
        <a:xfrm>
          <a:off x="1394622" y="654043"/>
          <a:ext cx="5128678" cy="1207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790" tIns="127790" rIns="127790" bIns="12779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Once data collection or testing is done, results will then be discussed</a:t>
          </a:r>
          <a:endParaRPr lang="en-US" sz="2300" kern="1200"/>
        </a:p>
      </dsp:txBody>
      <dsp:txXfrm>
        <a:off x="1394622" y="654043"/>
        <a:ext cx="5128678" cy="1207465"/>
      </dsp:txXfrm>
    </dsp:sp>
    <dsp:sp modelId="{E21BAC68-CFFF-43BA-A09D-982706302A87}">
      <dsp:nvSpPr>
        <dsp:cNvPr id="0" name=""/>
        <dsp:cNvSpPr/>
      </dsp:nvSpPr>
      <dsp:spPr>
        <a:xfrm>
          <a:off x="0" y="2163375"/>
          <a:ext cx="6523301" cy="12074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137796-0D03-4F3D-8657-56322E0E84EA}">
      <dsp:nvSpPr>
        <dsp:cNvPr id="0" name=""/>
        <dsp:cNvSpPr/>
      </dsp:nvSpPr>
      <dsp:spPr>
        <a:xfrm>
          <a:off x="365258" y="2435055"/>
          <a:ext cx="664106" cy="664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FF8B0A-758C-43AF-8684-A61E1CC99B00}">
      <dsp:nvSpPr>
        <dsp:cNvPr id="0" name=""/>
        <dsp:cNvSpPr/>
      </dsp:nvSpPr>
      <dsp:spPr>
        <a:xfrm>
          <a:off x="1394622" y="2163375"/>
          <a:ext cx="5128678" cy="1207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790" tIns="127790" rIns="127790" bIns="12779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Discussion outlines observable trends or anomalies within your data </a:t>
          </a:r>
          <a:endParaRPr lang="en-US" sz="2300" kern="1200"/>
        </a:p>
      </dsp:txBody>
      <dsp:txXfrm>
        <a:off x="1394622" y="2163375"/>
        <a:ext cx="5128678" cy="12074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3/5/2023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223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2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75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45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030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36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400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576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196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828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417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3/5/2023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719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ideshare.net/yassersami/eb-cp-gs-for-dr-khalid-alswat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q/question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vc.edu/faculty-resources/open-educational-resources/the-big-question-2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am-ukraine.eu/news/opinion/explanation-on-automated-fingerprints-identification-system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7/11/how-digital-and-health-insurance-go-hand-in-hand/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cardiffinternational/4127119157/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scielo.org/en/2015/10/21/launch-of-research-integrity-peer-review-journal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seneddhome.com/2020/07/lessons-learned-from-lax-rural-development-grant-funding-oversight-after-critical-audit-wales-report/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istsresource.org/health/perceptions-of-persistent-vegetative-state/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9E605F-78C7-9FAC-F7A7-132433DD1D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254" r="-2" b="2549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53C4D10E-16D3-5D49-A995-1FD27619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Cross 12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7105" y="1625608"/>
            <a:ext cx="6696951" cy="2722164"/>
          </a:xfrm>
        </p:spPr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Research Process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7105" y="4466845"/>
            <a:ext cx="6696951" cy="882904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809F90-1C84-EED5-CF5F-E73AECAA9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192" y="1204721"/>
            <a:ext cx="4133647" cy="1446550"/>
          </a:xfrm>
        </p:spPr>
        <p:txBody>
          <a:bodyPr>
            <a:normAutofit/>
          </a:bodyPr>
          <a:lstStyle/>
          <a:p>
            <a:r>
              <a:rPr lang="en-US" dirty="0"/>
              <a:t>Contents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65E92A34-956A-3DE1-D4E9-F337BE5A8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3193" y="2691638"/>
            <a:ext cx="4133647" cy="31885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Definitions</a:t>
            </a:r>
          </a:p>
          <a:p>
            <a:r>
              <a:rPr lang="en-US"/>
              <a:t>Identify key elements required for research</a:t>
            </a:r>
          </a:p>
          <a:p>
            <a:r>
              <a:rPr lang="en-US"/>
              <a:t>Identify key motivators for research</a:t>
            </a:r>
          </a:p>
          <a:p>
            <a:r>
              <a:rPr lang="en-US"/>
              <a:t>Barriers to research for the wider context</a:t>
            </a:r>
          </a:p>
        </p:txBody>
      </p:sp>
      <p:pic>
        <p:nvPicPr>
          <p:cNvPr id="19" name="Picture 4" descr="Magnifying glass showing decling performance">
            <a:extLst>
              <a:ext uri="{FF2B5EF4-FFF2-40B4-BE49-F238E27FC236}">
                <a16:creationId xmlns:a16="http://schemas.microsoft.com/office/drawing/2014/main" id="{A1D5CE45-74D3-9D41-1BFA-55DEC1E04F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10" r="14170" b="-3"/>
          <a:stretch/>
        </p:blipFill>
        <p:spPr>
          <a:xfrm>
            <a:off x="20" y="10"/>
            <a:ext cx="6967738" cy="6857990"/>
          </a:xfrm>
          <a:prstGeom prst="rect">
            <a:avLst/>
          </a:prstGeom>
        </p:spPr>
      </p:pic>
      <p:sp>
        <p:nvSpPr>
          <p:cNvPr id="20" name="Cross 10">
            <a:extLst>
              <a:ext uri="{FF2B5EF4-FFF2-40B4-BE49-F238E27FC236}">
                <a16:creationId xmlns:a16="http://schemas.microsoft.com/office/drawing/2014/main" id="{A12C7CBA-A034-9548-BC45-D37C25C00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032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5449ED22-D9F5-F848-A98A-7181D4EE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838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B8B6C52B-5113-321E-832A-84F80C23DE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99" r="25973" b="4"/>
          <a:stretch/>
        </p:blipFill>
        <p:spPr>
          <a:xfrm>
            <a:off x="1764" y="10"/>
            <a:ext cx="5222474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012D3DE8-D97E-7C4A-A951-51BC9267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1096772"/>
            <a:ext cx="5222474" cy="5761228"/>
          </a:xfrm>
          <a:prstGeom prst="rect">
            <a:avLst/>
          </a:prstGeom>
          <a:gradFill flip="none" rotWithShape="1">
            <a:gsLst>
              <a:gs pos="32000">
                <a:schemeClr val="tx1">
                  <a:alpha val="67000"/>
                </a:schemeClr>
              </a:gs>
              <a:gs pos="0">
                <a:schemeClr val="tx1">
                  <a:alpha val="55000"/>
                </a:schemeClr>
              </a:gs>
              <a:gs pos="99000">
                <a:schemeClr val="tx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E36F6-8574-E610-C0E7-E2CCF65E3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53972"/>
            <a:ext cx="4114800" cy="406493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90FBC-E568-E62D-1F52-C623FF09A2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53972"/>
            <a:ext cx="5530839" cy="432739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What can be considered a source of evidence ?</a:t>
            </a:r>
            <a:endParaRPr lang="en-US" dirty="0"/>
          </a:p>
          <a:p>
            <a:pPr marL="0" indent="0">
              <a:lnSpc>
                <a:spcPct val="90000"/>
              </a:lnSpc>
              <a:buNone/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Why are some sources of evidence better than others ?</a:t>
            </a:r>
            <a:br>
              <a:rPr lang="en-US" dirty="0"/>
            </a:br>
            <a:endParaRPr lang="en-US" dirty="0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What are the main sections to a journal article ?</a:t>
            </a:r>
            <a:br>
              <a:rPr lang="en-US" dirty="0"/>
            </a:br>
            <a:endParaRPr lang="en-US" dirty="0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Can you combine sources of evidence ?</a:t>
            </a:r>
            <a:endParaRPr lang="en-US" sz="1900"/>
          </a:p>
          <a:p>
            <a:pPr>
              <a:lnSpc>
                <a:spcPct val="90000"/>
              </a:lnSpc>
            </a:pPr>
            <a:endParaRPr lang="en-US" sz="1900"/>
          </a:p>
        </p:txBody>
      </p:sp>
      <p:sp>
        <p:nvSpPr>
          <p:cNvPr id="13" name="Rectangle">
            <a:extLst>
              <a:ext uri="{FF2B5EF4-FFF2-40B4-BE49-F238E27FC236}">
                <a16:creationId xmlns:a16="http://schemas.microsoft.com/office/drawing/2014/main" id="{F9A7C64A-7759-E942-8BF4-90D754872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2471" y="1096772"/>
            <a:ext cx="492517" cy="5761228"/>
          </a:xfrm>
          <a:prstGeom prst="rect">
            <a:avLst/>
          </a:prstGeom>
          <a:solidFill>
            <a:schemeClr val="bg2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6E8F4613-F584-E34B-9CDA-FF05A0B4C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0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276E95-1B84-914C-B0C5-9FA065619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625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DD4C3-626B-C892-9A4E-4C4E9AF3F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Now what? We know our evidence source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350E73-D275-208F-A6F0-170F56ABA72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150" y="2691638"/>
          <a:ext cx="8267296" cy="3188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8749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85844C-6EF0-1183-A1E9-71FF87E92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5066001" cy="1446550"/>
          </a:xfrm>
        </p:spPr>
        <p:txBody>
          <a:bodyPr>
            <a:normAutofit/>
          </a:bodyPr>
          <a:lstStyle/>
          <a:p>
            <a:r>
              <a:rPr lang="en-US" dirty="0"/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5DBBD-5BFB-D79C-EFDB-3C381FCB0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5066001" cy="318858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b="1" i="1">
                <a:ea typeface="+mn-lt"/>
                <a:cs typeface="+mn-lt"/>
              </a:rPr>
              <a:t>“evidence-based practice should be a problem-solving approach to clinical practice that integrates a systematic search for, and critical appraisal of, the most relevant evidence to answer a burning clinical question. It should take into account, for example, one’s own clinical expertise, patient preferences and values.” 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>
                <a:ea typeface="+mn-lt"/>
                <a:cs typeface="+mn-lt"/>
              </a:rPr>
              <a:t>(Melnyk and Fineout-Overholt (2005)</a:t>
            </a:r>
            <a:endParaRPr lang="en-US" sz="2000"/>
          </a:p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4" name="Picture 4" descr="A picture containing text, accessory&#10;&#10;Description automatically generated">
            <a:extLst>
              <a:ext uri="{FF2B5EF4-FFF2-40B4-BE49-F238E27FC236}">
                <a16:creationId xmlns:a16="http://schemas.microsoft.com/office/drawing/2014/main" id="{682C906F-A03B-917F-96CD-1F0004D65E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341" r="31265" b="-2"/>
          <a:stretch/>
        </p:blipFill>
        <p:spPr>
          <a:xfrm>
            <a:off x="6163734" y="1096772"/>
            <a:ext cx="5571066" cy="5761228"/>
          </a:xfrm>
          <a:prstGeom prst="rect">
            <a:avLst/>
          </a:prstGeom>
        </p:spPr>
      </p:pic>
      <p:sp>
        <p:nvSpPr>
          <p:cNvPr id="12" name="Cross 11">
            <a:extLst>
              <a:ext uri="{FF2B5EF4-FFF2-40B4-BE49-F238E27FC236}">
                <a16:creationId xmlns:a16="http://schemas.microsoft.com/office/drawing/2014/main" id="{A27CA9A8-2E1B-1E43-B7A6-45B44037C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999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72CD49-90AF-5553-909F-ADAC43C2ACFE}"/>
              </a:ext>
            </a:extLst>
          </p:cNvPr>
          <p:cNvSpPr txBox="1"/>
          <p:nvPr/>
        </p:nvSpPr>
        <p:spPr>
          <a:xfrm>
            <a:off x="9259443" y="6657945"/>
            <a:ext cx="247535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18535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FE11F32-4970-9344-8DCB-74356B312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3519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ross 11">
            <a:extLst>
              <a:ext uri="{FF2B5EF4-FFF2-40B4-BE49-F238E27FC236}">
                <a16:creationId xmlns:a16="http://schemas.microsoft.com/office/drawing/2014/main" id="{16FF562B-6BB4-A942-A885-340D8F0E4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D7C987-368C-0D77-3CD3-353649EC0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0"/>
            <a:ext cx="4114800" cy="4675503"/>
          </a:xfrm>
        </p:spPr>
        <p:txBody>
          <a:bodyPr>
            <a:normAutofit/>
          </a:bodyPr>
          <a:lstStyle/>
          <a:p>
            <a:r>
              <a:rPr lang="en-US" sz="5400" dirty="0" err="1"/>
              <a:t>Soooo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D5690-4F5D-1655-D448-FBDC92581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3335" y="1628394"/>
            <a:ext cx="5484998" cy="468642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dirty="0">
                <a:ea typeface="+mn-lt"/>
                <a:cs typeface="+mn-lt"/>
              </a:rPr>
              <a:t>If the previous statement holds true, how can this be demonstrated in the profession ?</a:t>
            </a:r>
            <a:endParaRPr lang="en-US" sz="3200" dirty="0"/>
          </a:p>
          <a:p>
            <a:r>
              <a:rPr lang="en-US" sz="3200" dirty="0"/>
              <a:t>Communication of needs</a:t>
            </a:r>
          </a:p>
          <a:p>
            <a:r>
              <a:rPr lang="en-US" sz="3200" dirty="0">
                <a:ea typeface="+mn-lt"/>
                <a:cs typeface="+mn-lt"/>
              </a:rPr>
              <a:t>Physical practice</a:t>
            </a:r>
            <a:endParaRPr lang="en-US" sz="3200" dirty="0"/>
          </a:p>
          <a:p>
            <a:r>
              <a:rPr lang="en-US" sz="3200" dirty="0">
                <a:ea typeface="+mn-lt"/>
                <a:cs typeface="+mn-lt"/>
              </a:rPr>
              <a:t>Case notes</a:t>
            </a:r>
            <a:endParaRPr lang="en-US" sz="3200" dirty="0"/>
          </a:p>
          <a:p>
            <a:r>
              <a:rPr lang="en-US" sz="3200" dirty="0">
                <a:ea typeface="+mn-lt"/>
                <a:cs typeface="+mn-lt"/>
              </a:rPr>
              <a:t>Conversations with colleagues</a:t>
            </a:r>
            <a:endParaRPr lang="en-US" sz="2800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6201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72F38-AD5E-0457-EBF5-C0F66C864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dirty="0"/>
              <a:t>In Academia how can this be demonstrated?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BC2745F-3C1D-E9EF-CF31-DFDE0F189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4114799" cy="31885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Written Work</a:t>
            </a:r>
            <a:endParaRPr lang="en-US" dirty="0"/>
          </a:p>
          <a:p>
            <a:pPr marL="0" indent="0">
              <a:lnSpc>
                <a:spcPct val="90000"/>
              </a:lnSpc>
              <a:buNone/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Presentation</a:t>
            </a:r>
            <a:endParaRPr lang="en-US" dirty="0"/>
          </a:p>
          <a:p>
            <a:pPr marL="0" indent="0">
              <a:lnSpc>
                <a:spcPct val="90000"/>
              </a:lnSpc>
              <a:buNone/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Communication of ideas with colleagues and tutors</a:t>
            </a:r>
            <a:br>
              <a:rPr lang="en-US" dirty="0"/>
            </a:br>
            <a:endParaRPr lang="en-US" dirty="0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Using resources to support your own ideas</a:t>
            </a:r>
            <a:endParaRPr lang="en-US" dirty="0"/>
          </a:p>
          <a:p>
            <a:pPr>
              <a:lnSpc>
                <a:spcPct val="90000"/>
              </a:lnSpc>
            </a:pPr>
            <a:endParaRPr lang="en-US" sz="1900"/>
          </a:p>
        </p:txBody>
      </p:sp>
      <p:pic>
        <p:nvPicPr>
          <p:cNvPr id="19" name="Picture 4" descr="Working space background">
            <a:extLst>
              <a:ext uri="{FF2B5EF4-FFF2-40B4-BE49-F238E27FC236}">
                <a16:creationId xmlns:a16="http://schemas.microsoft.com/office/drawing/2014/main" id="{EBEC4B82-4ECF-12C7-EAC7-C26C62ABBA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284" r="-3" b="-3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20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812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4" descr="Mountains in the fog">
            <a:extLst>
              <a:ext uri="{FF2B5EF4-FFF2-40B4-BE49-F238E27FC236}">
                <a16:creationId xmlns:a16="http://schemas.microsoft.com/office/drawing/2014/main" id="{1F7B6A04-210D-3737-AB6B-9A8385D496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3215A9-010F-E53C-9AAE-E61863D04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US" dirty="0"/>
              <a:t>Mountains to climb....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1B6C5-C9AB-9372-3DA9-C00E9E3FF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8267296" cy="31885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/>
              <a:t>A daunting task </a:t>
            </a:r>
          </a:p>
          <a:p>
            <a:r>
              <a:rPr lang="en-US" sz="3200" dirty="0"/>
              <a:t>Many sources of evidence can seem scary</a:t>
            </a:r>
          </a:p>
          <a:p>
            <a:r>
              <a:rPr lang="en-US" sz="3200" dirty="0"/>
              <a:t>Misconceptions of the purpose of each of the included sections</a:t>
            </a:r>
          </a:p>
        </p:txBody>
      </p:sp>
      <p:sp>
        <p:nvSpPr>
          <p:cNvPr id="23" name="Cross 14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690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4" descr="Many question marks on black background">
            <a:extLst>
              <a:ext uri="{FF2B5EF4-FFF2-40B4-BE49-F238E27FC236}">
                <a16:creationId xmlns:a16="http://schemas.microsoft.com/office/drawing/2014/main" id="{5BF248F0-B774-DB6C-CE21-83E1262FFC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628" r="7" b="7"/>
          <a:stretch/>
        </p:blipFill>
        <p:spPr>
          <a:xfrm>
            <a:off x="1764" y="10"/>
            <a:ext cx="5222474" cy="6857990"/>
          </a:xfrm>
          <a:prstGeom prst="rect">
            <a:avLst/>
          </a:prstGeom>
        </p:spPr>
      </p:pic>
      <p:sp>
        <p:nvSpPr>
          <p:cNvPr id="19" name="Rectangle">
            <a:extLst>
              <a:ext uri="{FF2B5EF4-FFF2-40B4-BE49-F238E27FC236}">
                <a16:creationId xmlns:a16="http://schemas.microsoft.com/office/drawing/2014/main" id="{012D3DE8-D97E-7C4A-A951-51BC9267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1096772"/>
            <a:ext cx="5222474" cy="5761228"/>
          </a:xfrm>
          <a:prstGeom prst="rect">
            <a:avLst/>
          </a:prstGeom>
          <a:gradFill flip="none" rotWithShape="1">
            <a:gsLst>
              <a:gs pos="32000">
                <a:schemeClr val="tx1">
                  <a:alpha val="67000"/>
                </a:schemeClr>
              </a:gs>
              <a:gs pos="0">
                <a:schemeClr val="tx1">
                  <a:alpha val="55000"/>
                </a:schemeClr>
              </a:gs>
              <a:gs pos="99000">
                <a:schemeClr val="tx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D1BB57-ECFA-55CA-562A-1F574DBFF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53972"/>
            <a:ext cx="4114800" cy="406493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Problem solving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3EB8B-7F06-F118-B83C-0B5EBFA3C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53972"/>
            <a:ext cx="5530839" cy="43273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ea typeface="+mn-lt"/>
                <a:cs typeface="+mn-lt"/>
              </a:rPr>
              <a:t>Stepwise refinement</a:t>
            </a:r>
            <a:endParaRPr lang="en-US" sz="3200" dirty="0"/>
          </a:p>
          <a:p>
            <a:r>
              <a:rPr lang="en-US" sz="3200" dirty="0">
                <a:ea typeface="+mn-lt"/>
                <a:cs typeface="+mn-lt"/>
              </a:rPr>
              <a:t>Smaller more manageable tasks</a:t>
            </a:r>
            <a:endParaRPr lang="en-US" sz="3200" dirty="0"/>
          </a:p>
          <a:p>
            <a:pPr marL="0" indent="0">
              <a:buNone/>
            </a:pPr>
            <a:endParaRPr lang="en-US" sz="3200" dirty="0"/>
          </a:p>
          <a:p>
            <a:r>
              <a:rPr lang="en-US" sz="3200" dirty="0">
                <a:ea typeface="+mn-lt"/>
                <a:cs typeface="+mn-lt"/>
              </a:rPr>
              <a:t>There is a process to undertaking a research task</a:t>
            </a:r>
            <a:endParaRPr lang="en-US" sz="3200" dirty="0"/>
          </a:p>
          <a:p>
            <a:endParaRPr lang="en-US" dirty="0"/>
          </a:p>
        </p:txBody>
      </p:sp>
      <p:sp>
        <p:nvSpPr>
          <p:cNvPr id="20" name="Rectangle">
            <a:extLst>
              <a:ext uri="{FF2B5EF4-FFF2-40B4-BE49-F238E27FC236}">
                <a16:creationId xmlns:a16="http://schemas.microsoft.com/office/drawing/2014/main" id="{F9A7C64A-7759-E942-8BF4-90D754872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2471" y="1096772"/>
            <a:ext cx="492517" cy="5761228"/>
          </a:xfrm>
          <a:prstGeom prst="rect">
            <a:avLst/>
          </a:prstGeom>
          <a:solidFill>
            <a:schemeClr val="bg2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6E8F4613-F584-E34B-9CDA-FF05A0B4C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0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276E95-1B84-914C-B0C5-9FA065619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66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FE11F32-4970-9344-8DCB-74356B312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3519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ross 11">
            <a:extLst>
              <a:ext uri="{FF2B5EF4-FFF2-40B4-BE49-F238E27FC236}">
                <a16:creationId xmlns:a16="http://schemas.microsoft.com/office/drawing/2014/main" id="{16FF562B-6BB4-A942-A885-340D8F0E4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FEFAB-7FC8-D088-1B28-C7DEA737C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0"/>
            <a:ext cx="4114800" cy="4675503"/>
          </a:xfrm>
        </p:spPr>
        <p:txBody>
          <a:bodyPr>
            <a:normAutofit/>
          </a:bodyPr>
          <a:lstStyle/>
          <a:p>
            <a:r>
              <a:rPr lang="en-US" sz="5400" dirty="0"/>
              <a:t>Research process (Brief)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30B09-A1DF-6D1F-70F4-E31CCC25A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3335" y="1628394"/>
            <a:ext cx="5484998" cy="468642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/>
              <a:t>Desire to answer the question</a:t>
            </a:r>
          </a:p>
          <a:p>
            <a:r>
              <a:rPr lang="en-US" sz="2800" dirty="0"/>
              <a:t>Has the question been answered</a:t>
            </a:r>
          </a:p>
          <a:p>
            <a:r>
              <a:rPr lang="en-US" sz="2800" dirty="0"/>
              <a:t>Locate previous works on the topic</a:t>
            </a:r>
          </a:p>
          <a:p>
            <a:r>
              <a:rPr lang="en-US" sz="2800" dirty="0"/>
              <a:t>Other topics previous works</a:t>
            </a:r>
          </a:p>
          <a:p>
            <a:r>
              <a:rPr lang="en-US" sz="2800" dirty="0"/>
              <a:t>Analyse previous work</a:t>
            </a:r>
          </a:p>
          <a:p>
            <a:r>
              <a:rPr lang="en-US" sz="2800" dirty="0"/>
              <a:t>Evaluate the applicability / benefit</a:t>
            </a:r>
          </a:p>
          <a:p>
            <a:r>
              <a:rPr lang="en-US" sz="2800" dirty="0"/>
              <a:t>Analyse and discuss results</a:t>
            </a:r>
          </a:p>
          <a:p>
            <a:r>
              <a:rPr lang="en-US" sz="2800" dirty="0"/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889792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27BE93-25E1-7FE8-F6F8-CF6FB9AD4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262" y="413966"/>
            <a:ext cx="3609983" cy="1000852"/>
          </a:xfrm>
        </p:spPr>
        <p:txBody>
          <a:bodyPr>
            <a:normAutofit/>
          </a:bodyPr>
          <a:lstStyle/>
          <a:p>
            <a:r>
              <a:rPr lang="en-US" dirty="0"/>
              <a:t>Your Question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0A190-E469-85EA-FFFD-4BE0723B4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1831" y="1239525"/>
            <a:ext cx="4932699" cy="494262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This may not actually be a question at all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Research is conducted for a number of different purposes</a:t>
            </a:r>
            <a:endParaRPr lang="en-US" sz="2000"/>
          </a:p>
          <a:p>
            <a:pPr marL="0" indent="0">
              <a:lnSpc>
                <a:spcPct val="90000"/>
              </a:lnSpc>
              <a:buNone/>
            </a:pPr>
            <a:br>
              <a:rPr lang="en-US" sz="1000" dirty="0"/>
            </a:b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Examples of Research:</a:t>
            </a:r>
            <a:endParaRPr lang="en-US" sz="2000"/>
          </a:p>
          <a:p>
            <a:pPr marL="0" indent="0">
              <a:lnSpc>
                <a:spcPct val="90000"/>
              </a:lnSpc>
              <a:buNone/>
            </a:pPr>
            <a:br>
              <a:rPr lang="en-US" sz="1000" dirty="0"/>
            </a:br>
            <a:endParaRPr lang="en-US" sz="2000"/>
          </a:p>
          <a:p>
            <a:pPr marL="0" indent="0">
              <a:lnSpc>
                <a:spcPct val="90000"/>
              </a:lnSpc>
              <a:buNone/>
            </a:pPr>
            <a:r>
              <a:rPr lang="en-US" sz="2000" b="1" i="1" dirty="0">
                <a:ea typeface="+mn-lt"/>
                <a:cs typeface="+mn-lt"/>
              </a:rPr>
              <a:t>“Investigation into the effects of folic acid on pregnant women”</a:t>
            </a:r>
            <a:endParaRPr lang="en-US" sz="2000"/>
          </a:p>
          <a:p>
            <a:pPr marL="0" indent="0">
              <a:lnSpc>
                <a:spcPct val="90000"/>
              </a:lnSpc>
              <a:buNone/>
            </a:pPr>
            <a:endParaRPr lang="en-US" sz="2000" b="1" i="1" dirty="0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000" b="1" i="1" dirty="0">
                <a:ea typeface="+mn-lt"/>
                <a:cs typeface="+mn-lt"/>
              </a:rPr>
              <a:t>“Impact of comorbid chronic conditions on diabetes care”</a:t>
            </a:r>
            <a:endParaRPr lang="en-US" sz="2000"/>
          </a:p>
          <a:p>
            <a:pPr marL="0" indent="0">
              <a:lnSpc>
                <a:spcPct val="90000"/>
              </a:lnSpc>
              <a:buNone/>
            </a:pPr>
            <a:br>
              <a:rPr lang="en-US" sz="1000" dirty="0"/>
            </a:br>
            <a:endParaRPr lang="en-US" sz="1000"/>
          </a:p>
          <a:p>
            <a:pPr>
              <a:lnSpc>
                <a:spcPct val="90000"/>
              </a:lnSpc>
            </a:pPr>
            <a:endParaRPr lang="en-US" sz="1000"/>
          </a:p>
        </p:txBody>
      </p:sp>
      <p:pic>
        <p:nvPicPr>
          <p:cNvPr id="4" name="Picture 4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4DD992CA-C57F-89D2-9820-86CF128ACD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55830" y="1497220"/>
            <a:ext cx="6206360" cy="4127230"/>
          </a:xfrm>
          <a:prstGeom prst="rect">
            <a:avLst/>
          </a:prstGeom>
        </p:spPr>
      </p:pic>
      <p:sp>
        <p:nvSpPr>
          <p:cNvPr id="12" name="Cross 11">
            <a:extLst>
              <a:ext uri="{FF2B5EF4-FFF2-40B4-BE49-F238E27FC236}">
                <a16:creationId xmlns:a16="http://schemas.microsoft.com/office/drawing/2014/main" id="{BE50E7BE-734F-224D-B03E-074DE1D12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7667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E12C87-AC69-E8CB-3016-9BE748EE1BFE}"/>
              </a:ext>
            </a:extLst>
          </p:cNvPr>
          <p:cNvSpPr txBox="1"/>
          <p:nvPr/>
        </p:nvSpPr>
        <p:spPr>
          <a:xfrm>
            <a:off x="8601260" y="5424395"/>
            <a:ext cx="246093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995592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4" descr="Magnifying glass and question mark">
            <a:extLst>
              <a:ext uri="{FF2B5EF4-FFF2-40B4-BE49-F238E27FC236}">
                <a16:creationId xmlns:a16="http://schemas.microsoft.com/office/drawing/2014/main" id="{B59E2D76-5BD4-71E6-95D6-864AD200A3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AE4DD-5648-C687-981A-AF406563E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US" dirty="0"/>
              <a:t>Your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B9830-5236-36DF-3FA0-9D6F757A35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087789"/>
            <a:ext cx="8267296" cy="44969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ea typeface="+mn-lt"/>
                <a:cs typeface="+mn-lt"/>
              </a:rPr>
              <a:t>It is important to know exactly what you are trying to find out</a:t>
            </a:r>
            <a:endParaRPr lang="en-US" sz="2800"/>
          </a:p>
          <a:p>
            <a:pPr marL="0" indent="0">
              <a:buNone/>
            </a:pPr>
            <a:br>
              <a:rPr lang="en-US" sz="2200" dirty="0"/>
            </a:br>
            <a:endParaRPr lang="en-US" sz="2800"/>
          </a:p>
          <a:p>
            <a:r>
              <a:rPr lang="en-US" sz="2800" dirty="0">
                <a:ea typeface="+mn-lt"/>
                <a:cs typeface="+mn-lt"/>
              </a:rPr>
              <a:t>What is the topic ?</a:t>
            </a:r>
            <a:endParaRPr lang="en-US" sz="2800"/>
          </a:p>
          <a:p>
            <a:r>
              <a:rPr lang="en-US" sz="2800" dirty="0">
                <a:ea typeface="+mn-lt"/>
                <a:cs typeface="+mn-lt"/>
              </a:rPr>
              <a:t>What is the demographic ?</a:t>
            </a:r>
            <a:endParaRPr lang="en-US" sz="2800"/>
          </a:p>
          <a:p>
            <a:r>
              <a:rPr lang="en-US" sz="2800" dirty="0">
                <a:ea typeface="+mn-lt"/>
                <a:cs typeface="+mn-lt"/>
              </a:rPr>
              <a:t>What are the constraints ?</a:t>
            </a:r>
            <a:endParaRPr lang="en-US" sz="2800"/>
          </a:p>
          <a:p>
            <a:r>
              <a:rPr lang="en-US" sz="2800" dirty="0">
                <a:ea typeface="+mn-lt"/>
                <a:cs typeface="+mn-lt"/>
              </a:rPr>
              <a:t>What are the implications of this research ?</a:t>
            </a:r>
            <a:endParaRPr lang="en-US" sz="2800" dirty="0"/>
          </a:p>
          <a:p>
            <a:endParaRPr lang="en-US" sz="220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577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B09D6-8A23-E5F7-A334-5C2DAA97E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5683" y="270193"/>
            <a:ext cx="4133647" cy="1446550"/>
          </a:xfrm>
        </p:spPr>
        <p:txBody>
          <a:bodyPr>
            <a:normAutofit/>
          </a:bodyPr>
          <a:lstStyle/>
          <a:p>
            <a:r>
              <a:rPr lang="en-US" dirty="0"/>
              <a:t>A good question....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39156-A875-0963-68D2-12FF7DBAF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3118" y="1785864"/>
            <a:ext cx="4809382" cy="40512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What do I do now ?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Locate literature on your topic area :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Nursing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Infection Control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Childcare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Social Work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Emergency Medicine</a:t>
            </a:r>
            <a:br>
              <a:rPr lang="en-US" dirty="0"/>
            </a:b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You could start by typing your specific question into a search engine</a:t>
            </a:r>
            <a:endParaRPr lang="en-US" sz="1800" dirty="0"/>
          </a:p>
          <a:p>
            <a:pPr>
              <a:lnSpc>
                <a:spcPct val="90000"/>
              </a:lnSpc>
            </a:pPr>
            <a:endParaRPr lang="en-US" sz="1500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AEF382D0-E351-5935-F132-84EB03A8D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281" b="-3"/>
          <a:stretch/>
        </p:blipFill>
        <p:spPr>
          <a:xfrm>
            <a:off x="20" y="10"/>
            <a:ext cx="696773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A12C7CBA-A034-9548-BC45-D37C25C00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032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49ED22-D9F5-F848-A98A-7181D4EE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7501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tone footpath on the grassy field against the sky">
            <a:extLst>
              <a:ext uri="{FF2B5EF4-FFF2-40B4-BE49-F238E27FC236}">
                <a16:creationId xmlns:a16="http://schemas.microsoft.com/office/drawing/2014/main" id="{29F46FEC-9FC2-0528-2FBB-2755D611F3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826" r="-2" b="101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B2C1ED-4810-6665-75EC-6A935D1BF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885" y="198306"/>
            <a:ext cx="8267296" cy="1446550"/>
          </a:xfrm>
        </p:spPr>
        <p:txBody>
          <a:bodyPr>
            <a:normAutofit/>
          </a:bodyPr>
          <a:lstStyle/>
          <a:p>
            <a:r>
              <a:rPr lang="en-US" dirty="0"/>
              <a:t>Different pathway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C9A77-87E8-3675-8B5D-3AB28F871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440808"/>
            <a:ext cx="8267296" cy="443941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ea typeface="+mn-lt"/>
                <a:cs typeface="+mn-lt"/>
              </a:rPr>
              <a:t>I have read something really interesting from another field, I think it is applicable to my work.</a:t>
            </a:r>
            <a:endParaRPr lang="en-US" sz="2800"/>
          </a:p>
          <a:p>
            <a:pPr marL="0" indent="0">
              <a:lnSpc>
                <a:spcPct val="90000"/>
              </a:lnSpc>
              <a:buNone/>
            </a:pPr>
            <a:br>
              <a:rPr lang="en-US" sz="2000" dirty="0"/>
            </a:br>
            <a:endParaRPr lang="en-US" sz="2800"/>
          </a:p>
          <a:p>
            <a:pPr>
              <a:lnSpc>
                <a:spcPct val="90000"/>
              </a:lnSpc>
            </a:pPr>
            <a:r>
              <a:rPr lang="en-US" sz="2800" dirty="0">
                <a:ea typeface="+mn-lt"/>
                <a:cs typeface="+mn-lt"/>
              </a:rPr>
              <a:t>This is also an acceptable way to perform research, however you must ensure that there is enough research available for the topic.</a:t>
            </a:r>
            <a:endParaRPr lang="en-US" sz="2800"/>
          </a:p>
          <a:p>
            <a:pPr>
              <a:lnSpc>
                <a:spcPct val="90000"/>
              </a:lnSpc>
            </a:pPr>
            <a:br>
              <a:rPr lang="en-US" sz="2000" dirty="0"/>
            </a:br>
            <a:endParaRPr lang="en-US" sz="2800"/>
          </a:p>
          <a:p>
            <a:pPr>
              <a:lnSpc>
                <a:spcPct val="90000"/>
              </a:lnSpc>
            </a:pPr>
            <a:r>
              <a:rPr lang="en-US" sz="2800" dirty="0">
                <a:ea typeface="+mn-lt"/>
                <a:cs typeface="+mn-lt"/>
              </a:rPr>
              <a:t>This approach is taken for the completion of many a PhD</a:t>
            </a:r>
            <a:endParaRPr lang="en-US" sz="2800" dirty="0"/>
          </a:p>
          <a:p>
            <a:pPr>
              <a:lnSpc>
                <a:spcPct val="90000"/>
              </a:lnSpc>
            </a:pPr>
            <a:endParaRPr lang="en-US" sz="200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3182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2AE354-23AA-C39D-D492-F3680A57F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52" y="255815"/>
            <a:ext cx="4474232" cy="14753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What if my question has already been asked/ used?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10BB6-2064-CACD-2EC8-0172BF4FB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4" y="1340167"/>
            <a:ext cx="5264986" cy="505764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More likely that there will be a body of research available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Investigate a specific area of this topic 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Refine your question accordingly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In professional practice, the fact that the question has been asked is a good thing.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The question has been asked, was there a suitable answer ?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What do the recommendations or future work sections say ?</a:t>
            </a:r>
            <a:endParaRPr lang="en-US" dirty="0"/>
          </a:p>
          <a:p>
            <a:pPr>
              <a:lnSpc>
                <a:spcPct val="90000"/>
              </a:lnSpc>
            </a:pPr>
            <a:endParaRPr lang="en-US" sz="1500"/>
          </a:p>
        </p:txBody>
      </p:sp>
      <p:pic>
        <p:nvPicPr>
          <p:cNvPr id="18" name="Picture 4" descr="Many question marks on black background">
            <a:extLst>
              <a:ext uri="{FF2B5EF4-FFF2-40B4-BE49-F238E27FC236}">
                <a16:creationId xmlns:a16="http://schemas.microsoft.com/office/drawing/2014/main" id="{D9D99B0A-7409-FE25-753F-72EA640DE8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134" r="7" b="7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9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630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D2C087-5BEE-5DEA-8DAF-544348678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What happens if the question has not been asked?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876A3-FB7D-2F74-3F46-EFFAF12A6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4" y="2691638"/>
            <a:ext cx="5207477" cy="416624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Similar to the previous problem: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Refine your question: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Is there a specific geographical area you need to study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Is there an age group you are interested in ?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Is there a specific complement that is relevant ?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If specifics have been studied, what about the general case </a:t>
            </a:r>
            <a:endParaRPr lang="en-US"/>
          </a:p>
          <a:p>
            <a:pPr>
              <a:lnSpc>
                <a:spcPct val="90000"/>
              </a:lnSpc>
            </a:pPr>
            <a:endParaRPr lang="en-US" sz="1700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DCA919B3-061C-8CCB-BA6B-9BBDD1F242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799" r="4" b="4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8603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7B1AD-BDB7-0F8E-A669-16F7BA71F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192" y="1204721"/>
            <a:ext cx="4133647" cy="1446550"/>
          </a:xfrm>
        </p:spPr>
        <p:txBody>
          <a:bodyPr>
            <a:normAutofit/>
          </a:bodyPr>
          <a:lstStyle/>
          <a:p>
            <a:r>
              <a:rPr lang="en-US" dirty="0"/>
              <a:t>What is the point of your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89ECE-3FE0-251B-D4A9-10218BB23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3193" y="2691638"/>
            <a:ext cx="4133647" cy="31885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What exactly are you trying to find out ?</a:t>
            </a:r>
            <a:br>
              <a:rPr lang="en-US" dirty="0"/>
            </a:b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What are you trying to achieve ?</a:t>
            </a:r>
            <a:br>
              <a:rPr lang="en-US" dirty="0"/>
            </a:b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How will it help ?</a:t>
            </a:r>
            <a:br>
              <a:rPr lang="en-US" dirty="0"/>
            </a:b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Who cares ?</a:t>
            </a:r>
            <a:endParaRPr lang="en-US" dirty="0"/>
          </a:p>
          <a:p>
            <a:pPr>
              <a:lnSpc>
                <a:spcPct val="90000"/>
              </a:lnSpc>
            </a:pPr>
            <a:endParaRPr lang="en-US" sz="22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42E4CCA-9721-7A0F-024D-3E034005A5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4052" b="-2"/>
          <a:stretch/>
        </p:blipFill>
        <p:spPr>
          <a:xfrm>
            <a:off x="20" y="10"/>
            <a:ext cx="6967738" cy="6857990"/>
          </a:xfrm>
          <a:prstGeom prst="rect">
            <a:avLst/>
          </a:prstGeom>
        </p:spPr>
      </p:pic>
      <p:sp>
        <p:nvSpPr>
          <p:cNvPr id="12" name="Cross 11">
            <a:extLst>
              <a:ext uri="{FF2B5EF4-FFF2-40B4-BE49-F238E27FC236}">
                <a16:creationId xmlns:a16="http://schemas.microsoft.com/office/drawing/2014/main" id="{A12C7CBA-A034-9548-BC45-D37C25C00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032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449ED22-D9F5-F848-A98A-7181D4EE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85BAB9-5466-A6B5-A244-3FC9CE204446}"/>
              </a:ext>
            </a:extLst>
          </p:cNvPr>
          <p:cNvSpPr txBox="1"/>
          <p:nvPr/>
        </p:nvSpPr>
        <p:spPr>
          <a:xfrm>
            <a:off x="4649496" y="6657945"/>
            <a:ext cx="231826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100008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C0373382-2F87-29EC-5E76-35AFA6C570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324" b="17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B3235-7576-E9B5-8E81-BC1099C25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US" dirty="0"/>
              <a:t>Did I copy and paste the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6886E-CE17-B22B-466F-9BD74E0A9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8267296" cy="318858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>
                <a:ea typeface="+mn-lt"/>
                <a:cs typeface="+mn-lt"/>
              </a:rPr>
              <a:t>Absolutely not</a:t>
            </a:r>
            <a:br>
              <a:rPr lang="en-US" sz="2800" dirty="0"/>
            </a:br>
            <a:endParaRPr lang="en-US" sz="2800"/>
          </a:p>
          <a:p>
            <a:r>
              <a:rPr lang="en-US" sz="2800" dirty="0">
                <a:ea typeface="+mn-lt"/>
                <a:cs typeface="+mn-lt"/>
              </a:rPr>
              <a:t>The collection of prior works may seem tedious but has several important functions:</a:t>
            </a:r>
            <a:endParaRPr lang="en-US" sz="2800"/>
          </a:p>
          <a:p>
            <a:r>
              <a:rPr lang="en-US" sz="2800" dirty="0">
                <a:ea typeface="+mn-lt"/>
                <a:cs typeface="+mn-lt"/>
              </a:rPr>
              <a:t>You know the work !</a:t>
            </a:r>
            <a:endParaRPr lang="en-US" sz="2800"/>
          </a:p>
          <a:p>
            <a:r>
              <a:rPr lang="en-US" sz="2800" dirty="0">
                <a:ea typeface="+mn-lt"/>
                <a:cs typeface="+mn-lt"/>
              </a:rPr>
              <a:t>You have identified the research of others</a:t>
            </a:r>
            <a:endParaRPr lang="en-US" sz="2800"/>
          </a:p>
          <a:p>
            <a:r>
              <a:rPr lang="en-US" sz="2800" dirty="0">
                <a:ea typeface="+mn-lt"/>
                <a:cs typeface="+mn-lt"/>
              </a:rPr>
              <a:t>You have selected information upon which to </a:t>
            </a:r>
            <a:r>
              <a:rPr lang="en-US" sz="2800" b="1" dirty="0">
                <a:ea typeface="+mn-lt"/>
                <a:cs typeface="+mn-lt"/>
              </a:rPr>
              <a:t>BUILD </a:t>
            </a:r>
            <a:r>
              <a:rPr lang="en-US" sz="2800" dirty="0">
                <a:ea typeface="+mn-lt"/>
                <a:cs typeface="+mn-lt"/>
              </a:rPr>
              <a:t>your work.</a:t>
            </a:r>
            <a:endParaRPr lang="en-US" sz="2800" dirty="0"/>
          </a:p>
          <a:p>
            <a:endParaRPr lang="en-US" sz="2200"/>
          </a:p>
        </p:txBody>
      </p:sp>
      <p:sp>
        <p:nvSpPr>
          <p:cNvPr id="24" name="Cross 23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402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7E09B-8B01-9B1D-D04E-978933CCA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US" dirty="0"/>
              <a:t>Analysis of the work of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1399C-9A06-9632-6C42-AF35B89573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4114799" cy="318858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What does the word </a:t>
            </a:r>
            <a:r>
              <a:rPr lang="en-US" dirty="0" err="1">
                <a:ea typeface="+mn-lt"/>
                <a:cs typeface="+mn-lt"/>
              </a:rPr>
              <a:t>analyse</a:t>
            </a:r>
            <a:r>
              <a:rPr lang="en-US" dirty="0">
                <a:ea typeface="+mn-lt"/>
                <a:cs typeface="+mn-lt"/>
              </a:rPr>
              <a:t> mean ?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br>
              <a:rPr lang="en-US" dirty="0"/>
            </a:b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This process is the identification of the most relevant information to answering your question</a:t>
            </a:r>
            <a:endParaRPr lang="en-US"/>
          </a:p>
          <a:p>
            <a:pPr>
              <a:lnSpc>
                <a:spcPct val="90000"/>
              </a:lnSpc>
            </a:pP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D87CA94-D3CB-63E0-1C6B-86231D529C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525" r="20785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2" name="Cross 11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D2B179-41B8-21E1-59D2-FE7C8C43C3CC}"/>
              </a:ext>
            </a:extLst>
          </p:cNvPr>
          <p:cNvSpPr txBox="1"/>
          <p:nvPr/>
        </p:nvSpPr>
        <p:spPr>
          <a:xfrm>
            <a:off x="9731070" y="6657945"/>
            <a:ext cx="246093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453308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43D0A-094B-798F-5ED9-361CBB034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753" y="255815"/>
            <a:ext cx="4114799" cy="1446550"/>
          </a:xfrm>
        </p:spPr>
        <p:txBody>
          <a:bodyPr>
            <a:normAutofit/>
          </a:bodyPr>
          <a:lstStyle/>
          <a:p>
            <a:r>
              <a:rPr lang="en-US" dirty="0"/>
              <a:t>Evaluating continuously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599DB-294B-975E-E926-9ED326946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43" y="1699601"/>
            <a:ext cx="5149968" cy="500013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ea typeface="+mn-lt"/>
                <a:cs typeface="+mn-lt"/>
              </a:rPr>
              <a:t>Y</a:t>
            </a:r>
            <a:r>
              <a:rPr lang="en-US" dirty="0">
                <a:ea typeface="+mn-lt"/>
                <a:cs typeface="+mn-lt"/>
              </a:rPr>
              <a:t>ou have selected previous work where now?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What does evaluation mean ?</a:t>
            </a:r>
            <a:br>
              <a:rPr lang="en-US" dirty="0"/>
            </a:b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Throughout the analysis process, you will have identified the arguments being made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The evaluation process provides scope for looking at the positive cases and the negative cases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You should aim to include an impartial note of the point to be made in your work and give both the positive perspective and negative perspective for this</a:t>
            </a:r>
            <a:endParaRPr lang="en-US" dirty="0"/>
          </a:p>
          <a:p>
            <a:pPr>
              <a:lnSpc>
                <a:spcPct val="90000"/>
              </a:lnSpc>
            </a:pPr>
            <a:endParaRPr lang="en-US" sz="1500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E665A5A6-9107-DB90-F8F5-FE61FC6493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1" r="27055" b="4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8437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3F49DC-55AA-6FA4-378B-8F80A6002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4400" y="-2977"/>
            <a:ext cx="4133647" cy="1446550"/>
          </a:xfrm>
        </p:spPr>
        <p:txBody>
          <a:bodyPr>
            <a:normAutofit/>
          </a:bodyPr>
          <a:lstStyle/>
          <a:p>
            <a:r>
              <a:rPr lang="en-US" dirty="0"/>
              <a:t>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E989A-C7D3-733F-1747-F2A840442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2589" y="1225148"/>
            <a:ext cx="4751873" cy="523017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Depending on your question, there are two ways in which your research can occur; primary and secondary.</a:t>
            </a:r>
            <a:endParaRPr lang="en-US" sz="2000"/>
          </a:p>
          <a:p>
            <a:pPr>
              <a:lnSpc>
                <a:spcPct val="90000"/>
              </a:lnSpc>
            </a:pPr>
            <a:br>
              <a:rPr lang="en-US" sz="800" dirty="0"/>
            </a:b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Secondary Research :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Synthesis of the works of others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Literature review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Meta analysis</a:t>
            </a:r>
            <a:endParaRPr lang="en-US" sz="2000"/>
          </a:p>
          <a:p>
            <a:pPr>
              <a:lnSpc>
                <a:spcPct val="90000"/>
              </a:lnSpc>
            </a:pPr>
            <a:br>
              <a:rPr lang="en-US" sz="800" dirty="0"/>
            </a:b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Primary Research: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Conduct of controlled trials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Conduct of medical processes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Creation of questionnaires</a:t>
            </a:r>
            <a:endParaRPr lang="en-US" sz="2000" dirty="0"/>
          </a:p>
          <a:p>
            <a:pPr>
              <a:lnSpc>
                <a:spcPct val="90000"/>
              </a:lnSpc>
            </a:pPr>
            <a:endParaRPr lang="en-US" sz="800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EEFA1B30-3CC9-77D7-2F99-D50A47B5E1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552" r="5377" b="2"/>
          <a:stretch/>
        </p:blipFill>
        <p:spPr>
          <a:xfrm>
            <a:off x="20" y="10"/>
            <a:ext cx="6967738" cy="6857990"/>
          </a:xfrm>
          <a:prstGeom prst="rect">
            <a:avLst/>
          </a:prstGeom>
        </p:spPr>
      </p:pic>
      <p:sp>
        <p:nvSpPr>
          <p:cNvPr id="12" name="Cross 11">
            <a:extLst>
              <a:ext uri="{FF2B5EF4-FFF2-40B4-BE49-F238E27FC236}">
                <a16:creationId xmlns:a16="http://schemas.microsoft.com/office/drawing/2014/main" id="{A12C7CBA-A034-9548-BC45-D37C25C00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032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449ED22-D9F5-F848-A98A-7181D4EE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7ED449-9A84-78B6-E21A-BE0AF467CD08}"/>
              </a:ext>
            </a:extLst>
          </p:cNvPr>
          <p:cNvSpPr txBox="1"/>
          <p:nvPr/>
        </p:nvSpPr>
        <p:spPr>
          <a:xfrm>
            <a:off x="4349734" y="6657945"/>
            <a:ext cx="261802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996236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CCB6D-DB4E-897B-0307-E7B1365B3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US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47AED-CED2-6AF1-9452-17A88400B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43" y="2691638"/>
            <a:ext cx="4948685" cy="409435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Outline how you are going to conduct your research</a:t>
            </a:r>
            <a:br>
              <a:rPr lang="en-US" sz="2000" dirty="0"/>
            </a:b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If secondary, this is where you would explain what the systematic or literature review was</a:t>
            </a:r>
            <a:br>
              <a:rPr lang="en-US" sz="2000" dirty="0"/>
            </a:b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If primary this is where you would identify your means of data collection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RCT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Condition monitoring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Demographic inference</a:t>
            </a:r>
            <a:endParaRPr lang="en-US" sz="1600" dirty="0"/>
          </a:p>
          <a:p>
            <a:pPr>
              <a:lnSpc>
                <a:spcPct val="90000"/>
              </a:lnSpc>
            </a:pPr>
            <a:endParaRPr lang="en-US" sz="1500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845361DC-5D3E-80FE-1A26-58C0CF4F5D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10" r="14170" b="-3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3975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515917-35F1-534C-2DA5-FCDB2E524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US" dirty="0"/>
              <a:t>Enactment of methodology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6182E-94E8-938F-7DA2-E1BDB58F9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4114799" cy="31885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Where your research plan is actioned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Your steps outlined in the methodology are processed and you collect your data.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071E1E90-D995-7265-5EE5-64A439834F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66" r="9114" b="-3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5082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322AFD-0924-D8C2-82FA-8F466BEC6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0"/>
            <a:ext cx="3198777" cy="4024885"/>
          </a:xfrm>
        </p:spPr>
        <p:txBody>
          <a:bodyPr>
            <a:normAutofit/>
          </a:bodyPr>
          <a:lstStyle/>
          <a:p>
            <a:r>
              <a:rPr lang="en-US" sz="5400" dirty="0"/>
              <a:t>Data collection achieved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1CD9BE-93F1-ED44-946B-8354D74B0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0ACF2A-27BA-D94B-3D58-924E0CCCC8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9162839"/>
              </p:ext>
            </p:extLst>
          </p:nvPr>
        </p:nvGraphicFramePr>
        <p:xfrm>
          <a:off x="5007013" y="1925194"/>
          <a:ext cx="6523301" cy="40248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26905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227D51-204B-ED48-AF9A-0BE9633FE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7A23F45-CDAE-8A40-8DE7-92A0BBC11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546383-CCC4-544B-B0D8-DE78DE39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Render of clear molecular structure">
            <a:extLst>
              <a:ext uri="{FF2B5EF4-FFF2-40B4-BE49-F238E27FC236}">
                <a16:creationId xmlns:a16="http://schemas.microsoft.com/office/drawing/2014/main" id="{CB624D2B-7B9D-E98E-8438-E532986171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2" b="-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">
            <a:extLst>
              <a:ext uri="{FF2B5EF4-FFF2-40B4-BE49-F238E27FC236}">
                <a16:creationId xmlns:a16="http://schemas.microsoft.com/office/drawing/2014/main" id="{86E439A5-A7E3-5047-A686-06C27A818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96772"/>
            <a:ext cx="11626840" cy="2374362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9" name="Cross 18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9408" y="2798169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30A3F2-8A33-C9E1-839C-CB7CF41D2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326" y="1344273"/>
            <a:ext cx="8037575" cy="145389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Abstract model of research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C56DD8-402E-2652-FE17-692EF5FFDCD2}"/>
              </a:ext>
            </a:extLst>
          </p:cNvPr>
          <p:cNvSpPr txBox="1"/>
          <p:nvPr/>
        </p:nvSpPr>
        <p:spPr>
          <a:xfrm>
            <a:off x="1892807" y="3593591"/>
            <a:ext cx="8846819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ea typeface="+mn-lt"/>
                <a:cs typeface="+mn-lt"/>
              </a:rPr>
              <a:t>A problem is identified: </a:t>
            </a:r>
            <a:endParaRPr lang="en-US" sz="2400"/>
          </a:p>
          <a:p>
            <a:r>
              <a:rPr lang="en-US" sz="2400" dirty="0">
                <a:ea typeface="+mn-lt"/>
                <a:cs typeface="+mn-lt"/>
              </a:rPr>
              <a:t>Within health and social care </a:t>
            </a:r>
            <a:r>
              <a:rPr lang="en-US" sz="2400" dirty="0" err="1">
                <a:ea typeface="+mn-lt"/>
                <a:cs typeface="+mn-lt"/>
              </a:rPr>
              <a:t>organisations</a:t>
            </a:r>
            <a:endParaRPr lang="en-US" sz="2400"/>
          </a:p>
          <a:p>
            <a:r>
              <a:rPr lang="en-US" sz="2400" dirty="0">
                <a:ea typeface="+mn-lt"/>
                <a:cs typeface="+mn-lt"/>
              </a:rPr>
              <a:t>Within the NHS</a:t>
            </a:r>
            <a:endParaRPr lang="en-US" sz="2400"/>
          </a:p>
          <a:p>
            <a:r>
              <a:rPr lang="en-US" sz="2400" dirty="0">
                <a:ea typeface="+mn-lt"/>
                <a:cs typeface="+mn-lt"/>
              </a:rPr>
              <a:t>Within Government focus groups (Think reports!)</a:t>
            </a:r>
            <a:endParaRPr lang="en-US" sz="2400"/>
          </a:p>
          <a:p>
            <a:r>
              <a:rPr lang="en-US" sz="2400" dirty="0">
                <a:ea typeface="+mn-lt"/>
                <a:cs typeface="+mn-lt"/>
              </a:rPr>
              <a:t>Within Academia</a:t>
            </a:r>
            <a:endParaRPr lang="en-US" sz="2400"/>
          </a:p>
          <a:p>
            <a:r>
              <a:rPr lang="en-US" sz="2400" dirty="0">
                <a:ea typeface="+mn-lt"/>
                <a:cs typeface="+mn-lt"/>
              </a:rPr>
              <a:t>A group is constructed to assess and investigate</a:t>
            </a:r>
            <a:endParaRPr lang="en-US" sz="2400"/>
          </a:p>
          <a:p>
            <a:r>
              <a:rPr lang="en-US" sz="2400" dirty="0">
                <a:ea typeface="+mn-lt"/>
                <a:cs typeface="+mn-lt"/>
              </a:rPr>
              <a:t>Investigation is performed according to research process</a:t>
            </a:r>
            <a:endParaRPr lang="en-US" sz="2400"/>
          </a:p>
          <a:p>
            <a:r>
              <a:rPr lang="en-US" sz="2400" dirty="0">
                <a:ea typeface="+mn-lt"/>
                <a:cs typeface="+mn-lt"/>
              </a:rPr>
              <a:t>Results are conveyed in further report or article</a:t>
            </a:r>
            <a:endParaRPr lang="en-US" sz="2400"/>
          </a:p>
          <a:p>
            <a:r>
              <a:rPr lang="en-US" sz="2400" dirty="0">
                <a:ea typeface="+mn-lt"/>
                <a:cs typeface="+mn-lt"/>
              </a:rPr>
              <a:t>Policy is informed or adjusted (incredibly slowly)</a:t>
            </a:r>
            <a:endParaRPr lang="en-US" sz="2400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859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rendering of a red sphere with a line of light going through the middle">
            <a:extLst>
              <a:ext uri="{FF2B5EF4-FFF2-40B4-BE49-F238E27FC236}">
                <a16:creationId xmlns:a16="http://schemas.microsoft.com/office/drawing/2014/main" id="{0BF9ECE7-4C67-EE45-FEFF-2FA248C7A3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67" r="10336" b="-10"/>
          <a:stretch/>
        </p:blipFill>
        <p:spPr>
          <a:xfrm>
            <a:off x="1764" y="10"/>
            <a:ext cx="5222474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012D3DE8-D97E-7C4A-A951-51BC9267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1096772"/>
            <a:ext cx="5222474" cy="5761228"/>
          </a:xfrm>
          <a:prstGeom prst="rect">
            <a:avLst/>
          </a:prstGeom>
          <a:gradFill flip="none" rotWithShape="1">
            <a:gsLst>
              <a:gs pos="32000">
                <a:schemeClr val="tx1">
                  <a:alpha val="67000"/>
                </a:schemeClr>
              </a:gs>
              <a:gs pos="0">
                <a:schemeClr val="tx1">
                  <a:alpha val="55000"/>
                </a:schemeClr>
              </a:gs>
              <a:gs pos="99000">
                <a:schemeClr val="tx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357835-17D1-D7B4-47CE-C96C7F3A7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53972"/>
            <a:ext cx="4114800" cy="406493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Implications of the abstract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29F50-1932-ACCD-1745-25C26E854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53972"/>
            <a:ext cx="5530839" cy="432739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Incredibly slow to react to information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br>
              <a:rPr lang="en-US" dirty="0"/>
            </a:b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Magnitude of affected parties is great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br>
              <a:rPr lang="en-US" dirty="0"/>
            </a:b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Often real issues are missed 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br>
              <a:rPr lang="en-US" dirty="0"/>
            </a:b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Ethical concerns</a:t>
            </a:r>
            <a:endParaRPr lang="en-US"/>
          </a:p>
          <a:p>
            <a:pPr>
              <a:lnSpc>
                <a:spcPct val="90000"/>
              </a:lnSpc>
            </a:pPr>
            <a:endParaRPr lang="en-US"/>
          </a:p>
        </p:txBody>
      </p:sp>
      <p:sp>
        <p:nvSpPr>
          <p:cNvPr id="13" name="Rectangle">
            <a:extLst>
              <a:ext uri="{FF2B5EF4-FFF2-40B4-BE49-F238E27FC236}">
                <a16:creationId xmlns:a16="http://schemas.microsoft.com/office/drawing/2014/main" id="{F9A7C64A-7759-E942-8BF4-90D754872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2471" y="1096772"/>
            <a:ext cx="492517" cy="5761228"/>
          </a:xfrm>
          <a:prstGeom prst="rect">
            <a:avLst/>
          </a:prstGeom>
          <a:solidFill>
            <a:schemeClr val="bg2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6E8F4613-F584-E34B-9CDA-FF05A0B4C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0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276E95-1B84-914C-B0C5-9FA065619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2405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D6AE2-A135-F0BD-317C-144601ECC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US" dirty="0"/>
              <a:t>Research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B7AFB-3D02-6A59-C56E-825F4C41F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4114799" cy="384994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b="1" i="1" dirty="0">
                <a:ea typeface="+mn-lt"/>
                <a:cs typeface="+mn-lt"/>
              </a:rPr>
              <a:t>“Screening for Congenital Complications Associated with Sudden Cardiac Death in Rural Wales.”</a:t>
            </a:r>
            <a:br>
              <a:rPr lang="en-US" sz="1600" dirty="0"/>
            </a:b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What is the question here ?</a:t>
            </a:r>
            <a:br>
              <a:rPr lang="en-US" sz="1600" dirty="0"/>
            </a:b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What would I possibly need to know ?</a:t>
            </a:r>
            <a:br>
              <a:rPr lang="en-US" sz="1600" dirty="0"/>
            </a:br>
            <a:endParaRPr lang="en-US" sz="2000"/>
          </a:p>
          <a:p>
            <a:pPr>
              <a:lnSpc>
                <a:spcPct val="90000"/>
              </a:lnSpc>
            </a:pPr>
            <a:r>
              <a:rPr lang="en-US" sz="2000" dirty="0">
                <a:ea typeface="+mn-lt"/>
                <a:cs typeface="+mn-lt"/>
              </a:rPr>
              <a:t>Where would I find the information </a:t>
            </a:r>
            <a:endParaRPr lang="en-US" sz="1600" dirty="0"/>
          </a:p>
          <a:p>
            <a:pPr>
              <a:lnSpc>
                <a:spcPct val="90000"/>
              </a:lnSpc>
            </a:pPr>
            <a:endParaRPr lang="en-US" sz="13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AE2B7F3-24D5-BBE3-C8FA-1ADBDD0699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178" r="13528" b="1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2" name="Cross 11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A99EA0-B945-0743-2668-AE7DDB815967}"/>
              </a:ext>
            </a:extLst>
          </p:cNvPr>
          <p:cNvSpPr txBox="1"/>
          <p:nvPr/>
        </p:nvSpPr>
        <p:spPr>
          <a:xfrm>
            <a:off x="9716643" y="6657945"/>
            <a:ext cx="247535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511283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952DB01-F149-A26D-8CD1-9116F6E33D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3357" r="1" b="1"/>
          <a:stretch/>
        </p:blipFill>
        <p:spPr>
          <a:xfrm>
            <a:off x="1764" y="10"/>
            <a:ext cx="5222474" cy="6857990"/>
          </a:xfrm>
          <a:prstGeom prst="rect">
            <a:avLst/>
          </a:prstGeom>
        </p:spPr>
      </p:pic>
      <p:sp>
        <p:nvSpPr>
          <p:cNvPr id="12" name="Rectangle">
            <a:extLst>
              <a:ext uri="{FF2B5EF4-FFF2-40B4-BE49-F238E27FC236}">
                <a16:creationId xmlns:a16="http://schemas.microsoft.com/office/drawing/2014/main" id="{012D3DE8-D97E-7C4A-A951-51BC9267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1096772"/>
            <a:ext cx="5222474" cy="5761228"/>
          </a:xfrm>
          <a:prstGeom prst="rect">
            <a:avLst/>
          </a:prstGeom>
          <a:gradFill flip="none" rotWithShape="1">
            <a:gsLst>
              <a:gs pos="32000">
                <a:schemeClr val="tx1">
                  <a:alpha val="67000"/>
                </a:schemeClr>
              </a:gs>
              <a:gs pos="0">
                <a:schemeClr val="tx1">
                  <a:alpha val="55000"/>
                </a:schemeClr>
              </a:gs>
              <a:gs pos="99000">
                <a:schemeClr val="tx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B9F57-CDB6-A1E6-C3AC-512032FA3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53972"/>
            <a:ext cx="4114800" cy="406493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What is the question here?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8E52D-FA48-48F1-937B-0F4E6FD60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53972"/>
            <a:ext cx="5530839" cy="43273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Question – Is it possible to identify those at risk of sudden cardiac death from underlying congenital diseases ? (If so how)</a:t>
            </a:r>
            <a:br>
              <a:rPr lang="en-US" sz="2200"/>
            </a:br>
            <a:endParaRPr lang="en-US" sz="2200"/>
          </a:p>
          <a:p>
            <a:r>
              <a:rPr lang="en-US" sz="2200">
                <a:ea typeface="+mn-lt"/>
                <a:cs typeface="+mn-lt"/>
              </a:rPr>
              <a:t>The “if so how ?” question is an objective which will be explained as part of the process of finding out if it is possible.</a:t>
            </a:r>
            <a:endParaRPr lang="en-US" sz="2200"/>
          </a:p>
          <a:p>
            <a:pPr marL="0" indent="0">
              <a:buNone/>
            </a:pPr>
            <a:endParaRPr lang="en-US" sz="2200"/>
          </a:p>
          <a:p>
            <a:r>
              <a:rPr lang="en-US" sz="2200">
                <a:ea typeface="+mn-lt"/>
                <a:cs typeface="+mn-lt"/>
              </a:rPr>
              <a:t>The question is the aim for the research. Clear and focused.</a:t>
            </a:r>
            <a:endParaRPr lang="en-US" sz="2200"/>
          </a:p>
          <a:p>
            <a:endParaRPr lang="en-US" sz="2200"/>
          </a:p>
        </p:txBody>
      </p:sp>
      <p:sp>
        <p:nvSpPr>
          <p:cNvPr id="14" name="Rectangle">
            <a:extLst>
              <a:ext uri="{FF2B5EF4-FFF2-40B4-BE49-F238E27FC236}">
                <a16:creationId xmlns:a16="http://schemas.microsoft.com/office/drawing/2014/main" id="{F9A7C64A-7759-E942-8BF4-90D754872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2471" y="1096772"/>
            <a:ext cx="492517" cy="5761228"/>
          </a:xfrm>
          <a:prstGeom prst="rect">
            <a:avLst/>
          </a:prstGeom>
          <a:solidFill>
            <a:schemeClr val="bg2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6" name="Cross 15">
            <a:extLst>
              <a:ext uri="{FF2B5EF4-FFF2-40B4-BE49-F238E27FC236}">
                <a16:creationId xmlns:a16="http://schemas.microsoft.com/office/drawing/2014/main" id="{6E8F4613-F584-E34B-9CDA-FF05A0B4C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0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C276E95-1B84-914C-B0C5-9FA065619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350E62-C48C-3B1B-600B-2CE4CE5209BD}"/>
              </a:ext>
            </a:extLst>
          </p:cNvPr>
          <p:cNvSpPr txBox="1"/>
          <p:nvPr/>
        </p:nvSpPr>
        <p:spPr>
          <a:xfrm>
            <a:off x="2905976" y="6657945"/>
            <a:ext cx="231826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470087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3FDBA37-B01B-0A5B-D7C4-B4ECEF6299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732" r="32954" b="1"/>
          <a:stretch/>
        </p:blipFill>
        <p:spPr>
          <a:xfrm>
            <a:off x="1764" y="10"/>
            <a:ext cx="5222474" cy="6857990"/>
          </a:xfrm>
          <a:prstGeom prst="rect">
            <a:avLst/>
          </a:prstGeom>
        </p:spPr>
      </p:pic>
      <p:sp>
        <p:nvSpPr>
          <p:cNvPr id="12" name="Rectangle">
            <a:extLst>
              <a:ext uri="{FF2B5EF4-FFF2-40B4-BE49-F238E27FC236}">
                <a16:creationId xmlns:a16="http://schemas.microsoft.com/office/drawing/2014/main" id="{012D3DE8-D97E-7C4A-A951-51BC9267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1096772"/>
            <a:ext cx="5222474" cy="5761228"/>
          </a:xfrm>
          <a:prstGeom prst="rect">
            <a:avLst/>
          </a:prstGeom>
          <a:gradFill flip="none" rotWithShape="1">
            <a:gsLst>
              <a:gs pos="32000">
                <a:schemeClr val="tx1">
                  <a:alpha val="67000"/>
                </a:schemeClr>
              </a:gs>
              <a:gs pos="0">
                <a:schemeClr val="tx1">
                  <a:alpha val="55000"/>
                </a:schemeClr>
              </a:gs>
              <a:gs pos="99000">
                <a:schemeClr val="tx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0F8126-DCC9-BE26-6B4D-E18988D86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53972"/>
            <a:ext cx="4114800" cy="406493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What do I need to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FD9B0-939F-0CC5-99AD-BF993BE14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53972"/>
            <a:ext cx="5530839" cy="43273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i="1" dirty="0">
                <a:ea typeface="+mn-lt"/>
                <a:cs typeface="+mn-lt"/>
              </a:rPr>
              <a:t>“Screening for Congenital Complications Associated with Sudden Cardiac Death in Rural Wales.”</a:t>
            </a:r>
            <a:br>
              <a:rPr lang="en-US" dirty="0"/>
            </a:br>
            <a:endParaRPr lang="en-US"/>
          </a:p>
          <a:p>
            <a:r>
              <a:rPr lang="en-US" dirty="0">
                <a:ea typeface="+mn-lt"/>
                <a:cs typeface="+mn-lt"/>
              </a:rPr>
              <a:t>Definition of rural Wales 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Identify congenital complications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Identify affective congenital complications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Can they be evidenced </a:t>
            </a:r>
            <a:endParaRPr lang="en-US"/>
          </a:p>
          <a:p>
            <a:endParaRPr lang="en-US" dirty="0"/>
          </a:p>
        </p:txBody>
      </p:sp>
      <p:sp>
        <p:nvSpPr>
          <p:cNvPr id="14" name="Rectangle">
            <a:extLst>
              <a:ext uri="{FF2B5EF4-FFF2-40B4-BE49-F238E27FC236}">
                <a16:creationId xmlns:a16="http://schemas.microsoft.com/office/drawing/2014/main" id="{F9A7C64A-7759-E942-8BF4-90D754872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2471" y="1096772"/>
            <a:ext cx="492517" cy="5761228"/>
          </a:xfrm>
          <a:prstGeom prst="rect">
            <a:avLst/>
          </a:prstGeom>
          <a:solidFill>
            <a:schemeClr val="bg2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6" name="Cross 15">
            <a:extLst>
              <a:ext uri="{FF2B5EF4-FFF2-40B4-BE49-F238E27FC236}">
                <a16:creationId xmlns:a16="http://schemas.microsoft.com/office/drawing/2014/main" id="{6E8F4613-F584-E34B-9CDA-FF05A0B4C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0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C276E95-1B84-914C-B0C5-9FA065619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AA5DB8-B941-DBA2-A6ED-897818BCCB00}"/>
              </a:ext>
            </a:extLst>
          </p:cNvPr>
          <p:cNvSpPr txBox="1"/>
          <p:nvPr/>
        </p:nvSpPr>
        <p:spPr>
          <a:xfrm>
            <a:off x="2590184" y="6657945"/>
            <a:ext cx="26340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182467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ircuit board background">
            <a:extLst>
              <a:ext uri="{FF2B5EF4-FFF2-40B4-BE49-F238E27FC236}">
                <a16:creationId xmlns:a16="http://schemas.microsoft.com/office/drawing/2014/main" id="{871A132A-6763-72B0-84F6-D0D88AF56F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29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5E77C5-EF2F-89E2-7C36-5B61F7102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US" dirty="0"/>
              <a:t>Where do I find the information?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28763-1563-80AD-ED3F-097F10D2E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001525"/>
            <a:ext cx="8267296" cy="443941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ea typeface="+mn-lt"/>
                <a:cs typeface="+mn-lt"/>
              </a:rPr>
              <a:t>Three distinct disciplines:</a:t>
            </a:r>
            <a:endParaRPr lang="en-US" sz="3200"/>
          </a:p>
          <a:p>
            <a:pPr>
              <a:lnSpc>
                <a:spcPct val="90000"/>
              </a:lnSpc>
            </a:pPr>
            <a:r>
              <a:rPr lang="en-US" sz="3200" dirty="0">
                <a:ea typeface="+mn-lt"/>
                <a:cs typeface="+mn-lt"/>
              </a:rPr>
              <a:t>Computing</a:t>
            </a:r>
            <a:endParaRPr lang="en-US" sz="3200"/>
          </a:p>
          <a:p>
            <a:pPr>
              <a:lnSpc>
                <a:spcPct val="90000"/>
              </a:lnSpc>
            </a:pPr>
            <a:r>
              <a:rPr lang="en-US" sz="3200" dirty="0">
                <a:ea typeface="+mn-lt"/>
                <a:cs typeface="+mn-lt"/>
              </a:rPr>
              <a:t>Electronics</a:t>
            </a:r>
            <a:endParaRPr lang="en-US" sz="3200"/>
          </a:p>
          <a:p>
            <a:pPr>
              <a:lnSpc>
                <a:spcPct val="90000"/>
              </a:lnSpc>
            </a:pPr>
            <a:r>
              <a:rPr lang="en-US" sz="3200" dirty="0">
                <a:ea typeface="+mn-lt"/>
                <a:cs typeface="+mn-lt"/>
              </a:rPr>
              <a:t>Health</a:t>
            </a:r>
            <a:br>
              <a:rPr lang="en-US" sz="3200" dirty="0"/>
            </a:br>
            <a:endParaRPr lang="en-US" sz="3200"/>
          </a:p>
          <a:p>
            <a:pPr>
              <a:lnSpc>
                <a:spcPct val="90000"/>
              </a:lnSpc>
            </a:pPr>
            <a:r>
              <a:rPr lang="en-US" sz="3200" dirty="0">
                <a:ea typeface="+mn-lt"/>
                <a:cs typeface="+mn-lt"/>
              </a:rPr>
              <a:t>Health information is found where ?</a:t>
            </a:r>
            <a:endParaRPr lang="en-US" sz="3200"/>
          </a:p>
          <a:p>
            <a:pPr>
              <a:lnSpc>
                <a:spcPct val="90000"/>
              </a:lnSpc>
            </a:pPr>
            <a:r>
              <a:rPr lang="en-US" sz="3200" dirty="0">
                <a:ea typeface="+mn-lt"/>
                <a:cs typeface="+mn-lt"/>
              </a:rPr>
              <a:t>Where all research is found</a:t>
            </a:r>
            <a:endParaRPr lang="en-US" sz="3200"/>
          </a:p>
          <a:p>
            <a:pPr>
              <a:lnSpc>
                <a:spcPct val="90000"/>
              </a:lnSpc>
            </a:pPr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9913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2E9E1-777A-8C04-2D74-167CA2D69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998" y="313325"/>
            <a:ext cx="4114799" cy="1446550"/>
          </a:xfrm>
        </p:spPr>
        <p:txBody>
          <a:bodyPr>
            <a:normAutofit/>
          </a:bodyPr>
          <a:lstStyle/>
          <a:p>
            <a:r>
              <a:rPr lang="en-US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BE7E4-7737-EE22-E090-D48AC993F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830" y="1325789"/>
            <a:ext cx="4991817" cy="455443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b="1" i="1" dirty="0">
                <a:ea typeface="+mn-lt"/>
                <a:cs typeface="+mn-lt"/>
              </a:rPr>
              <a:t>“Assessing the impact of delivery in the explanation of treatment to patients with anxiety disorders”</a:t>
            </a:r>
            <a:br>
              <a:rPr lang="en-US" dirty="0"/>
            </a:b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Identify the question 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What is your aim ?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What would the objectives be ?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Would this be primary or secondary ?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What would your process of research be ?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>
                <a:ea typeface="+mn-lt"/>
                <a:cs typeface="+mn-lt"/>
              </a:rPr>
              <a:t>How would you represent the findings ?</a:t>
            </a:r>
            <a:endParaRPr lang="en-US" dirty="0"/>
          </a:p>
          <a:p>
            <a:pPr>
              <a:lnSpc>
                <a:spcPct val="90000"/>
              </a:lnSpc>
            </a:pPr>
            <a:endParaRPr lang="en-US" sz="15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B7EB0D2-79AC-FC47-8472-5F768715D4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215" r="16668" b="1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2" name="Cross 11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AC7DD6-B6A8-08BB-97C4-9424E43F9290}"/>
              </a:ext>
            </a:extLst>
          </p:cNvPr>
          <p:cNvSpPr txBox="1"/>
          <p:nvPr/>
        </p:nvSpPr>
        <p:spPr>
          <a:xfrm>
            <a:off x="9715040" y="6657945"/>
            <a:ext cx="247696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20415177"/>
      </p:ext>
    </p:extLst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AnalogousFromRegularSeed_2SEEDS">
      <a:dk1>
        <a:srgbClr val="000000"/>
      </a:dk1>
      <a:lt1>
        <a:srgbClr val="FFFFFF"/>
      </a:lt1>
      <a:dk2>
        <a:srgbClr val="41242C"/>
      </a:dk2>
      <a:lt2>
        <a:srgbClr val="E2E8E5"/>
      </a:lt2>
      <a:accent1>
        <a:srgbClr val="D5177B"/>
      </a:accent1>
      <a:accent2>
        <a:srgbClr val="E729DC"/>
      </a:accent2>
      <a:accent3>
        <a:srgbClr val="E7293E"/>
      </a:accent3>
      <a:accent4>
        <a:srgbClr val="14BC35"/>
      </a:accent4>
      <a:accent5>
        <a:srgbClr val="21B87D"/>
      </a:accent5>
      <a:accent6>
        <a:srgbClr val="14B5BA"/>
      </a:accent6>
      <a:hlink>
        <a:srgbClr val="30925F"/>
      </a:hlink>
      <a:folHlink>
        <a:srgbClr val="7F7F7F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MadridVTI</vt:lpstr>
      <vt:lpstr>Research Process</vt:lpstr>
      <vt:lpstr>Contents</vt:lpstr>
      <vt:lpstr>Question?</vt:lpstr>
      <vt:lpstr>Now what? We know our evidence source</vt:lpstr>
      <vt:lpstr>Definition</vt:lpstr>
      <vt:lpstr>Soooo</vt:lpstr>
      <vt:lpstr>In Academia how can this be demonstrated?</vt:lpstr>
      <vt:lpstr>Mountains to climb....</vt:lpstr>
      <vt:lpstr>Problem solving</vt:lpstr>
      <vt:lpstr>Research process (Brief)</vt:lpstr>
      <vt:lpstr>Your Question </vt:lpstr>
      <vt:lpstr>Your Question</vt:lpstr>
      <vt:lpstr>A good question....</vt:lpstr>
      <vt:lpstr>Different pathway</vt:lpstr>
      <vt:lpstr>What if my question has already been asked/ used?</vt:lpstr>
      <vt:lpstr>What happens if the question has not been asked?</vt:lpstr>
      <vt:lpstr>What is the point of your question?</vt:lpstr>
      <vt:lpstr>Did I copy and paste the work?</vt:lpstr>
      <vt:lpstr>Analysis of the work of others</vt:lpstr>
      <vt:lpstr>Evaluating continuously</vt:lpstr>
      <vt:lpstr>Testing</vt:lpstr>
      <vt:lpstr>Methodology</vt:lpstr>
      <vt:lpstr>Enactment of methodology </vt:lpstr>
      <vt:lpstr>Data collection achieved</vt:lpstr>
      <vt:lpstr>Abstract model of research </vt:lpstr>
      <vt:lpstr>Implications of the abstract model</vt:lpstr>
      <vt:lpstr>Research case study</vt:lpstr>
      <vt:lpstr>What is the question here?</vt:lpstr>
      <vt:lpstr>What do I need to know?</vt:lpstr>
      <vt:lpstr>Where do I find the information?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330</cp:revision>
  <dcterms:created xsi:type="dcterms:W3CDTF">2023-03-05T20:06:08Z</dcterms:created>
  <dcterms:modified xsi:type="dcterms:W3CDTF">2023-03-05T21:26:41Z</dcterms:modified>
</cp:coreProperties>
</file>