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7" d="100"/>
          <a:sy n="87" d="100"/>
        </p:scale>
        <p:origin x="-112" y="-11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printerSettings" Target="printerSettings/printerSettings1.bin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4" Type="http://schemas.openxmlformats.org/officeDocument/2006/relationships/image" Target="../media/image6.png"/><Relationship Id="rId5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8ACDB3CC-F982-40F9-8DD6-BCC9AFBF44BD}" type="datetime1">
              <a:rPr lang="en-US" smtClean="0"/>
              <a:pPr/>
              <a:t>22/04/15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AC5B1FEA-406A-7749-A5C3-DDCB5F67A4CE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08867-0964-49C4-9DE5-8FBB189497BC}" type="datetime1">
              <a:rPr lang="en-US" smtClean="0"/>
              <a:pPr/>
              <a:t>22/04/15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FEA-406A-7749-A5C3-DDCB5F67A4C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DAE5B-B07C-441A-8026-C23A427A74DC}" type="datetime1">
              <a:rPr lang="en-US" smtClean="0"/>
              <a:pPr/>
              <a:t>22/04/15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FEA-406A-7749-A5C3-DDCB5F67A4C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1D5B8-D9C5-419F-913D-2186935717ED}" type="datetime1">
              <a:rPr lang="en-US" smtClean="0"/>
              <a:pPr/>
              <a:t>22/04/15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FEA-406A-7749-A5C3-DDCB5F67A4C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6F952F-F888-4FB8-9CB7-51D5F02FA3C8}" type="datetime1">
              <a:rPr lang="en-US" smtClean="0"/>
              <a:pPr/>
              <a:t>22/04/15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FEA-406A-7749-A5C3-DDCB5F67A4C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8DB32-6162-43C0-9325-230E0A9B0177}" type="datetime1">
              <a:rPr lang="en-US" smtClean="0"/>
              <a:pPr/>
              <a:t>22/04/15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FEA-406A-7749-A5C3-DDCB5F67A4C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19B57-0E9E-4DE4-A7F5-9A169EF1CEE0}" type="datetime1">
              <a:rPr lang="en-US" smtClean="0"/>
              <a:pPr/>
              <a:t>22/04/15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FEA-406A-7749-A5C3-DDCB5F67A4C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8F86C-0F1B-4333-B99B-B3B2B1F87225}" type="datetime1">
              <a:rPr lang="en-US" smtClean="0"/>
              <a:pPr/>
              <a:t>22/04/15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FEA-406A-7749-A5C3-DDCB5F67A4C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7FCD9-7699-43D6-8D62-436E2DD234FF}" type="datetime1">
              <a:rPr lang="en-US" smtClean="0"/>
              <a:pPr/>
              <a:t>22/04/15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FEA-406A-7749-A5C3-DDCB5F67A4C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71C1A-CAFA-43FD-A579-55B116A1448A}" type="datetime1">
              <a:rPr lang="en-US" smtClean="0"/>
              <a:pPr/>
              <a:t>22/04/15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FEA-406A-7749-A5C3-DDCB5F67A4C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A1BC03-21BF-4F6B-A3BE-29C937D452B1}" type="datetime1">
              <a:rPr lang="en-US" smtClean="0"/>
              <a:pPr/>
              <a:t>22/04/15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B1FEA-406A-7749-A5C3-DDCB5F67A4C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3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610FC3EB-42FB-4C38-8CAE-7A1293B83421}" type="datetime1">
              <a:rPr lang="en-US" smtClean="0"/>
              <a:pPr/>
              <a:t>22/04/15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AC5B1FEA-406A-7749-A5C3-DDCB5F67A4CE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Fake? Religion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TRRS4011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8562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smtClean="0"/>
              <a:t>‘Authentic Fakes’ – </a:t>
            </a:r>
            <a:br>
              <a:rPr lang="en-US" sz="3200" dirty="0" smtClean="0"/>
            </a:br>
            <a:r>
              <a:rPr lang="en-US" sz="3200" dirty="0" smtClean="0"/>
              <a:t>where religion meets popular culture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Religion: serious, sacred, transcendent</a:t>
            </a:r>
          </a:p>
          <a:p>
            <a:r>
              <a:rPr lang="en-US" dirty="0" smtClean="0"/>
              <a:t>Popular culture: ordinary, frivolous, playful</a:t>
            </a:r>
          </a:p>
          <a:p>
            <a:pPr marL="0" indent="0">
              <a:buNone/>
            </a:pPr>
            <a:r>
              <a:rPr lang="en-US" dirty="0" smtClean="0"/>
              <a:t> = Tension</a:t>
            </a:r>
          </a:p>
          <a:p>
            <a:pPr>
              <a:buFont typeface="Rage Italic"/>
              <a:buChar char="0"/>
            </a:pPr>
            <a:r>
              <a:rPr lang="en-US" dirty="0" smtClean="0"/>
              <a:t>‘…these religious fakes still do authentic religious work…’ </a:t>
            </a:r>
          </a:p>
          <a:p>
            <a:pPr>
              <a:buFont typeface="Rage Italic"/>
              <a:buChar char="0"/>
            </a:pPr>
            <a:r>
              <a:rPr lang="en-US" dirty="0" smtClean="0"/>
              <a:t>The are groups ‘not formally or legally </a:t>
            </a:r>
            <a:r>
              <a:rPr lang="en-US" dirty="0" err="1" smtClean="0"/>
              <a:t>recognised</a:t>
            </a:r>
            <a:r>
              <a:rPr lang="en-US" dirty="0" smtClean="0"/>
              <a:t> as religious institutions but nevertheless look like religion’.</a:t>
            </a:r>
          </a:p>
          <a:p>
            <a:pPr>
              <a:buFont typeface="Rage Italic"/>
              <a:buChar char="0"/>
            </a:pPr>
            <a:r>
              <a:rPr lang="en-US" dirty="0" err="1" smtClean="0"/>
              <a:t>Eg</a:t>
            </a:r>
            <a:r>
              <a:rPr lang="en-US" dirty="0" smtClean="0"/>
              <a:t> Baseball, Coca Cola, Rock ‘n’ Roll</a:t>
            </a:r>
          </a:p>
          <a:p>
            <a:pPr marL="0" indent="0">
              <a:buNone/>
            </a:pPr>
            <a:r>
              <a:rPr lang="en-US" dirty="0" smtClean="0"/>
              <a:t>(</a:t>
            </a:r>
            <a:r>
              <a:rPr lang="en-US" dirty="0" err="1" smtClean="0"/>
              <a:t>Chidester</a:t>
            </a:r>
            <a:r>
              <a:rPr lang="en-US" dirty="0" smtClean="0"/>
              <a:t>, 2005, viii)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32800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Elvis – Graceland (Mecca)  - artefacts – </a:t>
            </a:r>
            <a:r>
              <a:rPr lang="en-GB" dirty="0" smtClean="0"/>
              <a:t>rituals</a:t>
            </a:r>
          </a:p>
          <a:p>
            <a:r>
              <a:rPr lang="en-GB" dirty="0"/>
              <a:t>First </a:t>
            </a:r>
            <a:r>
              <a:rPr lang="en-GB" dirty="0" err="1"/>
              <a:t>Presleytarian</a:t>
            </a:r>
            <a:r>
              <a:rPr lang="en-GB" dirty="0"/>
              <a:t> Church of Elvis the Divine </a:t>
            </a:r>
            <a:endParaRPr lang="en-GB" dirty="0" smtClean="0"/>
          </a:p>
          <a:p>
            <a:endParaRPr lang="en-GB" dirty="0"/>
          </a:p>
          <a:p>
            <a:r>
              <a:rPr lang="en-GB" dirty="0"/>
              <a:t>The Church of Baseball (</a:t>
            </a:r>
            <a:r>
              <a:rPr lang="en-GB" dirty="0" err="1"/>
              <a:t>Chidester</a:t>
            </a:r>
            <a:r>
              <a:rPr lang="en-GB" dirty="0"/>
              <a:t>, 36):</a:t>
            </a:r>
          </a:p>
          <a:p>
            <a:r>
              <a:rPr lang="en-GB" dirty="0"/>
              <a:t>Rules, enduring institution, sacred space, sacred time, continuity through life, belonging, ritual (prayer on both sides)</a:t>
            </a:r>
          </a:p>
          <a:p>
            <a:r>
              <a:rPr lang="en-GB" dirty="0"/>
              <a:t>“…baseball is a church, a community of believers’, and there are ‘unbelievers in baseball’ (</a:t>
            </a:r>
            <a:r>
              <a:rPr lang="en-GB" dirty="0" err="1"/>
              <a:t>Chidester</a:t>
            </a:r>
            <a:r>
              <a:rPr lang="en-GB" dirty="0"/>
              <a:t>, 37).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54391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‘…even ordinary objects can be transformed into icons…’ (</a:t>
            </a:r>
            <a:r>
              <a:rPr lang="en-GB" dirty="0" err="1"/>
              <a:t>Chidester</a:t>
            </a:r>
            <a:r>
              <a:rPr lang="en-GB" dirty="0"/>
              <a:t>, 33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 err="1" smtClean="0"/>
              <a:t>Eg</a:t>
            </a:r>
            <a:r>
              <a:rPr lang="en-GB" dirty="0" smtClean="0"/>
              <a:t> Coca </a:t>
            </a:r>
            <a:r>
              <a:rPr lang="en-GB" dirty="0"/>
              <a:t>Cola, Disney’s Mouse, McDonald’s golden arches, Nike’s ‘swoosh’.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47647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‘The Fetish of Coca Cola’ (</a:t>
            </a:r>
            <a:r>
              <a:rPr lang="en-GB" dirty="0" err="1"/>
              <a:t>Chidester</a:t>
            </a:r>
            <a:r>
              <a:rPr lang="en-GB" dirty="0"/>
              <a:t>, 40):</a:t>
            </a:r>
          </a:p>
          <a:p>
            <a:r>
              <a:rPr lang="en-GB" dirty="0"/>
              <a:t>‘Medicine’, ‘tonic’, ‘heavenly dew’, secret flavouring, shape of the bottle, Santa Clause, missionaries all over the world.</a:t>
            </a:r>
          </a:p>
          <a:p>
            <a:r>
              <a:rPr lang="en-GB" dirty="0"/>
              <a:t>For US soldiers in World War Two – an important icon of home.</a:t>
            </a:r>
          </a:p>
          <a:p>
            <a:r>
              <a:rPr lang="en-GB" dirty="0"/>
              <a:t>1960s advert: ‘Build a better world in perfect harmony’.</a:t>
            </a:r>
          </a:p>
          <a:p>
            <a:r>
              <a:rPr lang="en-GB" dirty="0"/>
              <a:t>‘</a:t>
            </a:r>
            <a:r>
              <a:rPr lang="en-GB" dirty="0" err="1"/>
              <a:t>Cocacolonization</a:t>
            </a:r>
            <a:r>
              <a:rPr lang="en-GB" dirty="0"/>
              <a:t>’ (</a:t>
            </a:r>
            <a:r>
              <a:rPr lang="en-GB" dirty="0" err="1"/>
              <a:t>Chidester</a:t>
            </a:r>
            <a:r>
              <a:rPr lang="en-GB" dirty="0"/>
              <a:t>, 135): coke is ‘both a desired object and the objectification of desire’. 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72738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McDonalds and Coca Cola adapted to suit the </a:t>
            </a:r>
            <a:r>
              <a:rPr lang="en-GB" dirty="0" smtClean="0"/>
              <a:t>countries </a:t>
            </a:r>
            <a:r>
              <a:rPr lang="en-GB" dirty="0"/>
              <a:t>they entered – translations and ingredients.  Disney (stories, symbols, myth, icons, paradise) remained a piece of America.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57777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all religion fake? (</a:t>
            </a:r>
            <a:r>
              <a:rPr lang="en-GB" dirty="0" err="1"/>
              <a:t>Chidester</a:t>
            </a:r>
            <a:r>
              <a:rPr lang="en-GB" dirty="0"/>
              <a:t>, 190).</a:t>
            </a:r>
          </a:p>
          <a:p>
            <a:r>
              <a:rPr lang="en-GB" dirty="0"/>
              <a:t>‘…even </a:t>
            </a:r>
            <a:r>
              <a:rPr lang="en-GB" dirty="0" err="1"/>
              <a:t>fakelore</a:t>
            </a:r>
            <a:r>
              <a:rPr lang="en-GB" dirty="0"/>
              <a:t>, or fake religion…can produce real effects in the real world’ (</a:t>
            </a:r>
            <a:r>
              <a:rPr lang="en-GB" dirty="0" err="1"/>
              <a:t>Chidester</a:t>
            </a:r>
            <a:r>
              <a:rPr lang="en-GB" dirty="0"/>
              <a:t>, 191).  </a:t>
            </a:r>
          </a:p>
          <a:p>
            <a:r>
              <a:rPr lang="en-GB" dirty="0" err="1"/>
              <a:t>Superstitution</a:t>
            </a:r>
            <a:r>
              <a:rPr lang="en-GB" dirty="0"/>
              <a:t> versus Religion – ignorance, fear, fraud, </a:t>
            </a:r>
            <a:r>
              <a:rPr lang="en-GB" dirty="0" err="1"/>
              <a:t>eg</a:t>
            </a:r>
            <a:r>
              <a:rPr lang="en-GB" dirty="0"/>
              <a:t> Christianity taking over Paganism. 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9577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Invented or virtual religion (</a:t>
            </a:r>
            <a:r>
              <a:rPr lang="en-GB" dirty="0" err="1"/>
              <a:t>Chidester</a:t>
            </a:r>
            <a:r>
              <a:rPr lang="en-GB" dirty="0"/>
              <a:t>, 192) – flourishing</a:t>
            </a:r>
          </a:p>
          <a:p>
            <a:r>
              <a:rPr lang="en-GB" dirty="0"/>
              <a:t>‘Indigenous </a:t>
            </a:r>
            <a:r>
              <a:rPr lang="en-GB" dirty="0" err="1"/>
              <a:t>rleigions</a:t>
            </a:r>
            <a:r>
              <a:rPr lang="en-GB" dirty="0"/>
              <a:t> of cyberspace’.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56695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The Church of the Almighty Dollar</a:t>
            </a:r>
          </a:p>
          <a:p>
            <a:r>
              <a:rPr lang="en-GB" dirty="0"/>
              <a:t>The Church of the </a:t>
            </a:r>
            <a:r>
              <a:rPr lang="en-GB" dirty="0" err="1"/>
              <a:t>SubGenius</a:t>
            </a:r>
            <a:endParaRPr lang="en-GB" dirty="0"/>
          </a:p>
          <a:p>
            <a:r>
              <a:rPr lang="en-GB" dirty="0"/>
              <a:t>The First </a:t>
            </a:r>
            <a:r>
              <a:rPr lang="en-GB" dirty="0" err="1"/>
              <a:t>Presleytarian</a:t>
            </a:r>
            <a:r>
              <a:rPr lang="en-GB" dirty="0"/>
              <a:t> Church of Elvis the Divine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Church of the Virus</a:t>
            </a:r>
          </a:p>
          <a:p>
            <a:r>
              <a:rPr lang="en-GB" dirty="0"/>
              <a:t>The Holy Order of the Cheeseburger (HOC) – now removed by the founder</a:t>
            </a:r>
          </a:p>
          <a:p>
            <a:r>
              <a:rPr lang="en-GB" dirty="0"/>
              <a:t>The Church of Saint John the Baptist of the Alien Artichoke ‘uninhibited playfulness of ritual without dogma’ (</a:t>
            </a:r>
            <a:r>
              <a:rPr lang="en-GB" dirty="0" err="1"/>
              <a:t>Chidester</a:t>
            </a:r>
            <a:r>
              <a:rPr lang="en-GB" dirty="0"/>
              <a:t>, 196).</a:t>
            </a:r>
          </a:p>
          <a:p>
            <a:r>
              <a:rPr lang="en-GB" dirty="0">
                <a:solidFill>
                  <a:srgbClr val="FF0000"/>
                </a:solidFill>
              </a:rPr>
              <a:t>Church of </a:t>
            </a:r>
            <a:r>
              <a:rPr lang="en-GB" dirty="0" smtClean="0">
                <a:solidFill>
                  <a:srgbClr val="FF0000"/>
                </a:solidFill>
              </a:rPr>
              <a:t>Euthanasia </a:t>
            </a:r>
            <a:r>
              <a:rPr lang="en-GB" dirty="0">
                <a:solidFill>
                  <a:srgbClr val="FF0000"/>
                </a:solidFill>
              </a:rPr>
              <a:t>– environmental religion – ‘Save the Planet – Kill Yourself’.  ‘Thou shalt not procreate’.  Four Pillars – suicide, abortion, cannibalism, sodomy</a:t>
            </a:r>
          </a:p>
          <a:p>
            <a:r>
              <a:rPr lang="en-GB" dirty="0"/>
              <a:t>The Church of Fun – founded by Wavy Gravy (1960s)</a:t>
            </a:r>
          </a:p>
          <a:p>
            <a:r>
              <a:rPr lang="en-GB" dirty="0"/>
              <a:t>The Church of the Big Plastic Fork</a:t>
            </a:r>
          </a:p>
          <a:p>
            <a:r>
              <a:rPr lang="en-GB" dirty="0"/>
              <a:t>The Church of the Bunny</a:t>
            </a:r>
          </a:p>
          <a:p>
            <a:r>
              <a:rPr lang="en-GB" dirty="0"/>
              <a:t>The Holy Church of Moo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89240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Online religions look like any religion, including historical ones: founder, beliefs, symbols, rituals, </a:t>
            </a:r>
            <a:r>
              <a:rPr lang="en-GB" dirty="0" smtClean="0"/>
              <a:t>beliefs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‘Here are fake religions…doing real, authentic religious work in cyberspace </a:t>
            </a:r>
            <a:r>
              <a:rPr lang="en-GB"/>
              <a:t>by </a:t>
            </a:r>
            <a:r>
              <a:rPr lang="en-GB" smtClean="0"/>
              <a:t>negotiating </a:t>
            </a:r>
            <a:r>
              <a:rPr lang="en-GB" dirty="0"/>
              <a:t>what it means to be a human person in a human place’ (</a:t>
            </a:r>
            <a:r>
              <a:rPr lang="en-GB" dirty="0" err="1"/>
              <a:t>Chidester</a:t>
            </a:r>
            <a:r>
              <a:rPr lang="en-GB" dirty="0"/>
              <a:t>, ix</a:t>
            </a:r>
            <a:r>
              <a:rPr lang="en-GB" dirty="0" smtClean="0"/>
              <a:t>)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US" dirty="0" err="1"/>
              <a:t>Chidester</a:t>
            </a:r>
            <a:r>
              <a:rPr lang="en-US" dirty="0"/>
              <a:t>, D. (2005) </a:t>
            </a:r>
            <a:r>
              <a:rPr lang="en-US" i="1" dirty="0"/>
              <a:t>Authentic fakes: Religion and American popular culture</a:t>
            </a:r>
            <a:r>
              <a:rPr lang="en-US" dirty="0"/>
              <a:t>. Berkeley, </a:t>
            </a:r>
            <a:r>
              <a:rPr lang="en-US" dirty="0" err="1"/>
              <a:t>Calif</a:t>
            </a:r>
            <a:r>
              <a:rPr lang="en-US" dirty="0"/>
              <a:t>: University of California Press.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03313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Sketchbook">
  <a:themeElements>
    <a:clrScheme name="Pixel">
      <a:dk1>
        <a:srgbClr val="103154"/>
      </a:dk1>
      <a:lt1>
        <a:srgbClr val="FFFFFF"/>
      </a:lt1>
      <a:dk2>
        <a:srgbClr val="00BFC3"/>
      </a:dk2>
      <a:lt2>
        <a:srgbClr val="0096FF"/>
      </a:lt2>
      <a:accent1>
        <a:srgbClr val="FF7F01"/>
      </a:accent1>
      <a:accent2>
        <a:srgbClr val="F1B015"/>
      </a:accent2>
      <a:accent3>
        <a:srgbClr val="FBEC85"/>
      </a:accent3>
      <a:accent4>
        <a:srgbClr val="D2C2F1"/>
      </a:accent4>
      <a:accent5>
        <a:srgbClr val="DA5AF4"/>
      </a:accent5>
      <a:accent6>
        <a:srgbClr val="9D09D1"/>
      </a:accent6>
      <a:hlink>
        <a:srgbClr val="1286C9"/>
      </a:hlink>
      <a:folHlink>
        <a:srgbClr val="A8C2E7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Sketchbook.thmx</Template>
  <TotalTime>12</TotalTime>
  <Words>588</Words>
  <Application>Microsoft Macintosh PowerPoint</Application>
  <PresentationFormat>On-screen Show (4:3)</PresentationFormat>
  <Paragraphs>45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Sketchbook</vt:lpstr>
      <vt:lpstr>Fake? Religion</vt:lpstr>
      <vt:lpstr>‘Authentic Fakes’ –  where religion meets popular culture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Fake? Religion</dc:title>
  <dc:creator>Sarah</dc:creator>
  <cp:lastModifiedBy>Sarah</cp:lastModifiedBy>
  <cp:revision>2</cp:revision>
  <dcterms:created xsi:type="dcterms:W3CDTF">2015-04-22T20:58:45Z</dcterms:created>
  <dcterms:modified xsi:type="dcterms:W3CDTF">2015-04-22T21:11:04Z</dcterms:modified>
</cp:coreProperties>
</file>