
<file path=[Content_Types].xml><?xml version="1.0" encoding="utf-8"?>
<Types xmlns="http://schemas.openxmlformats.org/package/2006/content-types">
  <Default Extension="jpeg" ContentType="image/jpeg"/>
  <Default Extension="mov" ContentType="video/quicktime"/>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56" r:id="rId2"/>
    <p:sldId id="262" r:id="rId3"/>
    <p:sldId id="257" r:id="rId4"/>
    <p:sldId id="258" r:id="rId5"/>
    <p:sldId id="273" r:id="rId6"/>
    <p:sldId id="259" r:id="rId7"/>
    <p:sldId id="261" r:id="rId8"/>
    <p:sldId id="263" r:id="rId9"/>
    <p:sldId id="277" r:id="rId10"/>
    <p:sldId id="267" r:id="rId11"/>
    <p:sldId id="266" r:id="rId12"/>
    <p:sldId id="268" r:id="rId13"/>
    <p:sldId id="269" r:id="rId14"/>
    <p:sldId id="270" r:id="rId15"/>
    <p:sldId id="275" r:id="rId16"/>
    <p:sldId id="281" r:id="rId17"/>
    <p:sldId id="264" r:id="rId18"/>
    <p:sldId id="279" r:id="rId19"/>
    <p:sldId id="280" r:id="rId20"/>
    <p:sldId id="274" r:id="rId21"/>
    <p:sldId id="276" r:id="rId22"/>
    <p:sldId id="282" r:id="rId2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D5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5CB0EC-C73C-9C50-1977-8FCF1FE93228}" v="1063" dt="2025-01-14T18:34:57.389"/>
    <p1510:client id="{1D0B06F8-86D9-A590-3919-5C38635B9EFC}" v="838" dt="2025-01-15T01:04:20.699"/>
    <p1510:client id="{3A3F034E-4BAC-384B-A06E-ED172850BDA8}" v="1220" dt="2025-01-15T02:31:31.288"/>
    <p1510:client id="{5515FB13-D013-0B1E-247D-6964A6786AF5}" v="1" dt="2025-01-15T09:32:33.806"/>
    <p1510:client id="{BAFD0BBD-C3D1-354C-92C4-01D64C49EF5C}" v="37" dt="2025-01-15T02:22:07.988"/>
    <p1510:client id="{D95E8DB7-4BAE-6540-8233-2EAAD8A09327}" v="97" dt="2025-01-14T23:20:36.239"/>
    <p1510:client id="{EAF6B101-812D-F67A-ABA1-6AF43721F7A7}" v="188" dt="2025-01-14T20:41:04.2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6C2A0B-7275-42BB-85B7-2B9EA1DA553E}" type="datetimeFigureOut">
              <a:t>1/15/2025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52A067-8638-440E-9751-6C8171D7E7EB}" type="slidenum">
              <a:t>‹#›</a:t>
            </a:fld>
            <a:endParaRPr lang="en-GB"/>
          </a:p>
        </p:txBody>
      </p:sp>
    </p:spTree>
    <p:extLst>
      <p:ext uri="{BB962C8B-B14F-4D97-AF65-F5344CB8AC3E}">
        <p14:creationId xmlns:p14="http://schemas.microsoft.com/office/powerpoint/2010/main" val="139828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investopedia.com/terms/f/four-ps.asp"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Good Morning/Afternoon.</a:t>
            </a:r>
            <a:r>
              <a:rPr lang="en-GB" b="1"/>
              <a:t> </a:t>
            </a:r>
            <a:r>
              <a:rPr lang="en-GB"/>
              <a:t>My name is Eva, these are my colleagues Mia, and Sean and today we are going to be talking to you about Boardmasters Festival and the evolution of sustainability, convenience and popularity among 18-30 year olds, which is the type of market we have decided to target.</a:t>
            </a:r>
            <a:endParaRPr lang="en-US"/>
          </a:p>
        </p:txBody>
      </p:sp>
      <p:sp>
        <p:nvSpPr>
          <p:cNvPr id="4" name="Slide Number Placeholder 3"/>
          <p:cNvSpPr>
            <a:spLocks noGrp="1"/>
          </p:cNvSpPr>
          <p:nvPr>
            <p:ph type="sldNum" sz="quarter" idx="5"/>
          </p:nvPr>
        </p:nvSpPr>
        <p:spPr/>
        <p:txBody>
          <a:bodyPr/>
          <a:lstStyle/>
          <a:p>
            <a:fld id="{E852A067-8638-440E-9751-6C8171D7E7EB}" type="slidenum">
              <a:t>1</a:t>
            </a:fld>
            <a:endParaRPr lang="en-GB"/>
          </a:p>
        </p:txBody>
      </p:sp>
    </p:spTree>
    <p:extLst>
      <p:ext uri="{BB962C8B-B14F-4D97-AF65-F5344CB8AC3E}">
        <p14:creationId xmlns:p14="http://schemas.microsoft.com/office/powerpoint/2010/main" val="3367080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One of the aims  of this campaign are to encourage the use of social media, engagement and promotion. The objective of this aim is to inspire participants from past years of the festivals production to share their personal experiences of the festival, and to use hashtags to promote the festival on the appropriate platforms, which my colleague, Sean, will discuss further into this presentation. Another one of the aims of this campaign is to promote the festival in a manner that would solicit change. The objective of this aim is to create an image around the festival making it fun, enjoyable and worthwhile, all while promoting an opportunity to our chosen demographic to take part in sustainability efforts.</a:t>
            </a:r>
            <a:endParaRPr lang="en-GB">
              <a:ea typeface="Calibri"/>
              <a:cs typeface="Calibri"/>
            </a:endParaRPr>
          </a:p>
          <a:p>
            <a:endParaRPr lang="en-GB">
              <a:ea typeface="Calibri"/>
              <a:cs typeface="Calibri"/>
            </a:endParaRPr>
          </a:p>
          <a:p>
            <a:endParaRPr lang="en-GB">
              <a:ea typeface="Calibri"/>
              <a:cs typeface="Calibri"/>
            </a:endParaRPr>
          </a:p>
          <a:p>
            <a:endParaRPr lang="en-GB">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t>2</a:t>
            </a:fld>
            <a:endParaRPr lang="en-GB"/>
          </a:p>
        </p:txBody>
      </p:sp>
    </p:spTree>
    <p:extLst>
      <p:ext uri="{BB962C8B-B14F-4D97-AF65-F5344CB8AC3E}">
        <p14:creationId xmlns:p14="http://schemas.microsoft.com/office/powerpoint/2010/main" val="17367097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Boardmasters Festival is an event held annually in Newquay, Cornwall. The festival is a combination of amateur and professional surfing, skateboarding, music </a:t>
            </a:r>
            <a:r>
              <a:rPr lang="en-GB" b="1"/>
              <a:t> </a:t>
            </a:r>
            <a:r>
              <a:rPr lang="en-GB"/>
              <a:t>and much more. With Cornwall being a popular destination for many surfers, it is recognised for its picturesque beaches and famous surf lifestyle.</a:t>
            </a:r>
            <a:r>
              <a:rPr lang="en-GB" b="1"/>
              <a:t> </a:t>
            </a:r>
            <a:r>
              <a:rPr lang="en-GB"/>
              <a:t>Every year, Boardmasters brings thousands of visitors to the festival, offering participants an enticing range of sporting  competitions, live performances from various musical artists and cultural experiences.</a:t>
            </a:r>
            <a:endParaRPr lang="en-US"/>
          </a:p>
        </p:txBody>
      </p:sp>
      <p:sp>
        <p:nvSpPr>
          <p:cNvPr id="4" name="Slide Number Placeholder 3"/>
          <p:cNvSpPr>
            <a:spLocks noGrp="1"/>
          </p:cNvSpPr>
          <p:nvPr>
            <p:ph type="sldNum" sz="quarter" idx="5"/>
          </p:nvPr>
        </p:nvSpPr>
        <p:spPr/>
        <p:txBody>
          <a:bodyPr/>
          <a:lstStyle/>
          <a:p>
            <a:fld id="{E852A067-8638-440E-9751-6C8171D7E7EB}" type="slidenum">
              <a:t>3</a:t>
            </a:fld>
            <a:endParaRPr lang="en-GB"/>
          </a:p>
        </p:txBody>
      </p:sp>
    </p:spTree>
    <p:extLst>
      <p:ext uri="{BB962C8B-B14F-4D97-AF65-F5344CB8AC3E}">
        <p14:creationId xmlns:p14="http://schemas.microsoft.com/office/powerpoint/2010/main" val="3784088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With Boardmasters’ popularity growing annually, Great Western Railway has provided the public with multiple services across the UK which can be used to travel to the festival safely and sustainably.</a:t>
            </a:r>
            <a:r>
              <a:rPr lang="en-GB" b="1"/>
              <a:t> </a:t>
            </a:r>
            <a:r>
              <a:rPr lang="en-GB"/>
              <a:t>With services running from major cities such as Bristol, Plymouth, and London to Cornwall  where the festival is held, participants are starting to ditch the car and switch to GWR’s sustainable travel service. . The closest train station to </a:t>
            </a:r>
            <a:r>
              <a:rPr lang="en-GB" err="1"/>
              <a:t>Fistral</a:t>
            </a:r>
            <a:r>
              <a:rPr lang="en-GB"/>
              <a:t> Beach and the grounds of the festival is Newquay Railway station.</a:t>
            </a:r>
          </a:p>
          <a:p>
            <a:r>
              <a:rPr lang="en-GB"/>
              <a:t>The train routes to the festival are simple and hassle-free for participants.</a:t>
            </a:r>
            <a:r>
              <a:rPr lang="en-GB" b="1"/>
              <a:t> </a:t>
            </a:r>
            <a:r>
              <a:rPr lang="en-GB"/>
              <a:t>For London Paddington passengers, they can catch a service from London Paddington to Truro, and then from Truro to Newquay railway station, taking approximately 5 and a half hours.</a:t>
            </a:r>
            <a:endParaRPr lang="en-GB">
              <a:ea typeface="Calibri"/>
              <a:cs typeface="Calibri"/>
            </a:endParaRPr>
          </a:p>
          <a:p>
            <a:r>
              <a:rPr lang="en-GB" b="1"/>
              <a:t> </a:t>
            </a:r>
            <a:r>
              <a:rPr lang="en-GB"/>
              <a:t>The Bristol route service consists of a GWR train from Bristol Temple Meads to Newquay, with a change available for passengers at either Truro or Exeter Saint David’s and the total travel time estimates at 4 and a half hours.</a:t>
            </a:r>
            <a:r>
              <a:rPr lang="en-GB" b="1"/>
              <a:t> </a:t>
            </a:r>
            <a:r>
              <a:rPr lang="en-GB"/>
              <a:t>Direct rail services are available from Exeter to Newquay, and Plymouth to Newquay, with both travel time durations averaging at around an hour and a half.</a:t>
            </a:r>
            <a:endParaRPr lang="en-GB">
              <a:ea typeface="Calibri"/>
              <a:cs typeface="Calibri"/>
            </a:endParaRPr>
          </a:p>
          <a:p>
            <a:r>
              <a:rPr lang="en-GB"/>
              <a:t>The train services provided by GWR are regularly run, not just to Newquay but all across Britain. Although the services pass through each stop regularly, the large amount of people relying on GWR’s services and routes means that booking in advance is highly advisable.</a:t>
            </a:r>
            <a:endParaRPr lang="en-GB">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t>4</a:t>
            </a:fld>
            <a:endParaRPr lang="en-GB"/>
          </a:p>
        </p:txBody>
      </p:sp>
    </p:spTree>
    <p:extLst>
      <p:ext uri="{BB962C8B-B14F-4D97-AF65-F5344CB8AC3E}">
        <p14:creationId xmlns:p14="http://schemas.microsoft.com/office/powerpoint/2010/main" val="808595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In addition to this, London is home to an 18-30 year old demographic with interests in surfing, skateboarding, and live music. There are currently tens of thousands of Londoner’s within the demographic we are targeting who take surfing very seriously, and don’t have the opportunities to surf in an atmosphere like Boardmasters. Therefore presenting information and conducting research on travel routes and travel times is essential to target such a large demographic coming from the same cities. (Surfer Today, 2025)</a:t>
            </a:r>
          </a:p>
        </p:txBody>
      </p:sp>
      <p:sp>
        <p:nvSpPr>
          <p:cNvPr id="4" name="Slide Number Placeholder 3"/>
          <p:cNvSpPr>
            <a:spLocks noGrp="1"/>
          </p:cNvSpPr>
          <p:nvPr>
            <p:ph type="sldNum" sz="quarter" idx="5"/>
          </p:nvPr>
        </p:nvSpPr>
        <p:spPr/>
        <p:txBody>
          <a:bodyPr/>
          <a:lstStyle/>
          <a:p>
            <a:fld id="{E852A067-8638-440E-9751-6C8171D7E7EB}" type="slidenum">
              <a:rPr lang="en-GB"/>
              <a:t>5</a:t>
            </a:fld>
            <a:endParaRPr lang="en-GB"/>
          </a:p>
        </p:txBody>
      </p:sp>
    </p:spTree>
    <p:extLst>
      <p:ext uri="{BB962C8B-B14F-4D97-AF65-F5344CB8AC3E}">
        <p14:creationId xmlns:p14="http://schemas.microsoft.com/office/powerpoint/2010/main" val="1681810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Travel links from the train station are also almost equally as accessible and convenient for festival-goers, thanks to the boardmasters </a:t>
            </a:r>
            <a:r>
              <a:rPr lang="en-GB" err="1"/>
              <a:t>shuttlebus</a:t>
            </a:r>
            <a:r>
              <a:rPr lang="en-GB"/>
              <a:t>. The </a:t>
            </a:r>
            <a:r>
              <a:rPr lang="en-GB" err="1"/>
              <a:t>shuttlebus</a:t>
            </a:r>
            <a:r>
              <a:rPr lang="en-GB"/>
              <a:t> service runs every 10-15 minutes from the train station with a direct route to the festival, which is easy to maintain as the festival is only a short journey of around 6 minutes. </a:t>
            </a:r>
          </a:p>
          <a:p>
            <a:r>
              <a:rPr lang="en-GB"/>
              <a:t>Festival-goers can also walk from the train station to the festival site to avoid the </a:t>
            </a:r>
            <a:r>
              <a:rPr lang="en-GB" err="1"/>
              <a:t>shuttlebus</a:t>
            </a:r>
            <a:endParaRPr lang="en-GB">
              <a:ea typeface="Calibri"/>
              <a:cs typeface="Calibri"/>
            </a:endParaRPr>
          </a:p>
          <a:p>
            <a:r>
              <a:rPr lang="en-GB"/>
              <a:t> </a:t>
            </a:r>
            <a:r>
              <a:rPr lang="en-GB" err="1"/>
              <a:t>ques</a:t>
            </a:r>
            <a:r>
              <a:rPr lang="en-GB"/>
              <a:t> as the walk estimates at around a 15-20 minute journey on foot.</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t>6</a:t>
            </a:fld>
            <a:endParaRPr lang="en-GB"/>
          </a:p>
        </p:txBody>
      </p:sp>
    </p:spTree>
    <p:extLst>
      <p:ext uri="{BB962C8B-B14F-4D97-AF65-F5344CB8AC3E}">
        <p14:creationId xmlns:p14="http://schemas.microsoft.com/office/powerpoint/2010/main" val="3704306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Luggage forwarding services are available for the festival, which is recommended as surfboards are not allowed to be transported onboard the GWR trains. However, There are good alternatives for festival goers who are hoping to surf this festival season, all thanks to rental services like Newquay Surfboard hire. Based in the heart of Newquay, Cornwall this service is a no-brainer as it allows more people the option of using GWR services, as well as being on </a:t>
            </a:r>
            <a:r>
              <a:rPr lang="en-GB" err="1"/>
              <a:t>Fistral</a:t>
            </a:r>
            <a:r>
              <a:rPr lang="en-GB"/>
              <a:t> beach, which is the site of the festival grounds. With surfboards not being able to be transported on GWR trains, this alternative is good for inspiring the environmentally conscious target market were trying to reach to ditch the car, and hire a surfboard instead.</a:t>
            </a:r>
          </a:p>
          <a:p>
            <a:endParaRPr lang="en-GB"/>
          </a:p>
          <a:p>
            <a:endParaRPr lang="en-GB"/>
          </a:p>
          <a:p>
            <a:endParaRPr lang="en-GB"/>
          </a:p>
          <a:p>
            <a:r>
              <a:rPr lang="en-GB"/>
              <a:t> services, as well as being on </a:t>
            </a:r>
            <a:r>
              <a:rPr lang="en-GB" err="1"/>
              <a:t>Fistral</a:t>
            </a:r>
            <a:r>
              <a:rPr lang="en-GB"/>
              <a:t> beach, which is the site of the festival grounds.</a:t>
            </a:r>
            <a:endParaRPr lang="en-US">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rPr lang="en-GB"/>
              <a:t>7</a:t>
            </a:fld>
            <a:endParaRPr lang="en-GB"/>
          </a:p>
        </p:txBody>
      </p:sp>
    </p:spTree>
    <p:extLst>
      <p:ext uri="{BB962C8B-B14F-4D97-AF65-F5344CB8AC3E}">
        <p14:creationId xmlns:p14="http://schemas.microsoft.com/office/powerpoint/2010/main" val="1943443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brand personality of the demographic we are aiming to has been defined using AAKER’s brand personality framework. This Framework has been most useful when working out the most efficient ways to market to 18-30 year olds </a:t>
            </a:r>
            <a:r>
              <a:rPr lang="en-US"/>
              <a:t>and the traits a brand needs to possess in order to engage with this demographic.</a:t>
            </a:r>
            <a:r>
              <a:rPr lang="en-GB"/>
              <a:t> These topics were covered as it is vitally important to take the interests, aspirations and principles of this demographic. Young adults between 18 and 30 are a demographic in search of events, services and more which they know will be  authentic, comparable, and something that coincides with the evolving lifestyles of young adults. 18-30 year olds are usually environmentally conscious, tech-savvy, and appreciate brands that have a deeper meaning.</a:t>
            </a:r>
            <a:endParaRPr lang="en-US"/>
          </a:p>
        </p:txBody>
      </p:sp>
      <p:sp>
        <p:nvSpPr>
          <p:cNvPr id="4" name="Slide Number Placeholder 3"/>
          <p:cNvSpPr>
            <a:spLocks noGrp="1"/>
          </p:cNvSpPr>
          <p:nvPr>
            <p:ph type="sldNum" sz="quarter" idx="5"/>
          </p:nvPr>
        </p:nvSpPr>
        <p:spPr/>
        <p:txBody>
          <a:bodyPr/>
          <a:lstStyle/>
          <a:p>
            <a:fld id="{E852A067-8638-440E-9751-6C8171D7E7EB}" type="slidenum">
              <a:rPr lang="en-GB"/>
              <a:t>8</a:t>
            </a:fld>
            <a:endParaRPr lang="en-GB"/>
          </a:p>
        </p:txBody>
      </p:sp>
    </p:spTree>
    <p:extLst>
      <p:ext uri="{BB962C8B-B14F-4D97-AF65-F5344CB8AC3E}">
        <p14:creationId xmlns:p14="http://schemas.microsoft.com/office/powerpoint/2010/main" val="4121406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Developed by Jennifer Aaker, the framework Aaker’s brand personality shines a light on 5 key aspects that brands can learn to adapt to, to create a distinguishable personality. The 5 aspects are Sincerity, excitement, competence, sophistication, and ruggedness. These aspects are often used to assist companies and businesses in becoming more relatable, and for their brands to be more exposed to the market that they're trying to reach. To show understanding of this particular framework, my team and I applied this model to our chosen market, which is young adults between the ages of 18-30.</a:t>
            </a:r>
            <a:endParaRPr lang="en-US"/>
          </a:p>
          <a:p>
            <a:endParaRPr lang="en-GB">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rPr lang="en-GB"/>
              <a:t>9</a:t>
            </a:fld>
            <a:endParaRPr lang="en-GB"/>
          </a:p>
        </p:txBody>
      </p:sp>
    </p:spTree>
    <p:extLst>
      <p:ext uri="{BB962C8B-B14F-4D97-AF65-F5344CB8AC3E}">
        <p14:creationId xmlns:p14="http://schemas.microsoft.com/office/powerpoint/2010/main" val="12157953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Characteristics of sincerity</a:t>
            </a:r>
            <a:r>
              <a:rPr lang="en-GB" b="1"/>
              <a:t> </a:t>
            </a:r>
            <a:r>
              <a:rPr lang="en-GB"/>
              <a:t>tend to rotate around honest, wholesome, dependable and light-hearted brands. Some examples of brands that would appeal to the demographic while also demonstrating sincerity are Patagonia and Ben &amp; Jerry’s.</a:t>
            </a:r>
            <a:r>
              <a:rPr lang="en-GB" b="1"/>
              <a:t> </a:t>
            </a:r>
            <a:r>
              <a:rPr lang="en-GB"/>
              <a:t>Ben and Jerry’s has progressed its brand constructed on their values. These values consist of environmental sustainability, social justice for all, and the use of</a:t>
            </a:r>
            <a:r>
              <a:rPr lang="en-GB" b="1"/>
              <a:t> </a:t>
            </a:r>
            <a:r>
              <a:rPr lang="en-GB"/>
              <a:t>fair trade ingredient in their products. </a:t>
            </a:r>
            <a:r>
              <a:rPr lang="en-GB" b="1"/>
              <a:t> </a:t>
            </a:r>
            <a:r>
              <a:rPr lang="en-GB"/>
              <a:t>The Gen Z demographic take pride in having brands such as ben &amp; jerry’s in their home. Whether it be advocating for the climate crisis, or supporting fair trade, Ben &amp; Jerry’s are sincere in coinciding the brands business practices with it’s core values.</a:t>
            </a:r>
          </a:p>
          <a:p>
            <a:r>
              <a:rPr lang="en-GB"/>
              <a:t>With Patagonia’s brand personality being honest, environmentally conscious, and aligning with this generations ethics, this brand draws young adults in with their strong guarantee of sustainable, good quality products.  Patagonia’s translucency with its customers, and the brands performance with regards to ethical manufacturing are all traits that strongly resonate with the Gen Z demographic, who are particularly conscious with environmental issues. I will now hand you over to my colleague Mia, who will explain this model further.</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rPr lang="en-GB"/>
              <a:t>10</a:t>
            </a:fld>
            <a:endParaRPr lang="en-GB"/>
          </a:p>
        </p:txBody>
      </p:sp>
    </p:spTree>
    <p:extLst>
      <p:ext uri="{BB962C8B-B14F-4D97-AF65-F5344CB8AC3E}">
        <p14:creationId xmlns:p14="http://schemas.microsoft.com/office/powerpoint/2010/main" val="2272582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endParaRPr lang="en-US"/>
          </a:p>
          <a:p>
            <a:endParaRPr lang="en-US"/>
          </a:p>
          <a:p>
            <a:endParaRPr lang="en-US"/>
          </a:p>
          <a:p>
            <a:endParaRPr lang="en-US"/>
          </a:p>
          <a:p>
            <a:r>
              <a:rPr lang="en-US">
                <a:ea typeface="Calibri"/>
                <a:cs typeface="Calibri"/>
              </a:rPr>
              <a:t>When looking at </a:t>
            </a:r>
            <a:r>
              <a:rPr lang="en-US" err="1">
                <a:ea typeface="Calibri"/>
                <a:cs typeface="Calibri"/>
              </a:rPr>
              <a:t>advertrising</a:t>
            </a:r>
            <a:r>
              <a:rPr lang="en-US">
                <a:ea typeface="Calibri"/>
                <a:cs typeface="Calibri"/>
              </a:rPr>
              <a:t> </a:t>
            </a:r>
            <a:r>
              <a:rPr lang="en-US" err="1">
                <a:ea typeface="Calibri"/>
                <a:cs typeface="Calibri"/>
              </a:rPr>
              <a:t>Boardmasters</a:t>
            </a:r>
            <a:r>
              <a:rPr lang="en-US">
                <a:ea typeface="Calibri"/>
                <a:cs typeface="Calibri"/>
              </a:rPr>
              <a:t> festival through different social media platforms, we must consider what type of attendee visits </a:t>
            </a:r>
            <a:r>
              <a:rPr lang="en-US" err="1">
                <a:ea typeface="Calibri"/>
                <a:cs typeface="Calibri"/>
              </a:rPr>
              <a:t>Boardmasters</a:t>
            </a:r>
            <a:r>
              <a:rPr lang="en-US">
                <a:ea typeface="Calibri"/>
                <a:cs typeface="Calibri"/>
              </a:rPr>
              <a:t> festival. Eva spoke previously about the festivals demographic (young, free will, </a:t>
            </a:r>
            <a:r>
              <a:rPr lang="en-US" err="1">
                <a:ea typeface="Calibri"/>
                <a:cs typeface="Calibri"/>
              </a:rPr>
              <a:t>adventerous</a:t>
            </a:r>
            <a:r>
              <a:rPr lang="en-US">
                <a:ea typeface="Calibri"/>
                <a:cs typeface="Calibri"/>
              </a:rPr>
              <a:t>) This means the best fitted platforms to use would be apps such as </a:t>
            </a:r>
            <a:r>
              <a:rPr lang="en-US" err="1">
                <a:ea typeface="Calibri"/>
                <a:cs typeface="Calibri"/>
              </a:rPr>
              <a:t>instagram</a:t>
            </a:r>
            <a:r>
              <a:rPr lang="en-US">
                <a:ea typeface="Calibri"/>
                <a:cs typeface="Calibri"/>
              </a:rPr>
              <a:t> and </a:t>
            </a:r>
            <a:r>
              <a:rPr lang="en-US" err="1">
                <a:ea typeface="Calibri"/>
                <a:cs typeface="Calibri"/>
              </a:rPr>
              <a:t>tiktok</a:t>
            </a:r>
            <a:endParaRPr lang="en-US" err="1"/>
          </a:p>
          <a:p>
            <a:r>
              <a:rPr lang="en-US">
                <a:ea typeface="Calibri"/>
                <a:cs typeface="Calibri"/>
              </a:rPr>
              <a:t>The 4ps of marketing were also considered (product, Price, place, promotion)  </a:t>
            </a:r>
          </a:p>
          <a:p>
            <a:endParaRPr lang="en-US">
              <a:ea typeface="Calibri"/>
              <a:cs typeface="Calibri"/>
            </a:endParaRPr>
          </a:p>
          <a:p>
            <a:endParaRPr lang="en-US"/>
          </a:p>
          <a:p>
            <a:endParaRPr lang="en-US"/>
          </a:p>
          <a:p>
            <a:endParaRPr lang="en-US"/>
          </a:p>
          <a:p>
            <a:endParaRPr lang="en-US"/>
          </a:p>
          <a:p>
            <a:r>
              <a:rPr lang="en-US">
                <a:hlinkClick r:id="rId3"/>
              </a:rPr>
              <a:t>https://www.investopedia.com/terms/f/four-ps.asp</a:t>
            </a:r>
            <a:endParaRPr lang="en-US">
              <a:ea typeface="Calibri"/>
              <a:cs typeface="Calibri"/>
            </a:endParaRPr>
          </a:p>
        </p:txBody>
      </p:sp>
      <p:sp>
        <p:nvSpPr>
          <p:cNvPr id="4" name="Slide Number Placeholder 3"/>
          <p:cNvSpPr>
            <a:spLocks noGrp="1"/>
          </p:cNvSpPr>
          <p:nvPr>
            <p:ph type="sldNum" sz="quarter" idx="5"/>
          </p:nvPr>
        </p:nvSpPr>
        <p:spPr/>
        <p:txBody>
          <a:bodyPr/>
          <a:lstStyle/>
          <a:p>
            <a:fld id="{E852A067-8638-440E-9751-6C8171D7E7EB}" type="slidenum">
              <a:rPr lang="en-GB"/>
              <a:t>17</a:t>
            </a:fld>
            <a:endParaRPr lang="en-GB"/>
          </a:p>
        </p:txBody>
      </p:sp>
    </p:spTree>
    <p:extLst>
      <p:ext uri="{BB962C8B-B14F-4D97-AF65-F5344CB8AC3E}">
        <p14:creationId xmlns:p14="http://schemas.microsoft.com/office/powerpoint/2010/main" val="360732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15/01/2025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15/01/2025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4.png"/><Relationship Id="rId7"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image" Target="../media/image35.png"/></Relationships>
</file>

<file path=ppt/slides/_rels/slide9.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sv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svg"/><Relationship Id="rId4" Type="http://schemas.openxmlformats.org/officeDocument/2006/relationships/image" Target="../media/image47.png"/></Relationships>
</file>

<file path=ppt/slides/_rels/slide1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4.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png"/></Relationships>
</file>

<file path=ppt/slides/_rels/slide1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svg"/><Relationship Id="rId4" Type="http://schemas.openxmlformats.org/officeDocument/2006/relationships/image" Target="../media/image66.png"/></Relationships>
</file>

<file path=ppt/slides/_rels/slide1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flickr.com/photos/ryanvanetten/5928662611" TargetMode="Externa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4" Type="http://schemas.openxmlformats.org/officeDocument/2006/relationships/image" Target="../media/image70.png"/></Relationships>
</file>

<file path=ppt/slides/_rels/slide1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20.xml.rels><?xml version="1.0" encoding="UTF-8" standalone="yes"?>
<Relationships xmlns="http://schemas.openxmlformats.org/package/2006/relationships"><Relationship Id="rId3" Type="http://schemas.openxmlformats.org/officeDocument/2006/relationships/hyperlink" Target="http://www.investopedia.com/terms/f/four-ps.asp" TargetMode="External"/><Relationship Id="rId2" Type="http://schemas.openxmlformats.org/officeDocument/2006/relationships/hyperlink" Target="http://www.cornwalllive.com/whats-on/music-nightlife/boardmasters-2022-review-saturday-showed-7461962" TargetMode="External"/><Relationship Id="rId1" Type="http://schemas.openxmlformats.org/officeDocument/2006/relationships/slideLayout" Target="../slideLayouts/slideLayout2.xml"/><Relationship Id="rId4" Type="http://schemas.openxmlformats.org/officeDocument/2006/relationships/hyperlink" Target="http://www.webfx.com/social-media/pricing/how-much-does-it-cost-to-advertise-on-instagram/"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benjerry.co.uk/values" TargetMode="External"/><Relationship Id="rId7" Type="http://schemas.openxmlformats.org/officeDocument/2006/relationships/hyperlink" Target="https://www.surfertoday.com/surfing/the-best-surf-spots-near-london#google_vignette" TargetMode="External"/><Relationship Id="rId2" Type="http://schemas.openxmlformats.org/officeDocument/2006/relationships/hyperlink" Target="http://www.benjerry.co.uk" TargetMode="External"/><Relationship Id="rId1" Type="http://schemas.openxmlformats.org/officeDocument/2006/relationships/slideLayout" Target="../slideLayouts/slideLayout2.xml"/><Relationship Id="rId6" Type="http://schemas.openxmlformats.org/officeDocument/2006/relationships/hyperlink" Target="https://eu.patagonia.com/gb/en/shop/web-specials?gclid=7f705aa4c8ad10e5e47f3d23ca261198&amp;gclsrc=3p.ds&amp;msclkid=7f705aa4c8ad10e5e47f3d23ca261198&amp;utm_source=bing&amp;utm_medium=cpc&amp;utm_campaign=UK%20%7C%20Brand%20%7C%20Extended%20(Assembly)&amp;utm_term=patagonia%20store&amp;utm_content=Store%20%7C%20Broad" TargetMode="External"/><Relationship Id="rId5" Type="http://schemas.openxmlformats.org/officeDocument/2006/relationships/hyperlink" Target="https://liveinnovation.org/brand-personality-understanding-aakers-5-dimension-model/" TargetMode="External"/><Relationship Id="rId4" Type="http://schemas.openxmlformats.org/officeDocument/2006/relationships/hyperlink" Target="https://www.gwr.com/stations-and-destinations/travel-inspiration/festivals-and-events/boardmasters-festival"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liveinnovation.org/brand-personality-understanding-aakers-5-dimension-model/" TargetMode="External"/><Relationship Id="rId2" Type="http://schemas.openxmlformats.org/officeDocument/2006/relationships/hyperlink" Target="https://boardmasters.com/partners/" TargetMode="External"/><Relationship Id="rId1" Type="http://schemas.openxmlformats.org/officeDocument/2006/relationships/slideLayout" Target="../slideLayouts/slideLayout2.xml"/><Relationship Id="rId4" Type="http://schemas.openxmlformats.org/officeDocument/2006/relationships/hyperlink" Target="https://www.agbarr.co.uk/our-brands/barr-soft-drinks/rubicon-ra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stretch>
            <a:fillRect l="-11000" r="-11000"/>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68415" y="2437472"/>
            <a:ext cx="9144000" cy="1655762"/>
          </a:xfrm>
        </p:spPr>
        <p:txBody>
          <a:bodyPr vert="horz" lIns="91440" tIns="45720" rIns="91440" bIns="45720" rtlCol="0" anchor="t">
            <a:normAutofit/>
          </a:bodyPr>
          <a:lstStyle/>
          <a:p>
            <a:r>
              <a:rPr lang="en-GB" u="sng">
                <a:latin typeface="Bahnschrift"/>
              </a:rPr>
              <a:t>"All Aboard!" Social Media Campaign</a:t>
            </a:r>
          </a:p>
          <a:p>
            <a:r>
              <a:rPr lang="en-GB" sz="1600" u="sng">
                <a:latin typeface="Bahnschrift"/>
              </a:rPr>
              <a:t>Eva Thomas – 2203669</a:t>
            </a:r>
          </a:p>
          <a:p>
            <a:r>
              <a:rPr lang="en-GB" sz="1600" u="sng">
                <a:latin typeface="Bahnschrift"/>
              </a:rPr>
              <a:t>Mia </a:t>
            </a:r>
            <a:r>
              <a:rPr lang="en-GB" sz="1600" u="sng" err="1">
                <a:latin typeface="Bahnschrift"/>
              </a:rPr>
              <a:t>Godsall</a:t>
            </a:r>
            <a:r>
              <a:rPr lang="en-GB" sz="1600" u="sng">
                <a:latin typeface="Bahnschrift"/>
              </a:rPr>
              <a:t> - 2418422</a:t>
            </a:r>
          </a:p>
          <a:p>
            <a:r>
              <a:rPr lang="en-GB" sz="1600" u="sng">
                <a:latin typeface="Bahnschrift"/>
              </a:rPr>
              <a:t>Sean </a:t>
            </a:r>
            <a:r>
              <a:rPr lang="en-GB" sz="1600" u="sng" err="1">
                <a:latin typeface="Bahnschrift"/>
              </a:rPr>
              <a:t>Brownbill</a:t>
            </a:r>
            <a:r>
              <a:rPr lang="en-GB" sz="1600" u="sng">
                <a:latin typeface="Bahnschrift"/>
              </a:rPr>
              <a:t> - 2401987</a:t>
            </a:r>
          </a:p>
        </p:txBody>
      </p:sp>
    </p:spTree>
    <p:extLst>
      <p:ext uri="{BB962C8B-B14F-4D97-AF65-F5344CB8AC3E}">
        <p14:creationId xmlns:p14="http://schemas.microsoft.com/office/powerpoint/2010/main" val="1098572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1"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1"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1"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337D7A-2FF3-0F1A-90E9-199205DA098B}"/>
              </a:ext>
            </a:extLst>
          </p:cNvPr>
          <p:cNvSpPr>
            <a:spLocks noGrp="1"/>
          </p:cNvSpPr>
          <p:nvPr>
            <p:ph type="title"/>
          </p:nvPr>
        </p:nvSpPr>
        <p:spPr>
          <a:xfrm>
            <a:off x="513080" y="222885"/>
            <a:ext cx="10515600" cy="1325563"/>
          </a:xfrm>
        </p:spPr>
        <p:txBody>
          <a:bodyPr/>
          <a:lstStyle/>
          <a:p>
            <a:r>
              <a:rPr lang="en-GB" u="sng">
                <a:latin typeface="Bahnschrift"/>
              </a:rPr>
              <a:t>Aims and Objectives:</a:t>
            </a:r>
          </a:p>
        </p:txBody>
      </p:sp>
      <p:sp>
        <p:nvSpPr>
          <p:cNvPr id="3" name="TextBox 2">
            <a:extLst>
              <a:ext uri="{FF2B5EF4-FFF2-40B4-BE49-F238E27FC236}">
                <a16:creationId xmlns:a16="http://schemas.microsoft.com/office/drawing/2014/main" id="{D8071F81-F92F-DE97-8BF1-FAE06898A15F}"/>
              </a:ext>
            </a:extLst>
          </p:cNvPr>
          <p:cNvSpPr txBox="1"/>
          <p:nvPr/>
        </p:nvSpPr>
        <p:spPr>
          <a:xfrm>
            <a:off x="409988" y="1730931"/>
            <a:ext cx="514525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latin typeface="Bahnschrift"/>
              </a:rPr>
              <a:t>One of the aims  of this campaign are to encourage the use of social media, engagement and promotion. </a:t>
            </a:r>
            <a:endParaRPr lang="en-US" sz="2400">
              <a:latin typeface="Bahnschrift"/>
            </a:endParaRPr>
          </a:p>
        </p:txBody>
      </p:sp>
      <p:sp>
        <p:nvSpPr>
          <p:cNvPr id="5" name="TextBox 4">
            <a:extLst>
              <a:ext uri="{FF2B5EF4-FFF2-40B4-BE49-F238E27FC236}">
                <a16:creationId xmlns:a16="http://schemas.microsoft.com/office/drawing/2014/main" id="{A1B80ADA-6626-287C-908F-EE2264C2B414}"/>
              </a:ext>
            </a:extLst>
          </p:cNvPr>
          <p:cNvSpPr txBox="1"/>
          <p:nvPr/>
        </p:nvSpPr>
        <p:spPr>
          <a:xfrm>
            <a:off x="614289" y="4297679"/>
            <a:ext cx="492760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latin typeface="Bahnschrift"/>
              </a:rPr>
              <a:t>Another one of the aims of this campaign is to promote the festival in a manner that would solicit change. </a:t>
            </a:r>
            <a:endParaRPr lang="en-US" sz="2400">
              <a:latin typeface="Bahnschrift"/>
            </a:endParaRPr>
          </a:p>
        </p:txBody>
      </p:sp>
      <p:pic>
        <p:nvPicPr>
          <p:cNvPr id="8" name="Picture 7" descr="Automated Gift Sending Platform | Bluebird.cx">
            <a:extLst>
              <a:ext uri="{FF2B5EF4-FFF2-40B4-BE49-F238E27FC236}">
                <a16:creationId xmlns:a16="http://schemas.microsoft.com/office/drawing/2014/main" id="{39E2ACA9-C75A-32E8-8B2A-84422EEFAD73}"/>
              </a:ext>
            </a:extLst>
          </p:cNvPr>
          <p:cNvPicPr>
            <a:picLocks noChangeAspect="1"/>
          </p:cNvPicPr>
          <p:nvPr/>
        </p:nvPicPr>
        <p:blipFill>
          <a:blip r:embed="rId3"/>
          <a:stretch>
            <a:fillRect/>
          </a:stretch>
        </p:blipFill>
        <p:spPr>
          <a:xfrm>
            <a:off x="6096000" y="1620520"/>
            <a:ext cx="1341120" cy="1320800"/>
          </a:xfrm>
          <a:prstGeom prst="rect">
            <a:avLst/>
          </a:prstGeom>
        </p:spPr>
      </p:pic>
      <p:pic>
        <p:nvPicPr>
          <p:cNvPr id="10" name="Picture 9" descr="50 Great Work Quotes to Motivate, Inspire, and Make You Laugh">
            <a:extLst>
              <a:ext uri="{FF2B5EF4-FFF2-40B4-BE49-F238E27FC236}">
                <a16:creationId xmlns:a16="http://schemas.microsoft.com/office/drawing/2014/main" id="{0673D0A2-E603-62F7-A58A-B38ADE14695A}"/>
              </a:ext>
            </a:extLst>
          </p:cNvPr>
          <p:cNvPicPr>
            <a:picLocks noChangeAspect="1"/>
          </p:cNvPicPr>
          <p:nvPr/>
        </p:nvPicPr>
        <p:blipFill>
          <a:blip r:embed="rId4"/>
          <a:stretch>
            <a:fillRect/>
          </a:stretch>
        </p:blipFill>
        <p:spPr>
          <a:xfrm>
            <a:off x="7916163" y="2434843"/>
            <a:ext cx="1348234" cy="1327914"/>
          </a:xfrm>
          <a:prstGeom prst="rect">
            <a:avLst/>
          </a:prstGeom>
        </p:spPr>
      </p:pic>
      <p:pic>
        <p:nvPicPr>
          <p:cNvPr id="14" name="Picture 13" descr="Youtube logo png free png image downloads">
            <a:extLst>
              <a:ext uri="{FF2B5EF4-FFF2-40B4-BE49-F238E27FC236}">
                <a16:creationId xmlns:a16="http://schemas.microsoft.com/office/drawing/2014/main" id="{B4C2A341-D57A-0ACF-E0D4-7024C9535858}"/>
              </a:ext>
            </a:extLst>
          </p:cNvPr>
          <p:cNvPicPr>
            <a:picLocks noChangeAspect="1"/>
          </p:cNvPicPr>
          <p:nvPr/>
        </p:nvPicPr>
        <p:blipFill>
          <a:blip r:embed="rId5"/>
          <a:stretch>
            <a:fillRect/>
          </a:stretch>
        </p:blipFill>
        <p:spPr>
          <a:xfrm>
            <a:off x="9265920" y="1122680"/>
            <a:ext cx="2316480" cy="2357120"/>
          </a:xfrm>
          <a:prstGeom prst="rect">
            <a:avLst/>
          </a:prstGeom>
        </p:spPr>
      </p:pic>
      <p:pic>
        <p:nvPicPr>
          <p:cNvPr id="16" name="Picture 15" descr="Download High Quality recycling logo circle Transparent PNG Images ...">
            <a:extLst>
              <a:ext uri="{FF2B5EF4-FFF2-40B4-BE49-F238E27FC236}">
                <a16:creationId xmlns:a16="http://schemas.microsoft.com/office/drawing/2014/main" id="{CA0F024A-7C71-9D2C-17F9-0BF166DD2613}"/>
              </a:ext>
            </a:extLst>
          </p:cNvPr>
          <p:cNvPicPr>
            <a:picLocks noChangeAspect="1"/>
          </p:cNvPicPr>
          <p:nvPr/>
        </p:nvPicPr>
        <p:blipFill>
          <a:blip r:embed="rId6"/>
          <a:stretch>
            <a:fillRect/>
          </a:stretch>
        </p:blipFill>
        <p:spPr>
          <a:xfrm>
            <a:off x="6004560" y="3763356"/>
            <a:ext cx="1524000" cy="1564640"/>
          </a:xfrm>
          <a:prstGeom prst="rect">
            <a:avLst/>
          </a:prstGeom>
        </p:spPr>
      </p:pic>
      <p:pic>
        <p:nvPicPr>
          <p:cNvPr id="17" name="Picture 16" descr="Doodle outline eco tourism icons in circle. 35485471 Vector Art at Vecteezy">
            <a:extLst>
              <a:ext uri="{FF2B5EF4-FFF2-40B4-BE49-F238E27FC236}">
                <a16:creationId xmlns:a16="http://schemas.microsoft.com/office/drawing/2014/main" id="{D980735A-7F5B-6711-B7E5-34FC879D998E}"/>
              </a:ext>
            </a:extLst>
          </p:cNvPr>
          <p:cNvPicPr>
            <a:picLocks noChangeAspect="1"/>
          </p:cNvPicPr>
          <p:nvPr/>
        </p:nvPicPr>
        <p:blipFill>
          <a:blip r:embed="rId7"/>
          <a:stretch>
            <a:fillRect/>
          </a:stretch>
        </p:blipFill>
        <p:spPr>
          <a:xfrm>
            <a:off x="9739744" y="3941617"/>
            <a:ext cx="1371602" cy="137160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18" name="Picture 17" descr="greenpeace-logo-png-transparent - Enviral">
            <a:extLst>
              <a:ext uri="{FF2B5EF4-FFF2-40B4-BE49-F238E27FC236}">
                <a16:creationId xmlns:a16="http://schemas.microsoft.com/office/drawing/2014/main" id="{12367FEB-DF4B-DC03-9569-FC34EEB2A460}"/>
              </a:ext>
            </a:extLst>
          </p:cNvPr>
          <p:cNvPicPr>
            <a:picLocks noChangeAspect="1"/>
          </p:cNvPicPr>
          <p:nvPr/>
        </p:nvPicPr>
        <p:blipFill>
          <a:blip r:embed="rId8"/>
          <a:stretch>
            <a:fillRect/>
          </a:stretch>
        </p:blipFill>
        <p:spPr>
          <a:xfrm>
            <a:off x="6802580" y="5470812"/>
            <a:ext cx="3629893" cy="793175"/>
          </a:xfrm>
          <a:prstGeom prst="rect">
            <a:avLst/>
          </a:prstGeom>
        </p:spPr>
      </p:pic>
    </p:spTree>
    <p:extLst>
      <p:ext uri="{BB962C8B-B14F-4D97-AF65-F5344CB8AC3E}">
        <p14:creationId xmlns:p14="http://schemas.microsoft.com/office/powerpoint/2010/main" val="121974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nodeType="click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500" fill="hold"/>
                                        <p:tgtEl>
                                          <p:spTgt spid="17"/>
                                        </p:tgtEl>
                                        <p:attrNameLst>
                                          <p:attrName>ppt_w</p:attrName>
                                        </p:attrNameLst>
                                      </p:cBhvr>
                                      <p:tavLst>
                                        <p:tav tm="0">
                                          <p:val>
                                            <p:fltVal val="0"/>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344BA-FA97-3045-ACF1-4FF5F97067ED}"/>
              </a:ext>
            </a:extLst>
          </p:cNvPr>
          <p:cNvSpPr>
            <a:spLocks noGrp="1"/>
          </p:cNvSpPr>
          <p:nvPr>
            <p:ph type="title"/>
          </p:nvPr>
        </p:nvSpPr>
        <p:spPr>
          <a:xfrm>
            <a:off x="779585" y="716817"/>
            <a:ext cx="10515600" cy="1325563"/>
          </a:xfrm>
        </p:spPr>
        <p:txBody>
          <a:bodyPr/>
          <a:lstStyle/>
          <a:p>
            <a:r>
              <a:rPr lang="en-GB" sz="3200">
                <a:latin typeface="Bahnschrift"/>
              </a:rPr>
              <a:t> </a:t>
            </a:r>
            <a:r>
              <a:rPr lang="en-GB" sz="3200" u="sng">
                <a:latin typeface="Bahnschrift"/>
              </a:rPr>
              <a:t>Festival Overview</a:t>
            </a:r>
            <a:r>
              <a:rPr lang="en-GB" u="sng"/>
              <a:t>:</a:t>
            </a:r>
          </a:p>
        </p:txBody>
      </p:sp>
      <p:sp>
        <p:nvSpPr>
          <p:cNvPr id="3" name="Content Placeholder 2">
            <a:extLst>
              <a:ext uri="{FF2B5EF4-FFF2-40B4-BE49-F238E27FC236}">
                <a16:creationId xmlns:a16="http://schemas.microsoft.com/office/drawing/2014/main" id="{75809455-C015-EF23-2D4D-E1C907B0C6E3}"/>
              </a:ext>
            </a:extLst>
          </p:cNvPr>
          <p:cNvSpPr>
            <a:spLocks noGrp="1"/>
          </p:cNvSpPr>
          <p:nvPr>
            <p:ph idx="1"/>
          </p:nvPr>
        </p:nvSpPr>
        <p:spPr>
          <a:xfrm>
            <a:off x="5163431" y="4388976"/>
            <a:ext cx="6893291" cy="1958162"/>
          </a:xfrm>
        </p:spPr>
        <p:txBody>
          <a:bodyPr vert="horz" lIns="91440" tIns="45720" rIns="91440" bIns="45720" rtlCol="0" anchor="t">
            <a:normAutofit lnSpcReduction="10000"/>
          </a:bodyPr>
          <a:lstStyle/>
          <a:p>
            <a:endParaRPr lang="en-GB" sz="1600"/>
          </a:p>
          <a:p>
            <a:pPr marL="0" indent="0" algn="ctr">
              <a:buNone/>
            </a:pPr>
            <a:r>
              <a:rPr lang="en-GB" sz="2400">
                <a:latin typeface="Bahnschrift"/>
              </a:rPr>
              <a:t>Every year, Boardmasters brings thousands of visitors to the festival, offering participants an enticing range of sporting competitions, live performances from various musical artists and cultural experiences.</a:t>
            </a:r>
          </a:p>
        </p:txBody>
      </p:sp>
      <p:pic>
        <p:nvPicPr>
          <p:cNvPr id="4" name="Picture 3" descr="newquay-cornwall-great-western-beach-sunset - UK Landscape Photography">
            <a:extLst>
              <a:ext uri="{FF2B5EF4-FFF2-40B4-BE49-F238E27FC236}">
                <a16:creationId xmlns:a16="http://schemas.microsoft.com/office/drawing/2014/main" id="{D29776A8-FEE7-D6F4-53B8-8FFA1758566C}"/>
              </a:ext>
            </a:extLst>
          </p:cNvPr>
          <p:cNvPicPr>
            <a:picLocks noChangeAspect="1"/>
          </p:cNvPicPr>
          <p:nvPr/>
        </p:nvPicPr>
        <p:blipFill>
          <a:blip r:embed="rId3"/>
          <a:stretch>
            <a:fillRect/>
          </a:stretch>
        </p:blipFill>
        <p:spPr>
          <a:xfrm>
            <a:off x="228690" y="1891588"/>
            <a:ext cx="4613563" cy="30757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D5E20529-E98C-1B63-EE4B-3D86A00FD7B6}"/>
              </a:ext>
            </a:extLst>
          </p:cNvPr>
          <p:cNvSpPr txBox="1"/>
          <p:nvPr/>
        </p:nvSpPr>
        <p:spPr>
          <a:xfrm>
            <a:off x="783764" y="5330444"/>
            <a:ext cx="3507193" cy="16989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ts val="1000"/>
              </a:spcBef>
            </a:pPr>
            <a:r>
              <a:rPr lang="en-GB" sz="2400" b="1">
                <a:latin typeface="Bahnschrift"/>
              </a:rPr>
              <a:t>Boardmasters Festival is an event held annually in Newquay, Cornwall.</a:t>
            </a:r>
            <a:endParaRPr lang="en-US" sz="2400" b="1">
              <a:latin typeface="Bahnschrift"/>
            </a:endParaRPr>
          </a:p>
          <a:p>
            <a:pPr algn="l"/>
            <a:endParaRPr lang="en-GB"/>
          </a:p>
        </p:txBody>
      </p:sp>
      <p:pic>
        <p:nvPicPr>
          <p:cNvPr id="7" name="Picture 6" descr="Tixel for your event | Tixel">
            <a:extLst>
              <a:ext uri="{FF2B5EF4-FFF2-40B4-BE49-F238E27FC236}">
                <a16:creationId xmlns:a16="http://schemas.microsoft.com/office/drawing/2014/main" id="{F85E7706-E84A-9844-F07C-C5C7A13D3858}"/>
              </a:ext>
            </a:extLst>
          </p:cNvPr>
          <p:cNvPicPr>
            <a:picLocks noChangeAspect="1"/>
          </p:cNvPicPr>
          <p:nvPr/>
        </p:nvPicPr>
        <p:blipFill>
          <a:blip r:embed="rId4"/>
          <a:srcRect t="40652" r="201" b="42162"/>
          <a:stretch/>
        </p:blipFill>
        <p:spPr>
          <a:xfrm>
            <a:off x="-212766" y="250588"/>
            <a:ext cx="5807759" cy="1120297"/>
          </a:xfrm>
          <a:prstGeom prst="rect">
            <a:avLst/>
          </a:prstGeom>
        </p:spPr>
      </p:pic>
      <p:pic>
        <p:nvPicPr>
          <p:cNvPr id="9" name="Picture 8" descr="Round pushpin Icon | Noto Emoji Objects Iconset | Google">
            <a:extLst>
              <a:ext uri="{FF2B5EF4-FFF2-40B4-BE49-F238E27FC236}">
                <a16:creationId xmlns:a16="http://schemas.microsoft.com/office/drawing/2014/main" id="{71FCDAF7-0877-11B1-5D14-5AB75C3239E3}"/>
              </a:ext>
            </a:extLst>
          </p:cNvPr>
          <p:cNvPicPr>
            <a:picLocks noChangeAspect="1"/>
          </p:cNvPicPr>
          <p:nvPr/>
        </p:nvPicPr>
        <p:blipFill>
          <a:blip r:embed="rId5"/>
          <a:stretch>
            <a:fillRect/>
          </a:stretch>
        </p:blipFill>
        <p:spPr>
          <a:xfrm>
            <a:off x="-206512" y="5160817"/>
            <a:ext cx="1184695" cy="1184695"/>
          </a:xfrm>
          <a:prstGeom prst="rect">
            <a:avLst/>
          </a:prstGeom>
        </p:spPr>
      </p:pic>
      <p:sp>
        <p:nvSpPr>
          <p:cNvPr id="11" name="TextBox 10">
            <a:extLst>
              <a:ext uri="{FF2B5EF4-FFF2-40B4-BE49-F238E27FC236}">
                <a16:creationId xmlns:a16="http://schemas.microsoft.com/office/drawing/2014/main" id="{E41793DE-DE31-E200-6B26-3CF5877D2EFE}"/>
              </a:ext>
            </a:extLst>
          </p:cNvPr>
          <p:cNvSpPr txBox="1"/>
          <p:nvPr/>
        </p:nvSpPr>
        <p:spPr>
          <a:xfrm>
            <a:off x="5829570" y="1110650"/>
            <a:ext cx="556763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a:latin typeface="Bahnschrift"/>
              </a:rPr>
              <a:t> The festival is a combination of amateur and professional surfing, skateboarding, music and much more.</a:t>
            </a:r>
            <a:endParaRPr lang="en-US" sz="2400">
              <a:latin typeface="Bahnschrift"/>
            </a:endParaRPr>
          </a:p>
        </p:txBody>
      </p:sp>
      <p:pic>
        <p:nvPicPr>
          <p:cNvPr id="12" name="Picture 11" descr="Surfing Wallpaper Surfer Play With Waves Image For My Desktop ...">
            <a:extLst>
              <a:ext uri="{FF2B5EF4-FFF2-40B4-BE49-F238E27FC236}">
                <a16:creationId xmlns:a16="http://schemas.microsoft.com/office/drawing/2014/main" id="{6EC80D78-A316-AD2A-CFF2-7D06C29DD9DB}"/>
              </a:ext>
            </a:extLst>
          </p:cNvPr>
          <p:cNvPicPr>
            <a:picLocks noChangeAspect="1"/>
          </p:cNvPicPr>
          <p:nvPr/>
        </p:nvPicPr>
        <p:blipFill>
          <a:blip r:embed="rId6"/>
          <a:stretch>
            <a:fillRect/>
          </a:stretch>
        </p:blipFill>
        <p:spPr>
          <a:xfrm>
            <a:off x="5261933" y="2615331"/>
            <a:ext cx="2128210" cy="1627337"/>
          </a:xfrm>
          <a:prstGeom prst="rect">
            <a:avLst/>
          </a:prstGeom>
        </p:spPr>
      </p:pic>
      <p:pic>
        <p:nvPicPr>
          <p:cNvPr id="13" name="Picture 12" descr="Free photo: Skateboarding - Acrobatics, Skater, Play - Free Download ...">
            <a:extLst>
              <a:ext uri="{FF2B5EF4-FFF2-40B4-BE49-F238E27FC236}">
                <a16:creationId xmlns:a16="http://schemas.microsoft.com/office/drawing/2014/main" id="{7B0243A1-F2BE-EFE9-E84B-35119A6BDB69}"/>
              </a:ext>
            </a:extLst>
          </p:cNvPr>
          <p:cNvPicPr>
            <a:picLocks noChangeAspect="1"/>
          </p:cNvPicPr>
          <p:nvPr/>
        </p:nvPicPr>
        <p:blipFill>
          <a:blip r:embed="rId7"/>
          <a:stretch>
            <a:fillRect/>
          </a:stretch>
        </p:blipFill>
        <p:spPr>
          <a:xfrm>
            <a:off x="7384211" y="2615471"/>
            <a:ext cx="2484407" cy="1627059"/>
          </a:xfrm>
          <a:prstGeom prst="rect">
            <a:avLst/>
          </a:prstGeom>
        </p:spPr>
      </p:pic>
      <p:pic>
        <p:nvPicPr>
          <p:cNvPr id="14" name="Picture 13" descr="Music Festival Crowd Royalty-Free Stock Photo">
            <a:extLst>
              <a:ext uri="{FF2B5EF4-FFF2-40B4-BE49-F238E27FC236}">
                <a16:creationId xmlns:a16="http://schemas.microsoft.com/office/drawing/2014/main" id="{C614AF32-84EF-5930-D4DC-7CF7E69FE8BA}"/>
              </a:ext>
            </a:extLst>
          </p:cNvPr>
          <p:cNvPicPr>
            <a:picLocks noChangeAspect="1"/>
          </p:cNvPicPr>
          <p:nvPr/>
        </p:nvPicPr>
        <p:blipFill>
          <a:blip r:embed="rId8"/>
          <a:stretch>
            <a:fillRect/>
          </a:stretch>
        </p:blipFill>
        <p:spPr>
          <a:xfrm>
            <a:off x="9857117" y="2615242"/>
            <a:ext cx="2426899" cy="1613140"/>
          </a:xfrm>
          <a:prstGeom prst="rect">
            <a:avLst/>
          </a:prstGeom>
        </p:spPr>
      </p:pic>
    </p:spTree>
    <p:extLst>
      <p:ext uri="{BB962C8B-B14F-4D97-AF65-F5344CB8AC3E}">
        <p14:creationId xmlns:p14="http://schemas.microsoft.com/office/powerpoint/2010/main" val="15878114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ppt_x"/>
                                          </p:val>
                                        </p:tav>
                                        <p:tav tm="100000">
                                          <p:val>
                                            <p:strVal val="#ppt_x"/>
                                          </p:val>
                                        </p:tav>
                                      </p:tavLst>
                                    </p:anim>
                                    <p:anim calcmode="lin" valueType="num">
                                      <p:cBhvr additive="base">
                                        <p:cTn id="4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 end="1"/>
                                            </p:txEl>
                                          </p:spTgt>
                                        </p:tgtEl>
                                        <p:attrNameLst>
                                          <p:attrName>style.visibility</p:attrName>
                                        </p:attrNameLst>
                                      </p:cBhvr>
                                      <p:to>
                                        <p:strVal val="visible"/>
                                      </p:to>
                                    </p:set>
                                    <p:animEffect transition="in" filter="fade">
                                      <p:cBhvr>
                                        <p:cTn id="5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4" name="Picture 3" descr="Great Western Railway – Logos Download">
            <a:extLst>
              <a:ext uri="{FF2B5EF4-FFF2-40B4-BE49-F238E27FC236}">
                <a16:creationId xmlns:a16="http://schemas.microsoft.com/office/drawing/2014/main" id="{CC3EC869-E9F1-6516-E17C-DB9F501039AB}"/>
              </a:ext>
            </a:extLst>
          </p:cNvPr>
          <p:cNvPicPr>
            <a:picLocks noChangeAspect="1"/>
          </p:cNvPicPr>
          <p:nvPr/>
        </p:nvPicPr>
        <p:blipFill>
          <a:blip r:embed="rId3"/>
          <a:stretch>
            <a:fillRect/>
          </a:stretch>
        </p:blipFill>
        <p:spPr>
          <a:xfrm>
            <a:off x="594852" y="261600"/>
            <a:ext cx="3456038" cy="1406375"/>
          </a:xfrm>
          <a:prstGeom prst="rect">
            <a:avLst/>
          </a:prstGeom>
        </p:spPr>
      </p:pic>
      <p:pic>
        <p:nvPicPr>
          <p:cNvPr id="5" name="Picture 4" descr="Tixel for your event | Tixel">
            <a:extLst>
              <a:ext uri="{FF2B5EF4-FFF2-40B4-BE49-F238E27FC236}">
                <a16:creationId xmlns:a16="http://schemas.microsoft.com/office/drawing/2014/main" id="{2270876F-DAD4-2639-5D78-1EF32A4DA640}"/>
              </a:ext>
            </a:extLst>
          </p:cNvPr>
          <p:cNvPicPr>
            <a:picLocks noChangeAspect="1"/>
          </p:cNvPicPr>
          <p:nvPr/>
        </p:nvPicPr>
        <p:blipFill>
          <a:blip r:embed="rId4"/>
          <a:stretch>
            <a:fillRect/>
          </a:stretch>
        </p:blipFill>
        <p:spPr>
          <a:xfrm>
            <a:off x="6375604" y="-2030977"/>
            <a:ext cx="5819467" cy="6495435"/>
          </a:xfrm>
          <a:prstGeom prst="rect">
            <a:avLst/>
          </a:prstGeom>
        </p:spPr>
      </p:pic>
      <p:pic>
        <p:nvPicPr>
          <p:cNvPr id="8" name="Picture 7" descr="Right Arrow PNG Transparent Right Arrow.PNG Images. | PlusPNG">
            <a:extLst>
              <a:ext uri="{FF2B5EF4-FFF2-40B4-BE49-F238E27FC236}">
                <a16:creationId xmlns:a16="http://schemas.microsoft.com/office/drawing/2014/main" id="{04E99AAD-EA25-044A-C55A-CFFC4F50EE17}"/>
              </a:ext>
            </a:extLst>
          </p:cNvPr>
          <p:cNvPicPr>
            <a:picLocks noChangeAspect="1"/>
          </p:cNvPicPr>
          <p:nvPr/>
        </p:nvPicPr>
        <p:blipFill>
          <a:blip r:embed="rId5"/>
          <a:stretch>
            <a:fillRect/>
          </a:stretch>
        </p:blipFill>
        <p:spPr>
          <a:xfrm>
            <a:off x="4748981" y="574000"/>
            <a:ext cx="1624780" cy="806161"/>
          </a:xfrm>
          <a:prstGeom prst="rect">
            <a:avLst/>
          </a:prstGeom>
        </p:spPr>
      </p:pic>
      <p:sp>
        <p:nvSpPr>
          <p:cNvPr id="2" name="TextBox 1">
            <a:extLst>
              <a:ext uri="{FF2B5EF4-FFF2-40B4-BE49-F238E27FC236}">
                <a16:creationId xmlns:a16="http://schemas.microsoft.com/office/drawing/2014/main" id="{74ED1645-296B-095A-0E2E-FD4108264B2C}"/>
              </a:ext>
            </a:extLst>
          </p:cNvPr>
          <p:cNvSpPr txBox="1"/>
          <p:nvPr/>
        </p:nvSpPr>
        <p:spPr>
          <a:xfrm>
            <a:off x="998094" y="2003292"/>
            <a:ext cx="1117972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Bahnschrift"/>
              </a:rPr>
              <a:t>Great Western Railway has provided the public with multiple services across the UK to Newquay.</a:t>
            </a:r>
          </a:p>
        </p:txBody>
      </p:sp>
      <p:sp>
        <p:nvSpPr>
          <p:cNvPr id="6" name="TextBox 5">
            <a:extLst>
              <a:ext uri="{FF2B5EF4-FFF2-40B4-BE49-F238E27FC236}">
                <a16:creationId xmlns:a16="http://schemas.microsoft.com/office/drawing/2014/main" id="{2056FB91-C488-2C03-6345-2EF18F1805BD}"/>
              </a:ext>
            </a:extLst>
          </p:cNvPr>
          <p:cNvSpPr txBox="1"/>
          <p:nvPr/>
        </p:nvSpPr>
        <p:spPr>
          <a:xfrm>
            <a:off x="991272" y="2516288"/>
            <a:ext cx="1047998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Bahnschrift"/>
              </a:rPr>
              <a:t>With services running from major cities such as Bristol, Plymouth , and London to Cornwall, where the festival takes place – participants are starting to ditch the car and switch to GWR's sustainable travel options.</a:t>
            </a:r>
          </a:p>
        </p:txBody>
      </p:sp>
      <p:pic>
        <p:nvPicPr>
          <p:cNvPr id="10" name="Picture 9" descr="Why Bristol is the Coolest City in Britain | Rough Guides | Rough Guides">
            <a:extLst>
              <a:ext uri="{FF2B5EF4-FFF2-40B4-BE49-F238E27FC236}">
                <a16:creationId xmlns:a16="http://schemas.microsoft.com/office/drawing/2014/main" id="{CE81EACE-1D61-AD56-73A1-B961166B13AA}"/>
              </a:ext>
            </a:extLst>
          </p:cNvPr>
          <p:cNvPicPr>
            <a:picLocks noChangeAspect="1"/>
          </p:cNvPicPr>
          <p:nvPr/>
        </p:nvPicPr>
        <p:blipFill>
          <a:blip r:embed="rId6"/>
          <a:stretch>
            <a:fillRect/>
          </a:stretch>
        </p:blipFill>
        <p:spPr>
          <a:xfrm>
            <a:off x="4752108" y="3719944"/>
            <a:ext cx="2743200" cy="1828800"/>
          </a:xfrm>
          <a:prstGeom prst="rect">
            <a:avLst/>
          </a:prstGeom>
        </p:spPr>
      </p:pic>
      <p:pic>
        <p:nvPicPr>
          <p:cNvPr id="11" name="Picture 10" descr="London Travel Guide">
            <a:extLst>
              <a:ext uri="{FF2B5EF4-FFF2-40B4-BE49-F238E27FC236}">
                <a16:creationId xmlns:a16="http://schemas.microsoft.com/office/drawing/2014/main" id="{119783D3-BD1D-7C9B-18FA-2088D98D0ACA}"/>
              </a:ext>
            </a:extLst>
          </p:cNvPr>
          <p:cNvPicPr>
            <a:picLocks noChangeAspect="1"/>
          </p:cNvPicPr>
          <p:nvPr/>
        </p:nvPicPr>
        <p:blipFill>
          <a:blip r:embed="rId7"/>
          <a:stretch>
            <a:fillRect/>
          </a:stretch>
        </p:blipFill>
        <p:spPr>
          <a:xfrm>
            <a:off x="997527" y="3719945"/>
            <a:ext cx="2743200" cy="1828800"/>
          </a:xfrm>
          <a:prstGeom prst="rect">
            <a:avLst/>
          </a:prstGeom>
        </p:spPr>
      </p:pic>
      <p:pic>
        <p:nvPicPr>
          <p:cNvPr id="12" name="Picture 11" descr="Plymouth">
            <a:extLst>
              <a:ext uri="{FF2B5EF4-FFF2-40B4-BE49-F238E27FC236}">
                <a16:creationId xmlns:a16="http://schemas.microsoft.com/office/drawing/2014/main" id="{5682C55F-085C-C69C-1948-233B1D997569}"/>
              </a:ext>
            </a:extLst>
          </p:cNvPr>
          <p:cNvPicPr>
            <a:picLocks noChangeAspect="1"/>
          </p:cNvPicPr>
          <p:nvPr/>
        </p:nvPicPr>
        <p:blipFill>
          <a:blip r:embed="rId8"/>
          <a:stretch>
            <a:fillRect/>
          </a:stretch>
        </p:blipFill>
        <p:spPr>
          <a:xfrm>
            <a:off x="8478982" y="3713884"/>
            <a:ext cx="2951019" cy="1840923"/>
          </a:xfrm>
          <a:prstGeom prst="rect">
            <a:avLst/>
          </a:prstGeom>
        </p:spPr>
      </p:pic>
      <p:sp>
        <p:nvSpPr>
          <p:cNvPr id="13" name="TextBox 12">
            <a:extLst>
              <a:ext uri="{FF2B5EF4-FFF2-40B4-BE49-F238E27FC236}">
                <a16:creationId xmlns:a16="http://schemas.microsoft.com/office/drawing/2014/main" id="{FB0D0982-C30D-7F64-8EFB-B67337E04F11}"/>
              </a:ext>
            </a:extLst>
          </p:cNvPr>
          <p:cNvSpPr txBox="1"/>
          <p:nvPr/>
        </p:nvSpPr>
        <p:spPr>
          <a:xfrm>
            <a:off x="800803" y="5635327"/>
            <a:ext cx="313434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latin typeface="Bahnschrift"/>
              </a:rPr>
              <a:t>London Paddington – Truro</a:t>
            </a:r>
            <a:endParaRPr lang="en-US"/>
          </a:p>
          <a:p>
            <a:pPr algn="ctr"/>
            <a:endParaRPr lang="en-GB" sz="1600">
              <a:latin typeface="Bahnschrift"/>
            </a:endParaRPr>
          </a:p>
          <a:p>
            <a:pPr algn="ctr"/>
            <a:r>
              <a:rPr lang="en-GB" sz="1600">
                <a:latin typeface="Bahnschrift"/>
              </a:rPr>
              <a:t>Travel time: approx. 5 ½ hours</a:t>
            </a:r>
          </a:p>
        </p:txBody>
      </p:sp>
      <p:sp>
        <p:nvSpPr>
          <p:cNvPr id="14" name="TextBox 13">
            <a:extLst>
              <a:ext uri="{FF2B5EF4-FFF2-40B4-BE49-F238E27FC236}">
                <a16:creationId xmlns:a16="http://schemas.microsoft.com/office/drawing/2014/main" id="{9B24AE0D-758E-E293-5C0B-C4D6E8E5B3DD}"/>
              </a:ext>
            </a:extLst>
          </p:cNvPr>
          <p:cNvSpPr txBox="1"/>
          <p:nvPr/>
        </p:nvSpPr>
        <p:spPr>
          <a:xfrm>
            <a:off x="4559801" y="5635327"/>
            <a:ext cx="313434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latin typeface="Bahnschrift"/>
              </a:rPr>
              <a:t>Bristol Temple Meads – Truro</a:t>
            </a:r>
            <a:endParaRPr lang="en-US" sz="1600">
              <a:latin typeface="Bahnschrift"/>
            </a:endParaRPr>
          </a:p>
          <a:p>
            <a:pPr algn="ctr"/>
            <a:endParaRPr lang="en-GB" sz="1600">
              <a:latin typeface="Bahnschrift"/>
            </a:endParaRPr>
          </a:p>
          <a:p>
            <a:pPr algn="ctr"/>
            <a:r>
              <a:rPr lang="en-GB" sz="1600">
                <a:latin typeface="Bahnschrift"/>
              </a:rPr>
              <a:t>Travel Time: approx. 4 ½ hours</a:t>
            </a:r>
          </a:p>
        </p:txBody>
      </p:sp>
      <p:sp>
        <p:nvSpPr>
          <p:cNvPr id="15" name="TextBox 14">
            <a:extLst>
              <a:ext uri="{FF2B5EF4-FFF2-40B4-BE49-F238E27FC236}">
                <a16:creationId xmlns:a16="http://schemas.microsoft.com/office/drawing/2014/main" id="{3FE86BCC-F65F-1A51-2AFE-06E00E2FF414}"/>
              </a:ext>
            </a:extLst>
          </p:cNvPr>
          <p:cNvSpPr txBox="1"/>
          <p:nvPr/>
        </p:nvSpPr>
        <p:spPr>
          <a:xfrm>
            <a:off x="8478716" y="5584261"/>
            <a:ext cx="313038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a:latin typeface="Bahnschrift"/>
              </a:rPr>
              <a:t>Plymouth – Newquay</a:t>
            </a:r>
            <a:endParaRPr lang="en-US" sz="1600">
              <a:latin typeface="Bahnschrift"/>
            </a:endParaRPr>
          </a:p>
          <a:p>
            <a:pPr algn="ctr"/>
            <a:endParaRPr lang="en-GB" sz="1600">
              <a:latin typeface="Bahnschrift"/>
            </a:endParaRPr>
          </a:p>
          <a:p>
            <a:pPr algn="ctr"/>
            <a:r>
              <a:rPr lang="en-GB" sz="1600">
                <a:latin typeface="Bahnschrift"/>
              </a:rPr>
              <a:t>Travel Time: approx. 1 ½ hours</a:t>
            </a:r>
          </a:p>
        </p:txBody>
      </p:sp>
    </p:spTree>
    <p:extLst>
      <p:ext uri="{BB962C8B-B14F-4D97-AF65-F5344CB8AC3E}">
        <p14:creationId xmlns:p14="http://schemas.microsoft.com/office/powerpoint/2010/main" val="17478921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1000" fill="hold"/>
                                        <p:tgtEl>
                                          <p:spTgt spid="11"/>
                                        </p:tgtEl>
                                        <p:attrNameLst>
                                          <p:attrName>ppt_w</p:attrName>
                                        </p:attrNameLst>
                                      </p:cBhvr>
                                      <p:tavLst>
                                        <p:tav tm="0">
                                          <p:val>
                                            <p:strVal val="#ppt_w*0.70"/>
                                          </p:val>
                                        </p:tav>
                                        <p:tav tm="100000">
                                          <p:val>
                                            <p:strVal val="#ppt_w"/>
                                          </p:val>
                                        </p:tav>
                                      </p:tavLst>
                                    </p:anim>
                                    <p:anim calcmode="lin" valueType="num">
                                      <p:cBhvr>
                                        <p:cTn id="35" dur="1000" fill="hold"/>
                                        <p:tgtEl>
                                          <p:spTgt spid="11"/>
                                        </p:tgtEl>
                                        <p:attrNameLst>
                                          <p:attrName>ppt_h</p:attrName>
                                        </p:attrNameLst>
                                      </p:cBhvr>
                                      <p:tavLst>
                                        <p:tav tm="0">
                                          <p:val>
                                            <p:strVal val="#ppt_h"/>
                                          </p:val>
                                        </p:tav>
                                        <p:tav tm="100000">
                                          <p:val>
                                            <p:strVal val="#ppt_h"/>
                                          </p:val>
                                        </p:tav>
                                      </p:tavLst>
                                    </p:anim>
                                    <p:animEffect transition="in" filter="fade">
                                      <p:cBhvr>
                                        <p:cTn id="36" dur="1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nodeType="click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1000" fill="hold"/>
                                        <p:tgtEl>
                                          <p:spTgt spid="10"/>
                                        </p:tgtEl>
                                        <p:attrNameLst>
                                          <p:attrName>ppt_w</p:attrName>
                                        </p:attrNameLst>
                                      </p:cBhvr>
                                      <p:tavLst>
                                        <p:tav tm="0">
                                          <p:val>
                                            <p:strVal val="#ppt_w*0.70"/>
                                          </p:val>
                                        </p:tav>
                                        <p:tav tm="100000">
                                          <p:val>
                                            <p:strVal val="#ppt_w"/>
                                          </p:val>
                                        </p:tav>
                                      </p:tavLst>
                                    </p:anim>
                                    <p:anim calcmode="lin" valueType="num">
                                      <p:cBhvr>
                                        <p:cTn id="47" dur="1000" fill="hold"/>
                                        <p:tgtEl>
                                          <p:spTgt spid="10"/>
                                        </p:tgtEl>
                                        <p:attrNameLst>
                                          <p:attrName>ppt_h</p:attrName>
                                        </p:attrNameLst>
                                      </p:cBhvr>
                                      <p:tavLst>
                                        <p:tav tm="0">
                                          <p:val>
                                            <p:strVal val="#ppt_h"/>
                                          </p:val>
                                        </p:tav>
                                        <p:tav tm="100000">
                                          <p:val>
                                            <p:strVal val="#ppt_h"/>
                                          </p:val>
                                        </p:tav>
                                      </p:tavLst>
                                    </p:anim>
                                    <p:animEffect transition="in" filter="fade">
                                      <p:cBhvr>
                                        <p:cTn id="48" dur="1000"/>
                                        <p:tgtEl>
                                          <p:spTgt spid="1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childTnLst>
                    </p:cTn>
                  </p:par>
                  <p:par>
                    <p:cTn id="54" fill="hold">
                      <p:stCondLst>
                        <p:cond delay="indefinite"/>
                      </p:stCondLst>
                      <p:childTnLst>
                        <p:par>
                          <p:cTn id="55" fill="hold">
                            <p:stCondLst>
                              <p:cond delay="0"/>
                            </p:stCondLst>
                            <p:childTnLst>
                              <p:par>
                                <p:cTn id="56" presetID="55" presetClass="entr" presetSubtype="0" fill="hold" nodeType="click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1000" fill="hold"/>
                                        <p:tgtEl>
                                          <p:spTgt spid="12"/>
                                        </p:tgtEl>
                                        <p:attrNameLst>
                                          <p:attrName>ppt_w</p:attrName>
                                        </p:attrNameLst>
                                      </p:cBhvr>
                                      <p:tavLst>
                                        <p:tav tm="0">
                                          <p:val>
                                            <p:strVal val="#ppt_w*0.70"/>
                                          </p:val>
                                        </p:tav>
                                        <p:tav tm="100000">
                                          <p:val>
                                            <p:strVal val="#ppt_w"/>
                                          </p:val>
                                        </p:tav>
                                      </p:tavLst>
                                    </p:anim>
                                    <p:anim calcmode="lin" valueType="num">
                                      <p:cBhvr>
                                        <p:cTn id="59" dur="1000" fill="hold"/>
                                        <p:tgtEl>
                                          <p:spTgt spid="12"/>
                                        </p:tgtEl>
                                        <p:attrNameLst>
                                          <p:attrName>ppt_h</p:attrName>
                                        </p:attrNameLst>
                                      </p:cBhvr>
                                      <p:tavLst>
                                        <p:tav tm="0">
                                          <p:val>
                                            <p:strVal val="#ppt_h"/>
                                          </p:val>
                                        </p:tav>
                                        <p:tav tm="100000">
                                          <p:val>
                                            <p:strVal val="#ppt_h"/>
                                          </p:val>
                                        </p:tav>
                                      </p:tavLst>
                                    </p:anim>
                                    <p:animEffect transition="in" filter="fade">
                                      <p:cBhvr>
                                        <p:cTn id="60" dur="10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62056-3D4A-1FDD-455D-7B3DC2D8471A}"/>
              </a:ext>
            </a:extLst>
          </p:cNvPr>
          <p:cNvSpPr>
            <a:spLocks noGrp="1"/>
          </p:cNvSpPr>
          <p:nvPr>
            <p:ph type="title"/>
          </p:nvPr>
        </p:nvSpPr>
        <p:spPr>
          <a:xfrm>
            <a:off x="4156" y="-47740"/>
            <a:ext cx="10515600" cy="1325563"/>
          </a:xfrm>
        </p:spPr>
        <p:txBody>
          <a:bodyPr/>
          <a:lstStyle/>
          <a:p>
            <a:r>
              <a:rPr lang="en-GB" u="sng">
                <a:latin typeface="Bahnschrift"/>
              </a:rPr>
              <a:t>Surfing Demographic + London</a:t>
            </a:r>
          </a:p>
        </p:txBody>
      </p:sp>
      <p:sp>
        <p:nvSpPr>
          <p:cNvPr id="3" name="Content Placeholder 2">
            <a:extLst>
              <a:ext uri="{FF2B5EF4-FFF2-40B4-BE49-F238E27FC236}">
                <a16:creationId xmlns:a16="http://schemas.microsoft.com/office/drawing/2014/main" id="{896A3089-7176-5D38-B22F-8E0138651A47}"/>
              </a:ext>
            </a:extLst>
          </p:cNvPr>
          <p:cNvSpPr>
            <a:spLocks noGrp="1"/>
          </p:cNvSpPr>
          <p:nvPr>
            <p:ph idx="1"/>
          </p:nvPr>
        </p:nvSpPr>
        <p:spPr>
          <a:xfrm>
            <a:off x="3919913" y="3078471"/>
            <a:ext cx="2076334" cy="858146"/>
          </a:xfrm>
        </p:spPr>
        <p:txBody>
          <a:bodyPr vert="horz" lIns="91440" tIns="45720" rIns="91440" bIns="45720" rtlCol="0" anchor="t">
            <a:normAutofit/>
          </a:bodyPr>
          <a:lstStyle/>
          <a:p>
            <a:endParaRPr lang="en-GB" sz="1600"/>
          </a:p>
          <a:p>
            <a:pPr marL="0" indent="0">
              <a:buNone/>
            </a:pPr>
            <a:r>
              <a:rPr lang="en-GB" sz="1600">
                <a:ea typeface="+mn-lt"/>
                <a:cs typeface="+mn-lt"/>
              </a:rPr>
              <a:t>(Surfer Today, 2025)</a:t>
            </a:r>
          </a:p>
          <a:p>
            <a:pPr marL="0" indent="0">
              <a:buNone/>
            </a:pPr>
            <a:endParaRPr lang="en-GB" sz="1600"/>
          </a:p>
        </p:txBody>
      </p:sp>
      <p:pic>
        <p:nvPicPr>
          <p:cNvPr id="4" name="Picture 3" descr="Newquay to London train | Gopili.co.uk">
            <a:extLst>
              <a:ext uri="{FF2B5EF4-FFF2-40B4-BE49-F238E27FC236}">
                <a16:creationId xmlns:a16="http://schemas.microsoft.com/office/drawing/2014/main" id="{CC489538-2217-BAC1-7717-6E4FD0ED89F2}"/>
              </a:ext>
            </a:extLst>
          </p:cNvPr>
          <p:cNvPicPr>
            <a:picLocks noChangeAspect="1"/>
          </p:cNvPicPr>
          <p:nvPr/>
        </p:nvPicPr>
        <p:blipFill>
          <a:blip r:embed="rId3"/>
          <a:srcRect b="24573"/>
          <a:stretch/>
        </p:blipFill>
        <p:spPr>
          <a:xfrm>
            <a:off x="474815" y="2660535"/>
            <a:ext cx="3190240" cy="2406293"/>
          </a:xfrm>
          <a:prstGeom prst="rect">
            <a:avLst/>
          </a:prstGeom>
        </p:spPr>
      </p:pic>
      <p:pic>
        <p:nvPicPr>
          <p:cNvPr id="5" name="Picture 4" descr="Big Ben PNG Images Transparent Free Download | PNGMart.com">
            <a:extLst>
              <a:ext uri="{FF2B5EF4-FFF2-40B4-BE49-F238E27FC236}">
                <a16:creationId xmlns:a16="http://schemas.microsoft.com/office/drawing/2014/main" id="{C5B58F96-868C-8D39-D84F-4D3A10129C47}"/>
              </a:ext>
            </a:extLst>
          </p:cNvPr>
          <p:cNvPicPr>
            <a:picLocks noChangeAspect="1"/>
          </p:cNvPicPr>
          <p:nvPr/>
        </p:nvPicPr>
        <p:blipFill>
          <a:blip r:embed="rId4"/>
          <a:stretch>
            <a:fillRect/>
          </a:stretch>
        </p:blipFill>
        <p:spPr>
          <a:xfrm>
            <a:off x="10027150" y="0"/>
            <a:ext cx="2168392" cy="2535381"/>
          </a:xfrm>
          <a:prstGeom prst="rect">
            <a:avLst/>
          </a:prstGeom>
        </p:spPr>
      </p:pic>
      <p:pic>
        <p:nvPicPr>
          <p:cNvPr id="6" name="Picture 5" descr="Bali Surfing Graphic Element Illustration 9931726 PNG">
            <a:extLst>
              <a:ext uri="{FF2B5EF4-FFF2-40B4-BE49-F238E27FC236}">
                <a16:creationId xmlns:a16="http://schemas.microsoft.com/office/drawing/2014/main" id="{6E4B68EC-0BDF-769B-1599-F5F51FD76F1E}"/>
              </a:ext>
            </a:extLst>
          </p:cNvPr>
          <p:cNvPicPr>
            <a:picLocks noChangeAspect="1"/>
          </p:cNvPicPr>
          <p:nvPr/>
        </p:nvPicPr>
        <p:blipFill>
          <a:blip r:embed="rId5"/>
          <a:stretch>
            <a:fillRect/>
          </a:stretch>
        </p:blipFill>
        <p:spPr>
          <a:xfrm rot="-1560000">
            <a:off x="9049845" y="-87455"/>
            <a:ext cx="1967346" cy="1898073"/>
          </a:xfrm>
          <a:prstGeom prst="rect">
            <a:avLst/>
          </a:prstGeom>
        </p:spPr>
      </p:pic>
      <p:sp>
        <p:nvSpPr>
          <p:cNvPr id="7" name="TextBox 6">
            <a:extLst>
              <a:ext uri="{FF2B5EF4-FFF2-40B4-BE49-F238E27FC236}">
                <a16:creationId xmlns:a16="http://schemas.microsoft.com/office/drawing/2014/main" id="{336E45D9-17DD-BC69-9C8E-49DA745EDECD}"/>
              </a:ext>
            </a:extLst>
          </p:cNvPr>
          <p:cNvSpPr txBox="1"/>
          <p:nvPr/>
        </p:nvSpPr>
        <p:spPr>
          <a:xfrm>
            <a:off x="472027" y="1113910"/>
            <a:ext cx="746491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Bahnschrift"/>
              </a:rPr>
              <a:t>London is home to an 18-30 year old demographic with interests in surfing, skateboarding, and live music. </a:t>
            </a:r>
            <a:endParaRPr lang="en-US" sz="2400">
              <a:latin typeface="Bahnschrift"/>
            </a:endParaRPr>
          </a:p>
        </p:txBody>
      </p:sp>
      <p:sp>
        <p:nvSpPr>
          <p:cNvPr id="8" name="TextBox 7">
            <a:extLst>
              <a:ext uri="{FF2B5EF4-FFF2-40B4-BE49-F238E27FC236}">
                <a16:creationId xmlns:a16="http://schemas.microsoft.com/office/drawing/2014/main" id="{2B6FC09D-4237-4BB4-AA5C-B96903C7E077}"/>
              </a:ext>
            </a:extLst>
          </p:cNvPr>
          <p:cNvSpPr txBox="1"/>
          <p:nvPr/>
        </p:nvSpPr>
        <p:spPr>
          <a:xfrm>
            <a:off x="3923654" y="2661751"/>
            <a:ext cx="7735228"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Bahnschrift"/>
              </a:rPr>
              <a:t>There are tens of thousands of Londoner’s within our targeted demographic who take surfing very seriously.</a:t>
            </a:r>
            <a:endParaRPr lang="en-US" sz="2400">
              <a:latin typeface="Bahnschrift"/>
            </a:endParaRPr>
          </a:p>
        </p:txBody>
      </p:sp>
      <p:sp>
        <p:nvSpPr>
          <p:cNvPr id="9" name="TextBox 8">
            <a:extLst>
              <a:ext uri="{FF2B5EF4-FFF2-40B4-BE49-F238E27FC236}">
                <a16:creationId xmlns:a16="http://schemas.microsoft.com/office/drawing/2014/main" id="{8B370871-DDFD-2E47-D2ED-5629504A94B2}"/>
              </a:ext>
            </a:extLst>
          </p:cNvPr>
          <p:cNvSpPr txBox="1"/>
          <p:nvPr/>
        </p:nvSpPr>
        <p:spPr>
          <a:xfrm>
            <a:off x="3923937" y="4195354"/>
            <a:ext cx="7437120"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Bahnschrift"/>
              </a:rPr>
              <a:t>Therefore providing information on travel routes and travel times is essential to target such a large, and eager demographic successfully.</a:t>
            </a:r>
          </a:p>
          <a:p>
            <a:endParaRPr lang="en-GB" sz="1600"/>
          </a:p>
        </p:txBody>
      </p:sp>
      <p:pic>
        <p:nvPicPr>
          <p:cNvPr id="10" name="Picture 9" descr="Great Western Railway – Logos Download">
            <a:extLst>
              <a:ext uri="{FF2B5EF4-FFF2-40B4-BE49-F238E27FC236}">
                <a16:creationId xmlns:a16="http://schemas.microsoft.com/office/drawing/2014/main" id="{30B6CC49-A27C-B788-BB88-1B1C741CBA16}"/>
              </a:ext>
            </a:extLst>
          </p:cNvPr>
          <p:cNvPicPr>
            <a:picLocks noChangeAspect="1"/>
          </p:cNvPicPr>
          <p:nvPr/>
        </p:nvPicPr>
        <p:blipFill>
          <a:blip r:embed="rId6"/>
          <a:stretch>
            <a:fillRect/>
          </a:stretch>
        </p:blipFill>
        <p:spPr>
          <a:xfrm>
            <a:off x="1115784" y="5239430"/>
            <a:ext cx="1905001" cy="1049112"/>
          </a:xfrm>
          <a:prstGeom prst="rect">
            <a:avLst/>
          </a:prstGeom>
        </p:spPr>
      </p:pic>
    </p:spTree>
    <p:extLst>
      <p:ext uri="{BB962C8B-B14F-4D97-AF65-F5344CB8AC3E}">
        <p14:creationId xmlns:p14="http://schemas.microsoft.com/office/powerpoint/2010/main" val="238674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strVal val="#ppt_w*0.70"/>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7" presetClass="entr" presetSubtype="1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1" end="1"/>
                                            </p:txEl>
                                          </p:spTgt>
                                        </p:tgtEl>
                                        <p:attrNameLst>
                                          <p:attrName>style.visibility</p:attrName>
                                        </p:attrNameLst>
                                      </p:cBhvr>
                                      <p:to>
                                        <p:strVal val="visible"/>
                                      </p:to>
                                    </p:set>
                                    <p:animEffect transition="in" filter="fade">
                                      <p:cBhvr>
                                        <p:cTn id="5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4E3BF-BC08-0D3B-D438-FED86FBC03A6}"/>
              </a:ext>
            </a:extLst>
          </p:cNvPr>
          <p:cNvSpPr>
            <a:spLocks noGrp="1"/>
          </p:cNvSpPr>
          <p:nvPr>
            <p:ph type="title"/>
          </p:nvPr>
        </p:nvSpPr>
        <p:spPr>
          <a:xfrm>
            <a:off x="173182" y="226580"/>
            <a:ext cx="10515600" cy="1325563"/>
          </a:xfrm>
        </p:spPr>
        <p:txBody>
          <a:bodyPr/>
          <a:lstStyle/>
          <a:p>
            <a:r>
              <a:rPr lang="en-GB" u="sng" err="1">
                <a:latin typeface="Bahnschrift"/>
              </a:rPr>
              <a:t>Boardmaster's</a:t>
            </a:r>
            <a:r>
              <a:rPr lang="en-GB" u="sng">
                <a:latin typeface="Bahnschrift"/>
              </a:rPr>
              <a:t> shuttle bus service:</a:t>
            </a:r>
            <a:br>
              <a:rPr lang="en-GB"/>
            </a:br>
            <a:endParaRPr lang="en-GB"/>
          </a:p>
        </p:txBody>
      </p:sp>
      <p:sp>
        <p:nvSpPr>
          <p:cNvPr id="3" name="Content Placeholder 2">
            <a:extLst>
              <a:ext uri="{FF2B5EF4-FFF2-40B4-BE49-F238E27FC236}">
                <a16:creationId xmlns:a16="http://schemas.microsoft.com/office/drawing/2014/main" id="{41959BAA-6B81-0EC8-79D5-B5D113C0A9C2}"/>
              </a:ext>
            </a:extLst>
          </p:cNvPr>
          <p:cNvSpPr>
            <a:spLocks noGrp="1"/>
          </p:cNvSpPr>
          <p:nvPr>
            <p:ph idx="1"/>
          </p:nvPr>
        </p:nvSpPr>
        <p:spPr>
          <a:xfrm>
            <a:off x="6926" y="4095923"/>
            <a:ext cx="4558146" cy="1525011"/>
          </a:xfrm>
        </p:spPr>
        <p:txBody>
          <a:bodyPr vert="horz" lIns="91440" tIns="45720" rIns="91440" bIns="45720" rtlCol="0" anchor="t">
            <a:normAutofit/>
          </a:bodyPr>
          <a:lstStyle/>
          <a:p>
            <a:pPr marL="0" indent="0" algn="ctr">
              <a:buNone/>
            </a:pPr>
            <a:r>
              <a:rPr lang="en-GB">
                <a:solidFill>
                  <a:srgbClr val="000000"/>
                </a:solidFill>
                <a:latin typeface="Bahnschrift"/>
                <a:cs typeface="Arial"/>
              </a:rPr>
              <a:t>Quick, complimentary journey from the train station to the festival site.</a:t>
            </a:r>
            <a:endParaRPr lang="en-US">
              <a:latin typeface="Bahnschrift"/>
            </a:endParaRPr>
          </a:p>
          <a:p>
            <a:pPr marL="0" indent="0">
              <a:buNone/>
            </a:pPr>
            <a:endParaRPr lang="en-GB" sz="1200">
              <a:solidFill>
                <a:srgbClr val="000000"/>
              </a:solidFill>
              <a:latin typeface="Aptos"/>
              <a:cs typeface="Arial"/>
            </a:endParaRPr>
          </a:p>
        </p:txBody>
      </p:sp>
      <p:pic>
        <p:nvPicPr>
          <p:cNvPr id="4" name="Picture 3" descr="Scenes from around Newquay town centre, Cornwall - Newquay Railway ...">
            <a:extLst>
              <a:ext uri="{FF2B5EF4-FFF2-40B4-BE49-F238E27FC236}">
                <a16:creationId xmlns:a16="http://schemas.microsoft.com/office/drawing/2014/main" id="{057F2448-2B16-121D-36B4-C3D6C93B2FE8}"/>
              </a:ext>
            </a:extLst>
          </p:cNvPr>
          <p:cNvPicPr>
            <a:picLocks noChangeAspect="1"/>
          </p:cNvPicPr>
          <p:nvPr/>
        </p:nvPicPr>
        <p:blipFill>
          <a:blip r:embed="rId3"/>
          <a:srcRect l="12749" t="19576" r="38719" b="53117"/>
          <a:stretch/>
        </p:blipFill>
        <p:spPr>
          <a:xfrm>
            <a:off x="574791" y="1412957"/>
            <a:ext cx="2481764" cy="2229968"/>
          </a:xfrm>
          <a:prstGeom prst="rect">
            <a:avLst/>
          </a:prstGeom>
        </p:spPr>
      </p:pic>
      <p:pic>
        <p:nvPicPr>
          <p:cNvPr id="9" name="Picture 8" descr="Right Arrow PNG Transparent Right Arrow.PNG Images. | PlusPNG">
            <a:extLst>
              <a:ext uri="{FF2B5EF4-FFF2-40B4-BE49-F238E27FC236}">
                <a16:creationId xmlns:a16="http://schemas.microsoft.com/office/drawing/2014/main" id="{2A6561C9-3DD4-5905-B6BB-DD126FCDE013}"/>
              </a:ext>
            </a:extLst>
          </p:cNvPr>
          <p:cNvPicPr>
            <a:picLocks noChangeAspect="1"/>
          </p:cNvPicPr>
          <p:nvPr/>
        </p:nvPicPr>
        <p:blipFill>
          <a:blip r:embed="rId4"/>
          <a:stretch>
            <a:fillRect/>
          </a:stretch>
        </p:blipFill>
        <p:spPr>
          <a:xfrm>
            <a:off x="4064000" y="2037696"/>
            <a:ext cx="1757679" cy="1004608"/>
          </a:xfrm>
          <a:prstGeom prst="rect">
            <a:avLst/>
          </a:prstGeom>
        </p:spPr>
      </p:pic>
      <p:pic>
        <p:nvPicPr>
          <p:cNvPr id="10" name="Picture 9" descr="Boardmasters – Upstream Printing">
            <a:extLst>
              <a:ext uri="{FF2B5EF4-FFF2-40B4-BE49-F238E27FC236}">
                <a16:creationId xmlns:a16="http://schemas.microsoft.com/office/drawing/2014/main" id="{660993A9-79C1-8214-5B28-C589A409664C}"/>
              </a:ext>
            </a:extLst>
          </p:cNvPr>
          <p:cNvPicPr>
            <a:picLocks noChangeAspect="1"/>
          </p:cNvPicPr>
          <p:nvPr/>
        </p:nvPicPr>
        <p:blipFill>
          <a:blip r:embed="rId5"/>
          <a:stretch>
            <a:fillRect/>
          </a:stretch>
        </p:blipFill>
        <p:spPr>
          <a:xfrm>
            <a:off x="6096000" y="422071"/>
            <a:ext cx="5974079" cy="4235858"/>
          </a:xfrm>
          <a:prstGeom prst="rect">
            <a:avLst/>
          </a:prstGeom>
        </p:spPr>
      </p:pic>
      <p:pic>
        <p:nvPicPr>
          <p:cNvPr id="11" name="Picture 10" descr="PNG Shuttle Bus Transparent Shuttle Bus.PNG Images. | PlusPNG">
            <a:extLst>
              <a:ext uri="{FF2B5EF4-FFF2-40B4-BE49-F238E27FC236}">
                <a16:creationId xmlns:a16="http://schemas.microsoft.com/office/drawing/2014/main" id="{7F33374A-C96D-741A-D10A-897E3323E1CD}"/>
              </a:ext>
            </a:extLst>
          </p:cNvPr>
          <p:cNvPicPr>
            <a:picLocks noChangeAspect="1"/>
          </p:cNvPicPr>
          <p:nvPr/>
        </p:nvPicPr>
        <p:blipFill>
          <a:blip r:embed="rId6"/>
          <a:stretch>
            <a:fillRect/>
          </a:stretch>
        </p:blipFill>
        <p:spPr>
          <a:xfrm>
            <a:off x="9316720" y="3934"/>
            <a:ext cx="2743199" cy="1831091"/>
          </a:xfrm>
          <a:prstGeom prst="rect">
            <a:avLst/>
          </a:prstGeom>
        </p:spPr>
      </p:pic>
      <p:pic>
        <p:nvPicPr>
          <p:cNvPr id="5" name="Picture 4" descr="Download Contract Transit Buses - Bus PNG Image with No Background ...">
            <a:extLst>
              <a:ext uri="{FF2B5EF4-FFF2-40B4-BE49-F238E27FC236}">
                <a16:creationId xmlns:a16="http://schemas.microsoft.com/office/drawing/2014/main" id="{D5E59276-3158-6C1A-0B60-80739C7ED274}"/>
              </a:ext>
            </a:extLst>
          </p:cNvPr>
          <p:cNvPicPr>
            <a:picLocks noChangeAspect="1"/>
          </p:cNvPicPr>
          <p:nvPr/>
        </p:nvPicPr>
        <p:blipFill>
          <a:blip r:embed="rId7"/>
          <a:stretch>
            <a:fillRect/>
          </a:stretch>
        </p:blipFill>
        <p:spPr>
          <a:xfrm>
            <a:off x="914402" y="5625750"/>
            <a:ext cx="2743196" cy="732682"/>
          </a:xfrm>
          <a:prstGeom prst="rect">
            <a:avLst/>
          </a:prstGeom>
        </p:spPr>
      </p:pic>
      <p:sp>
        <p:nvSpPr>
          <p:cNvPr id="8" name="TextBox 7">
            <a:extLst>
              <a:ext uri="{FF2B5EF4-FFF2-40B4-BE49-F238E27FC236}">
                <a16:creationId xmlns:a16="http://schemas.microsoft.com/office/drawing/2014/main" id="{2AE051A3-7B63-F1E1-419D-89F433B7425A}"/>
              </a:ext>
            </a:extLst>
          </p:cNvPr>
          <p:cNvSpPr txBox="1"/>
          <p:nvPr/>
        </p:nvSpPr>
        <p:spPr>
          <a:xfrm>
            <a:off x="6321214" y="3639002"/>
            <a:ext cx="5510310" cy="954107"/>
          </a:xfrm>
          <a:prstGeom prst="rect">
            <a:avLst/>
          </a:prstGeom>
          <a:noFill/>
          <a:ln>
            <a:solidFill>
              <a:schemeClr val="accent3">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latin typeface="Bahnschrift"/>
              </a:rPr>
              <a:t>Arrives every 10 – 15 minutes</a:t>
            </a:r>
          </a:p>
          <a:p>
            <a:r>
              <a:rPr lang="en-GB" sz="2800">
                <a:latin typeface="Bahnschrift"/>
              </a:rPr>
              <a:t>Approx travel time: 6 minutes</a:t>
            </a:r>
          </a:p>
        </p:txBody>
      </p:sp>
      <p:sp>
        <p:nvSpPr>
          <p:cNvPr id="12" name="TextBox 11">
            <a:extLst>
              <a:ext uri="{FF2B5EF4-FFF2-40B4-BE49-F238E27FC236}">
                <a16:creationId xmlns:a16="http://schemas.microsoft.com/office/drawing/2014/main" id="{18A73FE7-1648-1FDB-6A3C-878521D0871A}"/>
              </a:ext>
            </a:extLst>
          </p:cNvPr>
          <p:cNvSpPr txBox="1"/>
          <p:nvPr/>
        </p:nvSpPr>
        <p:spPr>
          <a:xfrm>
            <a:off x="5895064" y="4861706"/>
            <a:ext cx="630046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a:solidFill>
                  <a:schemeClr val="accent3">
                    <a:lumMod val="76000"/>
                  </a:schemeClr>
                </a:solidFill>
                <a:latin typeface="Bahnschrift"/>
              </a:rPr>
              <a:t>Alternatively, Newquay Train station – </a:t>
            </a:r>
            <a:r>
              <a:rPr lang="en-GB" sz="2400" b="1" err="1">
                <a:solidFill>
                  <a:schemeClr val="accent3">
                    <a:lumMod val="76000"/>
                  </a:schemeClr>
                </a:solidFill>
                <a:latin typeface="Bahnschrift"/>
              </a:rPr>
              <a:t>Fistral</a:t>
            </a:r>
            <a:r>
              <a:rPr lang="en-GB" sz="2400" b="1">
                <a:solidFill>
                  <a:schemeClr val="accent3">
                    <a:lumMod val="76000"/>
                  </a:schemeClr>
                </a:solidFill>
                <a:latin typeface="Bahnschrift"/>
              </a:rPr>
              <a:t> Beach</a:t>
            </a:r>
          </a:p>
          <a:p>
            <a:pPr algn="ctr"/>
            <a:r>
              <a:rPr lang="en-GB" sz="2400" b="1">
                <a:solidFill>
                  <a:schemeClr val="accent3">
                    <a:lumMod val="76000"/>
                  </a:schemeClr>
                </a:solidFill>
                <a:latin typeface="Bahnschrift"/>
              </a:rPr>
              <a:t>On foot – travel time: approx. 15 – 20 minutes</a:t>
            </a:r>
          </a:p>
        </p:txBody>
      </p:sp>
    </p:spTree>
    <p:extLst>
      <p:ext uri="{BB962C8B-B14F-4D97-AF65-F5344CB8AC3E}">
        <p14:creationId xmlns:p14="http://schemas.microsoft.com/office/powerpoint/2010/main" val="23054812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7"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900" decel="100000" fill="hold"/>
                                        <p:tgtEl>
                                          <p:spTgt spid="1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3"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7" presetClass="entr" presetSubtype="1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0" end="0"/>
                                            </p:txEl>
                                          </p:spTgt>
                                        </p:tgtEl>
                                        <p:attrNameLst>
                                          <p:attrName>style.visibility</p:attrName>
                                        </p:attrNameLst>
                                      </p:cBhvr>
                                      <p:to>
                                        <p:strVal val="visible"/>
                                      </p:to>
                                    </p:set>
                                    <p:anim calcmode="lin" valueType="num">
                                      <p:cBhvr additive="base">
                                        <p:cTn id="3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2" presetClass="entr" presetSubtype="4" fill="hold" nodeType="click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500"/>
                                        <p:tgtEl>
                                          <p:spTgt spid="5"/>
                                        </p:tgtEl>
                                        <p:attrNameLst>
                                          <p:attrName>ppt_y</p:attrName>
                                        </p:attrNameLst>
                                      </p:cBhvr>
                                      <p:tavLst>
                                        <p:tav tm="0">
                                          <p:val>
                                            <p:strVal val="#ppt_y+#ppt_h*1.125000"/>
                                          </p:val>
                                        </p:tav>
                                        <p:tav tm="100000">
                                          <p:val>
                                            <p:strVal val="#ppt_y"/>
                                          </p:val>
                                        </p:tav>
                                      </p:tavLst>
                                    </p:anim>
                                    <p:animEffect transition="in" filter="wipe(up)">
                                      <p:cBhvr>
                                        <p:cTn id="46" dur="500"/>
                                        <p:tgtEl>
                                          <p:spTgt spid="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500"/>
                                        <p:tgtEl>
                                          <p:spTgt spid="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8" grpId="0" animBg="1"/>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D61CBA-E66C-7FD9-5A68-2C5A092D4B7E}"/>
              </a:ext>
            </a:extLst>
          </p:cNvPr>
          <p:cNvSpPr>
            <a:spLocks noGrp="1"/>
          </p:cNvSpPr>
          <p:nvPr>
            <p:ph idx="1"/>
          </p:nvPr>
        </p:nvSpPr>
        <p:spPr>
          <a:xfrm>
            <a:off x="132685" y="4833128"/>
            <a:ext cx="4630615" cy="1408846"/>
          </a:xfrm>
        </p:spPr>
        <p:txBody>
          <a:bodyPr vert="horz" lIns="91440" tIns="45720" rIns="91440" bIns="45720" rtlCol="0" anchor="t">
            <a:noAutofit/>
          </a:bodyPr>
          <a:lstStyle/>
          <a:p>
            <a:pPr marL="0" indent="0">
              <a:buNone/>
            </a:pPr>
            <a:endParaRPr lang="en-GB" sz="2000" b="1">
              <a:solidFill>
                <a:srgbClr val="000033"/>
              </a:solidFill>
              <a:latin typeface="Arial"/>
              <a:cs typeface="Arial"/>
            </a:endParaRPr>
          </a:p>
          <a:p>
            <a:pPr marL="0" indent="0" algn="ctr">
              <a:buNone/>
            </a:pPr>
            <a:r>
              <a:rPr lang="en-GB" sz="2400" b="1">
                <a:solidFill>
                  <a:srgbClr val="000000"/>
                </a:solidFill>
                <a:latin typeface="Bahnschrift"/>
                <a:cs typeface="Arial"/>
              </a:rPr>
              <a:t>Cater for all levels of surfing, hiring out softboards, epoxy surfboards, shortboards, </a:t>
            </a:r>
            <a:r>
              <a:rPr lang="en-GB" sz="2400" b="1" err="1">
                <a:solidFill>
                  <a:srgbClr val="000000"/>
                </a:solidFill>
                <a:latin typeface="Bahnschrift"/>
                <a:cs typeface="Arial"/>
              </a:rPr>
              <a:t>minimals</a:t>
            </a:r>
            <a:r>
              <a:rPr lang="en-GB" sz="2400" b="1">
                <a:solidFill>
                  <a:srgbClr val="000000"/>
                </a:solidFill>
                <a:latin typeface="Bahnschrift"/>
                <a:cs typeface="Arial"/>
              </a:rPr>
              <a:t> and body boards.</a:t>
            </a:r>
            <a:endParaRPr lang="en-US" sz="2400">
              <a:solidFill>
                <a:srgbClr val="000000"/>
              </a:solidFill>
              <a:latin typeface="Bahnschrift"/>
              <a:cs typeface="Arial"/>
            </a:endParaRPr>
          </a:p>
          <a:p>
            <a:pPr marL="0" indent="0">
              <a:buNone/>
            </a:pPr>
            <a:endParaRPr lang="en-GB" sz="2000" b="1">
              <a:solidFill>
                <a:srgbClr val="000000"/>
              </a:solidFill>
              <a:latin typeface="Arial"/>
              <a:cs typeface="Arial"/>
            </a:endParaRPr>
          </a:p>
          <a:p>
            <a:pPr marL="0" indent="0">
              <a:buNone/>
            </a:pPr>
            <a:endParaRPr lang="en-GB" sz="2000" b="1">
              <a:solidFill>
                <a:srgbClr val="000000"/>
              </a:solidFill>
              <a:latin typeface="Arial"/>
              <a:cs typeface="Arial"/>
            </a:endParaRPr>
          </a:p>
          <a:p>
            <a:endParaRPr lang="en-GB" sz="2000" b="1">
              <a:solidFill>
                <a:srgbClr val="000033"/>
              </a:solidFill>
              <a:latin typeface="Arial"/>
              <a:cs typeface="Arial"/>
            </a:endParaRPr>
          </a:p>
        </p:txBody>
      </p:sp>
      <p:pic>
        <p:nvPicPr>
          <p:cNvPr id="5" name="Content Placeholder 3" descr="Newquay Surfboard Hire">
            <a:extLst>
              <a:ext uri="{FF2B5EF4-FFF2-40B4-BE49-F238E27FC236}">
                <a16:creationId xmlns:a16="http://schemas.microsoft.com/office/drawing/2014/main" id="{7A89F9BC-1E1F-5896-C2D9-4C8588CE6F3F}"/>
              </a:ext>
            </a:extLst>
          </p:cNvPr>
          <p:cNvPicPr>
            <a:picLocks noChangeAspect="1"/>
          </p:cNvPicPr>
          <p:nvPr/>
        </p:nvPicPr>
        <p:blipFill>
          <a:blip r:embed="rId3"/>
          <a:srcRect t="898" r="-1" b="3572"/>
          <a:stretch/>
        </p:blipFill>
        <p:spPr>
          <a:xfrm>
            <a:off x="4763661" y="-179324"/>
            <a:ext cx="7875623" cy="4132363"/>
          </a:xfrm>
          <a:prstGeom prst="rect">
            <a:avLst/>
          </a:prstGeom>
        </p:spPr>
      </p:pic>
      <p:sp>
        <p:nvSpPr>
          <p:cNvPr id="7" name="TextBox 6">
            <a:extLst>
              <a:ext uri="{FF2B5EF4-FFF2-40B4-BE49-F238E27FC236}">
                <a16:creationId xmlns:a16="http://schemas.microsoft.com/office/drawing/2014/main" id="{824ECFF0-70CE-2C6A-FCF1-84D5DF60EB7D}"/>
              </a:ext>
            </a:extLst>
          </p:cNvPr>
          <p:cNvSpPr txBox="1"/>
          <p:nvPr/>
        </p:nvSpPr>
        <p:spPr>
          <a:xfrm>
            <a:off x="6292406" y="3804050"/>
            <a:ext cx="5571657" cy="10341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lnSpc>
                <a:spcPct val="90000"/>
              </a:lnSpc>
              <a:spcBef>
                <a:spcPts val="1000"/>
              </a:spcBef>
            </a:pPr>
            <a:r>
              <a:rPr lang="en-GB" sz="2400" b="1">
                <a:solidFill>
                  <a:schemeClr val="accent1">
                    <a:lumMod val="76000"/>
                  </a:schemeClr>
                </a:solidFill>
                <a:latin typeface="Bahnschrift"/>
                <a:cs typeface="Arial"/>
              </a:rPr>
              <a:t>"Hiring out surfing equipment to customers since 1998"</a:t>
            </a:r>
            <a:endParaRPr lang="en-US" sz="2400">
              <a:solidFill>
                <a:schemeClr val="accent1">
                  <a:lumMod val="76000"/>
                </a:schemeClr>
              </a:solidFill>
              <a:latin typeface="Bahnschrift"/>
              <a:cs typeface="Arial"/>
            </a:endParaRPr>
          </a:p>
          <a:p>
            <a:pPr algn="l"/>
            <a:endParaRPr lang="en-GB"/>
          </a:p>
        </p:txBody>
      </p:sp>
      <p:sp>
        <p:nvSpPr>
          <p:cNvPr id="9" name="TextBox 8">
            <a:extLst>
              <a:ext uri="{FF2B5EF4-FFF2-40B4-BE49-F238E27FC236}">
                <a16:creationId xmlns:a16="http://schemas.microsoft.com/office/drawing/2014/main" id="{628E2EF6-2C2A-D7F8-AAF4-0B943B0173FB}"/>
              </a:ext>
            </a:extLst>
          </p:cNvPr>
          <p:cNvSpPr txBox="1"/>
          <p:nvPr/>
        </p:nvSpPr>
        <p:spPr>
          <a:xfrm>
            <a:off x="147374" y="1634342"/>
            <a:ext cx="422105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b="1">
                <a:latin typeface="Bahnschrift"/>
                <a:cs typeface="Arial"/>
              </a:rPr>
              <a:t>a selection of summer and winter wetsuits for ladies, men and children, only £5 a day.</a:t>
            </a:r>
            <a:endParaRPr lang="en-US" sz="2400">
              <a:latin typeface="Bahnschrift"/>
            </a:endParaRPr>
          </a:p>
        </p:txBody>
      </p:sp>
      <p:pic>
        <p:nvPicPr>
          <p:cNvPr id="10" name="Picture 9" descr="Round pushpin Icon | Noto Emoji Objects Iconset | Google">
            <a:extLst>
              <a:ext uri="{FF2B5EF4-FFF2-40B4-BE49-F238E27FC236}">
                <a16:creationId xmlns:a16="http://schemas.microsoft.com/office/drawing/2014/main" id="{C8D3B1CD-E617-D34E-489C-D4A4893CF2C6}"/>
              </a:ext>
            </a:extLst>
          </p:cNvPr>
          <p:cNvPicPr>
            <a:picLocks noChangeAspect="1"/>
          </p:cNvPicPr>
          <p:nvPr/>
        </p:nvPicPr>
        <p:blipFill>
          <a:blip r:embed="rId4"/>
          <a:stretch>
            <a:fillRect/>
          </a:stretch>
        </p:blipFill>
        <p:spPr>
          <a:xfrm flipH="1">
            <a:off x="0" y="193430"/>
            <a:ext cx="1312984" cy="1301262"/>
          </a:xfrm>
          <a:prstGeom prst="rect">
            <a:avLst/>
          </a:prstGeom>
        </p:spPr>
      </p:pic>
      <p:sp>
        <p:nvSpPr>
          <p:cNvPr id="11" name="TextBox 10">
            <a:extLst>
              <a:ext uri="{FF2B5EF4-FFF2-40B4-BE49-F238E27FC236}">
                <a16:creationId xmlns:a16="http://schemas.microsoft.com/office/drawing/2014/main" id="{44B9A1D7-4842-A2E5-83D8-2B74E8D3A776}"/>
              </a:ext>
            </a:extLst>
          </p:cNvPr>
          <p:cNvSpPr txBox="1"/>
          <p:nvPr/>
        </p:nvSpPr>
        <p:spPr>
          <a:xfrm>
            <a:off x="656610" y="300579"/>
            <a:ext cx="358208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u="sng" err="1">
                <a:latin typeface="Bahnschrift"/>
              </a:rPr>
              <a:t>Fistral</a:t>
            </a:r>
            <a:r>
              <a:rPr lang="en-GB" sz="3200" u="sng">
                <a:latin typeface="Bahnschrift"/>
              </a:rPr>
              <a:t> Beach, Newquay</a:t>
            </a:r>
            <a:endParaRPr lang="en-US" u="sng"/>
          </a:p>
        </p:txBody>
      </p:sp>
      <p:pic>
        <p:nvPicPr>
          <p:cNvPr id="12" name="Picture 11" descr="Surf gear for hire hi-res stock photography and images - Alamy">
            <a:extLst>
              <a:ext uri="{FF2B5EF4-FFF2-40B4-BE49-F238E27FC236}">
                <a16:creationId xmlns:a16="http://schemas.microsoft.com/office/drawing/2014/main" id="{25B2D0AD-A116-5944-6ECB-5C019F9C73BD}"/>
              </a:ext>
            </a:extLst>
          </p:cNvPr>
          <p:cNvPicPr>
            <a:picLocks noChangeAspect="1"/>
          </p:cNvPicPr>
          <p:nvPr/>
        </p:nvPicPr>
        <p:blipFill>
          <a:blip r:embed="rId5"/>
          <a:srcRect l="1204" b="9589"/>
          <a:stretch/>
        </p:blipFill>
        <p:spPr>
          <a:xfrm>
            <a:off x="462530" y="3196201"/>
            <a:ext cx="3749254" cy="1823868"/>
          </a:xfrm>
          <a:prstGeom prst="rect">
            <a:avLst/>
          </a:prstGeom>
        </p:spPr>
      </p:pic>
      <p:pic>
        <p:nvPicPr>
          <p:cNvPr id="13" name="Picture 12" descr="CDTC Hosting the Second Annual Ditch the Car Challenge">
            <a:extLst>
              <a:ext uri="{FF2B5EF4-FFF2-40B4-BE49-F238E27FC236}">
                <a16:creationId xmlns:a16="http://schemas.microsoft.com/office/drawing/2014/main" id="{0919DE46-40A5-52D8-72F5-30A08FC0F4B0}"/>
              </a:ext>
            </a:extLst>
          </p:cNvPr>
          <p:cNvPicPr>
            <a:picLocks noChangeAspect="1"/>
          </p:cNvPicPr>
          <p:nvPr/>
        </p:nvPicPr>
        <p:blipFill>
          <a:blip r:embed="rId6"/>
          <a:srcRect l="14985" t="-1389" r="16807" b="46698"/>
          <a:stretch/>
        </p:blipFill>
        <p:spPr>
          <a:xfrm>
            <a:off x="4881632" y="4525048"/>
            <a:ext cx="2429164" cy="20289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TextBox 3">
            <a:extLst>
              <a:ext uri="{FF2B5EF4-FFF2-40B4-BE49-F238E27FC236}">
                <a16:creationId xmlns:a16="http://schemas.microsoft.com/office/drawing/2014/main" id="{66E4F6F9-6F62-48F4-FC55-F05C97132938}"/>
              </a:ext>
            </a:extLst>
          </p:cNvPr>
          <p:cNvSpPr txBox="1"/>
          <p:nvPr/>
        </p:nvSpPr>
        <p:spPr>
          <a:xfrm>
            <a:off x="6924919" y="4911616"/>
            <a:ext cx="4937938"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a:solidFill>
                  <a:schemeClr val="accent3">
                    <a:lumMod val="49000"/>
                  </a:schemeClr>
                </a:solidFill>
                <a:latin typeface="Bahnschrift"/>
              </a:rPr>
              <a:t>"Ditch the car!"</a:t>
            </a:r>
            <a:endParaRPr lang="en-US" sz="2000" b="1">
              <a:solidFill>
                <a:schemeClr val="accent3">
                  <a:lumMod val="49000"/>
                </a:schemeClr>
              </a:solidFill>
              <a:latin typeface="Bahnschrift"/>
            </a:endParaRPr>
          </a:p>
          <a:p>
            <a:pPr algn="ctr"/>
            <a:r>
              <a:rPr lang="en-GB" sz="2000" b="1">
                <a:solidFill>
                  <a:schemeClr val="accent3">
                    <a:lumMod val="49000"/>
                  </a:schemeClr>
                </a:solidFill>
                <a:latin typeface="Bahnschrift"/>
              </a:rPr>
              <a:t>Travel by train</a:t>
            </a:r>
          </a:p>
          <a:p>
            <a:pPr algn="ctr"/>
            <a:r>
              <a:rPr lang="en-GB" sz="2000" b="1">
                <a:solidFill>
                  <a:schemeClr val="accent3">
                    <a:lumMod val="49000"/>
                  </a:schemeClr>
                </a:solidFill>
                <a:latin typeface="Bahnschrift"/>
              </a:rPr>
              <a:t>Hire  a Surfboard</a:t>
            </a:r>
          </a:p>
          <a:p>
            <a:pPr algn="ctr"/>
            <a:r>
              <a:rPr lang="en-GB" sz="2000" b="1">
                <a:solidFill>
                  <a:schemeClr val="accent3">
                    <a:lumMod val="49000"/>
                  </a:schemeClr>
                </a:solidFill>
                <a:latin typeface="Bahnschrift"/>
              </a:rPr>
              <a:t>Do your bit for the environment</a:t>
            </a:r>
          </a:p>
        </p:txBody>
      </p:sp>
    </p:spTree>
    <p:extLst>
      <p:ext uri="{BB962C8B-B14F-4D97-AF65-F5344CB8AC3E}">
        <p14:creationId xmlns:p14="http://schemas.microsoft.com/office/powerpoint/2010/main" val="169590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ppt_x"/>
                                          </p:val>
                                        </p:tav>
                                        <p:tav tm="100000">
                                          <p:val>
                                            <p:strVal val="#ppt_x"/>
                                          </p:val>
                                        </p:tav>
                                      </p:tavLst>
                                    </p:anim>
                                    <p:anim calcmode="lin" valueType="num">
                                      <p:cBhvr additive="base">
                                        <p:cTn id="3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Effect transition="in" filter="fade">
                                      <p:cBhvr>
                                        <p:cTn id="41" dur="500"/>
                                        <p:tgtEl>
                                          <p:spTgt spid="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4"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additive="base">
                                        <p:cTn id="52" dur="500" fill="hold"/>
                                        <p:tgtEl>
                                          <p:spTgt spid="4"/>
                                        </p:tgtEl>
                                        <p:attrNameLst>
                                          <p:attrName>ppt_x</p:attrName>
                                        </p:attrNameLst>
                                      </p:cBhvr>
                                      <p:tavLst>
                                        <p:tav tm="0">
                                          <p:val>
                                            <p:strVal val="#ppt_x"/>
                                          </p:val>
                                        </p:tav>
                                        <p:tav tm="100000">
                                          <p:val>
                                            <p:strVal val="#ppt_x"/>
                                          </p:val>
                                        </p:tav>
                                      </p:tavLst>
                                    </p:anim>
                                    <p:anim calcmode="lin" valueType="num">
                                      <p:cBhvr additive="base">
                                        <p:cTn id="5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9" grpId="0"/>
      <p:bldP spid="11"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A648B-A3D3-A7B1-5283-ECA1D1AE6264}"/>
              </a:ext>
            </a:extLst>
          </p:cNvPr>
          <p:cNvSpPr>
            <a:spLocks noGrp="1"/>
          </p:cNvSpPr>
          <p:nvPr>
            <p:ph type="title"/>
          </p:nvPr>
        </p:nvSpPr>
        <p:spPr>
          <a:xfrm>
            <a:off x="138509" y="379841"/>
            <a:ext cx="10515600" cy="1325563"/>
          </a:xfrm>
        </p:spPr>
        <p:txBody>
          <a:bodyPr>
            <a:normAutofit/>
          </a:bodyPr>
          <a:lstStyle/>
          <a:p>
            <a:r>
              <a:rPr lang="en-GB" sz="3600" u="sng">
                <a:latin typeface="Bahnschrift"/>
              </a:rPr>
              <a:t>Aaker’s Brand Personality Mode</a:t>
            </a:r>
            <a:r>
              <a:rPr lang="en-GB" sz="4000" u="sng">
                <a:latin typeface="Bahnschrift"/>
              </a:rPr>
              <a:t>l</a:t>
            </a:r>
            <a:br>
              <a:rPr lang="en-GB" sz="4000">
                <a:latin typeface="Bahnschrift"/>
              </a:rPr>
            </a:br>
            <a:endParaRPr lang="en-US" sz="4000">
              <a:latin typeface="Bahnschrift"/>
            </a:endParaRPr>
          </a:p>
        </p:txBody>
      </p:sp>
      <p:sp>
        <p:nvSpPr>
          <p:cNvPr id="5" name="Right Triangle 4">
            <a:extLst>
              <a:ext uri="{FF2B5EF4-FFF2-40B4-BE49-F238E27FC236}">
                <a16:creationId xmlns:a16="http://schemas.microsoft.com/office/drawing/2014/main" id="{AC669169-C599-A9FE-198A-5220B8780BFF}"/>
              </a:ext>
            </a:extLst>
          </p:cNvPr>
          <p:cNvSpPr/>
          <p:nvPr/>
        </p:nvSpPr>
        <p:spPr>
          <a:xfrm rot="10800000">
            <a:off x="6583947" y="-14121"/>
            <a:ext cx="5608053" cy="560805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FB90507-6A5D-8AD7-0EC6-1C161B53735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5784" t="3151" r="15764" b="161"/>
          <a:stretch/>
        </p:blipFill>
        <p:spPr>
          <a:xfrm>
            <a:off x="9295951" y="229811"/>
            <a:ext cx="2716317" cy="2921753"/>
          </a:xfrm>
        </p:spPr>
      </p:pic>
      <p:sp>
        <p:nvSpPr>
          <p:cNvPr id="6" name="Rectangle 5">
            <a:extLst>
              <a:ext uri="{FF2B5EF4-FFF2-40B4-BE49-F238E27FC236}">
                <a16:creationId xmlns:a16="http://schemas.microsoft.com/office/drawing/2014/main" id="{0DE3D996-A87C-827E-32C4-E01DA5264A34}"/>
              </a:ext>
            </a:extLst>
          </p:cNvPr>
          <p:cNvSpPr/>
          <p:nvPr/>
        </p:nvSpPr>
        <p:spPr>
          <a:xfrm rot="18896232" flipH="1" flipV="1">
            <a:off x="9220502" y="903932"/>
            <a:ext cx="826742" cy="5476761"/>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FEB5CA-AA27-9DF8-CEB9-BD534A2F6D94}"/>
              </a:ext>
            </a:extLst>
          </p:cNvPr>
          <p:cNvSpPr txBox="1"/>
          <p:nvPr/>
        </p:nvSpPr>
        <p:spPr>
          <a:xfrm>
            <a:off x="139041" y="1414651"/>
            <a:ext cx="7423324"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Bahnschrift"/>
                <a:ea typeface="Calibri"/>
                <a:cs typeface="Calibri"/>
              </a:rPr>
              <a:t>The brand personality of the demographic we are aiming to has been defined using AAKER’s brand personality framework.</a:t>
            </a:r>
            <a:endParaRPr lang="en-US" sz="2400">
              <a:latin typeface="Bahnschrift"/>
            </a:endParaRPr>
          </a:p>
        </p:txBody>
      </p:sp>
      <p:sp>
        <p:nvSpPr>
          <p:cNvPr id="7" name="TextBox 6">
            <a:extLst>
              <a:ext uri="{FF2B5EF4-FFF2-40B4-BE49-F238E27FC236}">
                <a16:creationId xmlns:a16="http://schemas.microsoft.com/office/drawing/2014/main" id="{1BD2469A-ED81-43AD-5D87-C59927387BAD}"/>
              </a:ext>
            </a:extLst>
          </p:cNvPr>
          <p:cNvSpPr txBox="1"/>
          <p:nvPr/>
        </p:nvSpPr>
        <p:spPr>
          <a:xfrm>
            <a:off x="166609" y="2758660"/>
            <a:ext cx="7402530"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Bahnschrift"/>
                <a:ea typeface="Calibri"/>
                <a:cs typeface="Calibri"/>
              </a:rPr>
              <a:t>This model was most useful when working out the most efficient ways to market to 18-30 year olds, and the traits a brand needs to possess in order to engage with this demographic.</a:t>
            </a:r>
          </a:p>
        </p:txBody>
      </p:sp>
      <p:pic>
        <p:nvPicPr>
          <p:cNvPr id="9" name="Picture 8" descr="authenticity-guaranteed-large for sale">
            <a:extLst>
              <a:ext uri="{FF2B5EF4-FFF2-40B4-BE49-F238E27FC236}">
                <a16:creationId xmlns:a16="http://schemas.microsoft.com/office/drawing/2014/main" id="{2FB7C8FD-E4AE-59DA-A381-4C2A1CBB977E}"/>
              </a:ext>
            </a:extLst>
          </p:cNvPr>
          <p:cNvPicPr>
            <a:picLocks noChangeAspect="1"/>
          </p:cNvPicPr>
          <p:nvPr/>
        </p:nvPicPr>
        <p:blipFill>
          <a:blip r:embed="rId4"/>
          <a:stretch>
            <a:fillRect/>
          </a:stretch>
        </p:blipFill>
        <p:spPr>
          <a:xfrm>
            <a:off x="429491" y="4605614"/>
            <a:ext cx="1898073" cy="1983244"/>
          </a:xfrm>
          <a:prstGeom prst="rect">
            <a:avLst/>
          </a:prstGeom>
        </p:spPr>
      </p:pic>
      <p:pic>
        <p:nvPicPr>
          <p:cNvPr id="13" name="Picture 12" descr="compare png 20 free Cliparts | Download images on Clipground 2024">
            <a:extLst>
              <a:ext uri="{FF2B5EF4-FFF2-40B4-BE49-F238E27FC236}">
                <a16:creationId xmlns:a16="http://schemas.microsoft.com/office/drawing/2014/main" id="{EF07F198-82D5-6A49-3199-4AB1AF2B5E62}"/>
              </a:ext>
            </a:extLst>
          </p:cNvPr>
          <p:cNvPicPr>
            <a:picLocks noChangeAspect="1"/>
          </p:cNvPicPr>
          <p:nvPr/>
        </p:nvPicPr>
        <p:blipFill>
          <a:blip r:embed="rId5"/>
          <a:stretch>
            <a:fillRect/>
          </a:stretch>
        </p:blipFill>
        <p:spPr>
          <a:xfrm>
            <a:off x="3255817" y="4606636"/>
            <a:ext cx="1911928" cy="1953492"/>
          </a:xfrm>
          <a:prstGeom prst="rect">
            <a:avLst/>
          </a:prstGeom>
        </p:spPr>
      </p:pic>
      <p:pic>
        <p:nvPicPr>
          <p:cNvPr id="14" name="Picture 13" descr="Healthy lifestyle Flaticons Lineal Color icon">
            <a:extLst>
              <a:ext uri="{FF2B5EF4-FFF2-40B4-BE49-F238E27FC236}">
                <a16:creationId xmlns:a16="http://schemas.microsoft.com/office/drawing/2014/main" id="{1FBE2324-32B6-6ABC-A0E1-397A55A8ECE9}"/>
              </a:ext>
            </a:extLst>
          </p:cNvPr>
          <p:cNvPicPr>
            <a:picLocks noChangeAspect="1"/>
          </p:cNvPicPr>
          <p:nvPr/>
        </p:nvPicPr>
        <p:blipFill>
          <a:blip r:embed="rId6"/>
          <a:stretch>
            <a:fillRect/>
          </a:stretch>
        </p:blipFill>
        <p:spPr>
          <a:xfrm>
            <a:off x="6096000" y="4468090"/>
            <a:ext cx="2258291" cy="2258291"/>
          </a:xfrm>
          <a:prstGeom prst="rect">
            <a:avLst/>
          </a:prstGeom>
        </p:spPr>
      </p:pic>
      <p:pic>
        <p:nvPicPr>
          <p:cNvPr id="15" name="Picture 14" descr="Eco Friendly PNG Image, Eco Friendly Sticker Editable Text, Eco ...">
            <a:extLst>
              <a:ext uri="{FF2B5EF4-FFF2-40B4-BE49-F238E27FC236}">
                <a16:creationId xmlns:a16="http://schemas.microsoft.com/office/drawing/2014/main" id="{D9F291B5-BC50-F905-AE3A-FF09730FA90D}"/>
              </a:ext>
            </a:extLst>
          </p:cNvPr>
          <p:cNvPicPr>
            <a:picLocks noChangeAspect="1"/>
          </p:cNvPicPr>
          <p:nvPr/>
        </p:nvPicPr>
        <p:blipFill>
          <a:blip r:embed="rId7"/>
          <a:stretch>
            <a:fillRect/>
          </a:stretch>
        </p:blipFill>
        <p:spPr>
          <a:xfrm>
            <a:off x="9628909" y="3429000"/>
            <a:ext cx="1385455" cy="1468582"/>
          </a:xfrm>
          <a:prstGeom prst="rect">
            <a:avLst/>
          </a:prstGeom>
        </p:spPr>
      </p:pic>
      <p:pic>
        <p:nvPicPr>
          <p:cNvPr id="16" name="Picture 15" descr="Technology PNG Transparent Image | PNG Mart">
            <a:extLst>
              <a:ext uri="{FF2B5EF4-FFF2-40B4-BE49-F238E27FC236}">
                <a16:creationId xmlns:a16="http://schemas.microsoft.com/office/drawing/2014/main" id="{36500DFD-A646-A7E1-8754-FBAB9D926DCA}"/>
              </a:ext>
            </a:extLst>
          </p:cNvPr>
          <p:cNvPicPr>
            <a:picLocks noChangeAspect="1"/>
          </p:cNvPicPr>
          <p:nvPr/>
        </p:nvPicPr>
        <p:blipFill>
          <a:blip r:embed="rId8"/>
          <a:stretch>
            <a:fillRect/>
          </a:stretch>
        </p:blipFill>
        <p:spPr>
          <a:xfrm>
            <a:off x="8848293" y="4965556"/>
            <a:ext cx="1575089" cy="1235653"/>
          </a:xfrm>
          <a:prstGeom prst="rect">
            <a:avLst/>
          </a:prstGeom>
        </p:spPr>
      </p:pic>
      <p:pic>
        <p:nvPicPr>
          <p:cNvPr id="17" name="Picture 16" descr="Dig Deeper: 1000-Word Philosophy - Fordthought">
            <a:extLst>
              <a:ext uri="{FF2B5EF4-FFF2-40B4-BE49-F238E27FC236}">
                <a16:creationId xmlns:a16="http://schemas.microsoft.com/office/drawing/2014/main" id="{050E7DC5-4C1C-07BD-6480-3E202903EFBD}"/>
              </a:ext>
            </a:extLst>
          </p:cNvPr>
          <p:cNvPicPr>
            <a:picLocks noChangeAspect="1"/>
          </p:cNvPicPr>
          <p:nvPr/>
        </p:nvPicPr>
        <p:blipFill>
          <a:blip r:embed="rId9"/>
          <a:stretch>
            <a:fillRect/>
          </a:stretch>
        </p:blipFill>
        <p:spPr>
          <a:xfrm>
            <a:off x="10655877" y="5100204"/>
            <a:ext cx="1977737" cy="966355"/>
          </a:xfrm>
          <a:prstGeom prst="rect">
            <a:avLst/>
          </a:prstGeom>
        </p:spPr>
      </p:pic>
    </p:spTree>
    <p:extLst>
      <p:ext uri="{BB962C8B-B14F-4D97-AF65-F5344CB8AC3E}">
        <p14:creationId xmlns:p14="http://schemas.microsoft.com/office/powerpoint/2010/main" val="318380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55"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strVal val="#ppt_w*0.70"/>
                                          </p:val>
                                        </p:tav>
                                        <p:tav tm="100000">
                                          <p:val>
                                            <p:strVal val="#ppt_w"/>
                                          </p:val>
                                        </p:tav>
                                      </p:tavLst>
                                    </p:anim>
                                    <p:anim calcmode="lin" valueType="num">
                                      <p:cBhvr>
                                        <p:cTn id="24" dur="1000" fill="hold"/>
                                        <p:tgtEl>
                                          <p:spTgt spid="9"/>
                                        </p:tgtEl>
                                        <p:attrNameLst>
                                          <p:attrName>ppt_h</p:attrName>
                                        </p:attrNameLst>
                                      </p:cBhvr>
                                      <p:tavLst>
                                        <p:tav tm="0">
                                          <p:val>
                                            <p:strVal val="#ppt_h"/>
                                          </p:val>
                                        </p:tav>
                                        <p:tav tm="100000">
                                          <p:val>
                                            <p:strVal val="#ppt_h"/>
                                          </p:val>
                                        </p:tav>
                                      </p:tavLst>
                                    </p:anim>
                                    <p:animEffect transition="in" filter="fade">
                                      <p:cBhvr>
                                        <p:cTn id="25" dur="1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1000" fill="hold"/>
                                        <p:tgtEl>
                                          <p:spTgt spid="13"/>
                                        </p:tgtEl>
                                        <p:attrNameLst>
                                          <p:attrName>ppt_w</p:attrName>
                                        </p:attrNameLst>
                                      </p:cBhvr>
                                      <p:tavLst>
                                        <p:tav tm="0">
                                          <p:val>
                                            <p:strVal val="#ppt_w*0.70"/>
                                          </p:val>
                                        </p:tav>
                                        <p:tav tm="100000">
                                          <p:val>
                                            <p:strVal val="#ppt_w"/>
                                          </p:val>
                                        </p:tav>
                                      </p:tavLst>
                                    </p:anim>
                                    <p:anim calcmode="lin" valueType="num">
                                      <p:cBhvr>
                                        <p:cTn id="31" dur="1000" fill="hold"/>
                                        <p:tgtEl>
                                          <p:spTgt spid="13"/>
                                        </p:tgtEl>
                                        <p:attrNameLst>
                                          <p:attrName>ppt_h</p:attrName>
                                        </p:attrNameLst>
                                      </p:cBhvr>
                                      <p:tavLst>
                                        <p:tav tm="0">
                                          <p:val>
                                            <p:strVal val="#ppt_h"/>
                                          </p:val>
                                        </p:tav>
                                        <p:tav tm="100000">
                                          <p:val>
                                            <p:strVal val="#ppt_h"/>
                                          </p:val>
                                        </p:tav>
                                      </p:tavLst>
                                    </p:anim>
                                    <p:animEffect transition="in" filter="fade">
                                      <p:cBhvr>
                                        <p:cTn id="32" dur="10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strVal val="#ppt_w*0.70"/>
                                          </p:val>
                                        </p:tav>
                                        <p:tav tm="100000">
                                          <p:val>
                                            <p:strVal val="#ppt_w"/>
                                          </p:val>
                                        </p:tav>
                                      </p:tavLst>
                                    </p:anim>
                                    <p:anim calcmode="lin" valueType="num">
                                      <p:cBhvr>
                                        <p:cTn id="38" dur="1000" fill="hold"/>
                                        <p:tgtEl>
                                          <p:spTgt spid="14"/>
                                        </p:tgtEl>
                                        <p:attrNameLst>
                                          <p:attrName>ppt_h</p:attrName>
                                        </p:attrNameLst>
                                      </p:cBhvr>
                                      <p:tavLst>
                                        <p:tav tm="0">
                                          <p:val>
                                            <p:strVal val="#ppt_h"/>
                                          </p:val>
                                        </p:tav>
                                        <p:tav tm="100000">
                                          <p:val>
                                            <p:strVal val="#ppt_h"/>
                                          </p:val>
                                        </p:tav>
                                      </p:tavLst>
                                    </p:anim>
                                    <p:animEffect transition="in" filter="fade">
                                      <p:cBhvr>
                                        <p:cTn id="39" dur="10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313BF8-3301-8C8B-5A29-C6A9B03DCCA1}"/>
              </a:ext>
            </a:extLst>
          </p:cNvPr>
          <p:cNvSpPr>
            <a:spLocks noGrp="1"/>
          </p:cNvSpPr>
          <p:nvPr>
            <p:ph type="title"/>
          </p:nvPr>
        </p:nvSpPr>
        <p:spPr>
          <a:xfrm>
            <a:off x="121458" y="1212"/>
            <a:ext cx="10515600" cy="1325563"/>
          </a:xfrm>
        </p:spPr>
        <p:txBody>
          <a:bodyPr/>
          <a:lstStyle/>
          <a:p>
            <a:r>
              <a:rPr lang="en-GB" sz="4000" u="sng">
                <a:latin typeface="Bahnschrift"/>
              </a:rPr>
              <a:t>Aaker’s Brand Personality Model</a:t>
            </a:r>
            <a:endParaRPr lang="en-US" u="sng">
              <a:latin typeface="Bahnschrift"/>
            </a:endParaRPr>
          </a:p>
        </p:txBody>
      </p:sp>
      <p:sp>
        <p:nvSpPr>
          <p:cNvPr id="3" name="Content Placeholder 2">
            <a:extLst>
              <a:ext uri="{FF2B5EF4-FFF2-40B4-BE49-F238E27FC236}">
                <a16:creationId xmlns:a16="http://schemas.microsoft.com/office/drawing/2014/main" id="{3C10A3E1-0333-0254-9241-3618387BFB37}"/>
              </a:ext>
            </a:extLst>
          </p:cNvPr>
          <p:cNvSpPr>
            <a:spLocks noGrp="1"/>
          </p:cNvSpPr>
          <p:nvPr>
            <p:ph idx="1"/>
          </p:nvPr>
        </p:nvSpPr>
        <p:spPr>
          <a:xfrm>
            <a:off x="121458" y="1132898"/>
            <a:ext cx="10363201" cy="951432"/>
          </a:xfrm>
        </p:spPr>
        <p:txBody>
          <a:bodyPr vert="horz" lIns="91440" tIns="45720" rIns="91440" bIns="45720" rtlCol="0" anchor="t">
            <a:noAutofit/>
          </a:bodyPr>
          <a:lstStyle/>
          <a:p>
            <a:pPr marL="0" indent="0">
              <a:buNone/>
            </a:pPr>
            <a:r>
              <a:rPr lang="en-GB" sz="2000">
                <a:latin typeface="Bahnschrift"/>
              </a:rPr>
              <a:t>Developed by Jennifer Aaker, the framework Aaker’s brand personality shines a light     on 5 key aspects that brands can learn to adapt to, to create a distinguishable personality. (Live Innovation, 2021)</a:t>
            </a:r>
            <a:endParaRPr lang="en-GB"/>
          </a:p>
        </p:txBody>
      </p:sp>
      <p:pic>
        <p:nvPicPr>
          <p:cNvPr id="4" name="Picture 3" descr="Sincerity Bridal - Sincerity Bridal | Nordic Agency Group | Vi klär ...">
            <a:extLst>
              <a:ext uri="{FF2B5EF4-FFF2-40B4-BE49-F238E27FC236}">
                <a16:creationId xmlns:a16="http://schemas.microsoft.com/office/drawing/2014/main" id="{EDCEA0C3-F0F6-93DA-5DC4-0064A07A0F79}"/>
              </a:ext>
            </a:extLst>
          </p:cNvPr>
          <p:cNvPicPr>
            <a:picLocks noChangeAspect="1"/>
          </p:cNvPicPr>
          <p:nvPr/>
        </p:nvPicPr>
        <p:blipFill>
          <a:blip r:embed="rId3"/>
          <a:stretch>
            <a:fillRect/>
          </a:stretch>
        </p:blipFill>
        <p:spPr>
          <a:xfrm>
            <a:off x="304800" y="2473313"/>
            <a:ext cx="2743200" cy="969264"/>
          </a:xfrm>
          <a:prstGeom prst="rect">
            <a:avLst/>
          </a:prstGeom>
        </p:spPr>
      </p:pic>
      <p:pic>
        <p:nvPicPr>
          <p:cNvPr id="5" name="Picture 4" descr="Excitement Is In The Air For All Things Spring — Escalon Chamber of ...">
            <a:extLst>
              <a:ext uri="{FF2B5EF4-FFF2-40B4-BE49-F238E27FC236}">
                <a16:creationId xmlns:a16="http://schemas.microsoft.com/office/drawing/2014/main" id="{B417D478-8DAB-1D16-AB07-56D317E10E30}"/>
              </a:ext>
            </a:extLst>
          </p:cNvPr>
          <p:cNvPicPr>
            <a:picLocks noChangeAspect="1"/>
          </p:cNvPicPr>
          <p:nvPr/>
        </p:nvPicPr>
        <p:blipFill>
          <a:blip r:embed="rId4"/>
          <a:stretch>
            <a:fillRect/>
          </a:stretch>
        </p:blipFill>
        <p:spPr>
          <a:xfrm rot="1680000">
            <a:off x="1832495" y="3329306"/>
            <a:ext cx="2743199" cy="2115007"/>
          </a:xfrm>
          <a:prstGeom prst="rect">
            <a:avLst/>
          </a:prstGeom>
        </p:spPr>
      </p:pic>
      <p:pic>
        <p:nvPicPr>
          <p:cNvPr id="7" name="Picture 6" descr="Royalty Free Footages">
            <a:extLst>
              <a:ext uri="{FF2B5EF4-FFF2-40B4-BE49-F238E27FC236}">
                <a16:creationId xmlns:a16="http://schemas.microsoft.com/office/drawing/2014/main" id="{67BAC783-64B9-6D9B-994D-3D4C58E5C975}"/>
              </a:ext>
            </a:extLst>
          </p:cNvPr>
          <p:cNvPicPr>
            <a:picLocks noChangeAspect="1"/>
          </p:cNvPicPr>
          <p:nvPr/>
        </p:nvPicPr>
        <p:blipFill>
          <a:blip r:embed="rId5"/>
          <a:stretch>
            <a:fillRect/>
          </a:stretch>
        </p:blipFill>
        <p:spPr>
          <a:xfrm>
            <a:off x="3844175" y="2015628"/>
            <a:ext cx="3602180" cy="1892023"/>
          </a:xfrm>
          <a:prstGeom prst="rect">
            <a:avLst/>
          </a:prstGeom>
        </p:spPr>
      </p:pic>
      <p:pic>
        <p:nvPicPr>
          <p:cNvPr id="8" name="Picture 7" descr="Sophisticated Text effect and logo design Word | TextStudio">
            <a:extLst>
              <a:ext uri="{FF2B5EF4-FFF2-40B4-BE49-F238E27FC236}">
                <a16:creationId xmlns:a16="http://schemas.microsoft.com/office/drawing/2014/main" id="{B24CBFE9-0A90-E872-F9F7-2A49262831F1}"/>
              </a:ext>
            </a:extLst>
          </p:cNvPr>
          <p:cNvPicPr>
            <a:picLocks noChangeAspect="1"/>
          </p:cNvPicPr>
          <p:nvPr/>
        </p:nvPicPr>
        <p:blipFill>
          <a:blip r:embed="rId6"/>
          <a:stretch>
            <a:fillRect/>
          </a:stretch>
        </p:blipFill>
        <p:spPr>
          <a:xfrm>
            <a:off x="5486400" y="3610656"/>
            <a:ext cx="3920835" cy="1334331"/>
          </a:xfrm>
          <a:prstGeom prst="rect">
            <a:avLst/>
          </a:prstGeom>
        </p:spPr>
      </p:pic>
      <p:pic>
        <p:nvPicPr>
          <p:cNvPr id="10" name="Picture 9" descr="Oregonian Label - Rugged graphic by Marisa Lerin | DigitalScrapbook.com ...">
            <a:extLst>
              <a:ext uri="{FF2B5EF4-FFF2-40B4-BE49-F238E27FC236}">
                <a16:creationId xmlns:a16="http://schemas.microsoft.com/office/drawing/2014/main" id="{FB2AF094-C994-CFE8-443A-86CD221F1A1E}"/>
              </a:ext>
            </a:extLst>
          </p:cNvPr>
          <p:cNvPicPr>
            <a:picLocks noChangeAspect="1"/>
          </p:cNvPicPr>
          <p:nvPr/>
        </p:nvPicPr>
        <p:blipFill>
          <a:blip r:embed="rId7"/>
          <a:srcRect l="-4040" t="35405" r="449" b="37125"/>
          <a:stretch/>
        </p:blipFill>
        <p:spPr>
          <a:xfrm>
            <a:off x="8356138" y="2585799"/>
            <a:ext cx="2841724" cy="753560"/>
          </a:xfrm>
          <a:prstGeom prst="rect">
            <a:avLst/>
          </a:prstGeom>
        </p:spPr>
      </p:pic>
      <p:sp>
        <p:nvSpPr>
          <p:cNvPr id="11" name="TextBox 10">
            <a:extLst>
              <a:ext uri="{FF2B5EF4-FFF2-40B4-BE49-F238E27FC236}">
                <a16:creationId xmlns:a16="http://schemas.microsoft.com/office/drawing/2014/main" id="{AFB35B3D-B81A-371D-AE09-C9D4604602D1}"/>
              </a:ext>
            </a:extLst>
          </p:cNvPr>
          <p:cNvSpPr txBox="1"/>
          <p:nvPr/>
        </p:nvSpPr>
        <p:spPr>
          <a:xfrm>
            <a:off x="218439" y="5476240"/>
            <a:ext cx="11054080" cy="9848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Bahnschrift"/>
              </a:rPr>
              <a:t>These aspects are often used to assist companies and businesses in becoming more relatable, and for their brands to be more exposed to the market that they're trying to reach. </a:t>
            </a:r>
          </a:p>
          <a:p>
            <a:pPr algn="l"/>
            <a:endParaRPr lang="en-GB"/>
          </a:p>
        </p:txBody>
      </p:sp>
      <p:pic>
        <p:nvPicPr>
          <p:cNvPr id="12" name="Picture 11" descr="Women’s History Month Spotlight | Jennifer Aaker — Eat.Learn.Play ...">
            <a:extLst>
              <a:ext uri="{FF2B5EF4-FFF2-40B4-BE49-F238E27FC236}">
                <a16:creationId xmlns:a16="http://schemas.microsoft.com/office/drawing/2014/main" id="{5C55D221-BDBE-E801-F2CB-0D3B620E11B7}"/>
              </a:ext>
            </a:extLst>
          </p:cNvPr>
          <p:cNvPicPr>
            <a:picLocks noChangeAspect="1"/>
          </p:cNvPicPr>
          <p:nvPr/>
        </p:nvPicPr>
        <p:blipFill>
          <a:blip r:embed="rId8"/>
          <a:stretch>
            <a:fillRect/>
          </a:stretch>
        </p:blipFill>
        <p:spPr>
          <a:xfrm>
            <a:off x="10321636" y="216440"/>
            <a:ext cx="1579419" cy="1853123"/>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373864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000" fill="hold"/>
                                        <p:tgtEl>
                                          <p:spTgt spid="5"/>
                                        </p:tgtEl>
                                        <p:attrNameLst>
                                          <p:attrName>ppt_w</p:attrName>
                                        </p:attrNameLst>
                                      </p:cBhvr>
                                      <p:tavLst>
                                        <p:tav tm="0">
                                          <p:val>
                                            <p:fltVal val="0"/>
                                          </p:val>
                                        </p:tav>
                                        <p:tav tm="100000">
                                          <p:val>
                                            <p:strVal val="#ppt_w"/>
                                          </p:val>
                                        </p:tav>
                                      </p:tavLst>
                                    </p:anim>
                                    <p:anim calcmode="lin" valueType="num">
                                      <p:cBhvr>
                                        <p:cTn id="33" dur="1000" fill="hold"/>
                                        <p:tgtEl>
                                          <p:spTgt spid="5"/>
                                        </p:tgtEl>
                                        <p:attrNameLst>
                                          <p:attrName>ppt_h</p:attrName>
                                        </p:attrNameLst>
                                      </p:cBhvr>
                                      <p:tavLst>
                                        <p:tav tm="0">
                                          <p:val>
                                            <p:fltVal val="0"/>
                                          </p:val>
                                        </p:tav>
                                        <p:tav tm="100000">
                                          <p:val>
                                            <p:strVal val="#ppt_h"/>
                                          </p:val>
                                        </p:tav>
                                      </p:tavLst>
                                    </p:anim>
                                    <p:anim calcmode="lin" valueType="num">
                                      <p:cBhvr>
                                        <p:cTn id="34" dur="1000" fill="hold"/>
                                        <p:tgtEl>
                                          <p:spTgt spid="5"/>
                                        </p:tgtEl>
                                        <p:attrNameLst>
                                          <p:attrName>style.rotation</p:attrName>
                                        </p:attrNameLst>
                                      </p:cBhvr>
                                      <p:tavLst>
                                        <p:tav tm="0">
                                          <p:val>
                                            <p:fltVal val="90"/>
                                          </p:val>
                                        </p:tav>
                                        <p:tav tm="100000">
                                          <p:val>
                                            <p:fltVal val="0"/>
                                          </p:val>
                                        </p:tav>
                                      </p:tavLst>
                                    </p:anim>
                                    <p:animEffect transition="in" filter="fade">
                                      <p:cBhvr>
                                        <p:cTn id="35" dur="10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1000" fill="hold"/>
                                        <p:tgtEl>
                                          <p:spTgt spid="7"/>
                                        </p:tgtEl>
                                        <p:attrNameLst>
                                          <p:attrName>ppt_w</p:attrName>
                                        </p:attrNameLst>
                                      </p:cBhvr>
                                      <p:tavLst>
                                        <p:tav tm="0">
                                          <p:val>
                                            <p:fltVal val="0"/>
                                          </p:val>
                                        </p:tav>
                                        <p:tav tm="100000">
                                          <p:val>
                                            <p:strVal val="#ppt_w"/>
                                          </p:val>
                                        </p:tav>
                                      </p:tavLst>
                                    </p:anim>
                                    <p:anim calcmode="lin" valueType="num">
                                      <p:cBhvr>
                                        <p:cTn id="41" dur="1000" fill="hold"/>
                                        <p:tgtEl>
                                          <p:spTgt spid="7"/>
                                        </p:tgtEl>
                                        <p:attrNameLst>
                                          <p:attrName>ppt_h</p:attrName>
                                        </p:attrNameLst>
                                      </p:cBhvr>
                                      <p:tavLst>
                                        <p:tav tm="0">
                                          <p:val>
                                            <p:fltVal val="0"/>
                                          </p:val>
                                        </p:tav>
                                        <p:tav tm="100000">
                                          <p:val>
                                            <p:strVal val="#ppt_h"/>
                                          </p:val>
                                        </p:tav>
                                      </p:tavLst>
                                    </p:anim>
                                    <p:anim calcmode="lin" valueType="num">
                                      <p:cBhvr>
                                        <p:cTn id="42" dur="1000" fill="hold"/>
                                        <p:tgtEl>
                                          <p:spTgt spid="7"/>
                                        </p:tgtEl>
                                        <p:attrNameLst>
                                          <p:attrName>style.rotation</p:attrName>
                                        </p:attrNameLst>
                                      </p:cBhvr>
                                      <p:tavLst>
                                        <p:tav tm="0">
                                          <p:val>
                                            <p:fltVal val="90"/>
                                          </p:val>
                                        </p:tav>
                                        <p:tav tm="100000">
                                          <p:val>
                                            <p:fltVal val="0"/>
                                          </p:val>
                                        </p:tav>
                                      </p:tavLst>
                                    </p:anim>
                                    <p:animEffect transition="in" filter="fade">
                                      <p:cBhvr>
                                        <p:cTn id="43" dur="10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31" presetClass="entr" presetSubtype="0"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1000" fill="hold"/>
                                        <p:tgtEl>
                                          <p:spTgt spid="8"/>
                                        </p:tgtEl>
                                        <p:attrNameLst>
                                          <p:attrName>ppt_w</p:attrName>
                                        </p:attrNameLst>
                                      </p:cBhvr>
                                      <p:tavLst>
                                        <p:tav tm="0">
                                          <p:val>
                                            <p:fltVal val="0"/>
                                          </p:val>
                                        </p:tav>
                                        <p:tav tm="100000">
                                          <p:val>
                                            <p:strVal val="#ppt_w"/>
                                          </p:val>
                                        </p:tav>
                                      </p:tavLst>
                                    </p:anim>
                                    <p:anim calcmode="lin" valueType="num">
                                      <p:cBhvr>
                                        <p:cTn id="49" dur="1000" fill="hold"/>
                                        <p:tgtEl>
                                          <p:spTgt spid="8"/>
                                        </p:tgtEl>
                                        <p:attrNameLst>
                                          <p:attrName>ppt_h</p:attrName>
                                        </p:attrNameLst>
                                      </p:cBhvr>
                                      <p:tavLst>
                                        <p:tav tm="0">
                                          <p:val>
                                            <p:fltVal val="0"/>
                                          </p:val>
                                        </p:tav>
                                        <p:tav tm="100000">
                                          <p:val>
                                            <p:strVal val="#ppt_h"/>
                                          </p:val>
                                        </p:tav>
                                      </p:tavLst>
                                    </p:anim>
                                    <p:anim calcmode="lin" valueType="num">
                                      <p:cBhvr>
                                        <p:cTn id="50" dur="1000" fill="hold"/>
                                        <p:tgtEl>
                                          <p:spTgt spid="8"/>
                                        </p:tgtEl>
                                        <p:attrNameLst>
                                          <p:attrName>style.rotation</p:attrName>
                                        </p:attrNameLst>
                                      </p:cBhvr>
                                      <p:tavLst>
                                        <p:tav tm="0">
                                          <p:val>
                                            <p:fltVal val="90"/>
                                          </p:val>
                                        </p:tav>
                                        <p:tav tm="100000">
                                          <p:val>
                                            <p:fltVal val="0"/>
                                          </p:val>
                                        </p:tav>
                                      </p:tavLst>
                                    </p:anim>
                                    <p:animEffect transition="in" filter="fade">
                                      <p:cBhvr>
                                        <p:cTn id="51" dur="1000"/>
                                        <p:tgtEl>
                                          <p:spTgt spid="8"/>
                                        </p:tgtEl>
                                      </p:cBhvr>
                                    </p:animEffect>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nodeType="click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1000" fill="hold"/>
                                        <p:tgtEl>
                                          <p:spTgt spid="10"/>
                                        </p:tgtEl>
                                        <p:attrNameLst>
                                          <p:attrName>ppt_w</p:attrName>
                                        </p:attrNameLst>
                                      </p:cBhvr>
                                      <p:tavLst>
                                        <p:tav tm="0">
                                          <p:val>
                                            <p:fltVal val="0"/>
                                          </p:val>
                                        </p:tav>
                                        <p:tav tm="100000">
                                          <p:val>
                                            <p:strVal val="#ppt_w"/>
                                          </p:val>
                                        </p:tav>
                                      </p:tavLst>
                                    </p:anim>
                                    <p:anim calcmode="lin" valueType="num">
                                      <p:cBhvr>
                                        <p:cTn id="57" dur="1000" fill="hold"/>
                                        <p:tgtEl>
                                          <p:spTgt spid="10"/>
                                        </p:tgtEl>
                                        <p:attrNameLst>
                                          <p:attrName>ppt_h</p:attrName>
                                        </p:attrNameLst>
                                      </p:cBhvr>
                                      <p:tavLst>
                                        <p:tav tm="0">
                                          <p:val>
                                            <p:fltVal val="0"/>
                                          </p:val>
                                        </p:tav>
                                        <p:tav tm="100000">
                                          <p:val>
                                            <p:strVal val="#ppt_h"/>
                                          </p:val>
                                        </p:tav>
                                      </p:tavLst>
                                    </p:anim>
                                    <p:anim calcmode="lin" valueType="num">
                                      <p:cBhvr>
                                        <p:cTn id="58" dur="1000" fill="hold"/>
                                        <p:tgtEl>
                                          <p:spTgt spid="10"/>
                                        </p:tgtEl>
                                        <p:attrNameLst>
                                          <p:attrName>style.rotation</p:attrName>
                                        </p:attrNameLst>
                                      </p:cBhvr>
                                      <p:tavLst>
                                        <p:tav tm="0">
                                          <p:val>
                                            <p:fltVal val="90"/>
                                          </p:val>
                                        </p:tav>
                                        <p:tav tm="100000">
                                          <p:val>
                                            <p:fltVal val="0"/>
                                          </p:val>
                                        </p:tav>
                                      </p:tavLst>
                                    </p:anim>
                                    <p:animEffect transition="in" filter="fade">
                                      <p:cBhvr>
                                        <p:cTn id="59" dur="1000"/>
                                        <p:tgtEl>
                                          <p:spTgt spid="10"/>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Right Triangle 4">
            <a:extLst>
              <a:ext uri="{FF2B5EF4-FFF2-40B4-BE49-F238E27FC236}">
                <a16:creationId xmlns:a16="http://schemas.microsoft.com/office/drawing/2014/main" id="{AC669169-C599-A9FE-198A-5220B8780BFF}"/>
              </a:ext>
            </a:extLst>
          </p:cNvPr>
          <p:cNvSpPr/>
          <p:nvPr/>
        </p:nvSpPr>
        <p:spPr>
          <a:xfrm rot="10800000">
            <a:off x="6583947" y="-14121"/>
            <a:ext cx="5608053" cy="560805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FB90507-6A5D-8AD7-0EC6-1C161B53735A}"/>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5784" t="3151" r="15764" b="161"/>
          <a:stretch/>
        </p:blipFill>
        <p:spPr>
          <a:xfrm>
            <a:off x="9387391" y="-3869"/>
            <a:ext cx="2716317" cy="2921753"/>
          </a:xfrm>
        </p:spPr>
      </p:pic>
      <p:sp>
        <p:nvSpPr>
          <p:cNvPr id="9" name="Title 8">
            <a:extLst>
              <a:ext uri="{FF2B5EF4-FFF2-40B4-BE49-F238E27FC236}">
                <a16:creationId xmlns:a16="http://schemas.microsoft.com/office/drawing/2014/main" id="{DFB66CC9-9F8D-767A-42E9-8CBB19F0C3CF}"/>
              </a:ext>
            </a:extLst>
          </p:cNvPr>
          <p:cNvSpPr>
            <a:spLocks noGrp="1"/>
          </p:cNvSpPr>
          <p:nvPr>
            <p:ph type="title"/>
          </p:nvPr>
        </p:nvSpPr>
        <p:spPr>
          <a:xfrm>
            <a:off x="144562" y="-211237"/>
            <a:ext cx="10515600" cy="1325563"/>
          </a:xfrm>
        </p:spPr>
        <p:txBody>
          <a:bodyPr>
            <a:normAutofit/>
          </a:bodyPr>
          <a:lstStyle/>
          <a:p>
            <a:r>
              <a:rPr lang="en-GB" sz="3600" u="sng">
                <a:latin typeface="Bahnschrift"/>
              </a:rPr>
              <a:t>Sincerity</a:t>
            </a:r>
            <a:endParaRPr lang="en-US" sz="3600" u="sng">
              <a:latin typeface="Bahnschrift"/>
            </a:endParaRPr>
          </a:p>
        </p:txBody>
      </p:sp>
      <p:sp>
        <p:nvSpPr>
          <p:cNvPr id="2" name="TextBox 1">
            <a:extLst>
              <a:ext uri="{FF2B5EF4-FFF2-40B4-BE49-F238E27FC236}">
                <a16:creationId xmlns:a16="http://schemas.microsoft.com/office/drawing/2014/main" id="{63A49218-BE3E-C0A1-BA76-9B95D275D5FD}"/>
              </a:ext>
            </a:extLst>
          </p:cNvPr>
          <p:cNvSpPr txBox="1"/>
          <p:nvPr/>
        </p:nvSpPr>
        <p:spPr>
          <a:xfrm>
            <a:off x="180345" y="750723"/>
            <a:ext cx="9117884"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Bahnschrift"/>
              </a:rPr>
              <a:t>Characteristics of sincerity tend to rotate around honest, wholesome, dependable and light-hearted brands. Some examples of brands that would appeal to the demographic while also demonstrating sincerity are Patagonia and Ben &amp; Jerry’s.</a:t>
            </a:r>
          </a:p>
        </p:txBody>
      </p:sp>
      <p:pic>
        <p:nvPicPr>
          <p:cNvPr id="3" name="Picture 2" descr="Ben Jerrys Logo Png | Free PNG Image">
            <a:extLst>
              <a:ext uri="{FF2B5EF4-FFF2-40B4-BE49-F238E27FC236}">
                <a16:creationId xmlns:a16="http://schemas.microsoft.com/office/drawing/2014/main" id="{0E0DEE77-2135-2A19-74CB-8EF63BF49167}"/>
              </a:ext>
            </a:extLst>
          </p:cNvPr>
          <p:cNvPicPr>
            <a:picLocks noChangeAspect="1"/>
          </p:cNvPicPr>
          <p:nvPr/>
        </p:nvPicPr>
        <p:blipFill>
          <a:blip r:embed="rId4"/>
          <a:stretch>
            <a:fillRect/>
          </a:stretch>
        </p:blipFill>
        <p:spPr>
          <a:xfrm>
            <a:off x="751475" y="2313589"/>
            <a:ext cx="2147898" cy="2234658"/>
          </a:xfrm>
          <a:prstGeom prst="rect">
            <a:avLst/>
          </a:prstGeom>
        </p:spPr>
      </p:pic>
      <p:pic>
        <p:nvPicPr>
          <p:cNvPr id="7" name="Picture 6" descr="Patagonia Logo PNG Pic - PNG Mart">
            <a:extLst>
              <a:ext uri="{FF2B5EF4-FFF2-40B4-BE49-F238E27FC236}">
                <a16:creationId xmlns:a16="http://schemas.microsoft.com/office/drawing/2014/main" id="{A04D799F-87F7-82AF-5717-5AF76F29DAB4}"/>
              </a:ext>
            </a:extLst>
          </p:cNvPr>
          <p:cNvPicPr>
            <a:picLocks noChangeAspect="1"/>
          </p:cNvPicPr>
          <p:nvPr/>
        </p:nvPicPr>
        <p:blipFill>
          <a:blip r:embed="rId5"/>
          <a:stretch>
            <a:fillRect/>
          </a:stretch>
        </p:blipFill>
        <p:spPr>
          <a:xfrm>
            <a:off x="0" y="4049562"/>
            <a:ext cx="4673244" cy="3423595"/>
          </a:xfrm>
          <a:prstGeom prst="rect">
            <a:avLst/>
          </a:prstGeom>
        </p:spPr>
      </p:pic>
      <p:sp>
        <p:nvSpPr>
          <p:cNvPr id="8" name="TextBox 7">
            <a:extLst>
              <a:ext uri="{FF2B5EF4-FFF2-40B4-BE49-F238E27FC236}">
                <a16:creationId xmlns:a16="http://schemas.microsoft.com/office/drawing/2014/main" id="{B6E07640-4CF0-7226-7020-34554FDC0C44}"/>
              </a:ext>
            </a:extLst>
          </p:cNvPr>
          <p:cNvSpPr txBox="1"/>
          <p:nvPr/>
        </p:nvSpPr>
        <p:spPr>
          <a:xfrm>
            <a:off x="4092525" y="5026855"/>
            <a:ext cx="554736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l">
              <a:buFont typeface="Arial"/>
              <a:buChar char="•"/>
            </a:pPr>
            <a:r>
              <a:rPr lang="en-GB">
                <a:latin typeface="Bahnschrift"/>
              </a:rPr>
              <a:t>Honest</a:t>
            </a:r>
          </a:p>
          <a:p>
            <a:pPr marL="285750" indent="-285750">
              <a:buFont typeface="Arial"/>
              <a:buChar char="•"/>
            </a:pPr>
            <a:r>
              <a:rPr lang="en-GB">
                <a:latin typeface="Bahnschrift"/>
              </a:rPr>
              <a:t>Environmentally conscious </a:t>
            </a:r>
          </a:p>
          <a:p>
            <a:pPr marL="285750" indent="-285750">
              <a:buFont typeface="Arial"/>
              <a:buChar char="•"/>
            </a:pPr>
            <a:r>
              <a:rPr lang="en-GB">
                <a:latin typeface="Bahnschrift"/>
              </a:rPr>
              <a:t>Aligns with Gen Z ethics</a:t>
            </a:r>
          </a:p>
          <a:p>
            <a:pPr marL="285750" indent="-285750">
              <a:buFont typeface="Arial"/>
              <a:buChar char="•"/>
            </a:pPr>
            <a:r>
              <a:rPr lang="en-GB">
                <a:latin typeface="Bahnschrift"/>
              </a:rPr>
              <a:t>Translucent with customers</a:t>
            </a:r>
          </a:p>
          <a:p>
            <a:pPr marL="285750" indent="-285750">
              <a:buFont typeface="Arial"/>
              <a:buChar char="•"/>
            </a:pPr>
            <a:r>
              <a:rPr lang="en-GB">
                <a:latin typeface="Bahnschrift"/>
              </a:rPr>
              <a:t>Guaranteed ethical manufacturing</a:t>
            </a:r>
          </a:p>
        </p:txBody>
      </p:sp>
      <p:sp>
        <p:nvSpPr>
          <p:cNvPr id="10" name="TextBox 9">
            <a:extLst>
              <a:ext uri="{FF2B5EF4-FFF2-40B4-BE49-F238E27FC236}">
                <a16:creationId xmlns:a16="http://schemas.microsoft.com/office/drawing/2014/main" id="{A16E7B22-D865-2DD5-EE56-E000D84E0A68}"/>
              </a:ext>
            </a:extLst>
          </p:cNvPr>
          <p:cNvSpPr txBox="1"/>
          <p:nvPr/>
        </p:nvSpPr>
        <p:spPr>
          <a:xfrm>
            <a:off x="7536375" y="5054990"/>
            <a:ext cx="422187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accent3"/>
                </a:solidFill>
                <a:latin typeface="Bahnschrift"/>
                <a:ea typeface="Calibri"/>
                <a:cs typeface="Calibri"/>
              </a:rPr>
              <a:t>"We make goods that are multifunctional, repairable, and timeless—because the longer they stay in play, the better it is for the earth." (Patagonia, 2025)</a:t>
            </a:r>
            <a:endParaRPr lang="en-US" sz="1600">
              <a:solidFill>
                <a:schemeClr val="accent3"/>
              </a:solidFill>
            </a:endParaRPr>
          </a:p>
        </p:txBody>
      </p:sp>
      <p:sp>
        <p:nvSpPr>
          <p:cNvPr id="11" name="TextBox 10">
            <a:extLst>
              <a:ext uri="{FF2B5EF4-FFF2-40B4-BE49-F238E27FC236}">
                <a16:creationId xmlns:a16="http://schemas.microsoft.com/office/drawing/2014/main" id="{13591BDB-E029-3E7E-1760-F42C2E615057}"/>
              </a:ext>
            </a:extLst>
          </p:cNvPr>
          <p:cNvSpPr txBox="1"/>
          <p:nvPr/>
        </p:nvSpPr>
        <p:spPr>
          <a:xfrm>
            <a:off x="3048000" y="3439160"/>
            <a:ext cx="5715000" cy="12464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500">
                <a:solidFill>
                  <a:schemeClr val="accent3"/>
                </a:solidFill>
                <a:latin typeface="Bahnschrift"/>
                <a:ea typeface="+mn-lt"/>
                <a:cs typeface="+mn-lt"/>
              </a:rPr>
              <a:t>"We believe that ice cream can change the world. We have a progressive, nonpartisan social mission that seeks to meet human needs and eliminate injustices in our local, national, and international communities by integrating these concerns in our day-to-day business activities." (Ben &amp; Jerry's, 2024)</a:t>
            </a:r>
            <a:endParaRPr lang="en-US">
              <a:solidFill>
                <a:schemeClr val="accent3"/>
              </a:solidFill>
              <a:latin typeface="Bahnschrift"/>
            </a:endParaRPr>
          </a:p>
        </p:txBody>
      </p:sp>
      <p:sp>
        <p:nvSpPr>
          <p:cNvPr id="12" name="TextBox 11">
            <a:extLst>
              <a:ext uri="{FF2B5EF4-FFF2-40B4-BE49-F238E27FC236}">
                <a16:creationId xmlns:a16="http://schemas.microsoft.com/office/drawing/2014/main" id="{631E3CAB-EB37-4F48-8341-2F573156C711}"/>
              </a:ext>
            </a:extLst>
          </p:cNvPr>
          <p:cNvSpPr txBox="1"/>
          <p:nvPr/>
        </p:nvSpPr>
        <p:spPr>
          <a:xfrm>
            <a:off x="3048000" y="1960880"/>
            <a:ext cx="509016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latin typeface="Bahnschrift"/>
              </a:rPr>
              <a:t>Environmental sustainability</a:t>
            </a:r>
          </a:p>
          <a:p>
            <a:pPr marL="285750" indent="-285750">
              <a:buFont typeface="Arial"/>
              <a:buChar char="•"/>
            </a:pPr>
            <a:r>
              <a:rPr lang="en-GB">
                <a:latin typeface="Bahnschrift"/>
              </a:rPr>
              <a:t>Social justice</a:t>
            </a:r>
          </a:p>
          <a:p>
            <a:pPr marL="285750" indent="-285750">
              <a:buFont typeface="Arial"/>
              <a:buChar char="•"/>
            </a:pPr>
            <a:r>
              <a:rPr lang="en-GB">
                <a:latin typeface="Bahnschrift"/>
              </a:rPr>
              <a:t>Human rights</a:t>
            </a:r>
          </a:p>
          <a:p>
            <a:pPr marL="285750" indent="-285750">
              <a:buFont typeface="Arial"/>
              <a:buChar char="•"/>
            </a:pPr>
            <a:r>
              <a:rPr lang="en-GB">
                <a:latin typeface="Bahnschrift"/>
              </a:rPr>
              <a:t>Supporting Fair Trade</a:t>
            </a:r>
          </a:p>
          <a:p>
            <a:pPr marL="285750" indent="-285750">
              <a:buFont typeface="Arial"/>
              <a:buChar char="•"/>
            </a:pPr>
            <a:r>
              <a:rPr lang="en-GB">
                <a:latin typeface="Bahnschrift"/>
              </a:rPr>
              <a:t>Activists </a:t>
            </a:r>
          </a:p>
        </p:txBody>
      </p:sp>
    </p:spTree>
    <p:extLst>
      <p:ext uri="{BB962C8B-B14F-4D97-AF65-F5344CB8AC3E}">
        <p14:creationId xmlns:p14="http://schemas.microsoft.com/office/powerpoint/2010/main" val="341876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down)">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8"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A648B-A3D3-A7B1-5283-ECA1D1AE6264}"/>
              </a:ext>
            </a:extLst>
          </p:cNvPr>
          <p:cNvSpPr>
            <a:spLocks noGrp="1"/>
          </p:cNvSpPr>
          <p:nvPr>
            <p:ph type="title"/>
          </p:nvPr>
        </p:nvSpPr>
        <p:spPr>
          <a:xfrm>
            <a:off x="179732" y="365124"/>
            <a:ext cx="10515600" cy="1325563"/>
          </a:xfrm>
        </p:spPr>
        <p:txBody>
          <a:bodyPr/>
          <a:lstStyle/>
          <a:p>
            <a:r>
              <a:rPr lang="en-GB" sz="4400">
                <a:latin typeface="Bahnschrift" panose="020B0502040204020203" pitchFamily="34" charset="0"/>
              </a:rPr>
              <a:t>Excitement</a:t>
            </a:r>
            <a:r>
              <a:rPr lang="en-GB" sz="4400">
                <a:latin typeface="Elephant Pro" panose="020F0502020204030204" pitchFamily="34" charset="0"/>
              </a:rPr>
              <a:t> </a:t>
            </a:r>
            <a:br>
              <a:rPr lang="en-GB" sz="4400">
                <a:latin typeface="Elephant Pro" panose="020F0502020204030204" pitchFamily="34" charset="0"/>
              </a:rPr>
            </a:br>
            <a:endParaRPr lang="en-US"/>
          </a:p>
        </p:txBody>
      </p:sp>
      <p:sp>
        <p:nvSpPr>
          <p:cNvPr id="5" name="Right Triangle 4">
            <a:extLst>
              <a:ext uri="{FF2B5EF4-FFF2-40B4-BE49-F238E27FC236}">
                <a16:creationId xmlns:a16="http://schemas.microsoft.com/office/drawing/2014/main" id="{AC669169-C599-A9FE-198A-5220B8780BFF}"/>
              </a:ext>
            </a:extLst>
          </p:cNvPr>
          <p:cNvSpPr/>
          <p:nvPr/>
        </p:nvSpPr>
        <p:spPr>
          <a:xfrm rot="10800000">
            <a:off x="6583947" y="-14121"/>
            <a:ext cx="5608053" cy="560805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FB90507-6A5D-8AD7-0EC6-1C161B53735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15784" t="3151" r="15764" b="161"/>
          <a:stretch/>
        </p:blipFill>
        <p:spPr>
          <a:xfrm>
            <a:off x="9295951" y="229811"/>
            <a:ext cx="2716317" cy="2921753"/>
          </a:xfrm>
        </p:spPr>
      </p:pic>
      <p:sp>
        <p:nvSpPr>
          <p:cNvPr id="6" name="Rectangle 5">
            <a:extLst>
              <a:ext uri="{FF2B5EF4-FFF2-40B4-BE49-F238E27FC236}">
                <a16:creationId xmlns:a16="http://schemas.microsoft.com/office/drawing/2014/main" id="{0DE3D996-A87C-827E-32C4-E01DA5264A34}"/>
              </a:ext>
            </a:extLst>
          </p:cNvPr>
          <p:cNvSpPr/>
          <p:nvPr/>
        </p:nvSpPr>
        <p:spPr>
          <a:xfrm rot="18896232" flipH="1" flipV="1">
            <a:off x="9220502" y="903932"/>
            <a:ext cx="826742" cy="5476761"/>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46B48AD-B571-FD15-A6DC-F4A576E7461A}"/>
              </a:ext>
            </a:extLst>
          </p:cNvPr>
          <p:cNvSpPr txBox="1"/>
          <p:nvPr/>
        </p:nvSpPr>
        <p:spPr>
          <a:xfrm>
            <a:off x="246633" y="1154676"/>
            <a:ext cx="7732382" cy="2923877"/>
          </a:xfrm>
          <a:prstGeom prst="rect">
            <a:avLst/>
          </a:prstGeom>
          <a:noFill/>
        </p:spPr>
        <p:txBody>
          <a:bodyPr wrap="square" rtlCol="0">
            <a:spAutoFit/>
          </a:bodyPr>
          <a:lstStyle/>
          <a:p>
            <a:pPr algn="l"/>
            <a:r>
              <a:rPr lang="en-GB" sz="2300">
                <a:latin typeface="Bahnschrift" panose="020B0502040204020203" pitchFamily="34" charset="0"/>
              </a:rPr>
              <a:t>Imaginative, daring and spirited.</a:t>
            </a:r>
          </a:p>
          <a:p>
            <a:pPr algn="l"/>
            <a:endParaRPr lang="en-GB" sz="2300">
              <a:latin typeface="Bahnschrift" panose="020B0502040204020203" pitchFamily="34" charset="0"/>
            </a:endParaRPr>
          </a:p>
          <a:p>
            <a:pPr algn="l"/>
            <a:r>
              <a:rPr lang="en-GB" sz="2300">
                <a:latin typeface="Bahnschrift" panose="020B0502040204020203" pitchFamily="34" charset="0"/>
              </a:rPr>
              <a:t>Captivates the attention of Boardmasters 16-25 year old demographic. </a:t>
            </a:r>
          </a:p>
          <a:p>
            <a:pPr algn="l"/>
            <a:endParaRPr lang="en-GB" sz="2300">
              <a:latin typeface="Bahnschrift" panose="020B0502040204020203" pitchFamily="34" charset="0"/>
            </a:endParaRPr>
          </a:p>
          <a:p>
            <a:pPr algn="l"/>
            <a:r>
              <a:rPr lang="en-GB" sz="2300">
                <a:latin typeface="Bahnschrift" panose="020B0502040204020203" pitchFamily="34" charset="0"/>
              </a:rPr>
              <a:t>Brand personality of Red Bull and Rubicon Raw Energy – youthful and daring, targeting those with an adventurous and active lifestyle. </a:t>
            </a:r>
            <a:endParaRPr lang="en-US" sz="2300">
              <a:latin typeface="Bahnschrift" panose="020B0502040204020203" pitchFamily="34" charset="0"/>
            </a:endParaRPr>
          </a:p>
        </p:txBody>
      </p:sp>
      <p:pic>
        <p:nvPicPr>
          <p:cNvPr id="13" name="Picture 12">
            <a:extLst>
              <a:ext uri="{FF2B5EF4-FFF2-40B4-BE49-F238E27FC236}">
                <a16:creationId xmlns:a16="http://schemas.microsoft.com/office/drawing/2014/main" id="{2106FC1C-108B-A4EB-5608-6FE29C442C77}"/>
              </a:ext>
            </a:extLst>
          </p:cNvPr>
          <p:cNvPicPr>
            <a:picLocks noChangeAspect="1"/>
          </p:cNvPicPr>
          <p:nvPr/>
        </p:nvPicPr>
        <p:blipFill>
          <a:blip r:embed="rId3"/>
          <a:stretch>
            <a:fillRect/>
          </a:stretch>
        </p:blipFill>
        <p:spPr>
          <a:xfrm>
            <a:off x="662769" y="4508500"/>
            <a:ext cx="2830429" cy="1984376"/>
          </a:xfrm>
          <a:prstGeom prst="rect">
            <a:avLst/>
          </a:prstGeom>
        </p:spPr>
      </p:pic>
      <p:pic>
        <p:nvPicPr>
          <p:cNvPr id="16" name="Picture 15">
            <a:extLst>
              <a:ext uri="{FF2B5EF4-FFF2-40B4-BE49-F238E27FC236}">
                <a16:creationId xmlns:a16="http://schemas.microsoft.com/office/drawing/2014/main" id="{83DE03E2-D9F2-0F2F-6909-47B76C421419}"/>
              </a:ext>
            </a:extLst>
          </p:cNvPr>
          <p:cNvPicPr>
            <a:picLocks noChangeAspect="1"/>
          </p:cNvPicPr>
          <p:nvPr/>
        </p:nvPicPr>
        <p:blipFill>
          <a:blip r:embed="rId4"/>
          <a:stretch>
            <a:fillRect/>
          </a:stretch>
        </p:blipFill>
        <p:spPr>
          <a:xfrm>
            <a:off x="4343750" y="3916027"/>
            <a:ext cx="2799377" cy="2580077"/>
          </a:xfrm>
          <a:prstGeom prst="rect">
            <a:avLst/>
          </a:prstGeom>
        </p:spPr>
      </p:pic>
      <p:sp>
        <p:nvSpPr>
          <p:cNvPr id="17" name="TextBox 16">
            <a:extLst>
              <a:ext uri="{FF2B5EF4-FFF2-40B4-BE49-F238E27FC236}">
                <a16:creationId xmlns:a16="http://schemas.microsoft.com/office/drawing/2014/main" id="{16E5E2EF-FD69-7B9D-AA16-AF4510917201}"/>
              </a:ext>
            </a:extLst>
          </p:cNvPr>
          <p:cNvSpPr txBox="1"/>
          <p:nvPr/>
        </p:nvSpPr>
        <p:spPr>
          <a:xfrm>
            <a:off x="7621367" y="4274853"/>
            <a:ext cx="2799377" cy="1754326"/>
          </a:xfrm>
          <a:prstGeom prst="rect">
            <a:avLst/>
          </a:prstGeom>
          <a:noFill/>
        </p:spPr>
        <p:txBody>
          <a:bodyPr wrap="square" rtlCol="0">
            <a:spAutoFit/>
          </a:bodyPr>
          <a:lstStyle/>
          <a:p>
            <a:pPr algn="l"/>
            <a:r>
              <a:rPr lang="en-GB" i="1"/>
              <a:t>“Be a force of nature. Harness your own RAW energy and live every moment!”</a:t>
            </a:r>
          </a:p>
          <a:p>
            <a:pPr algn="l"/>
            <a:endParaRPr lang="en-GB" i="1"/>
          </a:p>
          <a:p>
            <a:pPr algn="l"/>
            <a:r>
              <a:rPr lang="en-GB" i="1"/>
              <a:t>Rubicon Raw Energy</a:t>
            </a:r>
            <a:endParaRPr lang="en-US" i="1"/>
          </a:p>
        </p:txBody>
      </p:sp>
    </p:spTree>
    <p:extLst>
      <p:ext uri="{BB962C8B-B14F-4D97-AF65-F5344CB8AC3E}">
        <p14:creationId xmlns:p14="http://schemas.microsoft.com/office/powerpoint/2010/main" val="3636501191"/>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Right Triangle 4">
            <a:extLst>
              <a:ext uri="{FF2B5EF4-FFF2-40B4-BE49-F238E27FC236}">
                <a16:creationId xmlns:a16="http://schemas.microsoft.com/office/drawing/2014/main" id="{AC669169-C599-A9FE-198A-5220B8780BFF}"/>
              </a:ext>
            </a:extLst>
          </p:cNvPr>
          <p:cNvSpPr/>
          <p:nvPr/>
        </p:nvSpPr>
        <p:spPr>
          <a:xfrm rot="10800000">
            <a:off x="6583947" y="-14121"/>
            <a:ext cx="5608053" cy="560805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FB90507-6A5D-8AD7-0EC6-1C161B53735A}"/>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15784" t="3151" r="15764" b="161"/>
          <a:stretch/>
        </p:blipFill>
        <p:spPr>
          <a:xfrm>
            <a:off x="9295951" y="229811"/>
            <a:ext cx="2716317" cy="2921753"/>
          </a:xfrm>
        </p:spPr>
      </p:pic>
      <p:sp>
        <p:nvSpPr>
          <p:cNvPr id="6" name="Rectangle 5">
            <a:extLst>
              <a:ext uri="{FF2B5EF4-FFF2-40B4-BE49-F238E27FC236}">
                <a16:creationId xmlns:a16="http://schemas.microsoft.com/office/drawing/2014/main" id="{0DE3D996-A87C-827E-32C4-E01DA5264A34}"/>
              </a:ext>
            </a:extLst>
          </p:cNvPr>
          <p:cNvSpPr/>
          <p:nvPr/>
        </p:nvSpPr>
        <p:spPr>
          <a:xfrm rot="18896232" flipH="1" flipV="1">
            <a:off x="9220502" y="903932"/>
            <a:ext cx="826742" cy="5476761"/>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F8EF64D1-A60B-8069-16D4-18143E9BD92D}"/>
              </a:ext>
            </a:extLst>
          </p:cNvPr>
          <p:cNvSpPr>
            <a:spLocks noGrp="1"/>
          </p:cNvSpPr>
          <p:nvPr>
            <p:ph type="title"/>
          </p:nvPr>
        </p:nvSpPr>
        <p:spPr>
          <a:xfrm>
            <a:off x="327701" y="365124"/>
            <a:ext cx="10515600" cy="1325563"/>
          </a:xfrm>
        </p:spPr>
        <p:txBody>
          <a:bodyPr/>
          <a:lstStyle/>
          <a:p>
            <a:r>
              <a:rPr lang="en-GB" sz="4400">
                <a:latin typeface="Bahnschrift" panose="020B0502040204020203" pitchFamily="34" charset="0"/>
              </a:rPr>
              <a:t>Competence</a:t>
            </a:r>
            <a:br>
              <a:rPr lang="en-GB" sz="4400">
                <a:latin typeface="Elephant Pro" panose="020F0502020204030204" pitchFamily="34" charset="0"/>
              </a:rPr>
            </a:br>
            <a:endParaRPr lang="en-US"/>
          </a:p>
        </p:txBody>
      </p:sp>
      <p:sp>
        <p:nvSpPr>
          <p:cNvPr id="10" name="TextBox 9">
            <a:extLst>
              <a:ext uri="{FF2B5EF4-FFF2-40B4-BE49-F238E27FC236}">
                <a16:creationId xmlns:a16="http://schemas.microsoft.com/office/drawing/2014/main" id="{E749D0CA-BBD0-C254-F520-34BC92B84382}"/>
              </a:ext>
            </a:extLst>
          </p:cNvPr>
          <p:cNvSpPr txBox="1"/>
          <p:nvPr/>
        </p:nvSpPr>
        <p:spPr>
          <a:xfrm>
            <a:off x="181105" y="1475243"/>
            <a:ext cx="5608052" cy="430887"/>
          </a:xfrm>
          <a:prstGeom prst="rect">
            <a:avLst/>
          </a:prstGeom>
          <a:noFill/>
        </p:spPr>
        <p:txBody>
          <a:bodyPr wrap="square" rtlCol="0">
            <a:spAutoFit/>
          </a:bodyPr>
          <a:lstStyle/>
          <a:p>
            <a:pPr algn="l"/>
            <a:r>
              <a:rPr lang="en-GB" sz="2200"/>
              <a:t>Intelligent, reliable, hardworking, successful. </a:t>
            </a:r>
            <a:endParaRPr lang="en-US" sz="2200"/>
          </a:p>
        </p:txBody>
      </p:sp>
      <p:pic>
        <p:nvPicPr>
          <p:cNvPr id="13" name="Picture 12">
            <a:extLst>
              <a:ext uri="{FF2B5EF4-FFF2-40B4-BE49-F238E27FC236}">
                <a16:creationId xmlns:a16="http://schemas.microsoft.com/office/drawing/2014/main" id="{8D21C23D-B885-D6A4-19B7-31BB3976B5CD}"/>
              </a:ext>
            </a:extLst>
          </p:cNvPr>
          <p:cNvPicPr>
            <a:picLocks noChangeAspect="1"/>
          </p:cNvPicPr>
          <p:nvPr/>
        </p:nvPicPr>
        <p:blipFill>
          <a:blip r:embed="rId3"/>
          <a:stretch>
            <a:fillRect/>
          </a:stretch>
        </p:blipFill>
        <p:spPr>
          <a:xfrm>
            <a:off x="6783748" y="3657771"/>
            <a:ext cx="4625330" cy="2890831"/>
          </a:xfrm>
          <a:prstGeom prst="rect">
            <a:avLst/>
          </a:prstGeom>
        </p:spPr>
      </p:pic>
      <p:sp>
        <p:nvSpPr>
          <p:cNvPr id="14" name="TextBox 13">
            <a:extLst>
              <a:ext uri="{FF2B5EF4-FFF2-40B4-BE49-F238E27FC236}">
                <a16:creationId xmlns:a16="http://schemas.microsoft.com/office/drawing/2014/main" id="{D4552DC0-D576-9E7B-2696-27D1FE6A8AC8}"/>
              </a:ext>
            </a:extLst>
          </p:cNvPr>
          <p:cNvSpPr txBox="1"/>
          <p:nvPr/>
        </p:nvSpPr>
        <p:spPr>
          <a:xfrm>
            <a:off x="303397" y="2872868"/>
            <a:ext cx="6605323" cy="769441"/>
          </a:xfrm>
          <a:prstGeom prst="rect">
            <a:avLst/>
          </a:prstGeom>
          <a:noFill/>
        </p:spPr>
        <p:txBody>
          <a:bodyPr wrap="square" rtlCol="0">
            <a:spAutoFit/>
          </a:bodyPr>
          <a:lstStyle/>
          <a:p>
            <a:pPr algn="l"/>
            <a:r>
              <a:rPr lang="en-GB" sz="2200"/>
              <a:t>Costa Coffee is a premium partner of Boardmasters. A brand known for its reliability and success. </a:t>
            </a:r>
            <a:endParaRPr lang="en-US" sz="2200"/>
          </a:p>
        </p:txBody>
      </p:sp>
      <p:sp>
        <p:nvSpPr>
          <p:cNvPr id="15" name="TextBox 14">
            <a:extLst>
              <a:ext uri="{FF2B5EF4-FFF2-40B4-BE49-F238E27FC236}">
                <a16:creationId xmlns:a16="http://schemas.microsoft.com/office/drawing/2014/main" id="{EE9DC888-5178-CDB6-4338-887423A595AE}"/>
              </a:ext>
            </a:extLst>
          </p:cNvPr>
          <p:cNvSpPr txBox="1"/>
          <p:nvPr/>
        </p:nvSpPr>
        <p:spPr>
          <a:xfrm>
            <a:off x="330419" y="3794309"/>
            <a:ext cx="4614476" cy="2074826"/>
          </a:xfrm>
          <a:prstGeom prst="rect">
            <a:avLst/>
          </a:prstGeom>
          <a:noFill/>
        </p:spPr>
        <p:txBody>
          <a:bodyPr wrap="square" rtlCol="0">
            <a:spAutoFit/>
          </a:bodyPr>
          <a:lstStyle/>
          <a:p>
            <a:pPr algn="l"/>
            <a:endParaRPr lang="en-GB" sz="2200"/>
          </a:p>
          <a:p>
            <a:pPr algn="l"/>
            <a:r>
              <a:rPr lang="en-GB" sz="2200"/>
              <a:t>Boardmasters hold a great reputation due to hard work – very important to keep up their attendee retention rate</a:t>
            </a:r>
            <a:r>
              <a:rPr lang="en-GB"/>
              <a:t>. </a:t>
            </a:r>
          </a:p>
          <a:p>
            <a:pPr algn="l"/>
            <a:endParaRPr lang="en-US"/>
          </a:p>
        </p:txBody>
      </p:sp>
      <p:pic>
        <p:nvPicPr>
          <p:cNvPr id="2" name="Graphic 2" descr="Customer review outline">
            <a:extLst>
              <a:ext uri="{FF2B5EF4-FFF2-40B4-BE49-F238E27FC236}">
                <a16:creationId xmlns:a16="http://schemas.microsoft.com/office/drawing/2014/main" id="{42D9CED8-3C14-3C58-CC7A-5CCA537CD06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35603" y="4343353"/>
            <a:ext cx="1612623" cy="1612623"/>
          </a:xfrm>
          <a:prstGeom prst="rect">
            <a:avLst/>
          </a:prstGeom>
        </p:spPr>
      </p:pic>
      <p:pic>
        <p:nvPicPr>
          <p:cNvPr id="3" name="Graphic 6" descr="Excellent outline">
            <a:extLst>
              <a:ext uri="{FF2B5EF4-FFF2-40B4-BE49-F238E27FC236}">
                <a16:creationId xmlns:a16="http://schemas.microsoft.com/office/drawing/2014/main" id="{B2734752-81F5-9AD7-3084-6D9367504E3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088758" y="1107326"/>
            <a:ext cx="1166720" cy="1166720"/>
          </a:xfrm>
          <a:prstGeom prst="rect">
            <a:avLst/>
          </a:prstGeom>
        </p:spPr>
      </p:pic>
    </p:spTree>
    <p:extLst>
      <p:ext uri="{BB962C8B-B14F-4D97-AF65-F5344CB8AC3E}">
        <p14:creationId xmlns:p14="http://schemas.microsoft.com/office/powerpoint/2010/main" val="1878564046"/>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A648B-A3D3-A7B1-5283-ECA1D1AE6264}"/>
              </a:ext>
            </a:extLst>
          </p:cNvPr>
          <p:cNvSpPr>
            <a:spLocks noGrp="1"/>
          </p:cNvSpPr>
          <p:nvPr>
            <p:ph type="title"/>
          </p:nvPr>
        </p:nvSpPr>
        <p:spPr/>
        <p:txBody>
          <a:bodyPr/>
          <a:lstStyle/>
          <a:p>
            <a:r>
              <a:rPr lang="en-GB"/>
              <a:t> </a:t>
            </a:r>
            <a:br>
              <a:rPr lang="en-GB"/>
            </a:br>
            <a:endParaRPr lang="en-US"/>
          </a:p>
        </p:txBody>
      </p:sp>
      <p:sp>
        <p:nvSpPr>
          <p:cNvPr id="9" name="TextBox 8">
            <a:extLst>
              <a:ext uri="{FF2B5EF4-FFF2-40B4-BE49-F238E27FC236}">
                <a16:creationId xmlns:a16="http://schemas.microsoft.com/office/drawing/2014/main" id="{5D51C9D4-A79B-BA07-F96A-6EA68DA24061}"/>
              </a:ext>
            </a:extLst>
          </p:cNvPr>
          <p:cNvSpPr txBox="1"/>
          <p:nvPr/>
        </p:nvSpPr>
        <p:spPr>
          <a:xfrm>
            <a:off x="118463" y="223811"/>
            <a:ext cx="4519268" cy="769441"/>
          </a:xfrm>
          <a:prstGeom prst="rect">
            <a:avLst/>
          </a:prstGeom>
          <a:noFill/>
        </p:spPr>
        <p:txBody>
          <a:bodyPr wrap="square" rtlCol="0">
            <a:spAutoFit/>
          </a:bodyPr>
          <a:lstStyle/>
          <a:p>
            <a:pPr algn="l"/>
            <a:r>
              <a:rPr lang="en-GB" sz="4400">
                <a:latin typeface="Bahnschrift" panose="020B0502040204020203" pitchFamily="34" charset="0"/>
              </a:rPr>
              <a:t>Sophistication</a:t>
            </a:r>
            <a:r>
              <a:rPr lang="en-GB" sz="4400">
                <a:latin typeface="Elephant Pro" panose="020F0502020204030204" pitchFamily="34" charset="0"/>
              </a:rPr>
              <a:t> </a:t>
            </a:r>
          </a:p>
        </p:txBody>
      </p:sp>
      <p:pic>
        <p:nvPicPr>
          <p:cNvPr id="13" name="Picture 13">
            <a:extLst>
              <a:ext uri="{FF2B5EF4-FFF2-40B4-BE49-F238E27FC236}">
                <a16:creationId xmlns:a16="http://schemas.microsoft.com/office/drawing/2014/main" id="{E8E5F8A9-6070-A541-4213-AD1964FF1950}"/>
              </a:ext>
            </a:extLst>
          </p:cNvPr>
          <p:cNvPicPr>
            <a:picLocks noChangeAspect="1"/>
          </p:cNvPicPr>
          <p:nvPr/>
        </p:nvPicPr>
        <p:blipFill rotWithShape="1">
          <a:blip r:embed="rId2">
            <a:extLst>
              <a:ext uri="{28A0092B-C50C-407E-A947-70E740481C1C}">
                <a14:useLocalDpi xmlns:a14="http://schemas.microsoft.com/office/drawing/2010/main" val="0"/>
              </a:ext>
            </a:extLst>
          </a:blip>
          <a:srcRect l="15496"/>
          <a:stretch/>
        </p:blipFill>
        <p:spPr>
          <a:xfrm>
            <a:off x="3684925" y="3928366"/>
            <a:ext cx="4460853" cy="2929634"/>
          </a:xfrm>
          <a:prstGeom prst="rect">
            <a:avLst/>
          </a:prstGeom>
        </p:spPr>
      </p:pic>
      <p:pic>
        <p:nvPicPr>
          <p:cNvPr id="14" name="Picture 14">
            <a:extLst>
              <a:ext uri="{FF2B5EF4-FFF2-40B4-BE49-F238E27FC236}">
                <a16:creationId xmlns:a16="http://schemas.microsoft.com/office/drawing/2014/main" id="{C3F0674F-1980-43F8-0D80-BA90D9897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928366"/>
            <a:ext cx="3684925" cy="2936571"/>
          </a:xfrm>
          <a:prstGeom prst="rect">
            <a:avLst/>
          </a:prstGeom>
        </p:spPr>
      </p:pic>
      <p:pic>
        <p:nvPicPr>
          <p:cNvPr id="15" name="Picture 15">
            <a:extLst>
              <a:ext uri="{FF2B5EF4-FFF2-40B4-BE49-F238E27FC236}">
                <a16:creationId xmlns:a16="http://schemas.microsoft.com/office/drawing/2014/main" id="{263B893D-2114-B78E-3E68-BE740F75591C}"/>
              </a:ext>
            </a:extLst>
          </p:cNvPr>
          <p:cNvPicPr>
            <a:picLocks noChangeAspect="1"/>
          </p:cNvPicPr>
          <p:nvPr/>
        </p:nvPicPr>
        <p:blipFill rotWithShape="1">
          <a:blip r:embed="rId4">
            <a:extLst>
              <a:ext uri="{28A0092B-C50C-407E-A947-70E740481C1C}">
                <a14:useLocalDpi xmlns:a14="http://schemas.microsoft.com/office/drawing/2010/main" val="0"/>
              </a:ext>
            </a:extLst>
          </a:blip>
          <a:srcRect l="12512" b="14216"/>
          <a:stretch/>
        </p:blipFill>
        <p:spPr>
          <a:xfrm>
            <a:off x="8145778" y="3928366"/>
            <a:ext cx="4046222" cy="2929634"/>
          </a:xfrm>
          <a:prstGeom prst="rect">
            <a:avLst/>
          </a:prstGeom>
        </p:spPr>
      </p:pic>
      <p:sp>
        <p:nvSpPr>
          <p:cNvPr id="3" name="TextBox 2">
            <a:extLst>
              <a:ext uri="{FF2B5EF4-FFF2-40B4-BE49-F238E27FC236}">
                <a16:creationId xmlns:a16="http://schemas.microsoft.com/office/drawing/2014/main" id="{79FDB18F-1BAF-B187-BE2B-443FB2BA72CE}"/>
              </a:ext>
            </a:extLst>
          </p:cNvPr>
          <p:cNvSpPr txBox="1"/>
          <p:nvPr/>
        </p:nvSpPr>
        <p:spPr>
          <a:xfrm>
            <a:off x="4987819" y="2390779"/>
            <a:ext cx="2834276" cy="430887"/>
          </a:xfrm>
          <a:prstGeom prst="rect">
            <a:avLst/>
          </a:prstGeom>
          <a:noFill/>
        </p:spPr>
        <p:txBody>
          <a:bodyPr wrap="square" rtlCol="0">
            <a:spAutoFit/>
          </a:bodyPr>
          <a:lstStyle/>
          <a:p>
            <a:pPr algn="l"/>
            <a:r>
              <a:rPr lang="en-GB" sz="2200"/>
              <a:t>📍</a:t>
            </a:r>
            <a:r>
              <a:rPr lang="en-GB" sz="2200" err="1">
                <a:latin typeface="Bahnschrift" panose="020B0502040204020203" pitchFamily="34" charset="0"/>
              </a:rPr>
              <a:t>Fistral</a:t>
            </a:r>
            <a:r>
              <a:rPr lang="en-GB" sz="2200">
                <a:latin typeface="Bahnschrift" panose="020B0502040204020203" pitchFamily="34" charset="0"/>
              </a:rPr>
              <a:t> Beach</a:t>
            </a:r>
            <a:endParaRPr lang="en-US" sz="2200">
              <a:latin typeface="Bahnschrift" panose="020B0502040204020203" pitchFamily="34" charset="0"/>
            </a:endParaRPr>
          </a:p>
        </p:txBody>
      </p:sp>
      <p:sp>
        <p:nvSpPr>
          <p:cNvPr id="16" name="TextBox 15">
            <a:extLst>
              <a:ext uri="{FF2B5EF4-FFF2-40B4-BE49-F238E27FC236}">
                <a16:creationId xmlns:a16="http://schemas.microsoft.com/office/drawing/2014/main" id="{B95DBC33-B3D4-00ED-1E82-581ECEF34EA8}"/>
              </a:ext>
            </a:extLst>
          </p:cNvPr>
          <p:cNvSpPr txBox="1"/>
          <p:nvPr/>
        </p:nvSpPr>
        <p:spPr>
          <a:xfrm>
            <a:off x="-9659" y="3202057"/>
            <a:ext cx="4672924" cy="707886"/>
          </a:xfrm>
          <a:prstGeom prst="rect">
            <a:avLst/>
          </a:prstGeom>
          <a:noFill/>
        </p:spPr>
        <p:txBody>
          <a:bodyPr wrap="square" rtlCol="0">
            <a:spAutoFit/>
          </a:bodyPr>
          <a:lstStyle/>
          <a:p>
            <a:pPr algn="l"/>
            <a:r>
              <a:rPr lang="en-GB" sz="2000">
                <a:latin typeface="Bahnschrift" panose="020B0502040204020203" pitchFamily="34" charset="0"/>
              </a:rPr>
              <a:t>Stunning coastline location enhances the experience for attendees. </a:t>
            </a:r>
          </a:p>
        </p:txBody>
      </p:sp>
      <p:pic>
        <p:nvPicPr>
          <p:cNvPr id="17" name="Picture 17">
            <a:extLst>
              <a:ext uri="{FF2B5EF4-FFF2-40B4-BE49-F238E27FC236}">
                <a16:creationId xmlns:a16="http://schemas.microsoft.com/office/drawing/2014/main" id="{44189515-8FE9-36F0-8CF8-9EB7777611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05281" y="365125"/>
            <a:ext cx="2559018" cy="3190875"/>
          </a:xfrm>
          <a:prstGeom prst="rect">
            <a:avLst/>
          </a:prstGeom>
        </p:spPr>
      </p:pic>
      <p:sp>
        <p:nvSpPr>
          <p:cNvPr id="18" name="TextBox 17">
            <a:extLst>
              <a:ext uri="{FF2B5EF4-FFF2-40B4-BE49-F238E27FC236}">
                <a16:creationId xmlns:a16="http://schemas.microsoft.com/office/drawing/2014/main" id="{AC1FF890-B63A-C3AF-8751-4AE7FBF00EE1}"/>
              </a:ext>
            </a:extLst>
          </p:cNvPr>
          <p:cNvSpPr txBox="1"/>
          <p:nvPr/>
        </p:nvSpPr>
        <p:spPr>
          <a:xfrm>
            <a:off x="7493002" y="545121"/>
            <a:ext cx="1680182" cy="2723823"/>
          </a:xfrm>
          <a:prstGeom prst="rect">
            <a:avLst/>
          </a:prstGeom>
          <a:noFill/>
        </p:spPr>
        <p:txBody>
          <a:bodyPr wrap="square" rtlCol="0">
            <a:spAutoFit/>
          </a:bodyPr>
          <a:lstStyle/>
          <a:p>
            <a:pPr algn="r"/>
            <a:r>
              <a:rPr lang="en-GB" sz="1900"/>
              <a:t>The best UK and international surfers take part in the country’s biggest surfing competition. </a:t>
            </a:r>
            <a:endParaRPr lang="en-US" sz="1900"/>
          </a:p>
        </p:txBody>
      </p:sp>
      <p:sp>
        <p:nvSpPr>
          <p:cNvPr id="4" name="TextBox 3">
            <a:extLst>
              <a:ext uri="{FF2B5EF4-FFF2-40B4-BE49-F238E27FC236}">
                <a16:creationId xmlns:a16="http://schemas.microsoft.com/office/drawing/2014/main" id="{78477BA3-AD9D-184F-2E51-C213C2C8E119}"/>
              </a:ext>
            </a:extLst>
          </p:cNvPr>
          <p:cNvSpPr txBox="1"/>
          <p:nvPr/>
        </p:nvSpPr>
        <p:spPr>
          <a:xfrm>
            <a:off x="3855226" y="482692"/>
            <a:ext cx="3589338" cy="338554"/>
          </a:xfrm>
          <a:prstGeom prst="rect">
            <a:avLst/>
          </a:prstGeom>
          <a:noFill/>
        </p:spPr>
        <p:txBody>
          <a:bodyPr wrap="square" rtlCol="0">
            <a:spAutoFit/>
          </a:bodyPr>
          <a:lstStyle/>
          <a:p>
            <a:pPr algn="l"/>
            <a:r>
              <a:rPr lang="en-GB" sz="1600"/>
              <a:t>Refined, elegant and luxurious.</a:t>
            </a:r>
            <a:endParaRPr lang="en-US" sz="1600"/>
          </a:p>
        </p:txBody>
      </p:sp>
      <p:sp>
        <p:nvSpPr>
          <p:cNvPr id="5" name="TextBox 4">
            <a:extLst>
              <a:ext uri="{FF2B5EF4-FFF2-40B4-BE49-F238E27FC236}">
                <a16:creationId xmlns:a16="http://schemas.microsoft.com/office/drawing/2014/main" id="{B102A95A-1440-DE90-B2B7-F548C1422CBB}"/>
              </a:ext>
            </a:extLst>
          </p:cNvPr>
          <p:cNvSpPr txBox="1"/>
          <p:nvPr/>
        </p:nvSpPr>
        <p:spPr>
          <a:xfrm>
            <a:off x="138317" y="1099247"/>
            <a:ext cx="5927049" cy="707886"/>
          </a:xfrm>
          <a:prstGeom prst="rect">
            <a:avLst/>
          </a:prstGeom>
          <a:noFill/>
        </p:spPr>
        <p:txBody>
          <a:bodyPr wrap="square" rtlCol="0">
            <a:spAutoFit/>
          </a:bodyPr>
          <a:lstStyle/>
          <a:p>
            <a:pPr algn="l"/>
            <a:r>
              <a:rPr lang="en-GB" sz="2000"/>
              <a:t>Access to free charging and WiFi with Vodafone, the Official Connectivity Partner of Boardmasters.</a:t>
            </a:r>
            <a:endParaRPr lang="en-US" sz="2000"/>
          </a:p>
        </p:txBody>
      </p:sp>
      <p:pic>
        <p:nvPicPr>
          <p:cNvPr id="11" name="Picture 10">
            <a:extLst>
              <a:ext uri="{FF2B5EF4-FFF2-40B4-BE49-F238E27FC236}">
                <a16:creationId xmlns:a16="http://schemas.microsoft.com/office/drawing/2014/main" id="{68D99171-A8D2-9D66-2A18-84DDC946D43F}"/>
              </a:ext>
            </a:extLst>
          </p:cNvPr>
          <p:cNvPicPr>
            <a:picLocks noChangeAspect="1"/>
          </p:cNvPicPr>
          <p:nvPr/>
        </p:nvPicPr>
        <p:blipFill>
          <a:blip r:embed="rId6"/>
          <a:stretch>
            <a:fillRect/>
          </a:stretch>
        </p:blipFill>
        <p:spPr>
          <a:xfrm>
            <a:off x="-153374" y="884378"/>
            <a:ext cx="4791105" cy="3190876"/>
          </a:xfrm>
          <a:prstGeom prst="rect">
            <a:avLst/>
          </a:prstGeom>
        </p:spPr>
      </p:pic>
      <p:cxnSp>
        <p:nvCxnSpPr>
          <p:cNvPr id="8" name="Connector: Curved 7">
            <a:extLst>
              <a:ext uri="{FF2B5EF4-FFF2-40B4-BE49-F238E27FC236}">
                <a16:creationId xmlns:a16="http://schemas.microsoft.com/office/drawing/2014/main" id="{A8A2BA14-58BF-7D1E-2368-4BF1F2F385BE}"/>
              </a:ext>
            </a:extLst>
          </p:cNvPr>
          <p:cNvCxnSpPr>
            <a:cxnSpLocks/>
          </p:cNvCxnSpPr>
          <p:nvPr/>
        </p:nvCxnSpPr>
        <p:spPr>
          <a:xfrm rot="16200000" flipH="1">
            <a:off x="5880605" y="3139930"/>
            <a:ext cx="1783933" cy="1363340"/>
          </a:xfrm>
          <a:prstGeom prst="curved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4826781"/>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Right Triangle 4">
            <a:extLst>
              <a:ext uri="{FF2B5EF4-FFF2-40B4-BE49-F238E27FC236}">
                <a16:creationId xmlns:a16="http://schemas.microsoft.com/office/drawing/2014/main" id="{AC669169-C599-A9FE-198A-5220B8780BFF}"/>
              </a:ext>
            </a:extLst>
          </p:cNvPr>
          <p:cNvSpPr/>
          <p:nvPr/>
        </p:nvSpPr>
        <p:spPr>
          <a:xfrm rot="10800000">
            <a:off x="6583947" y="-14121"/>
            <a:ext cx="5608053" cy="560805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DE3D996-A87C-827E-32C4-E01DA5264A34}"/>
              </a:ext>
            </a:extLst>
          </p:cNvPr>
          <p:cNvSpPr/>
          <p:nvPr/>
        </p:nvSpPr>
        <p:spPr>
          <a:xfrm rot="18896232" flipH="1" flipV="1">
            <a:off x="9220502" y="903932"/>
            <a:ext cx="826742" cy="5476761"/>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8">
            <a:extLst>
              <a:ext uri="{FF2B5EF4-FFF2-40B4-BE49-F238E27FC236}">
                <a16:creationId xmlns:a16="http://schemas.microsoft.com/office/drawing/2014/main" id="{17983CBB-02E2-7E81-D053-F8D5D392B775}"/>
              </a:ext>
            </a:extLst>
          </p:cNvPr>
          <p:cNvSpPr>
            <a:spLocks noGrp="1"/>
          </p:cNvSpPr>
          <p:nvPr>
            <p:ph type="title"/>
          </p:nvPr>
        </p:nvSpPr>
        <p:spPr>
          <a:xfrm>
            <a:off x="350254" y="365124"/>
            <a:ext cx="10515600" cy="1325563"/>
          </a:xfrm>
        </p:spPr>
        <p:txBody>
          <a:bodyPr/>
          <a:lstStyle/>
          <a:p>
            <a:r>
              <a:rPr lang="en-GB" sz="4400">
                <a:latin typeface="Bahnschrift" panose="020B0502040204020203" pitchFamily="34" charset="0"/>
                <a:ea typeface="Baskerville" panose="02020502070401020303" pitchFamily="18" charset="0"/>
              </a:rPr>
              <a:t>Ruggedness</a:t>
            </a:r>
            <a:br>
              <a:rPr lang="en-GB" sz="4400">
                <a:latin typeface="Elephant Pro" panose="020F0502020204030204" pitchFamily="34" charset="0"/>
              </a:rPr>
            </a:br>
            <a:endParaRPr lang="en-US"/>
          </a:p>
        </p:txBody>
      </p:sp>
      <p:pic>
        <p:nvPicPr>
          <p:cNvPr id="8" name="Picture 7">
            <a:extLst>
              <a:ext uri="{FF2B5EF4-FFF2-40B4-BE49-F238E27FC236}">
                <a16:creationId xmlns:a16="http://schemas.microsoft.com/office/drawing/2014/main" id="{B3FF09F6-345F-4D48-A859-4261A7EAD0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588" y="2069932"/>
            <a:ext cx="3092725" cy="2686308"/>
          </a:xfrm>
          <a:prstGeom prst="rect">
            <a:avLst/>
          </a:prstGeom>
        </p:spPr>
      </p:pic>
      <p:pic>
        <p:nvPicPr>
          <p:cNvPr id="7" name="Picture 6">
            <a:extLst>
              <a:ext uri="{FF2B5EF4-FFF2-40B4-BE49-F238E27FC236}">
                <a16:creationId xmlns:a16="http://schemas.microsoft.com/office/drawing/2014/main" id="{9AF03E6F-4219-5C81-0FF1-81C417E7F1B5}"/>
              </a:ext>
            </a:extLst>
          </p:cNvPr>
          <p:cNvPicPr>
            <a:picLocks noChangeAspect="1"/>
          </p:cNvPicPr>
          <p:nvPr/>
        </p:nvPicPr>
        <p:blipFill>
          <a:blip r:embed="rId3"/>
          <a:stretch>
            <a:fillRect/>
          </a:stretch>
        </p:blipFill>
        <p:spPr>
          <a:xfrm rot="2649506">
            <a:off x="8104760" y="907037"/>
            <a:ext cx="4308706" cy="1855349"/>
          </a:xfrm>
          <a:prstGeom prst="rect">
            <a:avLst/>
          </a:prstGeom>
        </p:spPr>
      </p:pic>
      <p:pic>
        <p:nvPicPr>
          <p:cNvPr id="2" name="Picture 1">
            <a:extLst>
              <a:ext uri="{FF2B5EF4-FFF2-40B4-BE49-F238E27FC236}">
                <a16:creationId xmlns:a16="http://schemas.microsoft.com/office/drawing/2014/main" id="{E07D6D0F-F538-9CEA-09B2-8B2C9074FEA8}"/>
              </a:ext>
            </a:extLst>
          </p:cNvPr>
          <p:cNvPicPr>
            <a:picLocks noChangeAspect="1"/>
          </p:cNvPicPr>
          <p:nvPr/>
        </p:nvPicPr>
        <p:blipFill rotWithShape="1">
          <a:blip r:embed="rId4">
            <a:extLst>
              <a:ext uri="{28A0092B-C50C-407E-A947-70E740481C1C}">
                <a14:useLocalDpi xmlns:a14="http://schemas.microsoft.com/office/drawing/2010/main" val="0"/>
              </a:ext>
            </a:extLst>
          </a:blip>
          <a:srcRect t="33654"/>
          <a:stretch/>
        </p:blipFill>
        <p:spPr>
          <a:xfrm>
            <a:off x="9539708" y="4203699"/>
            <a:ext cx="2463704" cy="2457852"/>
          </a:xfrm>
          <a:prstGeom prst="rect">
            <a:avLst/>
          </a:prstGeom>
        </p:spPr>
      </p:pic>
      <p:sp>
        <p:nvSpPr>
          <p:cNvPr id="11" name="TextBox 10">
            <a:extLst>
              <a:ext uri="{FF2B5EF4-FFF2-40B4-BE49-F238E27FC236}">
                <a16:creationId xmlns:a16="http://schemas.microsoft.com/office/drawing/2014/main" id="{996391C4-15D2-B160-F7DE-C3979A7B4D62}"/>
              </a:ext>
            </a:extLst>
          </p:cNvPr>
          <p:cNvSpPr txBox="1"/>
          <p:nvPr/>
        </p:nvSpPr>
        <p:spPr>
          <a:xfrm>
            <a:off x="350254" y="1297546"/>
            <a:ext cx="4716463" cy="393141"/>
          </a:xfrm>
          <a:prstGeom prst="rect">
            <a:avLst/>
          </a:prstGeom>
          <a:noFill/>
        </p:spPr>
        <p:txBody>
          <a:bodyPr wrap="square" rtlCol="0">
            <a:spAutoFit/>
          </a:bodyPr>
          <a:lstStyle/>
          <a:p>
            <a:pPr algn="l"/>
            <a:r>
              <a:rPr lang="en-GB" sz="1900"/>
              <a:t>Adventurous, tough, enduring, outdoorsy. </a:t>
            </a:r>
            <a:endParaRPr lang="en-US" sz="1900"/>
          </a:p>
        </p:txBody>
      </p:sp>
      <p:sp>
        <p:nvSpPr>
          <p:cNvPr id="12" name="TextBox 11">
            <a:extLst>
              <a:ext uri="{FF2B5EF4-FFF2-40B4-BE49-F238E27FC236}">
                <a16:creationId xmlns:a16="http://schemas.microsoft.com/office/drawing/2014/main" id="{C1734AE3-5136-A78D-AF70-439150B0C10F}"/>
              </a:ext>
            </a:extLst>
          </p:cNvPr>
          <p:cNvSpPr txBox="1"/>
          <p:nvPr/>
        </p:nvSpPr>
        <p:spPr>
          <a:xfrm>
            <a:off x="147253" y="5239990"/>
            <a:ext cx="4017963" cy="707886"/>
          </a:xfrm>
          <a:prstGeom prst="rect">
            <a:avLst/>
          </a:prstGeom>
          <a:noFill/>
        </p:spPr>
        <p:txBody>
          <a:bodyPr wrap="square" rtlCol="0">
            <a:spAutoFit/>
          </a:bodyPr>
          <a:lstStyle/>
          <a:p>
            <a:pPr algn="l"/>
            <a:r>
              <a:rPr lang="en-GB" sz="2000"/>
              <a:t>Boardmasters celebrates the surfing and skateboarding culture.</a:t>
            </a:r>
            <a:endParaRPr lang="en-US" sz="2000"/>
          </a:p>
        </p:txBody>
      </p:sp>
      <p:sp>
        <p:nvSpPr>
          <p:cNvPr id="13" name="TextBox 12">
            <a:extLst>
              <a:ext uri="{FF2B5EF4-FFF2-40B4-BE49-F238E27FC236}">
                <a16:creationId xmlns:a16="http://schemas.microsoft.com/office/drawing/2014/main" id="{3C8A88D3-8934-BC98-E160-F3920731055D}"/>
              </a:ext>
            </a:extLst>
          </p:cNvPr>
          <p:cNvSpPr txBox="1"/>
          <p:nvPr/>
        </p:nvSpPr>
        <p:spPr>
          <a:xfrm>
            <a:off x="4411273" y="4456979"/>
            <a:ext cx="3827463" cy="707886"/>
          </a:xfrm>
          <a:prstGeom prst="rect">
            <a:avLst/>
          </a:prstGeom>
          <a:noFill/>
        </p:spPr>
        <p:txBody>
          <a:bodyPr wrap="square" rtlCol="0">
            <a:spAutoFit/>
          </a:bodyPr>
          <a:lstStyle/>
          <a:p>
            <a:pPr algn="ctr"/>
            <a:r>
              <a:rPr lang="en-GB" sz="2000"/>
              <a:t>Attracting an audience who seek adventure and exploration</a:t>
            </a:r>
            <a:r>
              <a:rPr lang="en-GB"/>
              <a:t>. </a:t>
            </a:r>
          </a:p>
        </p:txBody>
      </p:sp>
      <p:sp>
        <p:nvSpPr>
          <p:cNvPr id="14" name="TextBox 13">
            <a:extLst>
              <a:ext uri="{FF2B5EF4-FFF2-40B4-BE49-F238E27FC236}">
                <a16:creationId xmlns:a16="http://schemas.microsoft.com/office/drawing/2014/main" id="{DF905760-5067-BCD0-989B-0B789A5BFAC4}"/>
              </a:ext>
            </a:extLst>
          </p:cNvPr>
          <p:cNvSpPr txBox="1"/>
          <p:nvPr/>
        </p:nvSpPr>
        <p:spPr>
          <a:xfrm>
            <a:off x="4274401" y="2667188"/>
            <a:ext cx="4101209" cy="1015663"/>
          </a:xfrm>
          <a:prstGeom prst="rect">
            <a:avLst/>
          </a:prstGeom>
          <a:noFill/>
        </p:spPr>
        <p:txBody>
          <a:bodyPr wrap="square" rtlCol="0">
            <a:spAutoFit/>
          </a:bodyPr>
          <a:lstStyle/>
          <a:p>
            <a:pPr algn="ctr"/>
            <a:r>
              <a:rPr lang="en-GB" sz="2000"/>
              <a:t>You will see Vans around Boardmasters skating events and competitions.</a:t>
            </a:r>
            <a:endParaRPr lang="en-US" sz="2000"/>
          </a:p>
        </p:txBody>
      </p:sp>
      <p:cxnSp>
        <p:nvCxnSpPr>
          <p:cNvPr id="24" name="Straight Arrow Connector 23">
            <a:extLst>
              <a:ext uri="{FF2B5EF4-FFF2-40B4-BE49-F238E27FC236}">
                <a16:creationId xmlns:a16="http://schemas.microsoft.com/office/drawing/2014/main" id="{3C26AC81-CE09-B28C-842C-F275D23DA92E}"/>
              </a:ext>
            </a:extLst>
          </p:cNvPr>
          <p:cNvCxnSpPr>
            <a:cxnSpLocks/>
          </p:cNvCxnSpPr>
          <p:nvPr/>
        </p:nvCxnSpPr>
        <p:spPr>
          <a:xfrm>
            <a:off x="7515362" y="3547969"/>
            <a:ext cx="1679748" cy="90901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32" name="Graphic 32" descr="Skateboard outline">
            <a:extLst>
              <a:ext uri="{FF2B5EF4-FFF2-40B4-BE49-F238E27FC236}">
                <a16:creationId xmlns:a16="http://schemas.microsoft.com/office/drawing/2014/main" id="{7F162F73-2C4B-04A0-CCFA-2DFD673AA5C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97711" y="5278527"/>
            <a:ext cx="1420049" cy="1420049"/>
          </a:xfrm>
          <a:prstGeom prst="rect">
            <a:avLst/>
          </a:prstGeom>
        </p:spPr>
      </p:pic>
      <p:pic>
        <p:nvPicPr>
          <p:cNvPr id="33" name="Graphic 33" descr="Surf outline">
            <a:extLst>
              <a:ext uri="{FF2B5EF4-FFF2-40B4-BE49-F238E27FC236}">
                <a16:creationId xmlns:a16="http://schemas.microsoft.com/office/drawing/2014/main" id="{FF840BDF-FDA3-9537-309C-6E01614AC532}"/>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367276" y="516357"/>
            <a:ext cx="1420049" cy="1420049"/>
          </a:xfrm>
          <a:prstGeom prst="rect">
            <a:avLst/>
          </a:prstGeom>
        </p:spPr>
      </p:pic>
    </p:spTree>
    <p:extLst>
      <p:ext uri="{BB962C8B-B14F-4D97-AF65-F5344CB8AC3E}">
        <p14:creationId xmlns:p14="http://schemas.microsoft.com/office/powerpoint/2010/main" val="323921959"/>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49DBA-1883-0213-0162-A53D5D79CF23}"/>
              </a:ext>
            </a:extLst>
          </p:cNvPr>
          <p:cNvSpPr>
            <a:spLocks noGrp="1"/>
          </p:cNvSpPr>
          <p:nvPr>
            <p:ph type="title"/>
          </p:nvPr>
        </p:nvSpPr>
        <p:spPr>
          <a:xfrm>
            <a:off x="142875" y="198964"/>
            <a:ext cx="10515600" cy="1325563"/>
          </a:xfrm>
        </p:spPr>
        <p:txBody>
          <a:bodyPr/>
          <a:lstStyle/>
          <a:p>
            <a:r>
              <a:rPr lang="en-GB">
                <a:latin typeface="Bahnschrift" panose="020B0502040204020203" pitchFamily="34" charset="0"/>
              </a:rPr>
              <a:t>Boardmasters colour palette</a:t>
            </a:r>
            <a:r>
              <a:rPr lang="en-GB"/>
              <a:t> </a:t>
            </a:r>
          </a:p>
        </p:txBody>
      </p:sp>
      <p:pic>
        <p:nvPicPr>
          <p:cNvPr id="4" name="Picture 3" descr="Color Theory: How Brands Can Break the Rules and Succeed | Blog | Herosmyth">
            <a:extLst>
              <a:ext uri="{FF2B5EF4-FFF2-40B4-BE49-F238E27FC236}">
                <a16:creationId xmlns:a16="http://schemas.microsoft.com/office/drawing/2014/main" id="{55F13738-9255-BD21-DD93-F46A33743F1D}"/>
              </a:ext>
            </a:extLst>
          </p:cNvPr>
          <p:cNvPicPr>
            <a:picLocks noChangeAspect="1"/>
          </p:cNvPicPr>
          <p:nvPr/>
        </p:nvPicPr>
        <p:blipFill>
          <a:blip r:embed="rId2"/>
          <a:stretch>
            <a:fillRect/>
          </a:stretch>
        </p:blipFill>
        <p:spPr>
          <a:xfrm>
            <a:off x="8752432" y="59706"/>
            <a:ext cx="3439567" cy="3477158"/>
          </a:xfrm>
          <a:prstGeom prst="rect">
            <a:avLst/>
          </a:prstGeom>
        </p:spPr>
      </p:pic>
      <p:pic>
        <p:nvPicPr>
          <p:cNvPr id="3" name="Picture 5">
            <a:extLst>
              <a:ext uri="{FF2B5EF4-FFF2-40B4-BE49-F238E27FC236}">
                <a16:creationId xmlns:a16="http://schemas.microsoft.com/office/drawing/2014/main" id="{0D4381F4-0C78-772F-A26D-35B3270979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7250" y="3611227"/>
            <a:ext cx="3714749" cy="3246773"/>
          </a:xfrm>
          <a:prstGeom prst="rect">
            <a:avLst/>
          </a:prstGeom>
        </p:spPr>
      </p:pic>
      <p:sp>
        <p:nvSpPr>
          <p:cNvPr id="6" name="TextBox 5">
            <a:extLst>
              <a:ext uri="{FF2B5EF4-FFF2-40B4-BE49-F238E27FC236}">
                <a16:creationId xmlns:a16="http://schemas.microsoft.com/office/drawing/2014/main" id="{5C87D608-6FA4-8BE5-5334-513B67C608EA}"/>
              </a:ext>
            </a:extLst>
          </p:cNvPr>
          <p:cNvSpPr txBox="1"/>
          <p:nvPr/>
        </p:nvSpPr>
        <p:spPr>
          <a:xfrm>
            <a:off x="285750" y="1546224"/>
            <a:ext cx="7556500" cy="461665"/>
          </a:xfrm>
          <a:prstGeom prst="rect">
            <a:avLst/>
          </a:prstGeom>
          <a:noFill/>
        </p:spPr>
        <p:txBody>
          <a:bodyPr wrap="square" rtlCol="0">
            <a:spAutoFit/>
          </a:bodyPr>
          <a:lstStyle/>
          <a:p>
            <a:pPr algn="l"/>
            <a:r>
              <a:rPr lang="en-GB" sz="2400"/>
              <a:t>Primary colours – </a:t>
            </a:r>
            <a:r>
              <a:rPr lang="en-GB" sz="2400" b="1">
                <a:solidFill>
                  <a:schemeClr val="accent2"/>
                </a:solidFill>
              </a:rPr>
              <a:t>Sun Orange</a:t>
            </a:r>
            <a:r>
              <a:rPr lang="en-GB" sz="2400" b="1">
                <a:solidFill>
                  <a:schemeClr val="bg1">
                    <a:lumMod val="10000"/>
                  </a:schemeClr>
                </a:solidFill>
              </a:rPr>
              <a:t>,</a:t>
            </a:r>
            <a:r>
              <a:rPr lang="en-GB" sz="2400"/>
              <a:t> </a:t>
            </a:r>
            <a:r>
              <a:rPr lang="en-GB" sz="2400" b="1">
                <a:solidFill>
                  <a:srgbClr val="45D5C7"/>
                </a:solidFill>
              </a:rPr>
              <a:t>Sea Green</a:t>
            </a:r>
            <a:r>
              <a:rPr lang="en-GB" sz="2400">
                <a:solidFill>
                  <a:srgbClr val="45D5C7"/>
                </a:solidFill>
              </a:rPr>
              <a:t> </a:t>
            </a:r>
            <a:r>
              <a:rPr lang="en-GB" sz="2400"/>
              <a:t>&amp; </a:t>
            </a:r>
            <a:r>
              <a:rPr lang="en-GB" sz="2400" b="1">
                <a:solidFill>
                  <a:schemeClr val="accent1">
                    <a:lumMod val="40000"/>
                    <a:lumOff val="60000"/>
                  </a:schemeClr>
                </a:solidFill>
              </a:rPr>
              <a:t>Sky Blue</a:t>
            </a:r>
            <a:endParaRPr lang="en-US" sz="2400">
              <a:solidFill>
                <a:srgbClr val="45D5C7"/>
              </a:solidFill>
            </a:endParaRPr>
          </a:p>
        </p:txBody>
      </p:sp>
      <p:sp>
        <p:nvSpPr>
          <p:cNvPr id="7" name="TextBox 6">
            <a:extLst>
              <a:ext uri="{FF2B5EF4-FFF2-40B4-BE49-F238E27FC236}">
                <a16:creationId xmlns:a16="http://schemas.microsoft.com/office/drawing/2014/main" id="{B183091A-EFF5-AC92-54AA-5D2C6FDE4552}"/>
              </a:ext>
            </a:extLst>
          </p:cNvPr>
          <p:cNvSpPr txBox="1"/>
          <p:nvPr/>
        </p:nvSpPr>
        <p:spPr>
          <a:xfrm>
            <a:off x="538162" y="2493330"/>
            <a:ext cx="6494463" cy="3416320"/>
          </a:xfrm>
          <a:prstGeom prst="rect">
            <a:avLst/>
          </a:prstGeom>
          <a:noFill/>
        </p:spPr>
        <p:txBody>
          <a:bodyPr wrap="square" rtlCol="0">
            <a:spAutoFit/>
          </a:bodyPr>
          <a:lstStyle/>
          <a:p>
            <a:pPr algn="l"/>
            <a:r>
              <a:rPr lang="en-GB" sz="2400">
                <a:latin typeface="Bahnschrift" panose="020B0502040204020203" pitchFamily="34" charset="0"/>
              </a:rPr>
              <a:t>Sun orange is used to symbolise a joyful experience and the vitality of summer.</a:t>
            </a:r>
          </a:p>
          <a:p>
            <a:pPr algn="l"/>
            <a:endParaRPr lang="en-GB" sz="2400">
              <a:latin typeface="Bahnschrift" panose="020B0502040204020203" pitchFamily="34" charset="0"/>
            </a:endParaRPr>
          </a:p>
          <a:p>
            <a:pPr algn="l"/>
            <a:r>
              <a:rPr lang="en-GB" sz="2400">
                <a:latin typeface="Bahnschrift" panose="020B0502040204020203" pitchFamily="34" charset="0"/>
              </a:rPr>
              <a:t>Sea green is in between green and blue and creates a vibrant contrast against the orange.</a:t>
            </a:r>
          </a:p>
          <a:p>
            <a:pPr algn="l"/>
            <a:endParaRPr lang="en-GB" sz="2400">
              <a:latin typeface="Bahnschrift" panose="020B0502040204020203" pitchFamily="34" charset="0"/>
            </a:endParaRPr>
          </a:p>
          <a:p>
            <a:pPr algn="l"/>
            <a:r>
              <a:rPr lang="en-GB" sz="2400">
                <a:latin typeface="Bahnschrift" panose="020B0502040204020203" pitchFamily="34" charset="0"/>
              </a:rPr>
              <a:t>Sky blue represents tranquility within the lively festival of music, enduring sports and culture.</a:t>
            </a:r>
          </a:p>
        </p:txBody>
      </p:sp>
    </p:spTree>
    <p:extLst>
      <p:ext uri="{BB962C8B-B14F-4D97-AF65-F5344CB8AC3E}">
        <p14:creationId xmlns:p14="http://schemas.microsoft.com/office/powerpoint/2010/main" val="1900257073"/>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BE736-8B0E-FFDE-F394-35EC4871F3CC}"/>
              </a:ext>
            </a:extLst>
          </p:cNvPr>
          <p:cNvSpPr>
            <a:spLocks noGrp="1"/>
          </p:cNvSpPr>
          <p:nvPr>
            <p:ph type="title"/>
          </p:nvPr>
        </p:nvSpPr>
        <p:spPr>
          <a:xfrm>
            <a:off x="266700" y="349250"/>
            <a:ext cx="10515600" cy="1325563"/>
          </a:xfrm>
        </p:spPr>
        <p:txBody>
          <a:bodyPr/>
          <a:lstStyle/>
          <a:p>
            <a:r>
              <a:rPr lang="en-GB">
                <a:latin typeface="Bahnschrift" panose="020B0502040204020203" pitchFamily="34" charset="0"/>
              </a:rPr>
              <a:t>Great Western Railway’s colour palette</a:t>
            </a:r>
            <a:endParaRPr lang="en-US">
              <a:latin typeface="Bahnschrift" panose="020B0502040204020203" pitchFamily="34" charset="0"/>
            </a:endParaRPr>
          </a:p>
        </p:txBody>
      </p:sp>
      <p:sp>
        <p:nvSpPr>
          <p:cNvPr id="4" name="TextBox 3">
            <a:extLst>
              <a:ext uri="{FF2B5EF4-FFF2-40B4-BE49-F238E27FC236}">
                <a16:creationId xmlns:a16="http://schemas.microsoft.com/office/drawing/2014/main" id="{D4E73E3F-9E38-187A-27A7-C019B86A6B2E}"/>
              </a:ext>
            </a:extLst>
          </p:cNvPr>
          <p:cNvSpPr txBox="1"/>
          <p:nvPr/>
        </p:nvSpPr>
        <p:spPr>
          <a:xfrm>
            <a:off x="266700" y="1674813"/>
            <a:ext cx="4930775" cy="461665"/>
          </a:xfrm>
          <a:prstGeom prst="rect">
            <a:avLst/>
          </a:prstGeom>
          <a:noFill/>
        </p:spPr>
        <p:txBody>
          <a:bodyPr wrap="square" rtlCol="0">
            <a:spAutoFit/>
          </a:bodyPr>
          <a:lstStyle/>
          <a:p>
            <a:pPr algn="l"/>
            <a:r>
              <a:rPr lang="en-GB" sz="2400" b="1">
                <a:solidFill>
                  <a:schemeClr val="accent3">
                    <a:lumMod val="75000"/>
                  </a:schemeClr>
                </a:solidFill>
                <a:latin typeface="Bahnschrift" panose="020B0502040204020203" pitchFamily="34" charset="0"/>
                <a:ea typeface="Baskerville" panose="02020502070401020303" pitchFamily="18" charset="0"/>
              </a:rPr>
              <a:t>Bush Green</a:t>
            </a:r>
            <a:r>
              <a:rPr lang="en-GB" sz="2400" b="1">
                <a:solidFill>
                  <a:schemeClr val="bg1">
                    <a:lumMod val="10000"/>
                  </a:schemeClr>
                </a:solidFill>
                <a:latin typeface="Bahnschrift" panose="020B0502040204020203" pitchFamily="34" charset="0"/>
                <a:ea typeface="Baskerville" panose="02020502070401020303" pitchFamily="18" charset="0"/>
              </a:rPr>
              <a:t>, Black &amp; </a:t>
            </a:r>
            <a:r>
              <a:rPr lang="en-GB" sz="2400" b="1">
                <a:solidFill>
                  <a:schemeClr val="bg1"/>
                </a:solidFill>
                <a:latin typeface="Bahnschrift" panose="020B0502040204020203" pitchFamily="34" charset="0"/>
                <a:ea typeface="Baskerville" panose="02020502070401020303" pitchFamily="18" charset="0"/>
              </a:rPr>
              <a:t>White</a:t>
            </a:r>
            <a:endParaRPr lang="en-US" sz="2400" b="1">
              <a:solidFill>
                <a:schemeClr val="accent3">
                  <a:lumMod val="75000"/>
                </a:schemeClr>
              </a:solidFill>
              <a:latin typeface="Bahnschrift" panose="020B0502040204020203" pitchFamily="34" charset="0"/>
              <a:ea typeface="Baskerville" panose="02020502070401020303" pitchFamily="18" charset="0"/>
            </a:endParaRPr>
          </a:p>
        </p:txBody>
      </p:sp>
      <p:pic>
        <p:nvPicPr>
          <p:cNvPr id="6" name="Picture 5" descr="Great Western Railway – Logos Download">
            <a:extLst>
              <a:ext uri="{FF2B5EF4-FFF2-40B4-BE49-F238E27FC236}">
                <a16:creationId xmlns:a16="http://schemas.microsoft.com/office/drawing/2014/main" id="{D9218296-AEF7-58B0-59A8-B0276161807A}"/>
              </a:ext>
            </a:extLst>
          </p:cNvPr>
          <p:cNvPicPr>
            <a:picLocks noChangeAspect="1"/>
          </p:cNvPicPr>
          <p:nvPr/>
        </p:nvPicPr>
        <p:blipFill>
          <a:blip r:embed="rId2"/>
          <a:stretch>
            <a:fillRect/>
          </a:stretch>
        </p:blipFill>
        <p:spPr>
          <a:xfrm>
            <a:off x="7376689" y="1658600"/>
            <a:ext cx="4350596" cy="1770400"/>
          </a:xfrm>
          <a:prstGeom prst="rect">
            <a:avLst/>
          </a:prstGeom>
        </p:spPr>
      </p:pic>
      <p:pic>
        <p:nvPicPr>
          <p:cNvPr id="8" name="Picture 8">
            <a:extLst>
              <a:ext uri="{FF2B5EF4-FFF2-40B4-BE49-F238E27FC236}">
                <a16:creationId xmlns:a16="http://schemas.microsoft.com/office/drawing/2014/main" id="{E8D5FEBB-D28A-5F90-6021-0A80086197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65410" y="3854276"/>
            <a:ext cx="5347289" cy="3003724"/>
          </a:xfrm>
          <a:prstGeom prst="rect">
            <a:avLst/>
          </a:prstGeom>
        </p:spPr>
      </p:pic>
      <p:sp>
        <p:nvSpPr>
          <p:cNvPr id="9" name="TextBox 8">
            <a:extLst>
              <a:ext uri="{FF2B5EF4-FFF2-40B4-BE49-F238E27FC236}">
                <a16:creationId xmlns:a16="http://schemas.microsoft.com/office/drawing/2014/main" id="{57BF1ACE-F61B-5161-4571-48A0F851B66B}"/>
              </a:ext>
            </a:extLst>
          </p:cNvPr>
          <p:cNvSpPr txBox="1"/>
          <p:nvPr/>
        </p:nvSpPr>
        <p:spPr>
          <a:xfrm>
            <a:off x="266700" y="2413337"/>
            <a:ext cx="5289550" cy="400110"/>
          </a:xfrm>
          <a:prstGeom prst="rect">
            <a:avLst/>
          </a:prstGeom>
          <a:noFill/>
        </p:spPr>
        <p:txBody>
          <a:bodyPr wrap="square" rtlCol="0">
            <a:spAutoFit/>
          </a:bodyPr>
          <a:lstStyle/>
          <a:p>
            <a:pPr algn="l"/>
            <a:r>
              <a:rPr lang="en-GB" sz="2000">
                <a:latin typeface="Bahnschrift" panose="020B0502040204020203" pitchFamily="34" charset="0"/>
              </a:rPr>
              <a:t>Green travel, sustainability, eco friendly.</a:t>
            </a:r>
            <a:endParaRPr lang="en-US" sz="2000">
              <a:latin typeface="Bahnschrift" panose="020B0502040204020203" pitchFamily="34" charset="0"/>
            </a:endParaRPr>
          </a:p>
        </p:txBody>
      </p:sp>
      <p:pic>
        <p:nvPicPr>
          <p:cNvPr id="10" name="Graphic 10" descr="Recycle outline">
            <a:extLst>
              <a:ext uri="{FF2B5EF4-FFF2-40B4-BE49-F238E27FC236}">
                <a16:creationId xmlns:a16="http://schemas.microsoft.com/office/drawing/2014/main" id="{8DB81AA2-CFCC-AB51-EB43-025B3CACB64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397105" y="1793479"/>
            <a:ext cx="857645" cy="857645"/>
          </a:xfrm>
          <a:prstGeom prst="rect">
            <a:avLst/>
          </a:prstGeom>
        </p:spPr>
      </p:pic>
      <p:sp>
        <p:nvSpPr>
          <p:cNvPr id="11" name="TextBox 10">
            <a:extLst>
              <a:ext uri="{FF2B5EF4-FFF2-40B4-BE49-F238E27FC236}">
                <a16:creationId xmlns:a16="http://schemas.microsoft.com/office/drawing/2014/main" id="{D67960B2-664D-6187-FD5E-A0E0A2308C0D}"/>
              </a:ext>
            </a:extLst>
          </p:cNvPr>
          <p:cNvSpPr txBox="1"/>
          <p:nvPr/>
        </p:nvSpPr>
        <p:spPr>
          <a:xfrm>
            <a:off x="266700" y="2940058"/>
            <a:ext cx="6600826" cy="707886"/>
          </a:xfrm>
          <a:prstGeom prst="rect">
            <a:avLst/>
          </a:prstGeom>
          <a:noFill/>
        </p:spPr>
        <p:txBody>
          <a:bodyPr wrap="square" rtlCol="0">
            <a:spAutoFit/>
          </a:bodyPr>
          <a:lstStyle/>
          <a:p>
            <a:pPr algn="l"/>
            <a:r>
              <a:rPr lang="en-GB" sz="2000">
                <a:latin typeface="Bahnschrift" panose="020B0502040204020203" pitchFamily="34" charset="0"/>
              </a:rPr>
              <a:t>Rebranding in 2015 however traditions of brand colours have remained the same over many years. </a:t>
            </a:r>
            <a:endParaRPr lang="en-US" sz="2000">
              <a:latin typeface="Bahnschrift" panose="020B0502040204020203" pitchFamily="34" charset="0"/>
            </a:endParaRPr>
          </a:p>
        </p:txBody>
      </p:sp>
      <p:pic>
        <p:nvPicPr>
          <p:cNvPr id="12" name="Picture 12">
            <a:extLst>
              <a:ext uri="{FF2B5EF4-FFF2-40B4-BE49-F238E27FC236}">
                <a16:creationId xmlns:a16="http://schemas.microsoft.com/office/drawing/2014/main" id="{F4D3FD7C-3373-2D4C-61A5-21E5249821E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79301" y="3854276"/>
            <a:ext cx="4746626" cy="3003724"/>
          </a:xfrm>
          <a:prstGeom prst="rect">
            <a:avLst/>
          </a:prstGeom>
        </p:spPr>
      </p:pic>
    </p:spTree>
    <p:extLst>
      <p:ext uri="{BB962C8B-B14F-4D97-AF65-F5344CB8AC3E}">
        <p14:creationId xmlns:p14="http://schemas.microsoft.com/office/powerpoint/2010/main" val="175696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549D0-ADE5-FB5A-88D7-673E045E1DDE}"/>
              </a:ext>
            </a:extLst>
          </p:cNvPr>
          <p:cNvSpPr>
            <a:spLocks noGrp="1"/>
          </p:cNvSpPr>
          <p:nvPr>
            <p:ph type="title"/>
          </p:nvPr>
        </p:nvSpPr>
        <p:spPr/>
        <p:txBody>
          <a:bodyPr/>
          <a:lstStyle/>
          <a:p>
            <a:r>
              <a:rPr lang="en-GB" b="1" u="sng"/>
              <a:t>Boardmasters social media advertisement</a:t>
            </a:r>
          </a:p>
        </p:txBody>
      </p:sp>
      <p:sp>
        <p:nvSpPr>
          <p:cNvPr id="3" name="Content Placeholder 2">
            <a:extLst>
              <a:ext uri="{FF2B5EF4-FFF2-40B4-BE49-F238E27FC236}">
                <a16:creationId xmlns:a16="http://schemas.microsoft.com/office/drawing/2014/main" id="{E46DE9EB-B5A9-28AC-6768-31148F53617B}"/>
              </a:ext>
            </a:extLst>
          </p:cNvPr>
          <p:cNvSpPr>
            <a:spLocks noGrp="1"/>
          </p:cNvSpPr>
          <p:nvPr>
            <p:ph idx="1"/>
          </p:nvPr>
        </p:nvSpPr>
        <p:spPr>
          <a:xfrm>
            <a:off x="838200" y="1825625"/>
            <a:ext cx="5260220" cy="4351338"/>
          </a:xfrm>
        </p:spPr>
        <p:txBody>
          <a:bodyPr vert="horz" lIns="91440" tIns="45720" rIns="91440" bIns="45720" rtlCol="0" anchor="t">
            <a:normAutofit/>
          </a:bodyPr>
          <a:lstStyle/>
          <a:p>
            <a:pPr marL="0" indent="0">
              <a:buNone/>
            </a:pPr>
            <a:r>
              <a:rPr lang="en-GB" sz="2000" b="1"/>
              <a:t>When looking at promoting Boardmasters via social media, The 4 P's of marketing must be considered. These are as follows;</a:t>
            </a:r>
          </a:p>
          <a:p>
            <a:r>
              <a:rPr lang="en-GB" sz="2000" b="1"/>
              <a:t>Product</a:t>
            </a:r>
          </a:p>
          <a:p>
            <a:r>
              <a:rPr lang="en-GB" sz="2000" b="1"/>
              <a:t>Price</a:t>
            </a:r>
          </a:p>
          <a:p>
            <a:r>
              <a:rPr lang="en-GB" sz="2000" b="1"/>
              <a:t>Place</a:t>
            </a:r>
          </a:p>
          <a:p>
            <a:r>
              <a:rPr lang="en-GB" sz="2000" b="1"/>
              <a:t>Promotion</a:t>
            </a:r>
          </a:p>
          <a:p>
            <a:endParaRPr lang="en-GB" sz="2000" b="1"/>
          </a:p>
        </p:txBody>
      </p:sp>
      <p:pic>
        <p:nvPicPr>
          <p:cNvPr id="4" name="Picture 3" descr="A blue circle with white text&#10;&#10;Description automatically generated">
            <a:extLst>
              <a:ext uri="{FF2B5EF4-FFF2-40B4-BE49-F238E27FC236}">
                <a16:creationId xmlns:a16="http://schemas.microsoft.com/office/drawing/2014/main" id="{3C837E0E-3FB2-A8CC-4C47-C82863A06A2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552872" y="1823358"/>
            <a:ext cx="3661229" cy="3661229"/>
          </a:xfrm>
          <a:prstGeom prst="rect">
            <a:avLst/>
          </a:prstGeom>
        </p:spPr>
      </p:pic>
    </p:spTree>
    <p:extLst>
      <p:ext uri="{BB962C8B-B14F-4D97-AF65-F5344CB8AC3E}">
        <p14:creationId xmlns:p14="http://schemas.microsoft.com/office/powerpoint/2010/main" val="2911529062"/>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E7AA6-7AEA-41B6-EE00-86734204E724}"/>
              </a:ext>
            </a:extLst>
          </p:cNvPr>
          <p:cNvSpPr>
            <a:spLocks noGrp="1"/>
          </p:cNvSpPr>
          <p:nvPr>
            <p:ph type="title"/>
          </p:nvPr>
        </p:nvSpPr>
        <p:spPr>
          <a:xfrm>
            <a:off x="1008742" y="2545443"/>
            <a:ext cx="5087258" cy="1354591"/>
          </a:xfrm>
        </p:spPr>
        <p:txBody>
          <a:bodyPr>
            <a:normAutofit fontScale="90000"/>
          </a:bodyPr>
          <a:lstStyle/>
          <a:p>
            <a:r>
              <a:rPr lang="en-GB" b="1" u="sng"/>
              <a:t>Our short promotional video to promote Boardmasters festival!</a:t>
            </a:r>
          </a:p>
        </p:txBody>
      </p:sp>
      <p:pic>
        <p:nvPicPr>
          <p:cNvPr id="4" name="C45FC408-9C57-4F47-9316-99817DE5DCD7">
            <a:hlinkClick r:id="" action="ppaction://media"/>
            <a:extLst>
              <a:ext uri="{FF2B5EF4-FFF2-40B4-BE49-F238E27FC236}">
                <a16:creationId xmlns:a16="http://schemas.microsoft.com/office/drawing/2014/main" id="{F1753E77-164A-5577-9AF2-0DC7EAA7C7F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447794" y="0"/>
            <a:ext cx="3445023" cy="6858000"/>
          </a:xfrm>
          <a:prstGeom prst="rect">
            <a:avLst/>
          </a:prstGeom>
        </p:spPr>
      </p:pic>
    </p:spTree>
    <p:extLst>
      <p:ext uri="{BB962C8B-B14F-4D97-AF65-F5344CB8AC3E}">
        <p14:creationId xmlns:p14="http://schemas.microsoft.com/office/powerpoint/2010/main" val="219423225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BDB1B-E3CC-D7BF-8273-4049EAF8D04F}"/>
              </a:ext>
            </a:extLst>
          </p:cNvPr>
          <p:cNvSpPr>
            <a:spLocks noGrp="1"/>
          </p:cNvSpPr>
          <p:nvPr>
            <p:ph type="title"/>
          </p:nvPr>
        </p:nvSpPr>
        <p:spPr>
          <a:xfrm>
            <a:off x="838722" y="2456639"/>
            <a:ext cx="10515600" cy="1325563"/>
          </a:xfrm>
        </p:spPr>
        <p:txBody>
          <a:bodyPr/>
          <a:lstStyle/>
          <a:p>
            <a:pPr algn="ctr"/>
            <a:r>
              <a:rPr lang="en-GB"/>
              <a:t>Thank you for listening!</a:t>
            </a:r>
            <a:endParaRPr lang="en-US"/>
          </a:p>
        </p:txBody>
      </p:sp>
      <p:sp>
        <p:nvSpPr>
          <p:cNvPr id="3" name="Content Placeholder 2">
            <a:extLst>
              <a:ext uri="{FF2B5EF4-FFF2-40B4-BE49-F238E27FC236}">
                <a16:creationId xmlns:a16="http://schemas.microsoft.com/office/drawing/2014/main" id="{856DAD40-6A5E-E29D-09E2-6E2CB5740027}"/>
              </a:ext>
            </a:extLst>
          </p:cNvPr>
          <p:cNvSpPr>
            <a:spLocks noGrp="1"/>
          </p:cNvSpPr>
          <p:nvPr>
            <p:ph idx="1"/>
          </p:nvPr>
        </p:nvSpPr>
        <p:spPr>
          <a:xfrm>
            <a:off x="809445" y="3619658"/>
            <a:ext cx="10515600" cy="4351338"/>
          </a:xfrm>
        </p:spPr>
        <p:txBody>
          <a:bodyPr vert="horz" lIns="91440" tIns="45720" rIns="91440" bIns="45720" rtlCol="0" anchor="t">
            <a:normAutofit/>
          </a:bodyPr>
          <a:lstStyle/>
          <a:p>
            <a:pPr marL="0" indent="0" algn="ctr">
              <a:buNone/>
            </a:pPr>
            <a:r>
              <a:rPr lang="en-GB" sz="3600"/>
              <a:t>Any Questions?</a:t>
            </a:r>
            <a:endParaRPr lang="en-US" sz="3600"/>
          </a:p>
        </p:txBody>
      </p:sp>
      <p:pic>
        <p:nvPicPr>
          <p:cNvPr id="4" name="Picture 3" descr="University of Wales Trinity St David - The World Reimagined">
            <a:extLst>
              <a:ext uri="{FF2B5EF4-FFF2-40B4-BE49-F238E27FC236}">
                <a16:creationId xmlns:a16="http://schemas.microsoft.com/office/drawing/2014/main" id="{C55F3AD3-0FFB-6F00-81AA-D34DAA5A1E11}"/>
              </a:ext>
            </a:extLst>
          </p:cNvPr>
          <p:cNvPicPr>
            <a:picLocks noChangeAspect="1"/>
          </p:cNvPicPr>
          <p:nvPr/>
        </p:nvPicPr>
        <p:blipFill>
          <a:blip r:embed="rId2"/>
          <a:stretch>
            <a:fillRect/>
          </a:stretch>
        </p:blipFill>
        <p:spPr>
          <a:xfrm>
            <a:off x="276045" y="5066384"/>
            <a:ext cx="4425351" cy="1427413"/>
          </a:xfrm>
          <a:prstGeom prst="rect">
            <a:avLst/>
          </a:prstGeom>
        </p:spPr>
      </p:pic>
      <p:pic>
        <p:nvPicPr>
          <p:cNvPr id="5" name="Picture 4" descr="Q&amp;a - Free education icons">
            <a:extLst>
              <a:ext uri="{FF2B5EF4-FFF2-40B4-BE49-F238E27FC236}">
                <a16:creationId xmlns:a16="http://schemas.microsoft.com/office/drawing/2014/main" id="{C13092A2-0A24-21B3-088C-47E94E5DE9AD}"/>
              </a:ext>
            </a:extLst>
          </p:cNvPr>
          <p:cNvPicPr>
            <a:picLocks noChangeAspect="1"/>
          </p:cNvPicPr>
          <p:nvPr/>
        </p:nvPicPr>
        <p:blipFill>
          <a:blip r:embed="rId3"/>
          <a:stretch>
            <a:fillRect/>
          </a:stretch>
        </p:blipFill>
        <p:spPr>
          <a:xfrm>
            <a:off x="305846" y="-6927"/>
            <a:ext cx="2743200" cy="2743200"/>
          </a:xfrm>
          <a:prstGeom prst="rect">
            <a:avLst/>
          </a:prstGeom>
        </p:spPr>
      </p:pic>
      <p:pic>
        <p:nvPicPr>
          <p:cNvPr id="7" name="Picture 6" descr="the gallery for &gt; watercolor flower png watercolor - thanks card PNG ...">
            <a:extLst>
              <a:ext uri="{FF2B5EF4-FFF2-40B4-BE49-F238E27FC236}">
                <a16:creationId xmlns:a16="http://schemas.microsoft.com/office/drawing/2014/main" id="{C712CD6C-43F4-628E-A17D-B9A4EBC7998D}"/>
              </a:ext>
            </a:extLst>
          </p:cNvPr>
          <p:cNvPicPr>
            <a:picLocks noChangeAspect="1"/>
          </p:cNvPicPr>
          <p:nvPr/>
        </p:nvPicPr>
        <p:blipFill>
          <a:blip r:embed="rId4"/>
          <a:srcRect t="14894" r="-541" b="-1064"/>
          <a:stretch/>
        </p:blipFill>
        <p:spPr>
          <a:xfrm rot="660000">
            <a:off x="7122492" y="149265"/>
            <a:ext cx="5901945" cy="2424533"/>
          </a:xfrm>
          <a:prstGeom prst="rect">
            <a:avLst/>
          </a:prstGeom>
        </p:spPr>
      </p:pic>
    </p:spTree>
    <p:extLst>
      <p:ext uri="{BB962C8B-B14F-4D97-AF65-F5344CB8AC3E}">
        <p14:creationId xmlns:p14="http://schemas.microsoft.com/office/powerpoint/2010/main" val="19473294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fill="hold"/>
                                        <p:tgtEl>
                                          <p:spTgt spid="5"/>
                                        </p:tgtEl>
                                        <p:attrNameLst>
                                          <p:attrName>ppt_w</p:attrName>
                                        </p:attrNameLst>
                                      </p:cBhvr>
                                      <p:tavLst>
                                        <p:tav tm="0">
                                          <p:val>
                                            <p:fltVal val="0"/>
                                          </p:val>
                                        </p:tav>
                                        <p:tav tm="100000">
                                          <p:val>
                                            <p:strVal val="#ppt_w"/>
                                          </p:val>
                                        </p:tav>
                                      </p:tavLst>
                                    </p:anim>
                                    <p:anim calcmode="lin" valueType="num">
                                      <p:cBhvr>
                                        <p:cTn id="18" dur="1000" fill="hold"/>
                                        <p:tgtEl>
                                          <p:spTgt spid="5"/>
                                        </p:tgtEl>
                                        <p:attrNameLst>
                                          <p:attrName>ppt_h</p:attrName>
                                        </p:attrNameLst>
                                      </p:cBhvr>
                                      <p:tavLst>
                                        <p:tav tm="0">
                                          <p:val>
                                            <p:fltVal val="0"/>
                                          </p:val>
                                        </p:tav>
                                        <p:tav tm="100000">
                                          <p:val>
                                            <p:strVal val="#ppt_h"/>
                                          </p:val>
                                        </p:tav>
                                      </p:tavLst>
                                    </p:anim>
                                    <p:anim calcmode="lin" valueType="num">
                                      <p:cBhvr>
                                        <p:cTn id="19" dur="1000" fill="hold"/>
                                        <p:tgtEl>
                                          <p:spTgt spid="5"/>
                                        </p:tgtEl>
                                        <p:attrNameLst>
                                          <p:attrName>style.rotation</p:attrName>
                                        </p:attrNameLst>
                                      </p:cBhvr>
                                      <p:tavLst>
                                        <p:tav tm="0">
                                          <p:val>
                                            <p:fltVal val="90"/>
                                          </p:val>
                                        </p:tav>
                                        <p:tav tm="100000">
                                          <p:val>
                                            <p:fltVal val="0"/>
                                          </p:val>
                                        </p:tav>
                                      </p:tavLst>
                                    </p:anim>
                                    <p:animEffect transition="in" filter="fade">
                                      <p:cBhvr>
                                        <p:cTn id="20" dur="1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8BC92-83AA-EE4A-A383-5E40545F2C40}"/>
              </a:ext>
            </a:extLst>
          </p:cNvPr>
          <p:cNvSpPr>
            <a:spLocks noGrp="1"/>
          </p:cNvSpPr>
          <p:nvPr>
            <p:ph type="title"/>
          </p:nvPr>
        </p:nvSpPr>
        <p:spPr/>
        <p:txBody>
          <a:bodyPr/>
          <a:lstStyle/>
          <a:p>
            <a:r>
              <a:rPr lang="en-GB" b="1" u="sng"/>
              <a:t>Seans references </a:t>
            </a:r>
          </a:p>
        </p:txBody>
      </p:sp>
      <p:sp>
        <p:nvSpPr>
          <p:cNvPr id="3" name="Content Placeholder 2">
            <a:extLst>
              <a:ext uri="{FF2B5EF4-FFF2-40B4-BE49-F238E27FC236}">
                <a16:creationId xmlns:a16="http://schemas.microsoft.com/office/drawing/2014/main" id="{391788C4-0020-4EB3-A1E2-D6B434172992}"/>
              </a:ext>
            </a:extLst>
          </p:cNvPr>
          <p:cNvSpPr>
            <a:spLocks noGrp="1"/>
          </p:cNvSpPr>
          <p:nvPr>
            <p:ph idx="1"/>
          </p:nvPr>
        </p:nvSpPr>
        <p:spPr/>
        <p:txBody>
          <a:bodyPr vert="horz" lIns="91440" tIns="45720" rIns="91440" bIns="45720" rtlCol="0" anchor="t">
            <a:noAutofit/>
          </a:bodyPr>
          <a:lstStyle/>
          <a:p>
            <a:r>
              <a:rPr lang="en-GB" sz="2000">
                <a:latin typeface="Times New Roman"/>
                <a:ea typeface="Calibri"/>
                <a:cs typeface="Times New Roman"/>
              </a:rPr>
              <a:t>Scott, Danni. ““Something’s Got to Give” as Cost of Living Crisis Threatens Festivals.” </a:t>
            </a:r>
            <a:r>
              <a:rPr lang="en-GB" sz="2000" i="1">
                <a:latin typeface="Times New Roman"/>
                <a:ea typeface="Calibri"/>
                <a:cs typeface="Times New Roman"/>
              </a:rPr>
              <a:t>Metro</a:t>
            </a:r>
            <a:r>
              <a:rPr lang="en-GB" sz="2000">
                <a:latin typeface="Times New Roman"/>
                <a:ea typeface="Calibri"/>
                <a:cs typeface="Times New Roman"/>
              </a:rPr>
              <a:t>, 25 June 2024, metro.co.uk/2024/06/25/somethings-got-give-cost-living-crisis-threatens-festivals-21084165/.</a:t>
            </a:r>
            <a:endParaRPr lang="en-GB" sz="2000">
              <a:latin typeface="Aptos"/>
              <a:ea typeface="Calibri"/>
              <a:cs typeface="Calibri"/>
            </a:endParaRPr>
          </a:p>
          <a:p>
            <a:r>
              <a:rPr lang="en-GB" sz="2000">
                <a:latin typeface="Times New Roman"/>
                <a:ea typeface="Calibri"/>
                <a:cs typeface="Times New Roman"/>
              </a:rPr>
              <a:t>“Ticket Info.” </a:t>
            </a:r>
            <a:r>
              <a:rPr lang="en-GB" sz="2000" i="1">
                <a:latin typeface="Times New Roman"/>
                <a:ea typeface="Calibri"/>
                <a:cs typeface="Times New Roman"/>
              </a:rPr>
              <a:t>Boardmasters</a:t>
            </a:r>
            <a:r>
              <a:rPr lang="en-GB" sz="2000">
                <a:latin typeface="Times New Roman"/>
                <a:ea typeface="Calibri"/>
                <a:cs typeface="Times New Roman"/>
              </a:rPr>
              <a:t>, boardmasters.com/ticket-info/.</a:t>
            </a:r>
            <a:endParaRPr lang="en-GB" sz="2000"/>
          </a:p>
          <a:p>
            <a:r>
              <a:rPr lang="en-GB" sz="2000" err="1">
                <a:latin typeface="Times New Roman"/>
                <a:ea typeface="Calibri"/>
                <a:cs typeface="Times New Roman"/>
              </a:rPr>
              <a:t>Trewhela</a:t>
            </a:r>
            <a:r>
              <a:rPr lang="en-GB" sz="2000">
                <a:latin typeface="Times New Roman"/>
                <a:ea typeface="Calibri"/>
                <a:cs typeface="Times New Roman"/>
              </a:rPr>
              <a:t>, Lee. “Boardmasters Is so Important for Cornwall’s Kids.” </a:t>
            </a:r>
            <a:r>
              <a:rPr lang="en-GB" sz="2000" i="1">
                <a:latin typeface="Times New Roman"/>
                <a:ea typeface="Calibri"/>
                <a:cs typeface="Times New Roman"/>
              </a:rPr>
              <a:t>CornwallLive</a:t>
            </a:r>
            <a:r>
              <a:rPr lang="en-GB" sz="2000">
                <a:latin typeface="Times New Roman"/>
                <a:ea typeface="Calibri"/>
                <a:cs typeface="Times New Roman"/>
              </a:rPr>
              <a:t>, 14 Aug. 2022, </a:t>
            </a:r>
            <a:r>
              <a:rPr lang="en-GB" sz="2000" err="1">
                <a:latin typeface="Times New Roman"/>
                <a:ea typeface="Calibri"/>
                <a:cs typeface="Times New Roman"/>
                <a:hlinkClick r:id="rId2"/>
              </a:rPr>
              <a:t>www.cornwalllive.com</a:t>
            </a:r>
            <a:r>
              <a:rPr lang="en-GB" sz="2000">
                <a:latin typeface="Times New Roman"/>
                <a:ea typeface="Calibri"/>
                <a:cs typeface="Times New Roman"/>
                <a:hlinkClick r:id="rId2"/>
              </a:rPr>
              <a:t>/whats-on/music-nightlife/boardmasters-2022-review-saturday-showed-7461962</a:t>
            </a:r>
            <a:r>
              <a:rPr lang="en-GB" sz="2000">
                <a:latin typeface="Times New Roman"/>
                <a:ea typeface="Calibri"/>
                <a:cs typeface="Times New Roman"/>
              </a:rPr>
              <a:t>.</a:t>
            </a:r>
            <a:endParaRPr lang="en-GB" sz="2000"/>
          </a:p>
          <a:p>
            <a:r>
              <a:rPr lang="en-GB" sz="2000">
                <a:latin typeface="Times New Roman"/>
                <a:ea typeface="Calibri"/>
                <a:cs typeface="Times New Roman"/>
              </a:rPr>
              <a:t>Twin, Alexandra. “The 4 Ps of Marketing and How to Use Them in Your Strategy.” </a:t>
            </a:r>
            <a:r>
              <a:rPr lang="en-GB" sz="2000" i="1" err="1">
                <a:latin typeface="Times New Roman"/>
                <a:ea typeface="Calibri"/>
                <a:cs typeface="Times New Roman"/>
              </a:rPr>
              <a:t>Investopedia</a:t>
            </a:r>
            <a:r>
              <a:rPr lang="en-GB" sz="2000">
                <a:latin typeface="Times New Roman"/>
                <a:ea typeface="Calibri"/>
                <a:cs typeface="Times New Roman"/>
              </a:rPr>
              <a:t>, 2024, </a:t>
            </a:r>
            <a:r>
              <a:rPr lang="en-GB" sz="2000" err="1">
                <a:latin typeface="Times New Roman"/>
                <a:ea typeface="Calibri"/>
                <a:cs typeface="Times New Roman"/>
                <a:hlinkClick r:id="rId3"/>
              </a:rPr>
              <a:t>www.investopedia.com</a:t>
            </a:r>
            <a:r>
              <a:rPr lang="en-GB" sz="2000">
                <a:latin typeface="Times New Roman"/>
                <a:ea typeface="Calibri"/>
                <a:cs typeface="Times New Roman"/>
                <a:hlinkClick r:id="rId3"/>
              </a:rPr>
              <a:t>/terms/f/four-ps.asp</a:t>
            </a:r>
            <a:r>
              <a:rPr lang="en-GB" sz="2000">
                <a:latin typeface="Times New Roman"/>
                <a:ea typeface="Calibri"/>
                <a:cs typeface="Times New Roman"/>
              </a:rPr>
              <a:t>.</a:t>
            </a:r>
            <a:endParaRPr lang="en-GB" sz="2000"/>
          </a:p>
          <a:p>
            <a:r>
              <a:rPr lang="en-GB" sz="2000">
                <a:latin typeface="Times New Roman"/>
                <a:ea typeface="Calibri"/>
                <a:cs typeface="Times New Roman"/>
              </a:rPr>
              <a:t>WebFX. “How Much Does It Cost to Advertise on Instagram?” </a:t>
            </a:r>
            <a:r>
              <a:rPr lang="en-GB" sz="2000" i="1">
                <a:latin typeface="Times New Roman"/>
                <a:ea typeface="Calibri"/>
                <a:cs typeface="Times New Roman"/>
              </a:rPr>
              <a:t>WebFX</a:t>
            </a:r>
            <a:r>
              <a:rPr lang="en-GB" sz="2000">
                <a:latin typeface="Times New Roman"/>
                <a:ea typeface="Calibri"/>
                <a:cs typeface="Times New Roman"/>
              </a:rPr>
              <a:t>, 4 Nov. 2024, </a:t>
            </a:r>
            <a:r>
              <a:rPr lang="en-GB" sz="2000" err="1">
                <a:latin typeface="Times New Roman"/>
                <a:ea typeface="Calibri"/>
                <a:cs typeface="Times New Roman"/>
                <a:hlinkClick r:id="rId4"/>
              </a:rPr>
              <a:t>www.webfx.com</a:t>
            </a:r>
            <a:r>
              <a:rPr lang="en-GB" sz="2000">
                <a:latin typeface="Times New Roman"/>
                <a:ea typeface="Calibri"/>
                <a:cs typeface="Times New Roman"/>
                <a:hlinkClick r:id="rId4"/>
              </a:rPr>
              <a:t>/social-media/pricing/how-much-does-it-cost-to-advertise-on-instagram/</a:t>
            </a:r>
            <a:r>
              <a:rPr lang="en-GB" sz="2000">
                <a:latin typeface="Times New Roman"/>
                <a:ea typeface="Calibri"/>
                <a:cs typeface="Times New Roman"/>
              </a:rPr>
              <a:t>.</a:t>
            </a:r>
            <a:endParaRPr lang="en-GB" sz="2000">
              <a:latin typeface="Aptos"/>
              <a:ea typeface="Calibri"/>
              <a:cs typeface="Calibri"/>
            </a:endParaRPr>
          </a:p>
          <a:p>
            <a:endParaRPr lang="en-GB" sz="2000">
              <a:latin typeface="Aptos"/>
              <a:ea typeface="Calibri"/>
              <a:cs typeface="Calibri"/>
            </a:endParaRPr>
          </a:p>
          <a:p>
            <a:endParaRPr lang="en-GB" sz="2000">
              <a:latin typeface="Aptos"/>
              <a:ea typeface="Calibri"/>
              <a:cs typeface="Calibri"/>
            </a:endParaRPr>
          </a:p>
          <a:p>
            <a:endParaRPr lang="en-GB" sz="1800">
              <a:latin typeface="Calibri"/>
              <a:ea typeface="Calibri"/>
              <a:cs typeface="Calibri"/>
            </a:endParaRPr>
          </a:p>
          <a:p>
            <a:endParaRPr lang="en-GB"/>
          </a:p>
        </p:txBody>
      </p:sp>
    </p:spTree>
    <p:extLst>
      <p:ext uri="{BB962C8B-B14F-4D97-AF65-F5344CB8AC3E}">
        <p14:creationId xmlns:p14="http://schemas.microsoft.com/office/powerpoint/2010/main" val="5832420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C1FCE-0F63-1049-4223-FD0A2209CB63}"/>
              </a:ext>
            </a:extLst>
          </p:cNvPr>
          <p:cNvSpPr>
            <a:spLocks noGrp="1"/>
          </p:cNvSpPr>
          <p:nvPr>
            <p:ph type="title"/>
          </p:nvPr>
        </p:nvSpPr>
        <p:spPr/>
        <p:txBody>
          <a:bodyPr/>
          <a:lstStyle/>
          <a:p>
            <a:r>
              <a:rPr lang="en-GB"/>
              <a:t>Eva's References:</a:t>
            </a:r>
          </a:p>
        </p:txBody>
      </p:sp>
      <p:sp>
        <p:nvSpPr>
          <p:cNvPr id="3" name="Content Placeholder 2">
            <a:extLst>
              <a:ext uri="{FF2B5EF4-FFF2-40B4-BE49-F238E27FC236}">
                <a16:creationId xmlns:a16="http://schemas.microsoft.com/office/drawing/2014/main" id="{1E0C1504-C036-6B48-BD1B-52637DB48A03}"/>
              </a:ext>
            </a:extLst>
          </p:cNvPr>
          <p:cNvSpPr>
            <a:spLocks noGrp="1"/>
          </p:cNvSpPr>
          <p:nvPr>
            <p:ph idx="1"/>
          </p:nvPr>
        </p:nvSpPr>
        <p:spPr/>
        <p:txBody>
          <a:bodyPr vert="horz" lIns="91440" tIns="45720" rIns="91440" bIns="45720" rtlCol="0" anchor="t">
            <a:normAutofit/>
          </a:bodyPr>
          <a:lstStyle/>
          <a:p>
            <a:pPr>
              <a:buNone/>
            </a:pPr>
            <a:r>
              <a:rPr lang="en-GB" sz="1200">
                <a:latin typeface="Times New Roman"/>
                <a:cs typeface="Times New Roman"/>
              </a:rPr>
              <a:t>Ben and Jerry's (2024). </a:t>
            </a:r>
            <a:r>
              <a:rPr lang="en-GB" sz="1200" i="1">
                <a:latin typeface="Times New Roman"/>
                <a:cs typeface="Times New Roman"/>
              </a:rPr>
              <a:t>Values | Ben &amp; Jerry’s</a:t>
            </a:r>
            <a:r>
              <a:rPr lang="en-GB" sz="1200">
                <a:latin typeface="Times New Roman"/>
                <a:cs typeface="Times New Roman"/>
              </a:rPr>
              <a:t>. [online] </a:t>
            </a:r>
            <a:r>
              <a:rPr lang="en-GB" sz="1200">
                <a:latin typeface="Times New Roman"/>
                <a:cs typeface="Times New Roman"/>
                <a:hlinkClick r:id="rId2"/>
              </a:rPr>
              <a:t>http://</a:t>
            </a:r>
            <a:r>
              <a:rPr lang="en-GB" sz="1200" err="1">
                <a:latin typeface="Times New Roman"/>
                <a:cs typeface="Times New Roman"/>
                <a:hlinkClick r:id="rId2"/>
              </a:rPr>
              <a:t>www.benjerry.co.uk</a:t>
            </a:r>
            <a:r>
              <a:rPr lang="en-GB" sz="1200">
                <a:latin typeface="Times New Roman"/>
                <a:cs typeface="Times New Roman"/>
              </a:rPr>
              <a:t>. Available at: </a:t>
            </a:r>
            <a:r>
              <a:rPr lang="en-GB" sz="1200">
                <a:latin typeface="Times New Roman"/>
                <a:cs typeface="Times New Roman"/>
                <a:hlinkClick r:id="rId3"/>
              </a:rPr>
              <a:t>https://</a:t>
            </a:r>
            <a:r>
              <a:rPr lang="en-GB" sz="1200" err="1">
                <a:latin typeface="Times New Roman"/>
                <a:cs typeface="Times New Roman"/>
                <a:hlinkClick r:id="rId3"/>
              </a:rPr>
              <a:t>www.benjerry.co.uk</a:t>
            </a:r>
            <a:r>
              <a:rPr lang="en-GB" sz="1200">
                <a:latin typeface="Times New Roman"/>
                <a:cs typeface="Times New Roman"/>
                <a:hlinkClick r:id="rId3"/>
              </a:rPr>
              <a:t>/values</a:t>
            </a:r>
            <a:r>
              <a:rPr lang="en-GB" sz="1200">
                <a:latin typeface="Times New Roman"/>
                <a:cs typeface="Times New Roman"/>
              </a:rPr>
              <a:t>.</a:t>
            </a:r>
            <a:endParaRPr lang="en-US"/>
          </a:p>
          <a:p>
            <a:pPr>
              <a:buNone/>
            </a:pPr>
            <a:endParaRPr lang="en-GB" sz="1200">
              <a:latin typeface="Times New Roman"/>
              <a:cs typeface="Times New Roman"/>
            </a:endParaRPr>
          </a:p>
          <a:p>
            <a:pPr>
              <a:buNone/>
            </a:pPr>
            <a:r>
              <a:rPr lang="en-GB" sz="1200" err="1">
                <a:latin typeface="Times New Roman"/>
                <a:cs typeface="Times New Roman"/>
              </a:rPr>
              <a:t>Gwr.com</a:t>
            </a:r>
            <a:r>
              <a:rPr lang="en-GB" sz="1200">
                <a:latin typeface="Times New Roman"/>
                <a:cs typeface="Times New Roman"/>
              </a:rPr>
              <a:t>. (2025). </a:t>
            </a:r>
            <a:r>
              <a:rPr lang="en-GB" sz="1200" i="1">
                <a:latin typeface="Times New Roman"/>
                <a:cs typeface="Times New Roman"/>
              </a:rPr>
              <a:t>Trains to Boardmasters Festival | Great Western Railway</a:t>
            </a:r>
            <a:r>
              <a:rPr lang="en-GB" sz="1200">
                <a:latin typeface="Times New Roman"/>
                <a:cs typeface="Times New Roman"/>
              </a:rPr>
              <a:t>. [online] Available at: </a:t>
            </a:r>
            <a:r>
              <a:rPr lang="en-GB" sz="1200">
                <a:latin typeface="Times New Roman"/>
                <a:cs typeface="Times New Roman"/>
                <a:hlinkClick r:id="rId4"/>
              </a:rPr>
              <a:t>https://</a:t>
            </a:r>
            <a:r>
              <a:rPr lang="en-GB" sz="1200" err="1">
                <a:latin typeface="Times New Roman"/>
                <a:cs typeface="Times New Roman"/>
                <a:hlinkClick r:id="rId4"/>
              </a:rPr>
              <a:t>www.gwr.com</a:t>
            </a:r>
            <a:r>
              <a:rPr lang="en-GB" sz="1200">
                <a:latin typeface="Times New Roman"/>
                <a:cs typeface="Times New Roman"/>
                <a:hlinkClick r:id="rId4"/>
              </a:rPr>
              <a:t>/stations-and-destinations/travel-inspiration/festivals-and-events/boardmasters-festival</a:t>
            </a:r>
            <a:r>
              <a:rPr lang="en-GB" sz="1200">
                <a:latin typeface="Times New Roman"/>
                <a:cs typeface="Times New Roman"/>
              </a:rPr>
              <a:t> [Accessed 15 Jan. 2025].</a:t>
            </a:r>
            <a:endParaRPr lang="en-GB"/>
          </a:p>
          <a:p>
            <a:pPr>
              <a:buNone/>
            </a:pPr>
            <a:endParaRPr lang="en-GB" sz="1200">
              <a:latin typeface="Times New Roman"/>
              <a:cs typeface="Times New Roman"/>
            </a:endParaRPr>
          </a:p>
          <a:p>
            <a:pPr>
              <a:buNone/>
            </a:pPr>
            <a:r>
              <a:rPr lang="en-GB" sz="1200" err="1">
                <a:latin typeface="Times New Roman"/>
                <a:cs typeface="Times New Roman"/>
              </a:rPr>
              <a:t>Moura</a:t>
            </a:r>
            <a:r>
              <a:rPr lang="en-GB" sz="1200">
                <a:latin typeface="Times New Roman"/>
                <a:cs typeface="Times New Roman"/>
              </a:rPr>
              <a:t>, F.T. (2021). </a:t>
            </a:r>
            <a:r>
              <a:rPr lang="en-GB" sz="1200" i="1">
                <a:latin typeface="Times New Roman"/>
                <a:cs typeface="Times New Roman"/>
              </a:rPr>
              <a:t>Brand Personality: Understanding </a:t>
            </a:r>
            <a:r>
              <a:rPr lang="en-GB" sz="1200" i="1" err="1">
                <a:latin typeface="Times New Roman"/>
                <a:cs typeface="Times New Roman"/>
              </a:rPr>
              <a:t>Aaker’s</a:t>
            </a:r>
            <a:r>
              <a:rPr lang="en-GB" sz="1200" i="1">
                <a:latin typeface="Times New Roman"/>
                <a:cs typeface="Times New Roman"/>
              </a:rPr>
              <a:t> 5 Dimension Model</a:t>
            </a:r>
            <a:r>
              <a:rPr lang="en-GB" sz="1200">
                <a:latin typeface="Times New Roman"/>
                <a:cs typeface="Times New Roman"/>
              </a:rPr>
              <a:t>. [online] LiveInnovation. Available at: </a:t>
            </a:r>
            <a:r>
              <a:rPr lang="en-GB" sz="1200">
                <a:latin typeface="Times New Roman"/>
                <a:cs typeface="Times New Roman"/>
                <a:hlinkClick r:id="rId5"/>
              </a:rPr>
              <a:t>https://</a:t>
            </a:r>
            <a:r>
              <a:rPr lang="en-GB" sz="1200" err="1">
                <a:latin typeface="Times New Roman"/>
                <a:cs typeface="Times New Roman"/>
                <a:hlinkClick r:id="rId5"/>
              </a:rPr>
              <a:t>liveinnovation.org</a:t>
            </a:r>
            <a:r>
              <a:rPr lang="en-GB" sz="1200">
                <a:latin typeface="Times New Roman"/>
                <a:cs typeface="Times New Roman"/>
                <a:hlinkClick r:id="rId5"/>
              </a:rPr>
              <a:t>/brand-personality-</a:t>
            </a:r>
            <a:r>
              <a:rPr lang="en-GB" sz="1200" err="1">
                <a:latin typeface="Times New Roman"/>
                <a:cs typeface="Times New Roman"/>
                <a:hlinkClick r:id="rId5"/>
              </a:rPr>
              <a:t>understanding-aakers-5</a:t>
            </a:r>
            <a:r>
              <a:rPr lang="en-GB" sz="1200">
                <a:latin typeface="Times New Roman"/>
                <a:cs typeface="Times New Roman"/>
                <a:hlinkClick r:id="rId5"/>
              </a:rPr>
              <a:t>-dimension-model/</a:t>
            </a:r>
            <a:r>
              <a:rPr lang="en-GB" sz="1200">
                <a:latin typeface="Times New Roman"/>
                <a:cs typeface="Times New Roman"/>
              </a:rPr>
              <a:t>.</a:t>
            </a:r>
            <a:endParaRPr lang="en-GB"/>
          </a:p>
          <a:p>
            <a:pPr>
              <a:buNone/>
            </a:pPr>
            <a:endParaRPr lang="en-GB" sz="1200">
              <a:latin typeface="Times New Roman"/>
              <a:cs typeface="Times New Roman"/>
            </a:endParaRPr>
          </a:p>
          <a:p>
            <a:pPr>
              <a:buNone/>
            </a:pPr>
            <a:r>
              <a:rPr lang="en-GB" sz="1200">
                <a:latin typeface="Times New Roman"/>
                <a:cs typeface="Times New Roman"/>
              </a:rPr>
              <a:t>Patagonia.com. (2022). </a:t>
            </a:r>
            <a:r>
              <a:rPr lang="en-GB" sz="1200" i="1">
                <a:latin typeface="Times New Roman"/>
                <a:cs typeface="Times New Roman"/>
              </a:rPr>
              <a:t>Past Season Gear on Sale | Patagonia UK</a:t>
            </a:r>
            <a:r>
              <a:rPr lang="en-GB" sz="1200">
                <a:latin typeface="Times New Roman"/>
                <a:cs typeface="Times New Roman"/>
              </a:rPr>
              <a:t>. [online] Available at: </a:t>
            </a:r>
            <a:r>
              <a:rPr lang="en-GB" sz="1200">
                <a:latin typeface="Times New Roman"/>
                <a:cs typeface="Times New Roman"/>
                <a:hlinkClick r:id="rId6"/>
              </a:rPr>
              <a:t>https://</a:t>
            </a:r>
            <a:r>
              <a:rPr lang="en-GB" sz="1200" err="1">
                <a:latin typeface="Times New Roman"/>
                <a:cs typeface="Times New Roman"/>
                <a:hlinkClick r:id="rId6"/>
              </a:rPr>
              <a:t>eu.patagonia.com</a:t>
            </a:r>
            <a:r>
              <a:rPr lang="en-GB" sz="1200">
                <a:latin typeface="Times New Roman"/>
                <a:cs typeface="Times New Roman"/>
                <a:hlinkClick r:id="rId6"/>
              </a:rPr>
              <a:t>/gb/en/shop/web-specials?</a:t>
            </a:r>
            <a:r>
              <a:rPr lang="en-GB" sz="1200" err="1">
                <a:latin typeface="Times New Roman"/>
                <a:cs typeface="Times New Roman"/>
                <a:hlinkClick r:id="rId6"/>
              </a:rPr>
              <a:t>gclid</a:t>
            </a:r>
            <a:r>
              <a:rPr lang="en-GB" sz="1200">
                <a:latin typeface="Times New Roman"/>
                <a:cs typeface="Times New Roman"/>
                <a:hlinkClick r:id="rId6"/>
              </a:rPr>
              <a:t>=7f705aa4c8ad10e5e47f3d23ca261198&amp;</a:t>
            </a:r>
            <a:r>
              <a:rPr lang="en-GB" sz="1200" err="1">
                <a:latin typeface="Times New Roman"/>
                <a:cs typeface="Times New Roman"/>
                <a:hlinkClick r:id="rId6"/>
              </a:rPr>
              <a:t>gclsrc</a:t>
            </a:r>
            <a:r>
              <a:rPr lang="en-GB" sz="1200">
                <a:latin typeface="Times New Roman"/>
                <a:cs typeface="Times New Roman"/>
                <a:hlinkClick r:id="rId6"/>
              </a:rPr>
              <a:t>=3p.</a:t>
            </a:r>
            <a:r>
              <a:rPr lang="en-GB" sz="1200" err="1">
                <a:latin typeface="Times New Roman"/>
                <a:cs typeface="Times New Roman"/>
                <a:hlinkClick r:id="rId6"/>
              </a:rPr>
              <a:t>ds</a:t>
            </a:r>
            <a:r>
              <a:rPr lang="en-GB" sz="1200">
                <a:latin typeface="Times New Roman"/>
                <a:cs typeface="Times New Roman"/>
                <a:hlinkClick r:id="rId6"/>
              </a:rPr>
              <a:t>&amp;</a:t>
            </a:r>
            <a:r>
              <a:rPr lang="en-GB" sz="1200" err="1">
                <a:latin typeface="Times New Roman"/>
                <a:cs typeface="Times New Roman"/>
                <a:hlinkClick r:id="rId6"/>
              </a:rPr>
              <a:t>msclkid</a:t>
            </a:r>
            <a:r>
              <a:rPr lang="en-GB" sz="1200">
                <a:latin typeface="Times New Roman"/>
                <a:cs typeface="Times New Roman"/>
                <a:hlinkClick r:id="rId6"/>
              </a:rPr>
              <a:t>=7f705aa4c8ad10e5e47f3d23ca261198&amp;</a:t>
            </a:r>
            <a:r>
              <a:rPr lang="en-GB" sz="1200" err="1">
                <a:latin typeface="Times New Roman"/>
                <a:cs typeface="Times New Roman"/>
                <a:hlinkClick r:id="rId6"/>
              </a:rPr>
              <a:t>utm_source</a:t>
            </a:r>
            <a:r>
              <a:rPr lang="en-GB" sz="1200">
                <a:latin typeface="Times New Roman"/>
                <a:cs typeface="Times New Roman"/>
                <a:hlinkClick r:id="rId6"/>
              </a:rPr>
              <a:t>=bing&amp;</a:t>
            </a:r>
            <a:r>
              <a:rPr lang="en-GB" sz="1200" err="1">
                <a:latin typeface="Times New Roman"/>
                <a:cs typeface="Times New Roman"/>
                <a:hlinkClick r:id="rId6"/>
              </a:rPr>
              <a:t>utm_medium</a:t>
            </a:r>
            <a:r>
              <a:rPr lang="en-GB" sz="1200">
                <a:latin typeface="Times New Roman"/>
                <a:cs typeface="Times New Roman"/>
                <a:hlinkClick r:id="rId6"/>
              </a:rPr>
              <a:t>=cpc&amp;</a:t>
            </a:r>
            <a:r>
              <a:rPr lang="en-GB" sz="1200" err="1">
                <a:latin typeface="Times New Roman"/>
                <a:cs typeface="Times New Roman"/>
                <a:hlinkClick r:id="rId6"/>
              </a:rPr>
              <a:t>utm_campaign</a:t>
            </a:r>
            <a:r>
              <a:rPr lang="en-GB" sz="1200">
                <a:latin typeface="Times New Roman"/>
                <a:cs typeface="Times New Roman"/>
                <a:hlinkClick r:id="rId6"/>
              </a:rPr>
              <a:t>=UK%20%7C%20Brand%20%7C%20Extended%20(Assembly)&amp;</a:t>
            </a:r>
            <a:r>
              <a:rPr lang="en-GB" sz="1200" err="1">
                <a:latin typeface="Times New Roman"/>
                <a:cs typeface="Times New Roman"/>
                <a:hlinkClick r:id="rId6"/>
              </a:rPr>
              <a:t>utm_term</a:t>
            </a:r>
            <a:r>
              <a:rPr lang="en-GB" sz="1200">
                <a:latin typeface="Times New Roman"/>
                <a:cs typeface="Times New Roman"/>
                <a:hlinkClick r:id="rId6"/>
              </a:rPr>
              <a:t>=patagonia%20store&amp;</a:t>
            </a:r>
            <a:r>
              <a:rPr lang="en-GB" sz="1200" err="1">
                <a:latin typeface="Times New Roman"/>
                <a:cs typeface="Times New Roman"/>
                <a:hlinkClick r:id="rId6"/>
              </a:rPr>
              <a:t>utm_content</a:t>
            </a:r>
            <a:r>
              <a:rPr lang="en-GB" sz="1200">
                <a:latin typeface="Times New Roman"/>
                <a:cs typeface="Times New Roman"/>
                <a:hlinkClick r:id="rId6"/>
              </a:rPr>
              <a:t>=Store%20%7C%20Broad</a:t>
            </a:r>
            <a:r>
              <a:rPr lang="en-GB" sz="1200">
                <a:latin typeface="Times New Roman"/>
                <a:cs typeface="Times New Roman"/>
              </a:rPr>
              <a:t> [Accessed 15 Jan. 2025].</a:t>
            </a:r>
            <a:endParaRPr lang="en-GB"/>
          </a:p>
          <a:p>
            <a:pPr>
              <a:buNone/>
            </a:pPr>
            <a:endParaRPr lang="en-GB" sz="1200">
              <a:latin typeface="Times New Roman"/>
              <a:cs typeface="Times New Roman"/>
            </a:endParaRPr>
          </a:p>
          <a:p>
            <a:pPr>
              <a:buNone/>
            </a:pPr>
            <a:r>
              <a:rPr lang="en-GB" sz="1200">
                <a:latin typeface="Times New Roman"/>
                <a:cs typeface="Times New Roman"/>
              </a:rPr>
              <a:t>Pinto, L.M. (2015). </a:t>
            </a:r>
            <a:r>
              <a:rPr lang="en-GB" sz="1200" i="1">
                <a:latin typeface="Times New Roman"/>
                <a:cs typeface="Times New Roman"/>
              </a:rPr>
              <a:t>The best surf spots near London</a:t>
            </a:r>
            <a:r>
              <a:rPr lang="en-GB" sz="1200">
                <a:latin typeface="Times New Roman"/>
                <a:cs typeface="Times New Roman"/>
              </a:rPr>
              <a:t>. [online] </a:t>
            </a:r>
            <a:r>
              <a:rPr lang="en-GB" sz="1200" err="1">
                <a:latin typeface="Times New Roman"/>
                <a:cs typeface="Times New Roman"/>
              </a:rPr>
              <a:t>Surfertoday</a:t>
            </a:r>
            <a:r>
              <a:rPr lang="en-GB" sz="1200">
                <a:latin typeface="Times New Roman"/>
                <a:cs typeface="Times New Roman"/>
              </a:rPr>
              <a:t>. Available at: </a:t>
            </a:r>
            <a:r>
              <a:rPr lang="en-GB" sz="1200">
                <a:latin typeface="Times New Roman"/>
                <a:cs typeface="Times New Roman"/>
                <a:hlinkClick r:id="rId7"/>
              </a:rPr>
              <a:t>https://</a:t>
            </a:r>
            <a:r>
              <a:rPr lang="en-GB" sz="1200" err="1">
                <a:latin typeface="Times New Roman"/>
                <a:cs typeface="Times New Roman"/>
                <a:hlinkClick r:id="rId7"/>
              </a:rPr>
              <a:t>www.surfertoday.com</a:t>
            </a:r>
            <a:r>
              <a:rPr lang="en-GB" sz="1200">
                <a:latin typeface="Times New Roman"/>
                <a:cs typeface="Times New Roman"/>
                <a:hlinkClick r:id="rId7"/>
              </a:rPr>
              <a:t>/surfing/the-best-surf-spots-near-</a:t>
            </a:r>
            <a:r>
              <a:rPr lang="en-GB" sz="1200" err="1">
                <a:latin typeface="Times New Roman"/>
                <a:cs typeface="Times New Roman"/>
                <a:hlinkClick r:id="rId7"/>
              </a:rPr>
              <a:t>london</a:t>
            </a:r>
            <a:r>
              <a:rPr lang="en-GB" sz="1200">
                <a:latin typeface="Times New Roman"/>
                <a:cs typeface="Times New Roman"/>
                <a:hlinkClick r:id="rId7"/>
              </a:rPr>
              <a:t>#google_vignette</a:t>
            </a:r>
            <a:r>
              <a:rPr lang="en-GB" sz="1200">
                <a:latin typeface="Times New Roman"/>
                <a:cs typeface="Times New Roman"/>
              </a:rPr>
              <a:t> [Accessed 15 Jan. 2025].</a:t>
            </a:r>
            <a:endParaRPr lang="en-GB"/>
          </a:p>
          <a:p>
            <a:pPr marL="0" indent="0">
              <a:buNone/>
            </a:pPr>
            <a:endParaRPr lang="en-GB"/>
          </a:p>
        </p:txBody>
      </p:sp>
    </p:spTree>
    <p:extLst>
      <p:ext uri="{BB962C8B-B14F-4D97-AF65-F5344CB8AC3E}">
        <p14:creationId xmlns:p14="http://schemas.microsoft.com/office/powerpoint/2010/main" val="760323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7A551-4391-E8E1-2827-B792842A415D}"/>
              </a:ext>
            </a:extLst>
          </p:cNvPr>
          <p:cNvSpPr>
            <a:spLocks noGrp="1"/>
          </p:cNvSpPr>
          <p:nvPr>
            <p:ph type="title"/>
          </p:nvPr>
        </p:nvSpPr>
        <p:spPr>
          <a:xfrm>
            <a:off x="436563" y="257213"/>
            <a:ext cx="10515600" cy="1325563"/>
          </a:xfrm>
        </p:spPr>
        <p:txBody>
          <a:bodyPr/>
          <a:lstStyle/>
          <a:p>
            <a:r>
              <a:rPr lang="en-GB"/>
              <a:t>Mia’s References </a:t>
            </a:r>
            <a:endParaRPr lang="en-US"/>
          </a:p>
        </p:txBody>
      </p:sp>
      <p:sp>
        <p:nvSpPr>
          <p:cNvPr id="4" name="TextBox 3">
            <a:extLst>
              <a:ext uri="{FF2B5EF4-FFF2-40B4-BE49-F238E27FC236}">
                <a16:creationId xmlns:a16="http://schemas.microsoft.com/office/drawing/2014/main" id="{0BCD6863-5E82-1A36-345F-E8D289AA0B95}"/>
              </a:ext>
            </a:extLst>
          </p:cNvPr>
          <p:cNvSpPr txBox="1"/>
          <p:nvPr/>
        </p:nvSpPr>
        <p:spPr>
          <a:xfrm>
            <a:off x="436563" y="1690688"/>
            <a:ext cx="11318874" cy="4247317"/>
          </a:xfrm>
          <a:prstGeom prst="rect">
            <a:avLst/>
          </a:prstGeom>
          <a:noFill/>
        </p:spPr>
        <p:txBody>
          <a:bodyPr wrap="square" rtlCol="0">
            <a:spAutoFit/>
          </a:bodyPr>
          <a:lstStyle/>
          <a:p>
            <a:pPr algn="l"/>
            <a:r>
              <a:rPr lang="en-US" i="1">
                <a:latin typeface="Times New Roman" panose="02020603050405020304" pitchFamily="18" charset="0"/>
                <a:cs typeface="Times New Roman" panose="02020603050405020304" pitchFamily="18" charset="0"/>
              </a:rPr>
              <a:t>Boardmasters. (n.d.). Partners. [online] Available at: </a:t>
            </a:r>
            <a:r>
              <a:rPr lang="en-US" i="1">
                <a:latin typeface="Times New Roman" panose="02020603050405020304" pitchFamily="18" charset="0"/>
                <a:cs typeface="Times New Roman" panose="02020603050405020304" pitchFamily="18" charset="0"/>
                <a:hlinkClick r:id="rId2"/>
              </a:rPr>
              <a:t>https://boardmasters.com/partners/</a:t>
            </a:r>
            <a:r>
              <a:rPr lang="en-US" i="1">
                <a:latin typeface="Times New Roman" panose="02020603050405020304" pitchFamily="18" charset="0"/>
                <a:cs typeface="Times New Roman" panose="02020603050405020304" pitchFamily="18" charset="0"/>
              </a:rPr>
              <a:t>.</a:t>
            </a:r>
            <a:endParaRPr lang="en-GB" i="1">
              <a:latin typeface="Times New Roman" panose="02020603050405020304" pitchFamily="18" charset="0"/>
              <a:cs typeface="Times New Roman" panose="02020603050405020304" pitchFamily="18" charset="0"/>
            </a:endParaRPr>
          </a:p>
          <a:p>
            <a:pPr algn="l"/>
            <a:endParaRPr lang="en-GB" i="1">
              <a:latin typeface="Times New Roman" panose="02020603050405020304" pitchFamily="18" charset="0"/>
              <a:cs typeface="Times New Roman" panose="02020603050405020304" pitchFamily="18" charset="0"/>
            </a:endParaRPr>
          </a:p>
          <a:p>
            <a:pPr algn="l"/>
            <a:r>
              <a:rPr lang="en-US" i="1">
                <a:latin typeface="Times New Roman" panose="02020603050405020304" pitchFamily="18" charset="0"/>
                <a:cs typeface="Times New Roman" panose="02020603050405020304" pitchFamily="18" charset="0"/>
              </a:rPr>
              <a:t>Kelly, C.K. and Prichard, J.R. (2016). Demographics, Health, and Risk Behaviors of Young Adults Who Drink Energy Drinks and Coffee Beverages. Journal of Caffeine Research, 6(2), pp.73–81. </a:t>
            </a:r>
            <a:r>
              <a:rPr lang="en-US" i="1" err="1">
                <a:latin typeface="Times New Roman" panose="02020603050405020304" pitchFamily="18" charset="0"/>
                <a:cs typeface="Times New Roman" panose="02020603050405020304" pitchFamily="18" charset="0"/>
              </a:rPr>
              <a:t>doi:https</a:t>
            </a:r>
            <a:r>
              <a:rPr lang="en-US" i="1">
                <a:latin typeface="Times New Roman" panose="02020603050405020304" pitchFamily="18" charset="0"/>
                <a:cs typeface="Times New Roman" panose="02020603050405020304" pitchFamily="18" charset="0"/>
              </a:rPr>
              <a:t>://</a:t>
            </a:r>
            <a:r>
              <a:rPr lang="en-US" i="1" err="1">
                <a:latin typeface="Times New Roman" panose="02020603050405020304" pitchFamily="18" charset="0"/>
                <a:cs typeface="Times New Roman" panose="02020603050405020304" pitchFamily="18" charset="0"/>
              </a:rPr>
              <a:t>doi.org</a:t>
            </a:r>
            <a:r>
              <a:rPr lang="en-US" i="1">
                <a:latin typeface="Times New Roman" panose="02020603050405020304" pitchFamily="18" charset="0"/>
                <a:cs typeface="Times New Roman" panose="02020603050405020304" pitchFamily="18" charset="0"/>
              </a:rPr>
              <a:t>/10.1089/</a:t>
            </a:r>
            <a:r>
              <a:rPr lang="en-US" i="1" err="1">
                <a:latin typeface="Times New Roman" panose="02020603050405020304" pitchFamily="18" charset="0"/>
                <a:cs typeface="Times New Roman" panose="02020603050405020304" pitchFamily="18" charset="0"/>
              </a:rPr>
              <a:t>jcr.2015.0027</a:t>
            </a:r>
            <a:r>
              <a:rPr lang="en-US" i="1">
                <a:latin typeface="Times New Roman" panose="02020603050405020304" pitchFamily="18" charset="0"/>
                <a:cs typeface="Times New Roman" panose="02020603050405020304" pitchFamily="18" charset="0"/>
              </a:rPr>
              <a:t>.</a:t>
            </a:r>
            <a:endParaRPr lang="en-GB" i="1">
              <a:latin typeface="Times New Roman" panose="02020603050405020304" pitchFamily="18" charset="0"/>
              <a:cs typeface="Times New Roman" panose="02020603050405020304" pitchFamily="18" charset="0"/>
            </a:endParaRPr>
          </a:p>
          <a:p>
            <a:pPr algn="l"/>
            <a:endParaRPr lang="en-GB" i="1">
              <a:latin typeface="Times New Roman" panose="02020603050405020304" pitchFamily="18" charset="0"/>
              <a:cs typeface="Times New Roman" panose="02020603050405020304" pitchFamily="18" charset="0"/>
            </a:endParaRPr>
          </a:p>
          <a:p>
            <a:pPr algn="l"/>
            <a:r>
              <a:rPr lang="en-US" i="1">
                <a:latin typeface="Times New Roman" panose="02020603050405020304" pitchFamily="18" charset="0"/>
                <a:cs typeface="Times New Roman" panose="02020603050405020304" pitchFamily="18" charset="0"/>
              </a:rPr>
              <a:t>Marino, A. (2021). Barr Soft Drinks unleash new Rubicon Raw energy drink. [online] Asian Trader. Available at: https://</a:t>
            </a:r>
            <a:r>
              <a:rPr lang="en-US" i="1" err="1">
                <a:latin typeface="Times New Roman" panose="02020603050405020304" pitchFamily="18" charset="0"/>
                <a:cs typeface="Times New Roman" panose="02020603050405020304" pitchFamily="18" charset="0"/>
              </a:rPr>
              <a:t>www.asiantrader.biz</a:t>
            </a:r>
            <a:r>
              <a:rPr lang="en-US" i="1">
                <a:latin typeface="Times New Roman" panose="02020603050405020304" pitchFamily="18" charset="0"/>
                <a:cs typeface="Times New Roman" panose="02020603050405020304" pitchFamily="18" charset="0"/>
              </a:rPr>
              <a:t>/barr-soft-drinks-unleash-new-rubicon-raw-energy-drink [Accessed 1</a:t>
            </a:r>
            <a:r>
              <a:rPr lang="en-GB" i="1">
                <a:latin typeface="Times New Roman" panose="02020603050405020304" pitchFamily="18" charset="0"/>
                <a:cs typeface="Times New Roman" panose="02020603050405020304" pitchFamily="18" charset="0"/>
              </a:rPr>
              <a:t>3</a:t>
            </a:r>
            <a:r>
              <a:rPr lang="en-US" i="1">
                <a:latin typeface="Times New Roman" panose="02020603050405020304" pitchFamily="18" charset="0"/>
                <a:cs typeface="Times New Roman" panose="02020603050405020304" pitchFamily="18" charset="0"/>
              </a:rPr>
              <a:t> Jan. 2025].</a:t>
            </a:r>
            <a:endParaRPr lang="en-GB" i="1">
              <a:latin typeface="Times New Roman" panose="02020603050405020304" pitchFamily="18" charset="0"/>
              <a:cs typeface="Times New Roman" panose="02020603050405020304" pitchFamily="18" charset="0"/>
            </a:endParaRPr>
          </a:p>
          <a:p>
            <a:pPr algn="l"/>
            <a:endParaRPr lang="en-GB" i="1">
              <a:latin typeface="Times New Roman" panose="02020603050405020304" pitchFamily="18" charset="0"/>
              <a:cs typeface="Times New Roman" panose="02020603050405020304" pitchFamily="18" charset="0"/>
            </a:endParaRPr>
          </a:p>
          <a:p>
            <a:pPr algn="l"/>
            <a:r>
              <a:rPr lang="en-US" i="1" err="1">
                <a:latin typeface="Times New Roman" panose="02020603050405020304" pitchFamily="18" charset="0"/>
                <a:cs typeface="Times New Roman" panose="02020603050405020304" pitchFamily="18" charset="0"/>
              </a:rPr>
              <a:t>Moura</a:t>
            </a:r>
            <a:r>
              <a:rPr lang="en-US" i="1">
                <a:latin typeface="Times New Roman" panose="02020603050405020304" pitchFamily="18" charset="0"/>
                <a:cs typeface="Times New Roman" panose="02020603050405020304" pitchFamily="18" charset="0"/>
              </a:rPr>
              <a:t>, F.T. (2021). Brand Personality: Understanding </a:t>
            </a:r>
            <a:r>
              <a:rPr lang="en-US" i="1" err="1">
                <a:latin typeface="Times New Roman" panose="02020603050405020304" pitchFamily="18" charset="0"/>
                <a:cs typeface="Times New Roman" panose="02020603050405020304" pitchFamily="18" charset="0"/>
              </a:rPr>
              <a:t>Aaker’s</a:t>
            </a:r>
            <a:r>
              <a:rPr lang="en-US" i="1">
                <a:latin typeface="Times New Roman" panose="02020603050405020304" pitchFamily="18" charset="0"/>
                <a:cs typeface="Times New Roman" panose="02020603050405020304" pitchFamily="18" charset="0"/>
              </a:rPr>
              <a:t> 5 Dimension Model. [online] LiveInnovation. Available at: </a:t>
            </a:r>
            <a:r>
              <a:rPr lang="en-US" i="1">
                <a:latin typeface="Times New Roman" panose="02020603050405020304" pitchFamily="18" charset="0"/>
                <a:cs typeface="Times New Roman" panose="02020603050405020304" pitchFamily="18" charset="0"/>
                <a:hlinkClick r:id="rId3"/>
              </a:rPr>
              <a:t>https://</a:t>
            </a:r>
            <a:r>
              <a:rPr lang="en-US" i="1" err="1">
                <a:latin typeface="Times New Roman" panose="02020603050405020304" pitchFamily="18" charset="0"/>
                <a:cs typeface="Times New Roman" panose="02020603050405020304" pitchFamily="18" charset="0"/>
                <a:hlinkClick r:id="rId3"/>
              </a:rPr>
              <a:t>liveinnovation.org</a:t>
            </a:r>
            <a:r>
              <a:rPr lang="en-US" i="1">
                <a:latin typeface="Times New Roman" panose="02020603050405020304" pitchFamily="18" charset="0"/>
                <a:cs typeface="Times New Roman" panose="02020603050405020304" pitchFamily="18" charset="0"/>
                <a:hlinkClick r:id="rId3"/>
              </a:rPr>
              <a:t>/brand-personality-</a:t>
            </a:r>
            <a:r>
              <a:rPr lang="en-US" i="1" err="1">
                <a:latin typeface="Times New Roman" panose="02020603050405020304" pitchFamily="18" charset="0"/>
                <a:cs typeface="Times New Roman" panose="02020603050405020304" pitchFamily="18" charset="0"/>
                <a:hlinkClick r:id="rId3"/>
              </a:rPr>
              <a:t>understanding-aakers-5</a:t>
            </a:r>
            <a:r>
              <a:rPr lang="en-US" i="1">
                <a:latin typeface="Times New Roman" panose="02020603050405020304" pitchFamily="18" charset="0"/>
                <a:cs typeface="Times New Roman" panose="02020603050405020304" pitchFamily="18" charset="0"/>
                <a:hlinkClick r:id="rId3"/>
              </a:rPr>
              <a:t>-dimension-model/</a:t>
            </a:r>
            <a:r>
              <a:rPr lang="en-US" i="1">
                <a:latin typeface="Times New Roman" panose="02020603050405020304" pitchFamily="18" charset="0"/>
                <a:cs typeface="Times New Roman" panose="02020603050405020304" pitchFamily="18" charset="0"/>
              </a:rPr>
              <a:t>.</a:t>
            </a:r>
            <a:endParaRPr lang="en-GB" i="1">
              <a:latin typeface="Times New Roman" panose="02020603050405020304" pitchFamily="18" charset="0"/>
              <a:cs typeface="Times New Roman" panose="02020603050405020304" pitchFamily="18" charset="0"/>
            </a:endParaRPr>
          </a:p>
          <a:p>
            <a:pPr algn="l"/>
            <a:endParaRPr lang="en-GB" i="1">
              <a:latin typeface="Times New Roman" panose="02020603050405020304" pitchFamily="18" charset="0"/>
              <a:cs typeface="Times New Roman" panose="02020603050405020304" pitchFamily="18" charset="0"/>
            </a:endParaRPr>
          </a:p>
          <a:p>
            <a:pPr algn="l"/>
            <a:r>
              <a:rPr lang="en-US" i="1" err="1">
                <a:latin typeface="Times New Roman" panose="02020603050405020304" pitchFamily="18" charset="0"/>
                <a:cs typeface="Times New Roman" panose="02020603050405020304" pitchFamily="18" charset="0"/>
              </a:rPr>
              <a:t>www.agbarr.co.uk</a:t>
            </a:r>
            <a:r>
              <a:rPr lang="en-US" i="1">
                <a:latin typeface="Times New Roman" panose="02020603050405020304" pitchFamily="18" charset="0"/>
                <a:cs typeface="Times New Roman" panose="02020603050405020304" pitchFamily="18" charset="0"/>
              </a:rPr>
              <a:t>. (n.d.). Rubicon RAW - AG Barr. [online] Available at: </a:t>
            </a:r>
            <a:r>
              <a:rPr lang="en-US" i="1">
                <a:latin typeface="Times New Roman" panose="02020603050405020304" pitchFamily="18" charset="0"/>
                <a:cs typeface="Times New Roman" panose="02020603050405020304" pitchFamily="18" charset="0"/>
                <a:hlinkClick r:id="rId4"/>
              </a:rPr>
              <a:t>https://</a:t>
            </a:r>
            <a:r>
              <a:rPr lang="en-US" i="1" err="1">
                <a:latin typeface="Times New Roman" panose="02020603050405020304" pitchFamily="18" charset="0"/>
                <a:cs typeface="Times New Roman" panose="02020603050405020304" pitchFamily="18" charset="0"/>
                <a:hlinkClick r:id="rId4"/>
              </a:rPr>
              <a:t>www.agbarr.co.uk</a:t>
            </a:r>
            <a:r>
              <a:rPr lang="en-US" i="1">
                <a:latin typeface="Times New Roman" panose="02020603050405020304" pitchFamily="18" charset="0"/>
                <a:cs typeface="Times New Roman" panose="02020603050405020304" pitchFamily="18" charset="0"/>
                <a:hlinkClick r:id="rId4"/>
              </a:rPr>
              <a:t>/our-brands/</a:t>
            </a:r>
            <a:r>
              <a:rPr lang="en-US" i="1" err="1">
                <a:latin typeface="Times New Roman" panose="02020603050405020304" pitchFamily="18" charset="0"/>
                <a:cs typeface="Times New Roman" panose="02020603050405020304" pitchFamily="18" charset="0"/>
                <a:hlinkClick r:id="rId4"/>
              </a:rPr>
              <a:t>barr-soft-drinks</a:t>
            </a:r>
            <a:r>
              <a:rPr lang="en-US" i="1">
                <a:latin typeface="Times New Roman" panose="02020603050405020304" pitchFamily="18" charset="0"/>
                <a:cs typeface="Times New Roman" panose="02020603050405020304" pitchFamily="18" charset="0"/>
                <a:hlinkClick r:id="rId4"/>
              </a:rPr>
              <a:t>/rubicon-raw/</a:t>
            </a:r>
            <a:r>
              <a:rPr lang="en-US" i="1">
                <a:latin typeface="Times New Roman" panose="02020603050405020304" pitchFamily="18" charset="0"/>
                <a:cs typeface="Times New Roman" panose="02020603050405020304" pitchFamily="18" charset="0"/>
              </a:rPr>
              <a:t>.</a:t>
            </a:r>
            <a:endParaRPr lang="en-GB" i="1">
              <a:latin typeface="Times New Roman" panose="02020603050405020304" pitchFamily="18" charset="0"/>
              <a:cs typeface="Times New Roman" panose="02020603050405020304" pitchFamily="18" charset="0"/>
            </a:endParaRPr>
          </a:p>
          <a:p>
            <a:pPr algn="l"/>
            <a:endParaRPr lang="en-GB" i="1">
              <a:latin typeface="Times New Roman" panose="02020603050405020304" pitchFamily="18" charset="0"/>
              <a:cs typeface="Times New Roman" panose="02020603050405020304" pitchFamily="18" charset="0"/>
            </a:endParaRPr>
          </a:p>
          <a:p>
            <a:pPr algn="l"/>
            <a:endParaRPr lang="en-US" i="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0766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22</Slides>
  <Notes>11</Notes>
  <HiddenSlides>0</HiddenSlide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Aims and Objectives:</vt:lpstr>
      <vt:lpstr> Festival Overview:</vt:lpstr>
      <vt:lpstr>PowerPoint Presentation</vt:lpstr>
      <vt:lpstr>Surfing Demographic + London</vt:lpstr>
      <vt:lpstr>Boardmaster's shuttle bus service: </vt:lpstr>
      <vt:lpstr>PowerPoint Presentation</vt:lpstr>
      <vt:lpstr>Aaker’s Brand Personality Model </vt:lpstr>
      <vt:lpstr>Aaker’s Brand Personality Model</vt:lpstr>
      <vt:lpstr>Sincerity</vt:lpstr>
      <vt:lpstr>Excitement  </vt:lpstr>
      <vt:lpstr>Competence </vt:lpstr>
      <vt:lpstr>  </vt:lpstr>
      <vt:lpstr>Ruggedness </vt:lpstr>
      <vt:lpstr>Boardmasters colour palette </vt:lpstr>
      <vt:lpstr>Great Western Railway’s colour palette</vt:lpstr>
      <vt:lpstr>Boardmasters social media advertisement</vt:lpstr>
      <vt:lpstr>Our short promotional video to promote Boardmasters festival!</vt:lpstr>
      <vt:lpstr>Thank you for listening!</vt:lpstr>
      <vt:lpstr>Seans references </vt:lpstr>
      <vt:lpstr>Eva's References:</vt:lpstr>
      <vt:lpstr>Mia’s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cp:revision>
  <dcterms:created xsi:type="dcterms:W3CDTF">2025-01-08T20:38:54Z</dcterms:created>
  <dcterms:modified xsi:type="dcterms:W3CDTF">2025-01-15T13:46:25Z</dcterms:modified>
</cp:coreProperties>
</file>