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6" Type="http://schemas.openxmlformats.org/officeDocument/2006/relationships/slide" Target="slides/slide1.xml"/><Relationship Id="rId18" Type="http://schemas.openxmlformats.org/officeDocument/2006/relationships/slide" Target="slides/slide13.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 name="Shape 56"/>
        <p:cNvGrpSpPr/>
        <p:nvPr/>
      </p:nvGrpSpPr>
      <p:grpSpPr>
        <a:xfrm>
          <a:off x="0" y="0"/>
          <a:ext cx="0" cy="0"/>
          <a:chOff x="0" y="0"/>
          <a:chExt cx="0" cy="0"/>
        </a:xfrm>
      </p:grpSpPr>
      <p:sp>
        <p:nvSpPr>
          <p:cNvPr id="57" name="Google Shape;57;g3f5da35dfa6_1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8" name="Google Shape;58;g3f5da35dfa6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2" name="Shape 62"/>
        <p:cNvGrpSpPr/>
        <p:nvPr/>
      </p:nvGrpSpPr>
      <p:grpSpPr>
        <a:xfrm>
          <a:off x="0" y="0"/>
          <a:ext cx="0" cy="0"/>
          <a:chOff x="0" y="0"/>
          <a:chExt cx="0" cy="0"/>
        </a:xfrm>
      </p:grpSpPr>
      <p:sp>
        <p:nvSpPr>
          <p:cNvPr id="63" name="Google Shape;63;g3f67192d5cb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4" name="Google Shape;64;g3f67192d5cb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9" name="Shape 69"/>
        <p:cNvGrpSpPr/>
        <p:nvPr/>
      </p:nvGrpSpPr>
      <p:grpSpPr>
        <a:xfrm>
          <a:off x="0" y="0"/>
          <a:ext cx="0" cy="0"/>
          <a:chOff x="0" y="0"/>
          <a:chExt cx="0" cy="0"/>
        </a:xfrm>
      </p:grpSpPr>
      <p:sp>
        <p:nvSpPr>
          <p:cNvPr id="70" name="Google Shape;70;g3f5b133c66d_0_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1" name="Google Shape;71;g3f5b133c66d_0_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5" name="Shape 75"/>
        <p:cNvGrpSpPr/>
        <p:nvPr/>
      </p:nvGrpSpPr>
      <p:grpSpPr>
        <a:xfrm>
          <a:off x="0" y="0"/>
          <a:ext cx="0" cy="0"/>
          <a:chOff x="0" y="0"/>
          <a:chExt cx="0" cy="0"/>
        </a:xfrm>
      </p:grpSpPr>
      <p:sp>
        <p:nvSpPr>
          <p:cNvPr id="76" name="Google Shape;76;g3f5b133c66d_0_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7" name="Google Shape;77;g3f5b133c66d_0_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1" name="Shape 81"/>
        <p:cNvGrpSpPr/>
        <p:nvPr/>
      </p:nvGrpSpPr>
      <p:grpSpPr>
        <a:xfrm>
          <a:off x="0" y="0"/>
          <a:ext cx="0" cy="0"/>
          <a:chOff x="0" y="0"/>
          <a:chExt cx="0" cy="0"/>
        </a:xfrm>
      </p:grpSpPr>
      <p:sp>
        <p:nvSpPr>
          <p:cNvPr id="82" name="Google Shape;82;g3f5b133c66d_0_1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3" name="Google Shape;83;g3f5b133c66d_0_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9" name="Shape 89"/>
        <p:cNvGrpSpPr/>
        <p:nvPr/>
      </p:nvGrpSpPr>
      <p:grpSpPr>
        <a:xfrm>
          <a:off x="0" y="0"/>
          <a:ext cx="0" cy="0"/>
          <a:chOff x="0" y="0"/>
          <a:chExt cx="0" cy="0"/>
        </a:xfrm>
      </p:grpSpPr>
      <p:sp>
        <p:nvSpPr>
          <p:cNvPr id="90" name="Google Shape;90;g3f5b133c66d_0_2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1" name="Google Shape;91;g3f5b133c66d_0_2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7" name="Shape 97"/>
        <p:cNvGrpSpPr/>
        <p:nvPr/>
      </p:nvGrpSpPr>
      <p:grpSpPr>
        <a:xfrm>
          <a:off x="0" y="0"/>
          <a:ext cx="0" cy="0"/>
          <a:chOff x="0" y="0"/>
          <a:chExt cx="0" cy="0"/>
        </a:xfrm>
      </p:grpSpPr>
      <p:sp>
        <p:nvSpPr>
          <p:cNvPr id="98" name="Google Shape;98;g3f5b133c66d_0_3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9" name="Google Shape;99;g3f5b133c66d_0_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6" name="Shape 106"/>
        <p:cNvGrpSpPr/>
        <p:nvPr/>
      </p:nvGrpSpPr>
      <p:grpSpPr>
        <a:xfrm>
          <a:off x="0" y="0"/>
          <a:ext cx="0" cy="0"/>
          <a:chOff x="0" y="0"/>
          <a:chExt cx="0" cy="0"/>
        </a:xfrm>
      </p:grpSpPr>
      <p:sp>
        <p:nvSpPr>
          <p:cNvPr id="107" name="Google Shape;107;g3f5b133c66d_0_3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8" name="Google Shape;108;g3f5b133c66d_0_3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4" name="Shape 114"/>
        <p:cNvGrpSpPr/>
        <p:nvPr/>
      </p:nvGrpSpPr>
      <p:grpSpPr>
        <a:xfrm>
          <a:off x="0" y="0"/>
          <a:ext cx="0" cy="0"/>
          <a:chOff x="0" y="0"/>
          <a:chExt cx="0" cy="0"/>
        </a:xfrm>
      </p:grpSpPr>
      <p:sp>
        <p:nvSpPr>
          <p:cNvPr id="115" name="Google Shape;115;g3f5b133c66d_0_4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6" name="Google Shape;116;g3f5b133c66d_0_4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2" name="Shape 122"/>
        <p:cNvGrpSpPr/>
        <p:nvPr/>
      </p:nvGrpSpPr>
      <p:grpSpPr>
        <a:xfrm>
          <a:off x="0" y="0"/>
          <a:ext cx="0" cy="0"/>
          <a:chOff x="0" y="0"/>
          <a:chExt cx="0" cy="0"/>
        </a:xfrm>
      </p:grpSpPr>
      <p:sp>
        <p:nvSpPr>
          <p:cNvPr id="123" name="Google Shape;123;g3f5b133c66d_0_5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4" name="Google Shape;124;g3f5b133c66d_0_5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8" name="Shape 128"/>
        <p:cNvGrpSpPr/>
        <p:nvPr/>
      </p:nvGrpSpPr>
      <p:grpSpPr>
        <a:xfrm>
          <a:off x="0" y="0"/>
          <a:ext cx="0" cy="0"/>
          <a:chOff x="0" y="0"/>
          <a:chExt cx="0" cy="0"/>
        </a:xfrm>
      </p:grpSpPr>
      <p:sp>
        <p:nvSpPr>
          <p:cNvPr id="129" name="Google Shape;129;g3f5b133c66d_0_7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0" name="Google Shape;130;g3f5b133c66d_0_7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4" name="Shape 134"/>
        <p:cNvGrpSpPr/>
        <p:nvPr/>
      </p:nvGrpSpPr>
      <p:grpSpPr>
        <a:xfrm>
          <a:off x="0" y="0"/>
          <a:ext cx="0" cy="0"/>
          <a:chOff x="0" y="0"/>
          <a:chExt cx="0" cy="0"/>
        </a:xfrm>
      </p:grpSpPr>
      <p:sp>
        <p:nvSpPr>
          <p:cNvPr id="135" name="Google Shape;135;g3f6a58d19e3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6" name="Google Shape;136;g3f6a58d19e3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0.xml"/><Relationship Id="rId10" Type="http://schemas.openxmlformats.org/officeDocument/2006/relationships/slideLayout" Target="../slideLayouts/slideLayout9.xml"/><Relationship Id="rId13" Type="http://schemas.openxmlformats.org/officeDocument/2006/relationships/theme" Target="../theme/theme2.xml"/><Relationship Id="rId12" Type="http://schemas.openxmlformats.org/officeDocument/2006/relationships/slideLayout" Target="../slideLayouts/slideLayout11.xml"/><Relationship Id="rId1" Type="http://schemas.openxmlformats.org/officeDocument/2006/relationships/image" Target="../media/image1.jpg"/><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9" Type="http://schemas.openxmlformats.org/officeDocument/2006/relationships/slideLayout" Target="../slideLayouts/slideLayout8.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blipFill>
          <a:blip r:embed="rId1">
            <a:alphaModFix/>
          </a:blip>
          <a:stretch>
            <a:fillRect/>
          </a:stretch>
        </a:blip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6.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2.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image" Target="../media/image4.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5.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 name="Shape 53"/>
        <p:cNvGrpSpPr/>
        <p:nvPr/>
      </p:nvGrpSpPr>
      <p:grpSpPr>
        <a:xfrm>
          <a:off x="0" y="0"/>
          <a:ext cx="0" cy="0"/>
          <a:chOff x="0" y="0"/>
          <a:chExt cx="0" cy="0"/>
        </a:xfrm>
      </p:grpSpPr>
      <p:sp>
        <p:nvSpPr>
          <p:cNvPr id="54" name="Google Shape;54;p13"/>
          <p:cNvSpPr txBox="1"/>
          <p:nvPr>
            <p:ph type="ctrTitle"/>
          </p:nvPr>
        </p:nvSpPr>
        <p:spPr>
          <a:xfrm>
            <a:off x="277808" y="0"/>
            <a:ext cx="8520600" cy="2052600"/>
          </a:xfrm>
          <a:prstGeom prst="rect">
            <a:avLst/>
          </a:prstGeom>
        </p:spPr>
        <p:txBody>
          <a:bodyPr anchorCtr="0" anchor="b" bIns="91425" lIns="91425" spcFirstLastPara="1" rIns="91425" wrap="square" tIns="91425">
            <a:normAutofit/>
          </a:bodyPr>
          <a:lstStyle/>
          <a:p>
            <a:pPr indent="0" lvl="0" marL="0" rtl="0" algn="ctr">
              <a:lnSpc>
                <a:spcPct val="115000"/>
              </a:lnSpc>
              <a:spcBef>
                <a:spcPts val="1200"/>
              </a:spcBef>
              <a:spcAft>
                <a:spcPts val="0"/>
              </a:spcAft>
              <a:buClr>
                <a:schemeClr val="dk1"/>
              </a:buClr>
              <a:buSzPts val="1100"/>
              <a:buFont typeface="Arial"/>
              <a:buNone/>
            </a:pPr>
            <a:r>
              <a:rPr b="1" lang="en-GB" sz="2200">
                <a:highlight>
                  <a:srgbClr val="FFFFFF"/>
                </a:highlight>
              </a:rPr>
              <a:t>Communication Barriers at Flight Foods Ltd.</a:t>
            </a:r>
            <a:br>
              <a:rPr b="1" lang="en-GB" sz="2200">
                <a:highlight>
                  <a:srgbClr val="FFFFFF"/>
                </a:highlight>
              </a:rPr>
            </a:br>
            <a:r>
              <a:rPr b="1" lang="en-GB" sz="2200">
                <a:highlight>
                  <a:srgbClr val="FFFFFF"/>
                </a:highlight>
              </a:rPr>
              <a:t>Case Study Analysis and Recommendations</a:t>
            </a:r>
            <a:endParaRPr b="1" sz="2200">
              <a:highlight>
                <a:srgbClr val="FFFFFF"/>
              </a:highlight>
            </a:endParaRPr>
          </a:p>
          <a:p>
            <a:pPr indent="0" lvl="0" marL="0" rtl="0" algn="ctr">
              <a:spcBef>
                <a:spcPts val="1200"/>
              </a:spcBef>
              <a:spcAft>
                <a:spcPts val="0"/>
              </a:spcAft>
              <a:buNone/>
            </a:pPr>
            <a:r>
              <a:t/>
            </a:r>
            <a:endParaRPr b="1">
              <a:highlight>
                <a:srgbClr val="FFFFFF"/>
              </a:highlight>
            </a:endParaRPr>
          </a:p>
        </p:txBody>
      </p:sp>
      <p:sp>
        <p:nvSpPr>
          <p:cNvPr id="55" name="Google Shape;55;p13"/>
          <p:cNvSpPr txBox="1"/>
          <p:nvPr>
            <p:ph idx="1" type="subTitle"/>
          </p:nvPr>
        </p:nvSpPr>
        <p:spPr>
          <a:xfrm>
            <a:off x="311700" y="2613800"/>
            <a:ext cx="8520600" cy="1884000"/>
          </a:xfrm>
          <a:prstGeom prst="rect">
            <a:avLst/>
          </a:prstGeom>
        </p:spPr>
        <p:txBody>
          <a:bodyPr anchorCtr="0" anchor="t" bIns="91425" lIns="91425" spcFirstLastPara="1" rIns="91425" wrap="square" tIns="91425">
            <a:noAutofit/>
          </a:bodyPr>
          <a:lstStyle/>
          <a:p>
            <a:pPr indent="-361950" lvl="0" marL="457200" rtl="0" algn="l">
              <a:lnSpc>
                <a:spcPct val="115000"/>
              </a:lnSpc>
              <a:spcBef>
                <a:spcPts val="0"/>
              </a:spcBef>
              <a:spcAft>
                <a:spcPts val="0"/>
              </a:spcAft>
              <a:buClr>
                <a:srgbClr val="444444"/>
              </a:buClr>
              <a:buSzPts val="2100"/>
              <a:buFont typeface="Arial"/>
              <a:buChar char="●"/>
            </a:pPr>
            <a:r>
              <a:rPr b="1" lang="en-GB" sz="1500">
                <a:solidFill>
                  <a:srgbClr val="444444"/>
                </a:solidFill>
                <a:highlight>
                  <a:srgbClr val="FFFFFF"/>
                </a:highlight>
              </a:rPr>
              <a:t>ISHWOR SHRESTHA​</a:t>
            </a:r>
            <a:endParaRPr b="1" sz="1500">
              <a:solidFill>
                <a:srgbClr val="444444"/>
              </a:solidFill>
              <a:highlight>
                <a:srgbClr val="FFFFFF"/>
              </a:highlight>
            </a:endParaRPr>
          </a:p>
          <a:p>
            <a:pPr indent="-361950" lvl="0" marL="457200" rtl="0" algn="l">
              <a:lnSpc>
                <a:spcPct val="115000"/>
              </a:lnSpc>
              <a:spcBef>
                <a:spcPts val="0"/>
              </a:spcBef>
              <a:spcAft>
                <a:spcPts val="0"/>
              </a:spcAft>
              <a:buClr>
                <a:srgbClr val="444444"/>
              </a:buClr>
              <a:buSzPts val="2100"/>
              <a:buFont typeface="Arial"/>
              <a:buChar char="●"/>
            </a:pPr>
            <a:r>
              <a:rPr b="1" lang="en-GB" sz="1500">
                <a:solidFill>
                  <a:srgbClr val="444444"/>
                </a:solidFill>
                <a:highlight>
                  <a:srgbClr val="FFFFFF"/>
                </a:highlight>
              </a:rPr>
              <a:t>BARTHOLOMEN OKAFOR ONUTA​</a:t>
            </a:r>
            <a:endParaRPr b="1" sz="1500">
              <a:solidFill>
                <a:srgbClr val="444444"/>
              </a:solidFill>
              <a:highlight>
                <a:srgbClr val="FFFFFF"/>
              </a:highlight>
            </a:endParaRPr>
          </a:p>
          <a:p>
            <a:pPr indent="-361950" lvl="0" marL="457200" rtl="0" algn="l">
              <a:lnSpc>
                <a:spcPct val="115000"/>
              </a:lnSpc>
              <a:spcBef>
                <a:spcPts val="0"/>
              </a:spcBef>
              <a:spcAft>
                <a:spcPts val="0"/>
              </a:spcAft>
              <a:buClr>
                <a:srgbClr val="444444"/>
              </a:buClr>
              <a:buSzPts val="2100"/>
              <a:buFont typeface="Arial"/>
              <a:buChar char="●"/>
            </a:pPr>
            <a:r>
              <a:rPr b="1" lang="en-GB" sz="1500">
                <a:solidFill>
                  <a:srgbClr val="444444"/>
                </a:solidFill>
                <a:highlight>
                  <a:srgbClr val="FFFFFF"/>
                </a:highlight>
              </a:rPr>
              <a:t>STUDENT ID 2532384​</a:t>
            </a:r>
            <a:endParaRPr b="1" sz="1500">
              <a:solidFill>
                <a:srgbClr val="444444"/>
              </a:solidFill>
              <a:highlight>
                <a:srgbClr val="FFFFFF"/>
              </a:highlight>
            </a:endParaRPr>
          </a:p>
          <a:p>
            <a:pPr indent="-361950" lvl="0" marL="457200" rtl="0" algn="l">
              <a:lnSpc>
                <a:spcPct val="115000"/>
              </a:lnSpc>
              <a:spcBef>
                <a:spcPts val="0"/>
              </a:spcBef>
              <a:spcAft>
                <a:spcPts val="0"/>
              </a:spcAft>
              <a:buClr>
                <a:srgbClr val="444444"/>
              </a:buClr>
              <a:buSzPts val="2100"/>
              <a:buFont typeface="Arial"/>
              <a:buChar char="●"/>
            </a:pPr>
            <a:r>
              <a:rPr b="1" lang="en-GB" sz="1500">
                <a:solidFill>
                  <a:srgbClr val="444444"/>
                </a:solidFill>
                <a:highlight>
                  <a:srgbClr val="FFFFFF"/>
                </a:highlight>
              </a:rPr>
              <a:t>STUDENT ID 2528114​</a:t>
            </a:r>
            <a:endParaRPr b="1" sz="1500">
              <a:solidFill>
                <a:srgbClr val="444444"/>
              </a:solidFill>
              <a:highlight>
                <a:srgbClr val="FFFFFF"/>
              </a:highlight>
            </a:endParaRPr>
          </a:p>
          <a:p>
            <a:pPr indent="-361950" lvl="0" marL="457200" rtl="0" algn="l">
              <a:lnSpc>
                <a:spcPct val="115000"/>
              </a:lnSpc>
              <a:spcBef>
                <a:spcPts val="0"/>
              </a:spcBef>
              <a:spcAft>
                <a:spcPts val="0"/>
              </a:spcAft>
              <a:buClr>
                <a:srgbClr val="444444"/>
              </a:buClr>
              <a:buSzPts val="2100"/>
              <a:buFont typeface="Arial"/>
              <a:buChar char="●"/>
            </a:pPr>
            <a:r>
              <a:rPr b="1" lang="en-GB" sz="1500">
                <a:solidFill>
                  <a:srgbClr val="444444"/>
                </a:solidFill>
                <a:highlight>
                  <a:srgbClr val="FFFFFF"/>
                </a:highlight>
              </a:rPr>
              <a:t>MODULE : EFFECTIVE TEAM WORKING AND COMMUNICATION​</a:t>
            </a:r>
            <a:endParaRPr b="1" sz="1500">
              <a:solidFill>
                <a:srgbClr val="444444"/>
              </a:solidFill>
              <a:highlight>
                <a:srgbClr val="FFFFFF"/>
              </a:highlight>
            </a:endParaRPr>
          </a:p>
          <a:p>
            <a:pPr indent="-361950" lvl="0" marL="457200" rtl="0" algn="l">
              <a:lnSpc>
                <a:spcPct val="115000"/>
              </a:lnSpc>
              <a:spcBef>
                <a:spcPts val="0"/>
              </a:spcBef>
              <a:spcAft>
                <a:spcPts val="0"/>
              </a:spcAft>
              <a:buClr>
                <a:srgbClr val="444444"/>
              </a:buClr>
              <a:buSzPts val="2100"/>
              <a:buFont typeface="Arial"/>
              <a:buChar char="●"/>
            </a:pPr>
            <a:r>
              <a:rPr b="1" lang="en-GB" sz="1500">
                <a:solidFill>
                  <a:srgbClr val="444444"/>
                </a:solidFill>
                <a:highlight>
                  <a:srgbClr val="FFFFFF"/>
                </a:highlight>
              </a:rPr>
              <a:t>LECTURE : NADEEM MIRZA</a:t>
            </a:r>
            <a:endParaRPr b="1" sz="1500">
              <a:solidFill>
                <a:srgbClr val="444444"/>
              </a:solidFill>
              <a:highlight>
                <a:srgbClr val="FFFFFF"/>
              </a:highlight>
            </a:endParaRPr>
          </a:p>
          <a:p>
            <a:pPr indent="0" lvl="0" marL="0" rtl="0" algn="l">
              <a:lnSpc>
                <a:spcPct val="95000"/>
              </a:lnSpc>
              <a:spcBef>
                <a:spcPts val="1200"/>
              </a:spcBef>
              <a:spcAft>
                <a:spcPts val="1200"/>
              </a:spcAft>
              <a:buNone/>
            </a:pPr>
            <a:r>
              <a:t/>
            </a:r>
            <a:endParaRPr b="1" sz="2105">
              <a:solidFill>
                <a:schemeClr val="dk1"/>
              </a:solidFill>
              <a:highlight>
                <a:srgbClr val="FFFFFF"/>
              </a:highlight>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 name="Shape 59"/>
        <p:cNvGrpSpPr/>
        <p:nvPr/>
      </p:nvGrpSpPr>
      <p:grpSpPr>
        <a:xfrm>
          <a:off x="0" y="0"/>
          <a:ext cx="0" cy="0"/>
          <a:chOff x="0" y="0"/>
          <a:chExt cx="0" cy="0"/>
        </a:xfrm>
      </p:grpSpPr>
      <p:sp>
        <p:nvSpPr>
          <p:cNvPr id="60" name="Google Shape;60;p14"/>
          <p:cNvSpPr txBox="1"/>
          <p:nvPr>
            <p:ph type="title"/>
          </p:nvPr>
        </p:nvSpPr>
        <p:spPr>
          <a:xfrm>
            <a:off x="311700" y="118450"/>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highlight>
                  <a:srgbClr val="FFFFFF"/>
                </a:highlight>
              </a:rPr>
              <a:t>Presentation Content:</a:t>
            </a:r>
            <a:endParaRPr>
              <a:highlight>
                <a:srgbClr val="FFFFFF"/>
              </a:highlight>
            </a:endParaRPr>
          </a:p>
        </p:txBody>
      </p:sp>
      <p:sp>
        <p:nvSpPr>
          <p:cNvPr id="61" name="Google Shape;61;p14"/>
          <p:cNvSpPr txBox="1"/>
          <p:nvPr>
            <p:ph idx="1" type="body"/>
          </p:nvPr>
        </p:nvSpPr>
        <p:spPr>
          <a:xfrm>
            <a:off x="31350" y="1064700"/>
            <a:ext cx="9081300" cy="3416400"/>
          </a:xfrm>
          <a:prstGeom prst="rect">
            <a:avLst/>
          </a:prstGeom>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lang="en-GB" sz="1600">
                <a:solidFill>
                  <a:schemeClr val="dk1"/>
                </a:solidFill>
                <a:highlight>
                  <a:schemeClr val="lt1"/>
                </a:highlight>
              </a:rPr>
              <a:t>S1 Introduction </a:t>
            </a:r>
            <a:endParaRPr sz="1600">
              <a:solidFill>
                <a:schemeClr val="dk1"/>
              </a:solidFill>
              <a:highlight>
                <a:schemeClr val="lt1"/>
              </a:highlight>
            </a:endParaRPr>
          </a:p>
          <a:p>
            <a:pPr indent="0" lvl="0" marL="0" rtl="0" algn="l">
              <a:lnSpc>
                <a:spcPct val="100000"/>
              </a:lnSpc>
              <a:spcBef>
                <a:spcPts val="0"/>
              </a:spcBef>
              <a:spcAft>
                <a:spcPts val="0"/>
              </a:spcAft>
              <a:buNone/>
            </a:pPr>
            <a:r>
              <a:rPr lang="en-GB" sz="1600">
                <a:solidFill>
                  <a:schemeClr val="dk1"/>
                </a:solidFill>
                <a:highlight>
                  <a:schemeClr val="lt1"/>
                </a:highlight>
              </a:rPr>
              <a:t>S2 </a:t>
            </a:r>
            <a:r>
              <a:rPr lang="en-GB" sz="1600">
                <a:solidFill>
                  <a:schemeClr val="dk1"/>
                </a:solidFill>
                <a:highlight>
                  <a:schemeClr val="lt1"/>
                </a:highlight>
              </a:rPr>
              <a:t>Company Background</a:t>
            </a:r>
            <a:endParaRPr sz="1600">
              <a:solidFill>
                <a:schemeClr val="dk1"/>
              </a:solidFill>
              <a:highlight>
                <a:schemeClr val="lt1"/>
              </a:highlight>
            </a:endParaRPr>
          </a:p>
          <a:p>
            <a:pPr indent="0" lvl="0" marL="0" rtl="0" algn="l">
              <a:lnSpc>
                <a:spcPct val="100000"/>
              </a:lnSpc>
              <a:spcBef>
                <a:spcPts val="0"/>
              </a:spcBef>
              <a:spcAft>
                <a:spcPts val="0"/>
              </a:spcAft>
              <a:buNone/>
            </a:pPr>
            <a:r>
              <a:rPr lang="en-GB" sz="1600">
                <a:solidFill>
                  <a:schemeClr val="dk1"/>
                </a:solidFill>
                <a:highlight>
                  <a:schemeClr val="lt1"/>
                </a:highlight>
              </a:rPr>
              <a:t>S3 Main Issues Identified</a:t>
            </a:r>
            <a:endParaRPr sz="1600">
              <a:solidFill>
                <a:schemeClr val="dk1"/>
              </a:solidFill>
              <a:highlight>
                <a:schemeClr val="lt1"/>
              </a:highlight>
            </a:endParaRPr>
          </a:p>
          <a:p>
            <a:pPr indent="0" lvl="0" marL="0" rtl="0" algn="l">
              <a:lnSpc>
                <a:spcPct val="100000"/>
              </a:lnSpc>
              <a:spcBef>
                <a:spcPts val="0"/>
              </a:spcBef>
              <a:spcAft>
                <a:spcPts val="0"/>
              </a:spcAft>
              <a:buNone/>
            </a:pPr>
            <a:r>
              <a:rPr lang="en-GB" sz="1600">
                <a:solidFill>
                  <a:schemeClr val="dk1"/>
                </a:solidFill>
                <a:highlight>
                  <a:schemeClr val="lt1"/>
                </a:highlight>
              </a:rPr>
              <a:t>S4 Barrier 1: Environmental Noise</a:t>
            </a:r>
            <a:endParaRPr sz="1600">
              <a:solidFill>
                <a:schemeClr val="dk1"/>
              </a:solidFill>
              <a:highlight>
                <a:schemeClr val="lt1"/>
              </a:highlight>
            </a:endParaRPr>
          </a:p>
          <a:p>
            <a:pPr indent="0" lvl="0" marL="0" rtl="0" algn="l">
              <a:lnSpc>
                <a:spcPct val="100000"/>
              </a:lnSpc>
              <a:spcBef>
                <a:spcPts val="0"/>
              </a:spcBef>
              <a:spcAft>
                <a:spcPts val="0"/>
              </a:spcAft>
              <a:buNone/>
            </a:pPr>
            <a:r>
              <a:rPr lang="en-GB" sz="1600">
                <a:solidFill>
                  <a:schemeClr val="dk1"/>
                </a:solidFill>
                <a:highlight>
                  <a:schemeClr val="lt1"/>
                </a:highlight>
              </a:rPr>
              <a:t>S5 Barrier 2: Language and Communication</a:t>
            </a:r>
            <a:endParaRPr sz="1600">
              <a:solidFill>
                <a:schemeClr val="dk1"/>
              </a:solidFill>
              <a:highlight>
                <a:schemeClr val="lt1"/>
              </a:highlight>
            </a:endParaRPr>
          </a:p>
          <a:p>
            <a:pPr indent="0" lvl="0" marL="0" rtl="0" algn="l">
              <a:lnSpc>
                <a:spcPct val="100000"/>
              </a:lnSpc>
              <a:spcBef>
                <a:spcPts val="0"/>
              </a:spcBef>
              <a:spcAft>
                <a:spcPts val="0"/>
              </a:spcAft>
              <a:buNone/>
            </a:pPr>
            <a:r>
              <a:rPr lang="en-GB" sz="1600">
                <a:solidFill>
                  <a:schemeClr val="dk1"/>
                </a:solidFill>
                <a:highlight>
                  <a:schemeClr val="lt1"/>
                </a:highlight>
              </a:rPr>
              <a:t>S6 Barrier 3: Age and Generational Differences                                                       </a:t>
            </a:r>
            <a:endParaRPr sz="1600">
              <a:solidFill>
                <a:schemeClr val="dk1"/>
              </a:solidFill>
              <a:highlight>
                <a:schemeClr val="lt1"/>
              </a:highlight>
            </a:endParaRPr>
          </a:p>
          <a:p>
            <a:pPr indent="0" lvl="0" marL="0" rtl="0" algn="l">
              <a:lnSpc>
                <a:spcPct val="100000"/>
              </a:lnSpc>
              <a:spcBef>
                <a:spcPts val="0"/>
              </a:spcBef>
              <a:spcAft>
                <a:spcPts val="0"/>
              </a:spcAft>
              <a:buNone/>
            </a:pPr>
            <a:r>
              <a:rPr lang="en-GB" sz="1600">
                <a:solidFill>
                  <a:schemeClr val="dk1"/>
                </a:solidFill>
                <a:highlight>
                  <a:schemeClr val="lt1"/>
                </a:highlight>
              </a:rPr>
              <a:t>S7 Barrier 4: Cultural Differences</a:t>
            </a:r>
            <a:endParaRPr sz="1600">
              <a:solidFill>
                <a:schemeClr val="dk1"/>
              </a:solidFill>
              <a:highlight>
                <a:schemeClr val="lt1"/>
              </a:highlight>
            </a:endParaRPr>
          </a:p>
          <a:p>
            <a:pPr indent="0" lvl="0" marL="0" rtl="0" algn="l">
              <a:lnSpc>
                <a:spcPct val="100000"/>
              </a:lnSpc>
              <a:spcBef>
                <a:spcPts val="0"/>
              </a:spcBef>
              <a:spcAft>
                <a:spcPts val="0"/>
              </a:spcAft>
              <a:buNone/>
            </a:pPr>
            <a:r>
              <a:rPr lang="en-GB" sz="1600">
                <a:solidFill>
                  <a:schemeClr val="dk1"/>
                </a:solidFill>
                <a:highlight>
                  <a:schemeClr val="lt1"/>
                </a:highlight>
              </a:rPr>
              <a:t>S8 Barrier 5: Emotional Barriers</a:t>
            </a:r>
            <a:endParaRPr sz="1600">
              <a:solidFill>
                <a:schemeClr val="dk1"/>
              </a:solidFill>
              <a:highlight>
                <a:schemeClr val="lt1"/>
              </a:highlight>
            </a:endParaRPr>
          </a:p>
          <a:p>
            <a:pPr indent="0" lvl="0" marL="0" rtl="0" algn="l">
              <a:lnSpc>
                <a:spcPct val="100000"/>
              </a:lnSpc>
              <a:spcBef>
                <a:spcPts val="0"/>
              </a:spcBef>
              <a:spcAft>
                <a:spcPts val="0"/>
              </a:spcAft>
              <a:buNone/>
            </a:pPr>
            <a:r>
              <a:rPr lang="en-GB" sz="1600">
                <a:solidFill>
                  <a:schemeClr val="dk1"/>
                </a:solidFill>
                <a:highlight>
                  <a:schemeClr val="lt1"/>
                </a:highlight>
              </a:rPr>
              <a:t>S9 Communication Theories</a:t>
            </a:r>
            <a:endParaRPr sz="1600">
              <a:solidFill>
                <a:schemeClr val="dk1"/>
              </a:solidFill>
              <a:highlight>
                <a:schemeClr val="lt1"/>
              </a:highlight>
            </a:endParaRPr>
          </a:p>
          <a:p>
            <a:pPr indent="0" lvl="0" marL="0" rtl="0" algn="l">
              <a:lnSpc>
                <a:spcPct val="100000"/>
              </a:lnSpc>
              <a:spcBef>
                <a:spcPts val="0"/>
              </a:spcBef>
              <a:spcAft>
                <a:spcPts val="0"/>
              </a:spcAft>
              <a:buNone/>
            </a:pPr>
            <a:r>
              <a:rPr lang="en-GB" sz="1600">
                <a:solidFill>
                  <a:schemeClr val="dk1"/>
                </a:solidFill>
                <a:highlight>
                  <a:schemeClr val="lt1"/>
                </a:highlight>
              </a:rPr>
              <a:t>S10 Recommendations  </a:t>
            </a:r>
            <a:endParaRPr sz="1600">
              <a:solidFill>
                <a:schemeClr val="dk1"/>
              </a:solidFill>
              <a:highlight>
                <a:schemeClr val="lt1"/>
              </a:highlight>
            </a:endParaRPr>
          </a:p>
          <a:p>
            <a:pPr indent="0" lvl="0" marL="0" rtl="0" algn="l">
              <a:lnSpc>
                <a:spcPct val="100000"/>
              </a:lnSpc>
              <a:spcBef>
                <a:spcPts val="0"/>
              </a:spcBef>
              <a:spcAft>
                <a:spcPts val="0"/>
              </a:spcAft>
              <a:buNone/>
            </a:pPr>
            <a:r>
              <a:rPr lang="en-GB" sz="1600">
                <a:solidFill>
                  <a:schemeClr val="dk1"/>
                </a:solidFill>
                <a:highlight>
                  <a:schemeClr val="lt1"/>
                </a:highlight>
              </a:rPr>
              <a:t>S11 Conclusion</a:t>
            </a:r>
            <a:endParaRPr sz="1600">
              <a:solidFill>
                <a:schemeClr val="dk1"/>
              </a:solidFill>
              <a:highlight>
                <a:schemeClr val="lt1"/>
              </a:highlight>
            </a:endParaRPr>
          </a:p>
          <a:p>
            <a:pPr indent="0" lvl="0" marL="0" rtl="0" algn="l">
              <a:lnSpc>
                <a:spcPct val="100000"/>
              </a:lnSpc>
              <a:spcBef>
                <a:spcPts val="0"/>
              </a:spcBef>
              <a:spcAft>
                <a:spcPts val="0"/>
              </a:spcAft>
              <a:buNone/>
            </a:pPr>
            <a:r>
              <a:rPr lang="en-GB" sz="1600">
                <a:solidFill>
                  <a:schemeClr val="dk1"/>
                </a:solidFill>
                <a:highlight>
                  <a:schemeClr val="lt1"/>
                </a:highlight>
              </a:rPr>
              <a:t>S12 References</a:t>
            </a:r>
            <a:endParaRPr sz="1600">
              <a:solidFill>
                <a:schemeClr val="dk1"/>
              </a:solidFill>
              <a:highlight>
                <a:schemeClr val="lt1"/>
              </a:highlight>
            </a:endParaRPr>
          </a:p>
          <a:p>
            <a:pPr indent="0" lvl="0" marL="0" rtl="0" algn="l">
              <a:lnSpc>
                <a:spcPct val="100000"/>
              </a:lnSpc>
              <a:spcBef>
                <a:spcPts val="0"/>
              </a:spcBef>
              <a:spcAft>
                <a:spcPts val="0"/>
              </a:spcAft>
              <a:buNone/>
            </a:pPr>
            <a:r>
              <a:t/>
            </a:r>
            <a:endParaRPr sz="1600">
              <a:solidFill>
                <a:schemeClr val="dk1"/>
              </a:solidFill>
              <a:highlight>
                <a:schemeClr val="lt1"/>
              </a:highlight>
            </a:endParaRPr>
          </a:p>
          <a:p>
            <a:pPr indent="0" lvl="0" marL="0" rtl="0" algn="l">
              <a:lnSpc>
                <a:spcPct val="100000"/>
              </a:lnSpc>
              <a:spcBef>
                <a:spcPts val="0"/>
              </a:spcBef>
              <a:spcAft>
                <a:spcPts val="0"/>
              </a:spcAft>
              <a:buNone/>
            </a:pPr>
            <a:r>
              <a:t/>
            </a:r>
            <a:endParaRPr sz="1600">
              <a:solidFill>
                <a:schemeClr val="dk1"/>
              </a:solidFill>
              <a:highlight>
                <a:schemeClr val="lt1"/>
              </a:highlight>
            </a:endParaRPr>
          </a:p>
          <a:p>
            <a:pPr indent="0" lvl="0" marL="0" rtl="0" algn="l">
              <a:lnSpc>
                <a:spcPct val="100000"/>
              </a:lnSpc>
              <a:spcBef>
                <a:spcPts val="0"/>
              </a:spcBef>
              <a:spcAft>
                <a:spcPts val="0"/>
              </a:spcAft>
              <a:buNone/>
            </a:pPr>
            <a:r>
              <a:t/>
            </a:r>
            <a:endParaRPr sz="1600">
              <a:solidFill>
                <a:schemeClr val="dk1"/>
              </a:solidFill>
              <a:highlight>
                <a:schemeClr val="lt1"/>
              </a:highlight>
            </a:endParaRPr>
          </a:p>
          <a:p>
            <a:pPr indent="0" lvl="0" marL="0" rtl="0" algn="l">
              <a:lnSpc>
                <a:spcPct val="100000"/>
              </a:lnSpc>
              <a:spcBef>
                <a:spcPts val="0"/>
              </a:spcBef>
              <a:spcAft>
                <a:spcPts val="0"/>
              </a:spcAft>
              <a:buNone/>
            </a:pPr>
            <a:r>
              <a:t/>
            </a:r>
            <a:endParaRPr sz="1600">
              <a:solidFill>
                <a:schemeClr val="dk1"/>
              </a:solidFill>
              <a:highlight>
                <a:schemeClr val="lt1"/>
              </a:highlight>
            </a:endParaRPr>
          </a:p>
          <a:p>
            <a:pPr indent="0" lvl="0" marL="0" rtl="0" algn="l">
              <a:lnSpc>
                <a:spcPct val="100000"/>
              </a:lnSpc>
              <a:spcBef>
                <a:spcPts val="0"/>
              </a:spcBef>
              <a:spcAft>
                <a:spcPts val="0"/>
              </a:spcAft>
              <a:buNone/>
            </a:pPr>
            <a:r>
              <a:t/>
            </a:r>
            <a:endParaRPr sz="1600">
              <a:solidFill>
                <a:schemeClr val="dk1"/>
              </a:solidFill>
              <a:highlight>
                <a:schemeClr val="lt1"/>
              </a:highlight>
            </a:endParaRPr>
          </a:p>
          <a:p>
            <a:pPr indent="0" lvl="0" marL="0" rtl="0" algn="l">
              <a:lnSpc>
                <a:spcPct val="100000"/>
              </a:lnSpc>
              <a:spcBef>
                <a:spcPts val="0"/>
              </a:spcBef>
              <a:spcAft>
                <a:spcPts val="0"/>
              </a:spcAft>
              <a:buNone/>
            </a:pPr>
            <a:r>
              <a:t/>
            </a:r>
            <a:endParaRPr sz="1600">
              <a:solidFill>
                <a:schemeClr val="dk1"/>
              </a:solidFill>
              <a:highlight>
                <a:schemeClr val="lt1"/>
              </a:highlight>
            </a:endParaRPr>
          </a:p>
          <a:p>
            <a:pPr indent="0" lvl="0" marL="0" rtl="0" algn="l">
              <a:lnSpc>
                <a:spcPct val="100000"/>
              </a:lnSpc>
              <a:spcBef>
                <a:spcPts val="0"/>
              </a:spcBef>
              <a:spcAft>
                <a:spcPts val="0"/>
              </a:spcAft>
              <a:buClr>
                <a:schemeClr val="dk1"/>
              </a:buClr>
              <a:buSzPts val="1100"/>
              <a:buFont typeface="Arial"/>
              <a:buNone/>
            </a:pPr>
            <a:r>
              <a:t/>
            </a:r>
            <a:endParaRPr sz="1600">
              <a:solidFill>
                <a:schemeClr val="dk1"/>
              </a:solidFill>
              <a:highlight>
                <a:schemeClr val="lt1"/>
              </a:highlight>
            </a:endParaRPr>
          </a:p>
          <a:p>
            <a:pPr indent="0" lvl="0" marL="0" rtl="0" algn="l">
              <a:spcBef>
                <a:spcPts val="0"/>
              </a:spcBef>
              <a:spcAft>
                <a:spcPts val="1200"/>
              </a:spcAft>
              <a:buNone/>
            </a:pPr>
            <a:r>
              <a:t/>
            </a:r>
            <a:endParaRPr sz="160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5" name="Shape 65"/>
        <p:cNvGrpSpPr/>
        <p:nvPr/>
      </p:nvGrpSpPr>
      <p:grpSpPr>
        <a:xfrm>
          <a:off x="0" y="0"/>
          <a:ext cx="0" cy="0"/>
          <a:chOff x="0" y="0"/>
          <a:chExt cx="0" cy="0"/>
        </a:xfrm>
      </p:grpSpPr>
      <p:sp>
        <p:nvSpPr>
          <p:cNvPr id="66" name="Google Shape;66;p15"/>
          <p:cNvSpPr txBox="1"/>
          <p:nvPr>
            <p:ph type="title"/>
          </p:nvPr>
        </p:nvSpPr>
        <p:spPr>
          <a:xfrm>
            <a:off x="311700" y="150850"/>
            <a:ext cx="8520600" cy="572700"/>
          </a:xfrm>
          <a:prstGeom prst="rect">
            <a:avLst/>
          </a:prstGeom>
          <a:ln cap="flat" cmpd="sng" w="9525">
            <a:solidFill>
              <a:srgbClr val="FFFFFF"/>
            </a:solidFill>
            <a:prstDash val="solid"/>
            <a:round/>
            <a:headEnd len="sm" w="sm" type="none"/>
            <a:tailEnd len="sm" w="sm" type="none"/>
          </a:ln>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highlight>
                  <a:srgbClr val="FFFFFF"/>
                </a:highlight>
              </a:rPr>
              <a:t>Introduction of communication  </a:t>
            </a:r>
            <a:endParaRPr>
              <a:highlight>
                <a:srgbClr val="FFFFFF"/>
              </a:highlight>
            </a:endParaRPr>
          </a:p>
        </p:txBody>
      </p:sp>
      <p:sp>
        <p:nvSpPr>
          <p:cNvPr id="67" name="Google Shape;67;p15"/>
          <p:cNvSpPr txBox="1"/>
          <p:nvPr>
            <p:ph idx="1" type="body"/>
          </p:nvPr>
        </p:nvSpPr>
        <p:spPr>
          <a:xfrm>
            <a:off x="137900" y="927375"/>
            <a:ext cx="8520600" cy="3308700"/>
          </a:xfrm>
          <a:prstGeom prst="rect">
            <a:avLst/>
          </a:prstGeom>
        </p:spPr>
        <p:txBody>
          <a:bodyPr anchorCtr="0" anchor="t" bIns="91425" lIns="91425" spcFirstLastPara="1" rIns="91425" wrap="square" tIns="91425">
            <a:normAutofit/>
          </a:bodyPr>
          <a:lstStyle/>
          <a:p>
            <a:pPr indent="0" lvl="0" marL="0" rtl="0" algn="l">
              <a:spcBef>
                <a:spcPts val="1200"/>
              </a:spcBef>
              <a:spcAft>
                <a:spcPts val="0"/>
              </a:spcAft>
              <a:buNone/>
            </a:pPr>
            <a:r>
              <a:rPr lang="en-GB">
                <a:solidFill>
                  <a:schemeClr val="dk1"/>
                </a:solidFill>
                <a:highlight>
                  <a:srgbClr val="FFFFFF"/>
                </a:highlight>
              </a:rPr>
              <a:t>Communication at Flight Foods Ltd means the process of sharing clear information, instructions, ideas and feedback between managers and employees so that airline meals are prepared safely, correctly and to the required quality standard.</a:t>
            </a:r>
            <a:endParaRPr>
              <a:solidFill>
                <a:schemeClr val="dk1"/>
              </a:solidFill>
              <a:highlight>
                <a:srgbClr val="FFFFFF"/>
              </a:highlight>
            </a:endParaRPr>
          </a:p>
          <a:p>
            <a:pPr indent="0" lvl="0" marL="0" rtl="0" algn="l">
              <a:spcBef>
                <a:spcPts val="1200"/>
              </a:spcBef>
              <a:spcAft>
                <a:spcPts val="0"/>
              </a:spcAft>
              <a:buClr>
                <a:schemeClr val="dk1"/>
              </a:buClr>
              <a:buSzPts val="1100"/>
              <a:buFont typeface="Arial"/>
              <a:buNone/>
            </a:pPr>
            <a:r>
              <a:t/>
            </a:r>
            <a:endParaRPr>
              <a:solidFill>
                <a:schemeClr val="dk1"/>
              </a:solidFill>
              <a:highlight>
                <a:srgbClr val="FFFFFF"/>
              </a:highlight>
            </a:endParaRPr>
          </a:p>
          <a:p>
            <a:pPr indent="0" lvl="0" marL="0" rtl="0" algn="l">
              <a:spcBef>
                <a:spcPts val="1200"/>
              </a:spcBef>
              <a:spcAft>
                <a:spcPts val="1200"/>
              </a:spcAft>
              <a:buNone/>
            </a:pPr>
            <a:r>
              <a:t/>
            </a:r>
            <a:endParaRPr/>
          </a:p>
        </p:txBody>
      </p:sp>
      <p:sp>
        <p:nvSpPr>
          <p:cNvPr id="68" name="Google Shape;68;p15"/>
          <p:cNvSpPr txBox="1"/>
          <p:nvPr/>
        </p:nvSpPr>
        <p:spPr>
          <a:xfrm>
            <a:off x="6036525" y="4236075"/>
            <a:ext cx="2292600" cy="435000"/>
          </a:xfrm>
          <a:prstGeom prst="rect">
            <a:avLst/>
          </a:prstGeom>
          <a:noFill/>
          <a:ln>
            <a:noFill/>
          </a:ln>
        </p:spPr>
        <p:txBody>
          <a:bodyPr anchorCtr="0" anchor="t" bIns="91425" lIns="91425" spcFirstLastPara="1" rIns="91425" wrap="square" tIns="91425">
            <a:noAutofit/>
          </a:bodyPr>
          <a:lstStyle/>
          <a:p>
            <a:pPr indent="0" lvl="0" marL="0" rtl="0" algn="l">
              <a:lnSpc>
                <a:spcPct val="105000"/>
              </a:lnSpc>
              <a:spcBef>
                <a:spcPts val="1200"/>
              </a:spcBef>
              <a:spcAft>
                <a:spcPts val="1200"/>
              </a:spcAft>
              <a:buNone/>
            </a:pPr>
            <a:r>
              <a:rPr lang="en-GB" sz="1800">
                <a:solidFill>
                  <a:schemeClr val="dk1"/>
                </a:solidFill>
                <a:highlight>
                  <a:schemeClr val="lt1"/>
                </a:highlight>
              </a:rPr>
              <a:t>Berlo, D.K. (1960)</a:t>
            </a:r>
            <a:endParaRPr sz="1800">
              <a:solidFill>
                <a:schemeClr val="dk2"/>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2" name="Shape 72"/>
        <p:cNvGrpSpPr/>
        <p:nvPr/>
      </p:nvGrpSpPr>
      <p:grpSpPr>
        <a:xfrm>
          <a:off x="0" y="0"/>
          <a:ext cx="0" cy="0"/>
          <a:chOff x="0" y="0"/>
          <a:chExt cx="0" cy="0"/>
        </a:xfrm>
      </p:grpSpPr>
      <p:sp>
        <p:nvSpPr>
          <p:cNvPr id="73" name="Google Shape;73;p16"/>
          <p:cNvSpPr txBox="1"/>
          <p:nvPr>
            <p:ph type="title"/>
          </p:nvPr>
        </p:nvSpPr>
        <p:spPr>
          <a:xfrm>
            <a:off x="311700" y="217375"/>
            <a:ext cx="8520600" cy="5727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n-GB" sz="2400">
                <a:highlight>
                  <a:srgbClr val="FFFFFF"/>
                </a:highlight>
              </a:rPr>
              <a:t>Company Background</a:t>
            </a:r>
            <a:endParaRPr sz="4000">
              <a:highlight>
                <a:srgbClr val="FFFFFF"/>
              </a:highlight>
            </a:endParaRPr>
          </a:p>
        </p:txBody>
      </p:sp>
      <p:sp>
        <p:nvSpPr>
          <p:cNvPr id="74" name="Google Shape;74;p16"/>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p>
            <a:pPr indent="0" lvl="0" marL="0" rtl="0" algn="l">
              <a:lnSpc>
                <a:spcPct val="105000"/>
              </a:lnSpc>
              <a:spcBef>
                <a:spcPts val="1400"/>
              </a:spcBef>
              <a:spcAft>
                <a:spcPts val="0"/>
              </a:spcAft>
              <a:buClr>
                <a:schemeClr val="dk1"/>
              </a:buClr>
              <a:buSzPts val="1100"/>
              <a:buFont typeface="Arial"/>
              <a:buNone/>
            </a:pPr>
            <a:r>
              <a:rPr b="1" lang="en-GB" sz="1700">
                <a:solidFill>
                  <a:schemeClr val="dk1"/>
                </a:solidFill>
                <a:highlight>
                  <a:srgbClr val="FFFFFF"/>
                </a:highlight>
              </a:rPr>
              <a:t>About Flight Foods Ltd.</a:t>
            </a:r>
            <a:endParaRPr b="1" sz="1700">
              <a:solidFill>
                <a:schemeClr val="dk1"/>
              </a:solidFill>
              <a:highlight>
                <a:srgbClr val="FFFFFF"/>
              </a:highlight>
            </a:endParaRPr>
          </a:p>
          <a:p>
            <a:pPr indent="-323850" lvl="0" marL="457200" rtl="0" algn="l">
              <a:lnSpc>
                <a:spcPct val="105000"/>
              </a:lnSpc>
              <a:spcBef>
                <a:spcPts val="1200"/>
              </a:spcBef>
              <a:spcAft>
                <a:spcPts val="0"/>
              </a:spcAft>
              <a:buClr>
                <a:schemeClr val="dk1"/>
              </a:buClr>
              <a:buSzPts val="1500"/>
              <a:buChar char="●"/>
            </a:pPr>
            <a:r>
              <a:rPr lang="en-GB" sz="1500">
                <a:solidFill>
                  <a:schemeClr val="dk1"/>
                </a:solidFill>
                <a:highlight>
                  <a:srgbClr val="FFFFFF"/>
                </a:highlight>
              </a:rPr>
              <a:t>Medium-sized manufacturer of airline ready meals.</a:t>
            </a:r>
            <a:endParaRPr sz="1500">
              <a:solidFill>
                <a:schemeClr val="dk1"/>
              </a:solidFill>
              <a:highlight>
                <a:srgbClr val="FFFFFF"/>
              </a:highlight>
            </a:endParaRPr>
          </a:p>
          <a:p>
            <a:pPr indent="-323850" lvl="0" marL="457200" rtl="0" algn="l">
              <a:lnSpc>
                <a:spcPct val="105000"/>
              </a:lnSpc>
              <a:spcBef>
                <a:spcPts val="0"/>
              </a:spcBef>
              <a:spcAft>
                <a:spcPts val="0"/>
              </a:spcAft>
              <a:buClr>
                <a:schemeClr val="dk1"/>
              </a:buClr>
              <a:buSzPts val="1500"/>
              <a:buChar char="●"/>
            </a:pPr>
            <a:r>
              <a:rPr lang="en-GB" sz="1500">
                <a:solidFill>
                  <a:schemeClr val="dk1"/>
                </a:solidFill>
                <a:highlight>
                  <a:srgbClr val="FFFFFF"/>
                </a:highlight>
              </a:rPr>
              <a:t>Supplies meals to commercial airlines.</a:t>
            </a:r>
            <a:endParaRPr sz="1500">
              <a:solidFill>
                <a:schemeClr val="dk1"/>
              </a:solidFill>
              <a:highlight>
                <a:srgbClr val="FFFFFF"/>
              </a:highlight>
            </a:endParaRPr>
          </a:p>
          <a:p>
            <a:pPr indent="-323850" lvl="0" marL="457200" rtl="0" algn="l">
              <a:lnSpc>
                <a:spcPct val="105000"/>
              </a:lnSpc>
              <a:spcBef>
                <a:spcPts val="0"/>
              </a:spcBef>
              <a:spcAft>
                <a:spcPts val="0"/>
              </a:spcAft>
              <a:buClr>
                <a:schemeClr val="dk1"/>
              </a:buClr>
              <a:buSzPts val="1500"/>
              <a:buChar char="●"/>
            </a:pPr>
            <a:r>
              <a:rPr lang="en-GB" sz="1500">
                <a:solidFill>
                  <a:schemeClr val="dk1"/>
                </a:solidFill>
                <a:highlight>
                  <a:srgbClr val="FFFFFF"/>
                </a:highlight>
              </a:rPr>
              <a:t>Employs approximately 40 workers.</a:t>
            </a:r>
            <a:endParaRPr sz="1500">
              <a:solidFill>
                <a:schemeClr val="dk1"/>
              </a:solidFill>
              <a:highlight>
                <a:srgbClr val="FFFFFF"/>
              </a:highlight>
            </a:endParaRPr>
          </a:p>
          <a:p>
            <a:pPr indent="-323850" lvl="0" marL="457200" rtl="0" algn="l">
              <a:lnSpc>
                <a:spcPct val="105000"/>
              </a:lnSpc>
              <a:spcBef>
                <a:spcPts val="0"/>
              </a:spcBef>
              <a:spcAft>
                <a:spcPts val="0"/>
              </a:spcAft>
              <a:buClr>
                <a:schemeClr val="dk1"/>
              </a:buClr>
              <a:buSzPts val="1500"/>
              <a:buChar char="●"/>
            </a:pPr>
            <a:r>
              <a:rPr lang="en-GB" sz="1500">
                <a:solidFill>
                  <a:schemeClr val="dk1"/>
                </a:solidFill>
                <a:highlight>
                  <a:srgbClr val="FFFFFF"/>
                </a:highlight>
              </a:rPr>
              <a:t>Workforce consists of employees from five different cultural backgrounds.</a:t>
            </a:r>
            <a:endParaRPr sz="1500">
              <a:solidFill>
                <a:schemeClr val="dk1"/>
              </a:solidFill>
              <a:highlight>
                <a:srgbClr val="FFFFFF"/>
              </a:highlight>
            </a:endParaRPr>
          </a:p>
          <a:p>
            <a:pPr indent="-323850" lvl="0" marL="457200" rtl="0" algn="l">
              <a:lnSpc>
                <a:spcPct val="105000"/>
              </a:lnSpc>
              <a:spcBef>
                <a:spcPts val="0"/>
              </a:spcBef>
              <a:spcAft>
                <a:spcPts val="0"/>
              </a:spcAft>
              <a:buClr>
                <a:schemeClr val="dk1"/>
              </a:buClr>
              <a:buSzPts val="1500"/>
              <a:buChar char="●"/>
            </a:pPr>
            <a:r>
              <a:rPr lang="en-GB" sz="1500">
                <a:solidFill>
                  <a:schemeClr val="dk1"/>
                </a:solidFill>
                <a:highlight>
                  <a:srgbClr val="FFFFFF"/>
                </a:highlight>
              </a:rPr>
              <a:t>Aim is to produce safe, high-quality meals for airline customers.</a:t>
            </a:r>
            <a:endParaRPr sz="1500">
              <a:solidFill>
                <a:schemeClr val="dk1"/>
              </a:solidFill>
              <a:highlight>
                <a:srgbClr val="FFFFFF"/>
              </a:highlight>
            </a:endParaRPr>
          </a:p>
          <a:p>
            <a:pPr indent="0" lvl="0" marL="0" rtl="0" algn="l">
              <a:lnSpc>
                <a:spcPct val="105000"/>
              </a:lnSpc>
              <a:spcBef>
                <a:spcPts val="1200"/>
              </a:spcBef>
              <a:spcAft>
                <a:spcPts val="0"/>
              </a:spcAft>
              <a:buClr>
                <a:schemeClr val="dk1"/>
              </a:buClr>
              <a:buSzPts val="1100"/>
              <a:buFont typeface="Arial"/>
              <a:buNone/>
            </a:pPr>
            <a:r>
              <a:rPr b="1" lang="en-GB" sz="1500">
                <a:solidFill>
                  <a:schemeClr val="dk1"/>
                </a:solidFill>
                <a:highlight>
                  <a:srgbClr val="FFFFFF"/>
                </a:highlight>
              </a:rPr>
              <a:t>Current Problem</a:t>
            </a:r>
            <a:endParaRPr b="1" sz="1500">
              <a:solidFill>
                <a:schemeClr val="dk1"/>
              </a:solidFill>
              <a:highlight>
                <a:srgbClr val="FFFFFF"/>
              </a:highlight>
            </a:endParaRPr>
          </a:p>
          <a:p>
            <a:pPr indent="-323850" lvl="0" marL="457200" rtl="0" algn="l">
              <a:lnSpc>
                <a:spcPct val="105000"/>
              </a:lnSpc>
              <a:spcBef>
                <a:spcPts val="1200"/>
              </a:spcBef>
              <a:spcAft>
                <a:spcPts val="0"/>
              </a:spcAft>
              <a:buClr>
                <a:schemeClr val="dk1"/>
              </a:buClr>
              <a:buSzPts val="1500"/>
              <a:buChar char="●"/>
            </a:pPr>
            <a:r>
              <a:rPr lang="en-GB" sz="1500">
                <a:solidFill>
                  <a:schemeClr val="dk1"/>
                </a:solidFill>
                <a:highlight>
                  <a:srgbClr val="FFFFFF"/>
                </a:highlight>
              </a:rPr>
              <a:t>Declining market share.</a:t>
            </a:r>
            <a:endParaRPr sz="1500">
              <a:solidFill>
                <a:schemeClr val="dk1"/>
              </a:solidFill>
              <a:highlight>
                <a:srgbClr val="FFFFFF"/>
              </a:highlight>
            </a:endParaRPr>
          </a:p>
          <a:p>
            <a:pPr indent="-323850" lvl="0" marL="457200" rtl="0" algn="l">
              <a:lnSpc>
                <a:spcPct val="105000"/>
              </a:lnSpc>
              <a:spcBef>
                <a:spcPts val="0"/>
              </a:spcBef>
              <a:spcAft>
                <a:spcPts val="0"/>
              </a:spcAft>
              <a:buClr>
                <a:schemeClr val="dk1"/>
              </a:buClr>
              <a:buSzPts val="1500"/>
              <a:buChar char="●"/>
            </a:pPr>
            <a:r>
              <a:rPr lang="en-GB" sz="1500">
                <a:solidFill>
                  <a:schemeClr val="dk1"/>
                </a:solidFill>
                <a:highlight>
                  <a:srgbClr val="FFFFFF"/>
                </a:highlight>
              </a:rPr>
              <a:t>Customer complaints about:</a:t>
            </a:r>
            <a:endParaRPr sz="1500">
              <a:solidFill>
                <a:schemeClr val="dk1"/>
              </a:solidFill>
              <a:highlight>
                <a:srgbClr val="FFFFFF"/>
              </a:highlight>
            </a:endParaRPr>
          </a:p>
          <a:p>
            <a:pPr indent="-323850" lvl="1" marL="914400" rtl="0" algn="l">
              <a:lnSpc>
                <a:spcPct val="105000"/>
              </a:lnSpc>
              <a:spcBef>
                <a:spcPts val="0"/>
              </a:spcBef>
              <a:spcAft>
                <a:spcPts val="0"/>
              </a:spcAft>
              <a:buClr>
                <a:schemeClr val="dk1"/>
              </a:buClr>
              <a:buSzPts val="1500"/>
              <a:buChar char="○"/>
            </a:pPr>
            <a:r>
              <a:rPr lang="en-GB" sz="1500">
                <a:solidFill>
                  <a:schemeClr val="dk1"/>
                </a:solidFill>
                <a:highlight>
                  <a:srgbClr val="FFFFFF"/>
                </a:highlight>
              </a:rPr>
              <a:t>Undercooked food.</a:t>
            </a:r>
            <a:endParaRPr sz="1500">
              <a:solidFill>
                <a:schemeClr val="dk1"/>
              </a:solidFill>
              <a:highlight>
                <a:srgbClr val="FFFFFF"/>
              </a:highlight>
            </a:endParaRPr>
          </a:p>
          <a:p>
            <a:pPr indent="-323850" lvl="1" marL="914400" rtl="0" algn="l">
              <a:lnSpc>
                <a:spcPct val="105000"/>
              </a:lnSpc>
              <a:spcBef>
                <a:spcPts val="0"/>
              </a:spcBef>
              <a:spcAft>
                <a:spcPts val="0"/>
              </a:spcAft>
              <a:buClr>
                <a:schemeClr val="dk1"/>
              </a:buClr>
              <a:buSzPts val="1500"/>
              <a:buChar char="○"/>
            </a:pPr>
            <a:r>
              <a:rPr lang="en-GB" sz="1500">
                <a:solidFill>
                  <a:schemeClr val="dk1"/>
                </a:solidFill>
                <a:highlight>
                  <a:srgbClr val="FFFFFF"/>
                </a:highlight>
              </a:rPr>
              <a:t>Poor packaging.</a:t>
            </a:r>
            <a:endParaRPr sz="1500">
              <a:solidFill>
                <a:schemeClr val="dk1"/>
              </a:solidFill>
              <a:highlight>
                <a:srgbClr val="FFFFFF"/>
              </a:highlight>
            </a:endParaRPr>
          </a:p>
          <a:p>
            <a:pPr indent="-323850" lvl="1" marL="914400" rtl="0" algn="l">
              <a:lnSpc>
                <a:spcPct val="105000"/>
              </a:lnSpc>
              <a:spcBef>
                <a:spcPts val="0"/>
              </a:spcBef>
              <a:spcAft>
                <a:spcPts val="0"/>
              </a:spcAft>
              <a:buClr>
                <a:schemeClr val="dk1"/>
              </a:buClr>
              <a:buSzPts val="1500"/>
              <a:buChar char="○"/>
            </a:pPr>
            <a:r>
              <a:rPr lang="en-GB" sz="1500">
                <a:solidFill>
                  <a:schemeClr val="dk1"/>
                </a:solidFill>
                <a:highlight>
                  <a:srgbClr val="FFFFFF"/>
                </a:highlight>
              </a:rPr>
              <a:t>Meat found in vegetarian meals.</a:t>
            </a:r>
            <a:endParaRPr sz="1500">
              <a:solidFill>
                <a:schemeClr val="dk1"/>
              </a:solidFill>
              <a:highlight>
                <a:srgbClr val="FFFFFF"/>
              </a:highlight>
            </a:endParaRPr>
          </a:p>
          <a:p>
            <a:pPr indent="-323850" lvl="1" marL="914400" rtl="0" algn="l">
              <a:lnSpc>
                <a:spcPct val="105000"/>
              </a:lnSpc>
              <a:spcBef>
                <a:spcPts val="0"/>
              </a:spcBef>
              <a:spcAft>
                <a:spcPts val="0"/>
              </a:spcAft>
              <a:buClr>
                <a:schemeClr val="dk1"/>
              </a:buClr>
              <a:buSzPts val="1500"/>
              <a:buChar char="○"/>
            </a:pPr>
            <a:r>
              <a:rPr lang="en-GB" sz="1500">
                <a:solidFill>
                  <a:schemeClr val="dk1"/>
                </a:solidFill>
                <a:highlight>
                  <a:srgbClr val="FFFFFF"/>
                </a:highlight>
              </a:rPr>
              <a:t>Poor food hygiene.</a:t>
            </a:r>
            <a:endParaRPr sz="1500">
              <a:solidFill>
                <a:schemeClr val="dk1"/>
              </a:solidFill>
              <a:highlight>
                <a:srgbClr val="FFFFFF"/>
              </a:highlight>
            </a:endParaRPr>
          </a:p>
          <a:p>
            <a:pPr indent="0" lvl="0" marL="0" rtl="0" algn="l">
              <a:lnSpc>
                <a:spcPct val="105000"/>
              </a:lnSpc>
              <a:spcBef>
                <a:spcPts val="1200"/>
              </a:spcBef>
              <a:spcAft>
                <a:spcPts val="1200"/>
              </a:spcAft>
              <a:buNone/>
            </a:pPr>
            <a:r>
              <a:t/>
            </a:r>
            <a:endParaRPr sz="2200">
              <a:highlight>
                <a:srgbClr val="FFFFFF"/>
              </a:highlight>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8" name="Shape 78"/>
        <p:cNvGrpSpPr/>
        <p:nvPr/>
      </p:nvGrpSpPr>
      <p:grpSpPr>
        <a:xfrm>
          <a:off x="0" y="0"/>
          <a:ext cx="0" cy="0"/>
          <a:chOff x="0" y="0"/>
          <a:chExt cx="0" cy="0"/>
        </a:xfrm>
      </p:grpSpPr>
      <p:sp>
        <p:nvSpPr>
          <p:cNvPr id="79" name="Google Shape;79;p17"/>
          <p:cNvSpPr txBox="1"/>
          <p:nvPr>
            <p:ph type="title"/>
          </p:nvPr>
        </p:nvSpPr>
        <p:spPr>
          <a:xfrm>
            <a:off x="311700" y="0"/>
            <a:ext cx="8520600" cy="5727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n-GB" sz="2400">
                <a:highlight>
                  <a:srgbClr val="FFFFFF"/>
                </a:highlight>
              </a:rPr>
              <a:t>Main Issues Identified</a:t>
            </a:r>
            <a:endParaRPr sz="4000">
              <a:highlight>
                <a:srgbClr val="FFFFFF"/>
              </a:highlight>
            </a:endParaRPr>
          </a:p>
        </p:txBody>
      </p:sp>
      <p:sp>
        <p:nvSpPr>
          <p:cNvPr id="80" name="Google Shape;80;p17"/>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1400"/>
              </a:spcBef>
              <a:spcAft>
                <a:spcPts val="0"/>
              </a:spcAft>
              <a:buClr>
                <a:schemeClr val="dk1"/>
              </a:buClr>
              <a:buSzPts val="1100"/>
              <a:buFont typeface="Arial"/>
              <a:buNone/>
            </a:pPr>
            <a:r>
              <a:rPr b="1" lang="en-GB" sz="1900">
                <a:solidFill>
                  <a:schemeClr val="dk1"/>
                </a:solidFill>
                <a:highlight>
                  <a:srgbClr val="FFFFFF"/>
                </a:highlight>
              </a:rPr>
              <a:t>Key Problems</a:t>
            </a:r>
            <a:endParaRPr b="1" sz="1900">
              <a:solidFill>
                <a:schemeClr val="dk1"/>
              </a:solidFill>
              <a:highlight>
                <a:srgbClr val="FFFFFF"/>
              </a:highlight>
            </a:endParaRPr>
          </a:p>
          <a:p>
            <a:pPr indent="-336550" lvl="0" marL="457200" rtl="0" algn="l">
              <a:spcBef>
                <a:spcPts val="1200"/>
              </a:spcBef>
              <a:spcAft>
                <a:spcPts val="0"/>
              </a:spcAft>
              <a:buClr>
                <a:schemeClr val="dk1"/>
              </a:buClr>
              <a:buSzPts val="1700"/>
              <a:buChar char="●"/>
            </a:pPr>
            <a:r>
              <a:rPr lang="en-GB" sz="1700">
                <a:solidFill>
                  <a:schemeClr val="dk1"/>
                </a:solidFill>
                <a:highlight>
                  <a:srgbClr val="FFFFFF"/>
                </a:highlight>
              </a:rPr>
              <a:t>Employees receive little or no food hygiene training.</a:t>
            </a:r>
            <a:endParaRPr sz="1700">
              <a:solidFill>
                <a:schemeClr val="dk1"/>
              </a:solidFill>
              <a:highlight>
                <a:srgbClr val="FFFFFF"/>
              </a:highlight>
            </a:endParaRPr>
          </a:p>
          <a:p>
            <a:pPr indent="-336550" lvl="0" marL="457200" rtl="0" algn="l">
              <a:spcBef>
                <a:spcPts val="0"/>
              </a:spcBef>
              <a:spcAft>
                <a:spcPts val="0"/>
              </a:spcAft>
              <a:buClr>
                <a:schemeClr val="dk1"/>
              </a:buClr>
              <a:buSzPts val="1700"/>
              <a:buChar char="●"/>
            </a:pPr>
            <a:r>
              <a:rPr lang="en-GB" sz="1700">
                <a:solidFill>
                  <a:schemeClr val="dk1"/>
                </a:solidFill>
                <a:highlight>
                  <a:srgbClr val="FFFFFF"/>
                </a:highlight>
              </a:rPr>
              <a:t>Language differences reduce communication.</a:t>
            </a:r>
            <a:endParaRPr sz="1700">
              <a:solidFill>
                <a:schemeClr val="dk1"/>
              </a:solidFill>
              <a:highlight>
                <a:srgbClr val="FFFFFF"/>
              </a:highlight>
            </a:endParaRPr>
          </a:p>
          <a:p>
            <a:pPr indent="-336550" lvl="0" marL="457200" rtl="0" algn="l">
              <a:spcBef>
                <a:spcPts val="0"/>
              </a:spcBef>
              <a:spcAft>
                <a:spcPts val="0"/>
              </a:spcAft>
              <a:buClr>
                <a:schemeClr val="dk1"/>
              </a:buClr>
              <a:buSzPts val="1700"/>
              <a:buChar char="●"/>
            </a:pPr>
            <a:r>
              <a:rPr lang="en-GB" sz="1700">
                <a:solidFill>
                  <a:schemeClr val="dk1"/>
                </a:solidFill>
                <a:highlight>
                  <a:srgbClr val="FFFFFF"/>
                </a:highlight>
              </a:rPr>
              <a:t>Old, noisy machinery affects communication.</a:t>
            </a:r>
            <a:endParaRPr sz="1700">
              <a:solidFill>
                <a:schemeClr val="dk1"/>
              </a:solidFill>
              <a:highlight>
                <a:srgbClr val="FFFFFF"/>
              </a:highlight>
            </a:endParaRPr>
          </a:p>
          <a:p>
            <a:pPr indent="-336550" lvl="0" marL="457200" rtl="0" algn="l">
              <a:spcBef>
                <a:spcPts val="0"/>
              </a:spcBef>
              <a:spcAft>
                <a:spcPts val="0"/>
              </a:spcAft>
              <a:buClr>
                <a:schemeClr val="dk1"/>
              </a:buClr>
              <a:buSzPts val="1700"/>
              <a:buChar char="●"/>
            </a:pPr>
            <a:r>
              <a:rPr lang="en-GB" sz="1700">
                <a:solidFill>
                  <a:schemeClr val="dk1"/>
                </a:solidFill>
                <a:highlight>
                  <a:srgbClr val="FFFFFF"/>
                </a:highlight>
              </a:rPr>
              <a:t>Poor hygiene practices by both employees and management.</a:t>
            </a:r>
            <a:endParaRPr sz="1700">
              <a:solidFill>
                <a:schemeClr val="dk1"/>
              </a:solidFill>
              <a:highlight>
                <a:srgbClr val="FFFFFF"/>
              </a:highlight>
            </a:endParaRPr>
          </a:p>
          <a:p>
            <a:pPr indent="-336550" lvl="0" marL="457200" rtl="0" algn="l">
              <a:spcBef>
                <a:spcPts val="0"/>
              </a:spcBef>
              <a:spcAft>
                <a:spcPts val="0"/>
              </a:spcAft>
              <a:buClr>
                <a:schemeClr val="dk1"/>
              </a:buClr>
              <a:buSzPts val="1700"/>
              <a:buChar char="●"/>
            </a:pPr>
            <a:r>
              <a:rPr lang="en-GB" sz="1700">
                <a:solidFill>
                  <a:schemeClr val="dk1"/>
                </a:solidFill>
                <a:highlight>
                  <a:srgbClr val="FFFFFF"/>
                </a:highlight>
              </a:rPr>
              <a:t>Inadequate supervision.</a:t>
            </a:r>
            <a:endParaRPr sz="1700">
              <a:solidFill>
                <a:schemeClr val="dk1"/>
              </a:solidFill>
              <a:highlight>
                <a:srgbClr val="FFFFFF"/>
              </a:highlight>
            </a:endParaRPr>
          </a:p>
          <a:p>
            <a:pPr indent="-336550" lvl="0" marL="457200" rtl="0" algn="l">
              <a:spcBef>
                <a:spcPts val="0"/>
              </a:spcBef>
              <a:spcAft>
                <a:spcPts val="0"/>
              </a:spcAft>
              <a:buClr>
                <a:schemeClr val="dk1"/>
              </a:buClr>
              <a:buSzPts val="1700"/>
              <a:buChar char="●"/>
            </a:pPr>
            <a:r>
              <a:rPr lang="en-GB" sz="1700">
                <a:solidFill>
                  <a:schemeClr val="dk1"/>
                </a:solidFill>
                <a:highlight>
                  <a:srgbClr val="FFFFFF"/>
                </a:highlight>
              </a:rPr>
              <a:t>Food safety procedures are not consistently followed.</a:t>
            </a:r>
            <a:endParaRPr sz="1700">
              <a:solidFill>
                <a:schemeClr val="dk1"/>
              </a:solidFill>
              <a:highlight>
                <a:srgbClr val="FFFFFF"/>
              </a:highlight>
            </a:endParaRPr>
          </a:p>
          <a:p>
            <a:pPr indent="-336550" lvl="0" marL="457200" rtl="0" algn="l">
              <a:spcBef>
                <a:spcPts val="0"/>
              </a:spcBef>
              <a:spcAft>
                <a:spcPts val="0"/>
              </a:spcAft>
              <a:buClr>
                <a:schemeClr val="dk1"/>
              </a:buClr>
              <a:buSzPts val="1700"/>
              <a:buChar char="●"/>
            </a:pPr>
            <a:r>
              <a:rPr lang="en-GB" sz="1700">
                <a:solidFill>
                  <a:schemeClr val="dk1"/>
                </a:solidFill>
                <a:highlight>
                  <a:srgbClr val="FFFFFF"/>
                </a:highlight>
              </a:rPr>
              <a:t>Communication failures reduce product quality and customer satisfaction.</a:t>
            </a:r>
            <a:endParaRPr sz="1700">
              <a:solidFill>
                <a:schemeClr val="dk1"/>
              </a:solidFill>
              <a:highlight>
                <a:srgbClr val="FFFFFF"/>
              </a:highlight>
            </a:endParaRPr>
          </a:p>
          <a:p>
            <a:pPr indent="0" lvl="0" marL="0" rtl="0" algn="l">
              <a:spcBef>
                <a:spcPts val="1200"/>
              </a:spcBef>
              <a:spcAft>
                <a:spcPts val="1200"/>
              </a:spcAft>
              <a:buNone/>
            </a:pPr>
            <a:r>
              <a:t/>
            </a:r>
            <a:endParaRPr sz="2400">
              <a:highlight>
                <a:srgbClr val="FFFFFF"/>
              </a:highlight>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4" name="Shape 84"/>
        <p:cNvGrpSpPr/>
        <p:nvPr/>
      </p:nvGrpSpPr>
      <p:grpSpPr>
        <a:xfrm>
          <a:off x="0" y="0"/>
          <a:ext cx="0" cy="0"/>
          <a:chOff x="0" y="0"/>
          <a:chExt cx="0" cy="0"/>
        </a:xfrm>
      </p:grpSpPr>
      <p:sp>
        <p:nvSpPr>
          <p:cNvPr id="85" name="Google Shape;85;p18"/>
          <p:cNvSpPr txBox="1"/>
          <p:nvPr>
            <p:ph type="title"/>
          </p:nvPr>
        </p:nvSpPr>
        <p:spPr>
          <a:xfrm>
            <a:off x="311700" y="46725"/>
            <a:ext cx="8520600" cy="5727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n-GB" sz="1900">
                <a:highlight>
                  <a:srgbClr val="FFFFFF"/>
                </a:highlight>
              </a:rPr>
              <a:t>Barrier 1: Environmental Noise</a:t>
            </a:r>
            <a:endParaRPr sz="3500">
              <a:highlight>
                <a:srgbClr val="FFFFFF"/>
              </a:highlight>
            </a:endParaRPr>
          </a:p>
        </p:txBody>
      </p:sp>
      <p:sp>
        <p:nvSpPr>
          <p:cNvPr id="86" name="Google Shape;86;p18"/>
          <p:cNvSpPr txBox="1"/>
          <p:nvPr>
            <p:ph idx="1" type="body"/>
          </p:nvPr>
        </p:nvSpPr>
        <p:spPr>
          <a:xfrm>
            <a:off x="311700" y="805025"/>
            <a:ext cx="8520600" cy="3416400"/>
          </a:xfrm>
          <a:prstGeom prst="rect">
            <a:avLst/>
          </a:prstGeom>
        </p:spPr>
        <p:txBody>
          <a:bodyPr anchorCtr="0" anchor="t" bIns="91425" lIns="91425" spcFirstLastPara="1" rIns="91425" wrap="square" tIns="91425">
            <a:noAutofit/>
          </a:bodyPr>
          <a:lstStyle/>
          <a:p>
            <a:pPr indent="0" lvl="0" marL="0" rtl="0" algn="l">
              <a:spcBef>
                <a:spcPts val="1400"/>
              </a:spcBef>
              <a:spcAft>
                <a:spcPts val="0"/>
              </a:spcAft>
              <a:buClr>
                <a:schemeClr val="dk1"/>
              </a:buClr>
              <a:buSzPts val="1100"/>
              <a:buFont typeface="Arial"/>
              <a:buNone/>
            </a:pPr>
            <a:r>
              <a:rPr b="1" lang="en-GB" sz="1500">
                <a:solidFill>
                  <a:schemeClr val="dk1"/>
                </a:solidFill>
                <a:highlight>
                  <a:srgbClr val="FFFFFF"/>
                </a:highlight>
              </a:rPr>
              <a:t>Barrier 1: Environmental Noise</a:t>
            </a:r>
            <a:endParaRPr b="1" sz="1500">
              <a:solidFill>
                <a:schemeClr val="dk1"/>
              </a:solidFill>
              <a:highlight>
                <a:srgbClr val="FFFFFF"/>
              </a:highlight>
            </a:endParaRPr>
          </a:p>
          <a:p>
            <a:pPr indent="0" lvl="0" marL="0" rtl="0" algn="l">
              <a:spcBef>
                <a:spcPts val="1200"/>
              </a:spcBef>
              <a:spcAft>
                <a:spcPts val="0"/>
              </a:spcAft>
              <a:buClr>
                <a:schemeClr val="dk1"/>
              </a:buClr>
              <a:buSzPts val="1100"/>
              <a:buFont typeface="Arial"/>
              <a:buNone/>
            </a:pPr>
            <a:r>
              <a:rPr b="1" lang="en-GB" sz="1300">
                <a:solidFill>
                  <a:schemeClr val="dk1"/>
                </a:solidFill>
                <a:highlight>
                  <a:srgbClr val="FFFFFF"/>
                </a:highlight>
              </a:rPr>
              <a:t>Problem</a:t>
            </a:r>
            <a:endParaRPr b="1" sz="1300">
              <a:solidFill>
                <a:schemeClr val="dk1"/>
              </a:solidFill>
              <a:highlight>
                <a:srgbClr val="FFFFFF"/>
              </a:highlight>
            </a:endParaRPr>
          </a:p>
          <a:p>
            <a:pPr indent="-311150" lvl="0" marL="457200" rtl="0" algn="l">
              <a:spcBef>
                <a:spcPts val="1200"/>
              </a:spcBef>
              <a:spcAft>
                <a:spcPts val="0"/>
              </a:spcAft>
              <a:buClr>
                <a:schemeClr val="dk1"/>
              </a:buClr>
              <a:buSzPts val="1300"/>
              <a:buChar char="●"/>
            </a:pPr>
            <a:r>
              <a:rPr lang="en-GB" sz="1300">
                <a:solidFill>
                  <a:schemeClr val="dk1"/>
                </a:solidFill>
                <a:highlight>
                  <a:srgbClr val="FFFFFF"/>
                </a:highlight>
              </a:rPr>
              <a:t>Old and noisy machines make it difficult for employees to hear instructions.</a:t>
            </a:r>
            <a:endParaRPr sz="1300">
              <a:solidFill>
                <a:schemeClr val="dk1"/>
              </a:solidFill>
              <a:highlight>
                <a:srgbClr val="FFFFFF"/>
              </a:highlight>
            </a:endParaRPr>
          </a:p>
          <a:p>
            <a:pPr indent="-311150" lvl="0" marL="457200" rtl="0" algn="l">
              <a:spcBef>
                <a:spcPts val="0"/>
              </a:spcBef>
              <a:spcAft>
                <a:spcPts val="0"/>
              </a:spcAft>
              <a:buClr>
                <a:schemeClr val="dk1"/>
              </a:buClr>
              <a:buSzPts val="1300"/>
              <a:buChar char="●"/>
            </a:pPr>
            <a:r>
              <a:rPr lang="en-GB" sz="1300">
                <a:solidFill>
                  <a:schemeClr val="dk1"/>
                </a:solidFill>
                <a:highlight>
                  <a:srgbClr val="FFFFFF"/>
                </a:highlight>
              </a:rPr>
              <a:t>Important food safety messages may be misunderstood or missed.</a:t>
            </a:r>
            <a:endParaRPr sz="1300">
              <a:solidFill>
                <a:schemeClr val="dk1"/>
              </a:solidFill>
              <a:highlight>
                <a:srgbClr val="FFFFFF"/>
              </a:highlight>
            </a:endParaRPr>
          </a:p>
          <a:p>
            <a:pPr indent="-311150" lvl="0" marL="457200" rtl="0" algn="l">
              <a:spcBef>
                <a:spcPts val="0"/>
              </a:spcBef>
              <a:spcAft>
                <a:spcPts val="0"/>
              </a:spcAft>
              <a:buClr>
                <a:schemeClr val="dk1"/>
              </a:buClr>
              <a:buSzPts val="1300"/>
              <a:buChar char="●"/>
            </a:pPr>
            <a:r>
              <a:rPr lang="en-GB" sz="1300">
                <a:solidFill>
                  <a:schemeClr val="dk1"/>
                </a:solidFill>
                <a:highlight>
                  <a:srgbClr val="FFFFFF"/>
                </a:highlight>
              </a:rPr>
              <a:t>This can cause cooking, packaging and order errors.</a:t>
            </a:r>
            <a:endParaRPr sz="1300">
              <a:solidFill>
                <a:schemeClr val="dk1"/>
              </a:solidFill>
              <a:highlight>
                <a:srgbClr val="FFFFFF"/>
              </a:highlight>
            </a:endParaRPr>
          </a:p>
          <a:p>
            <a:pPr indent="0" lvl="0" marL="0" rtl="0" algn="l">
              <a:spcBef>
                <a:spcPts val="1200"/>
              </a:spcBef>
              <a:spcAft>
                <a:spcPts val="0"/>
              </a:spcAft>
              <a:buClr>
                <a:schemeClr val="dk1"/>
              </a:buClr>
              <a:buSzPts val="1100"/>
              <a:buFont typeface="Arial"/>
              <a:buNone/>
            </a:pPr>
            <a:r>
              <a:rPr b="1" lang="en-GB" sz="1300">
                <a:solidFill>
                  <a:schemeClr val="dk1"/>
                </a:solidFill>
                <a:highlight>
                  <a:srgbClr val="FFFFFF"/>
                </a:highlight>
              </a:rPr>
              <a:t>Solution</a:t>
            </a:r>
            <a:endParaRPr b="1" sz="1300">
              <a:solidFill>
                <a:schemeClr val="dk1"/>
              </a:solidFill>
              <a:highlight>
                <a:srgbClr val="FFFFFF"/>
              </a:highlight>
            </a:endParaRPr>
          </a:p>
          <a:p>
            <a:pPr indent="-311150" lvl="0" marL="457200" rtl="0" algn="l">
              <a:spcBef>
                <a:spcPts val="1200"/>
              </a:spcBef>
              <a:spcAft>
                <a:spcPts val="0"/>
              </a:spcAft>
              <a:buClr>
                <a:schemeClr val="dk1"/>
              </a:buClr>
              <a:buSzPts val="1300"/>
              <a:buChar char="●"/>
            </a:pPr>
            <a:r>
              <a:rPr lang="en-GB" sz="1300">
                <a:solidFill>
                  <a:schemeClr val="dk1"/>
                </a:solidFill>
                <a:highlight>
                  <a:srgbClr val="FFFFFF"/>
                </a:highlight>
              </a:rPr>
              <a:t>Repair or replace outdated machinery.</a:t>
            </a:r>
            <a:endParaRPr sz="1300">
              <a:solidFill>
                <a:schemeClr val="dk1"/>
              </a:solidFill>
              <a:highlight>
                <a:srgbClr val="FFFFFF"/>
              </a:highlight>
            </a:endParaRPr>
          </a:p>
          <a:p>
            <a:pPr indent="-311150" lvl="0" marL="457200" rtl="0" algn="l">
              <a:spcBef>
                <a:spcPts val="0"/>
              </a:spcBef>
              <a:spcAft>
                <a:spcPts val="0"/>
              </a:spcAft>
              <a:buClr>
                <a:schemeClr val="dk1"/>
              </a:buClr>
              <a:buSzPts val="1300"/>
              <a:buChar char="●"/>
            </a:pPr>
            <a:r>
              <a:rPr lang="en-GB" sz="1300">
                <a:solidFill>
                  <a:schemeClr val="dk1"/>
                </a:solidFill>
                <a:highlight>
                  <a:srgbClr val="FFFFFF"/>
                </a:highlight>
              </a:rPr>
              <a:t>Carry out regular machine maintenance.</a:t>
            </a:r>
            <a:endParaRPr sz="1300">
              <a:solidFill>
                <a:schemeClr val="dk1"/>
              </a:solidFill>
              <a:highlight>
                <a:srgbClr val="FFFFFF"/>
              </a:highlight>
            </a:endParaRPr>
          </a:p>
          <a:p>
            <a:pPr indent="-311150" lvl="0" marL="457200" rtl="0" algn="l">
              <a:spcBef>
                <a:spcPts val="0"/>
              </a:spcBef>
              <a:spcAft>
                <a:spcPts val="0"/>
              </a:spcAft>
              <a:buClr>
                <a:schemeClr val="dk1"/>
              </a:buClr>
              <a:buSzPts val="1300"/>
              <a:buChar char="●"/>
            </a:pPr>
            <a:r>
              <a:rPr lang="en-GB" sz="1300">
                <a:solidFill>
                  <a:schemeClr val="dk1"/>
                </a:solidFill>
                <a:highlight>
                  <a:srgbClr val="FFFFFF"/>
                </a:highlight>
              </a:rPr>
              <a:t>Give important instructions in a quiet area.</a:t>
            </a:r>
            <a:endParaRPr sz="1300">
              <a:solidFill>
                <a:schemeClr val="dk1"/>
              </a:solidFill>
              <a:highlight>
                <a:srgbClr val="FFFFFF"/>
              </a:highlight>
            </a:endParaRPr>
          </a:p>
          <a:p>
            <a:pPr indent="-311150" lvl="0" marL="457200" rtl="0" algn="l">
              <a:spcBef>
                <a:spcPts val="0"/>
              </a:spcBef>
              <a:spcAft>
                <a:spcPts val="0"/>
              </a:spcAft>
              <a:buClr>
                <a:schemeClr val="dk1"/>
              </a:buClr>
              <a:buSzPts val="1300"/>
              <a:buChar char="●"/>
            </a:pPr>
            <a:r>
              <a:rPr lang="en-GB" sz="1300">
                <a:solidFill>
                  <a:schemeClr val="dk1"/>
                </a:solidFill>
                <a:highlight>
                  <a:srgbClr val="FFFFFF"/>
                </a:highlight>
              </a:rPr>
              <a:t>Use written instructions, signs and visual checklists.</a:t>
            </a:r>
            <a:endParaRPr sz="1300">
              <a:solidFill>
                <a:schemeClr val="dk1"/>
              </a:solidFill>
              <a:highlight>
                <a:srgbClr val="FFFFFF"/>
              </a:highlight>
            </a:endParaRPr>
          </a:p>
          <a:p>
            <a:pPr indent="0" lvl="0" marL="0" rtl="0" algn="l">
              <a:spcBef>
                <a:spcPts val="1200"/>
              </a:spcBef>
              <a:spcAft>
                <a:spcPts val="0"/>
              </a:spcAft>
              <a:buClr>
                <a:schemeClr val="dk1"/>
              </a:buClr>
              <a:buSzPts val="1100"/>
              <a:buFont typeface="Arial"/>
              <a:buNone/>
            </a:pPr>
            <a:r>
              <a:rPr b="1" lang="en-GB" sz="1300">
                <a:solidFill>
                  <a:schemeClr val="dk1"/>
                </a:solidFill>
                <a:highlight>
                  <a:srgbClr val="FFFFFF"/>
                </a:highlight>
              </a:rPr>
              <a:t>Theory: Shannon and Weaver Model</a:t>
            </a:r>
            <a:endParaRPr b="1" sz="1300">
              <a:solidFill>
                <a:schemeClr val="dk1"/>
              </a:solidFill>
              <a:highlight>
                <a:srgbClr val="FFFFFF"/>
              </a:highlight>
            </a:endParaRPr>
          </a:p>
          <a:p>
            <a:pPr indent="-311150" lvl="0" marL="457200" rtl="0" algn="l">
              <a:spcBef>
                <a:spcPts val="1200"/>
              </a:spcBef>
              <a:spcAft>
                <a:spcPts val="0"/>
              </a:spcAft>
              <a:buClr>
                <a:schemeClr val="dk1"/>
              </a:buClr>
              <a:buSzPts val="1300"/>
              <a:buChar char="●"/>
            </a:pPr>
            <a:r>
              <a:rPr lang="en-GB" sz="1300">
                <a:solidFill>
                  <a:schemeClr val="dk1"/>
                </a:solidFill>
                <a:highlight>
                  <a:srgbClr val="FFFFFF"/>
                </a:highlight>
              </a:rPr>
              <a:t>This theory explains that noise can interrupt communication.</a:t>
            </a:r>
            <a:endParaRPr sz="1300">
              <a:solidFill>
                <a:schemeClr val="dk1"/>
              </a:solidFill>
              <a:highlight>
                <a:srgbClr val="FFFFFF"/>
              </a:highlight>
            </a:endParaRPr>
          </a:p>
          <a:p>
            <a:pPr indent="-311150" lvl="0" marL="457200" rtl="0" algn="l">
              <a:spcBef>
                <a:spcPts val="0"/>
              </a:spcBef>
              <a:spcAft>
                <a:spcPts val="0"/>
              </a:spcAft>
              <a:buClr>
                <a:schemeClr val="dk1"/>
              </a:buClr>
              <a:buSzPts val="1300"/>
              <a:buChar char="●"/>
            </a:pPr>
            <a:r>
              <a:rPr lang="en-GB" sz="1300">
                <a:solidFill>
                  <a:schemeClr val="dk1"/>
                </a:solidFill>
                <a:highlight>
                  <a:srgbClr val="FFFFFF"/>
                </a:highlight>
              </a:rPr>
              <a:t>At Flight Foods Ltd, machine noise may block or change the manager’s message.</a:t>
            </a:r>
            <a:endParaRPr sz="1300">
              <a:solidFill>
                <a:schemeClr val="dk1"/>
              </a:solidFill>
              <a:highlight>
                <a:srgbClr val="FFFFFF"/>
              </a:highlight>
            </a:endParaRPr>
          </a:p>
          <a:p>
            <a:pPr indent="-311150" lvl="0" marL="457200" rtl="0" algn="l">
              <a:spcBef>
                <a:spcPts val="0"/>
              </a:spcBef>
              <a:spcAft>
                <a:spcPts val="0"/>
              </a:spcAft>
              <a:buClr>
                <a:schemeClr val="dk1"/>
              </a:buClr>
              <a:buSzPts val="1300"/>
              <a:buChar char="●"/>
            </a:pPr>
            <a:r>
              <a:rPr lang="en-GB" sz="1300">
                <a:solidFill>
                  <a:schemeClr val="dk1"/>
                </a:solidFill>
                <a:highlight>
                  <a:srgbClr val="FFFFFF"/>
                </a:highlight>
              </a:rPr>
              <a:t>As a result, employees may receive incomplete or incorrect information.</a:t>
            </a:r>
            <a:endParaRPr sz="1300">
              <a:solidFill>
                <a:schemeClr val="dk1"/>
              </a:solidFill>
              <a:highlight>
                <a:srgbClr val="FFFFFF"/>
              </a:highlight>
            </a:endParaRPr>
          </a:p>
          <a:p>
            <a:pPr indent="0" lvl="0" marL="0" rtl="0" algn="l">
              <a:lnSpc>
                <a:spcPct val="95000"/>
              </a:lnSpc>
              <a:spcBef>
                <a:spcPts val="1200"/>
              </a:spcBef>
              <a:spcAft>
                <a:spcPts val="1200"/>
              </a:spcAft>
              <a:buSzPts val="935"/>
              <a:buNone/>
            </a:pPr>
            <a:r>
              <a:t/>
            </a:r>
            <a:endParaRPr b="1" sz="1805">
              <a:solidFill>
                <a:schemeClr val="dk1"/>
              </a:solidFill>
              <a:highlight>
                <a:srgbClr val="FFFFFF"/>
              </a:highlight>
            </a:endParaRPr>
          </a:p>
        </p:txBody>
      </p:sp>
      <p:pic>
        <p:nvPicPr>
          <p:cNvPr id="87" name="Google Shape;87;p18"/>
          <p:cNvPicPr preferRelativeResize="0"/>
          <p:nvPr/>
        </p:nvPicPr>
        <p:blipFill>
          <a:blip r:embed="rId3">
            <a:alphaModFix/>
          </a:blip>
          <a:stretch>
            <a:fillRect/>
          </a:stretch>
        </p:blipFill>
        <p:spPr>
          <a:xfrm>
            <a:off x="5339175" y="2232575"/>
            <a:ext cx="3753301" cy="2112350"/>
          </a:xfrm>
          <a:prstGeom prst="rect">
            <a:avLst/>
          </a:prstGeom>
          <a:noFill/>
          <a:ln>
            <a:noFill/>
          </a:ln>
        </p:spPr>
      </p:pic>
      <p:sp>
        <p:nvSpPr>
          <p:cNvPr id="88" name="Google Shape;88;p18"/>
          <p:cNvSpPr txBox="1"/>
          <p:nvPr/>
        </p:nvSpPr>
        <p:spPr>
          <a:xfrm>
            <a:off x="6817925" y="4467675"/>
            <a:ext cx="2154300" cy="572700"/>
          </a:xfrm>
          <a:prstGeom prst="rect">
            <a:avLst/>
          </a:prstGeom>
          <a:noFill/>
          <a:ln>
            <a:noFill/>
          </a:ln>
        </p:spPr>
        <p:txBody>
          <a:bodyPr anchorCtr="0" anchor="t" bIns="91425" lIns="91425" spcFirstLastPara="1" rIns="91425" wrap="square" tIns="91425">
            <a:noAutofit/>
          </a:bodyPr>
          <a:lstStyle/>
          <a:p>
            <a:pPr indent="0" lvl="0" marL="457200" rtl="0" algn="l">
              <a:lnSpc>
                <a:spcPct val="105000"/>
              </a:lnSpc>
              <a:spcBef>
                <a:spcPts val="1200"/>
              </a:spcBef>
              <a:spcAft>
                <a:spcPts val="1200"/>
              </a:spcAft>
              <a:buNone/>
            </a:pPr>
            <a:r>
              <a:rPr lang="en-GB" sz="1300">
                <a:solidFill>
                  <a:schemeClr val="dk1"/>
                </a:solidFill>
                <a:highlight>
                  <a:schemeClr val="lt1"/>
                </a:highlight>
              </a:rPr>
              <a:t>Shannon, C.E. and Weaver, W. (1949)</a:t>
            </a:r>
            <a:endParaRPr sz="1800">
              <a:solidFill>
                <a:schemeClr val="dk2"/>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2" name="Shape 92"/>
        <p:cNvGrpSpPr/>
        <p:nvPr/>
      </p:nvGrpSpPr>
      <p:grpSpPr>
        <a:xfrm>
          <a:off x="0" y="0"/>
          <a:ext cx="0" cy="0"/>
          <a:chOff x="0" y="0"/>
          <a:chExt cx="0" cy="0"/>
        </a:xfrm>
      </p:grpSpPr>
      <p:sp>
        <p:nvSpPr>
          <p:cNvPr id="93" name="Google Shape;93;p19"/>
          <p:cNvSpPr txBox="1"/>
          <p:nvPr>
            <p:ph type="title"/>
          </p:nvPr>
        </p:nvSpPr>
        <p:spPr>
          <a:xfrm>
            <a:off x="362550" y="72150"/>
            <a:ext cx="8520600" cy="5727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n-GB" sz="2000">
                <a:highlight>
                  <a:srgbClr val="FFFFFF"/>
                </a:highlight>
              </a:rPr>
              <a:t>Barrier 2: Language and Communication</a:t>
            </a:r>
            <a:endParaRPr sz="3600">
              <a:highlight>
                <a:srgbClr val="FFFFFF"/>
              </a:highlight>
            </a:endParaRPr>
          </a:p>
        </p:txBody>
      </p:sp>
      <p:sp>
        <p:nvSpPr>
          <p:cNvPr id="94" name="Google Shape;94;p19"/>
          <p:cNvSpPr txBox="1"/>
          <p:nvPr>
            <p:ph idx="1" type="body"/>
          </p:nvPr>
        </p:nvSpPr>
        <p:spPr>
          <a:xfrm>
            <a:off x="90900" y="554625"/>
            <a:ext cx="9063900" cy="4257900"/>
          </a:xfrm>
          <a:prstGeom prst="rect">
            <a:avLst/>
          </a:prstGeom>
        </p:spPr>
        <p:txBody>
          <a:bodyPr anchorCtr="0" anchor="t" bIns="91425" lIns="91425" spcFirstLastPara="1" rIns="91425" wrap="square" tIns="91425">
            <a:noAutofit/>
          </a:bodyPr>
          <a:lstStyle/>
          <a:p>
            <a:pPr indent="0" lvl="0" marL="0" rtl="0" algn="l">
              <a:spcBef>
                <a:spcPts val="1400"/>
              </a:spcBef>
              <a:spcAft>
                <a:spcPts val="0"/>
              </a:spcAft>
              <a:buNone/>
            </a:pPr>
            <a:r>
              <a:rPr b="1" lang="en-GB" sz="1300">
                <a:solidFill>
                  <a:schemeClr val="dk1"/>
                </a:solidFill>
                <a:highlight>
                  <a:srgbClr val="FFFFFF"/>
                </a:highlight>
              </a:rPr>
              <a:t>Barrier 2: Language and Communication</a:t>
            </a:r>
            <a:endParaRPr b="1" sz="1300">
              <a:solidFill>
                <a:schemeClr val="dk1"/>
              </a:solidFill>
              <a:highlight>
                <a:srgbClr val="FFFFFF"/>
              </a:highlight>
            </a:endParaRPr>
          </a:p>
          <a:p>
            <a:pPr indent="0" lvl="0" marL="0" rtl="0" algn="l">
              <a:spcBef>
                <a:spcPts val="1200"/>
              </a:spcBef>
              <a:spcAft>
                <a:spcPts val="0"/>
              </a:spcAft>
              <a:buNone/>
            </a:pPr>
            <a:r>
              <a:rPr b="1" lang="en-GB" sz="1100">
                <a:solidFill>
                  <a:schemeClr val="dk1"/>
                </a:solidFill>
                <a:highlight>
                  <a:srgbClr val="FFFFFF"/>
                </a:highlight>
              </a:rPr>
              <a:t>Problem</a:t>
            </a:r>
            <a:endParaRPr b="1" sz="1100">
              <a:solidFill>
                <a:schemeClr val="dk1"/>
              </a:solidFill>
              <a:highlight>
                <a:srgbClr val="FFFFFF"/>
              </a:highlight>
            </a:endParaRPr>
          </a:p>
          <a:p>
            <a:pPr indent="-298450" lvl="0" marL="457200" rtl="0" algn="l">
              <a:spcBef>
                <a:spcPts val="1200"/>
              </a:spcBef>
              <a:spcAft>
                <a:spcPts val="0"/>
              </a:spcAft>
              <a:buClr>
                <a:schemeClr val="dk1"/>
              </a:buClr>
              <a:buSzPts val="1100"/>
              <a:buChar char="●"/>
            </a:pPr>
            <a:r>
              <a:rPr lang="en-GB" sz="1100">
                <a:solidFill>
                  <a:schemeClr val="dk1"/>
                </a:solidFill>
                <a:highlight>
                  <a:srgbClr val="FFFFFF"/>
                </a:highlight>
              </a:rPr>
              <a:t>Employees at Flight Foods Ltd come from different language and cultural backgrounds.</a:t>
            </a:r>
            <a:endParaRPr sz="1100">
              <a:solidFill>
                <a:schemeClr val="dk1"/>
              </a:solidFill>
              <a:highlight>
                <a:srgbClr val="FFFFFF"/>
              </a:highlight>
            </a:endParaRPr>
          </a:p>
          <a:p>
            <a:pPr indent="-298450" lvl="0" marL="457200" rtl="0" algn="l">
              <a:spcBef>
                <a:spcPts val="0"/>
              </a:spcBef>
              <a:spcAft>
                <a:spcPts val="0"/>
              </a:spcAft>
              <a:buClr>
                <a:schemeClr val="dk1"/>
              </a:buClr>
              <a:buSzPts val="1100"/>
              <a:buChar char="●"/>
            </a:pPr>
            <a:r>
              <a:rPr lang="en-GB" sz="1100">
                <a:solidFill>
                  <a:schemeClr val="dk1"/>
                </a:solidFill>
                <a:highlight>
                  <a:srgbClr val="FFFFFF"/>
                </a:highlight>
              </a:rPr>
              <a:t>Some workers may not fully understand spoken instructions, food labels or technical terms.</a:t>
            </a:r>
            <a:endParaRPr sz="1100">
              <a:solidFill>
                <a:schemeClr val="dk1"/>
              </a:solidFill>
              <a:highlight>
                <a:srgbClr val="FFFFFF"/>
              </a:highlight>
            </a:endParaRPr>
          </a:p>
          <a:p>
            <a:pPr indent="-298450" lvl="0" marL="457200" rtl="0" algn="l">
              <a:spcBef>
                <a:spcPts val="0"/>
              </a:spcBef>
              <a:spcAft>
                <a:spcPts val="0"/>
              </a:spcAft>
              <a:buClr>
                <a:schemeClr val="dk1"/>
              </a:buClr>
              <a:buSzPts val="1100"/>
              <a:buChar char="●"/>
            </a:pPr>
            <a:r>
              <a:rPr lang="en-GB" sz="1100">
                <a:solidFill>
                  <a:schemeClr val="dk1"/>
                </a:solidFill>
                <a:highlight>
                  <a:srgbClr val="FFFFFF"/>
                </a:highlight>
              </a:rPr>
              <a:t>Important information may be interpreted differently, causing mistakes in ingredients, packaging and meal preparation.</a:t>
            </a:r>
            <a:endParaRPr sz="1100">
              <a:solidFill>
                <a:schemeClr val="dk1"/>
              </a:solidFill>
              <a:highlight>
                <a:srgbClr val="FFFFFF"/>
              </a:highlight>
            </a:endParaRPr>
          </a:p>
          <a:p>
            <a:pPr indent="-298450" lvl="0" marL="457200" rtl="0" algn="l">
              <a:spcBef>
                <a:spcPts val="0"/>
              </a:spcBef>
              <a:spcAft>
                <a:spcPts val="0"/>
              </a:spcAft>
              <a:buClr>
                <a:schemeClr val="dk1"/>
              </a:buClr>
              <a:buSzPts val="1100"/>
              <a:buChar char="●"/>
            </a:pPr>
            <a:r>
              <a:rPr lang="en-GB" sz="1100">
                <a:solidFill>
                  <a:schemeClr val="dk1"/>
                </a:solidFill>
                <a:highlight>
                  <a:srgbClr val="FFFFFF"/>
                </a:highlight>
              </a:rPr>
              <a:t>Limited feedback can allow misunderstandings to continue.</a:t>
            </a:r>
            <a:endParaRPr sz="1100">
              <a:solidFill>
                <a:schemeClr val="dk1"/>
              </a:solidFill>
              <a:highlight>
                <a:srgbClr val="FFFFFF"/>
              </a:highlight>
            </a:endParaRPr>
          </a:p>
          <a:p>
            <a:pPr indent="0" lvl="0" marL="0" rtl="0" algn="l">
              <a:spcBef>
                <a:spcPts val="1200"/>
              </a:spcBef>
              <a:spcAft>
                <a:spcPts val="0"/>
              </a:spcAft>
              <a:buNone/>
            </a:pPr>
            <a:r>
              <a:rPr b="1" lang="en-GB" sz="1100">
                <a:solidFill>
                  <a:schemeClr val="dk1"/>
                </a:solidFill>
                <a:highlight>
                  <a:srgbClr val="FFFFFF"/>
                </a:highlight>
              </a:rPr>
              <a:t>Solution</a:t>
            </a:r>
            <a:endParaRPr b="1" sz="1100">
              <a:solidFill>
                <a:schemeClr val="dk1"/>
              </a:solidFill>
              <a:highlight>
                <a:srgbClr val="FFFFFF"/>
              </a:highlight>
            </a:endParaRPr>
          </a:p>
          <a:p>
            <a:pPr indent="-298450" lvl="0" marL="457200" rtl="0" algn="l">
              <a:spcBef>
                <a:spcPts val="1200"/>
              </a:spcBef>
              <a:spcAft>
                <a:spcPts val="0"/>
              </a:spcAft>
              <a:buClr>
                <a:schemeClr val="dk1"/>
              </a:buClr>
              <a:buSzPts val="1100"/>
              <a:buChar char="●"/>
            </a:pPr>
            <a:r>
              <a:rPr lang="en-GB" sz="1100">
                <a:solidFill>
                  <a:schemeClr val="dk1"/>
                </a:solidFill>
                <a:highlight>
                  <a:srgbClr val="FFFFFF"/>
                </a:highlight>
              </a:rPr>
              <a:t>Use simple language and avoid difficult workplace terms.</a:t>
            </a:r>
            <a:endParaRPr sz="1100">
              <a:solidFill>
                <a:schemeClr val="dk1"/>
              </a:solidFill>
              <a:highlight>
                <a:srgbClr val="FFFFFF"/>
              </a:highlight>
            </a:endParaRPr>
          </a:p>
          <a:p>
            <a:pPr indent="-298450" lvl="0" marL="457200" rtl="0" algn="l">
              <a:spcBef>
                <a:spcPts val="0"/>
              </a:spcBef>
              <a:spcAft>
                <a:spcPts val="0"/>
              </a:spcAft>
              <a:buClr>
                <a:schemeClr val="dk1"/>
              </a:buClr>
              <a:buSzPts val="1100"/>
              <a:buChar char="●"/>
            </a:pPr>
            <a:r>
              <a:rPr lang="en-GB" sz="1100">
                <a:solidFill>
                  <a:schemeClr val="dk1"/>
                </a:solidFill>
                <a:highlight>
                  <a:srgbClr val="FFFFFF"/>
                </a:highlight>
              </a:rPr>
              <a:t>Provide translated instructions, pictures and colour-coded labels.</a:t>
            </a:r>
            <a:endParaRPr sz="1100">
              <a:solidFill>
                <a:schemeClr val="dk1"/>
              </a:solidFill>
              <a:highlight>
                <a:srgbClr val="FFFFFF"/>
              </a:highlight>
            </a:endParaRPr>
          </a:p>
          <a:p>
            <a:pPr indent="-298450" lvl="0" marL="457200" rtl="0" algn="l">
              <a:spcBef>
                <a:spcPts val="0"/>
              </a:spcBef>
              <a:spcAft>
                <a:spcPts val="0"/>
              </a:spcAft>
              <a:buClr>
                <a:schemeClr val="dk1"/>
              </a:buClr>
              <a:buSzPts val="1100"/>
              <a:buChar char="●"/>
            </a:pPr>
            <a:r>
              <a:rPr lang="en-GB" sz="1100">
                <a:solidFill>
                  <a:schemeClr val="dk1"/>
                </a:solidFill>
                <a:highlight>
                  <a:srgbClr val="FFFFFF"/>
                </a:highlight>
              </a:rPr>
              <a:t>Give practical demonstrations alongside verbal explanations.</a:t>
            </a:r>
            <a:endParaRPr sz="1100">
              <a:solidFill>
                <a:schemeClr val="dk1"/>
              </a:solidFill>
              <a:highlight>
                <a:srgbClr val="FFFFFF"/>
              </a:highlight>
            </a:endParaRPr>
          </a:p>
          <a:p>
            <a:pPr indent="-298450" lvl="0" marL="457200" rtl="0" algn="l">
              <a:spcBef>
                <a:spcPts val="0"/>
              </a:spcBef>
              <a:spcAft>
                <a:spcPts val="0"/>
              </a:spcAft>
              <a:buClr>
                <a:schemeClr val="dk1"/>
              </a:buClr>
              <a:buSzPts val="1100"/>
              <a:buChar char="●"/>
            </a:pPr>
            <a:r>
              <a:rPr lang="en-GB" sz="1100">
                <a:solidFill>
                  <a:schemeClr val="dk1"/>
                </a:solidFill>
                <a:highlight>
                  <a:srgbClr val="FFFFFF"/>
                </a:highlight>
              </a:rPr>
              <a:t>Ask employees to repeat key instructions to confirm understanding.</a:t>
            </a:r>
            <a:endParaRPr sz="1100">
              <a:solidFill>
                <a:schemeClr val="dk1"/>
              </a:solidFill>
              <a:highlight>
                <a:srgbClr val="FFFFFF"/>
              </a:highlight>
            </a:endParaRPr>
          </a:p>
          <a:p>
            <a:pPr indent="-298450" lvl="0" marL="457200" rtl="0" algn="l">
              <a:spcBef>
                <a:spcPts val="0"/>
              </a:spcBef>
              <a:spcAft>
                <a:spcPts val="0"/>
              </a:spcAft>
              <a:buClr>
                <a:schemeClr val="dk1"/>
              </a:buClr>
              <a:buSzPts val="1100"/>
              <a:buChar char="●"/>
            </a:pPr>
            <a:r>
              <a:rPr lang="en-GB" sz="1100">
                <a:solidFill>
                  <a:schemeClr val="dk1"/>
                </a:solidFill>
                <a:highlight>
                  <a:srgbClr val="FFFFFF"/>
                </a:highlight>
              </a:rPr>
              <a:t>Provide basic workplace English and communication training.</a:t>
            </a:r>
            <a:endParaRPr sz="1100">
              <a:solidFill>
                <a:schemeClr val="dk1"/>
              </a:solidFill>
              <a:highlight>
                <a:srgbClr val="FFFFFF"/>
              </a:highlight>
            </a:endParaRPr>
          </a:p>
          <a:p>
            <a:pPr indent="0" lvl="0" marL="0" rtl="0" algn="l">
              <a:spcBef>
                <a:spcPts val="1200"/>
              </a:spcBef>
              <a:spcAft>
                <a:spcPts val="0"/>
              </a:spcAft>
              <a:buNone/>
            </a:pPr>
            <a:r>
              <a:rPr b="1" lang="en-GB" sz="1100">
                <a:solidFill>
                  <a:schemeClr val="dk1"/>
                </a:solidFill>
                <a:highlight>
                  <a:srgbClr val="FFFFFF"/>
                </a:highlight>
              </a:rPr>
              <a:t>Theory: Schramm’s Communication Model</a:t>
            </a:r>
            <a:endParaRPr b="1" sz="1100">
              <a:solidFill>
                <a:schemeClr val="dk1"/>
              </a:solidFill>
              <a:highlight>
                <a:srgbClr val="FFFFFF"/>
              </a:highlight>
            </a:endParaRPr>
          </a:p>
          <a:p>
            <a:pPr indent="-298450" lvl="0" marL="457200" rtl="0" algn="l">
              <a:spcBef>
                <a:spcPts val="1200"/>
              </a:spcBef>
              <a:spcAft>
                <a:spcPts val="0"/>
              </a:spcAft>
              <a:buClr>
                <a:schemeClr val="dk1"/>
              </a:buClr>
              <a:buSzPts val="1100"/>
              <a:buChar char="●"/>
            </a:pPr>
            <a:r>
              <a:rPr lang="en-GB" sz="1100">
                <a:solidFill>
                  <a:schemeClr val="dk1"/>
                </a:solidFill>
                <a:highlight>
                  <a:srgbClr val="FFFFFF"/>
                </a:highlight>
              </a:rPr>
              <a:t>Schramm explains communication as a two-way process between the sender and receiver.</a:t>
            </a:r>
            <a:endParaRPr sz="1100">
              <a:solidFill>
                <a:schemeClr val="dk1"/>
              </a:solidFill>
              <a:highlight>
                <a:srgbClr val="FFFFFF"/>
              </a:highlight>
            </a:endParaRPr>
          </a:p>
          <a:p>
            <a:pPr indent="-298450" lvl="0" marL="457200" rtl="0" algn="l">
              <a:spcBef>
                <a:spcPts val="0"/>
              </a:spcBef>
              <a:spcAft>
                <a:spcPts val="0"/>
              </a:spcAft>
              <a:buClr>
                <a:schemeClr val="dk1"/>
              </a:buClr>
              <a:buSzPts val="1100"/>
              <a:buChar char="●"/>
            </a:pPr>
            <a:r>
              <a:rPr lang="en-GB" sz="1100">
                <a:solidFill>
                  <a:schemeClr val="dk1"/>
                </a:solidFill>
                <a:highlight>
                  <a:srgbClr val="FFFFFF"/>
                </a:highlight>
              </a:rPr>
              <a:t>Both people encode, interpret and respond to messages.</a:t>
            </a:r>
            <a:endParaRPr sz="1100">
              <a:solidFill>
                <a:schemeClr val="dk1"/>
              </a:solidFill>
              <a:highlight>
                <a:srgbClr val="FFFFFF"/>
              </a:highlight>
            </a:endParaRPr>
          </a:p>
          <a:p>
            <a:pPr indent="-298450" lvl="0" marL="457200" rtl="0" algn="l">
              <a:spcBef>
                <a:spcPts val="0"/>
              </a:spcBef>
              <a:spcAft>
                <a:spcPts val="0"/>
              </a:spcAft>
              <a:buClr>
                <a:schemeClr val="dk1"/>
              </a:buClr>
              <a:buSzPts val="1100"/>
              <a:buChar char="●"/>
            </a:pPr>
            <a:r>
              <a:rPr lang="en-GB" sz="1100">
                <a:solidFill>
                  <a:schemeClr val="dk1"/>
                </a:solidFill>
                <a:highlight>
                  <a:srgbClr val="FFFFFF"/>
                </a:highlight>
              </a:rPr>
              <a:t>Communication is clearer when employees share similar knowledge, language and experience.</a:t>
            </a:r>
            <a:endParaRPr sz="1100">
              <a:solidFill>
                <a:schemeClr val="dk1"/>
              </a:solidFill>
              <a:highlight>
                <a:srgbClr val="FFFFFF"/>
              </a:highlight>
            </a:endParaRPr>
          </a:p>
          <a:p>
            <a:pPr indent="-298450" lvl="0" marL="457200" rtl="0" algn="l">
              <a:spcBef>
                <a:spcPts val="0"/>
              </a:spcBef>
              <a:spcAft>
                <a:spcPts val="0"/>
              </a:spcAft>
              <a:buClr>
                <a:schemeClr val="dk1"/>
              </a:buClr>
              <a:buSzPts val="1100"/>
              <a:buChar char="●"/>
            </a:pPr>
            <a:r>
              <a:rPr lang="en-GB" sz="1100">
                <a:solidFill>
                  <a:schemeClr val="dk1"/>
                </a:solidFill>
                <a:highlight>
                  <a:srgbClr val="FFFFFF"/>
                </a:highlight>
              </a:rPr>
              <a:t>At Flight Foods Ltd, feedback helps managers identify misunderstandings and explain instructions.</a:t>
            </a:r>
            <a:endParaRPr sz="1100">
              <a:solidFill>
                <a:schemeClr val="dk1"/>
              </a:solidFill>
              <a:highlight>
                <a:srgbClr val="FFFFFF"/>
              </a:highlight>
            </a:endParaRPr>
          </a:p>
          <a:p>
            <a:pPr indent="0" lvl="0" marL="457200" rtl="0" algn="l">
              <a:spcBef>
                <a:spcPts val="1200"/>
              </a:spcBef>
              <a:spcAft>
                <a:spcPts val="1200"/>
              </a:spcAft>
              <a:buNone/>
            </a:pPr>
            <a:r>
              <a:t/>
            </a:r>
            <a:endParaRPr b="1" sz="1500">
              <a:solidFill>
                <a:schemeClr val="dk1"/>
              </a:solidFill>
              <a:highlight>
                <a:srgbClr val="FFFFFF"/>
              </a:highlight>
            </a:endParaRPr>
          </a:p>
        </p:txBody>
      </p:sp>
      <p:pic>
        <p:nvPicPr>
          <p:cNvPr id="95" name="Google Shape;95;p19"/>
          <p:cNvPicPr preferRelativeResize="0"/>
          <p:nvPr/>
        </p:nvPicPr>
        <p:blipFill>
          <a:blip r:embed="rId3">
            <a:alphaModFix/>
          </a:blip>
          <a:stretch>
            <a:fillRect/>
          </a:stretch>
        </p:blipFill>
        <p:spPr>
          <a:xfrm>
            <a:off x="5068275" y="2037550"/>
            <a:ext cx="3885199" cy="2053175"/>
          </a:xfrm>
          <a:prstGeom prst="rect">
            <a:avLst/>
          </a:prstGeom>
          <a:noFill/>
          <a:ln>
            <a:noFill/>
          </a:ln>
        </p:spPr>
      </p:pic>
      <p:sp>
        <p:nvSpPr>
          <p:cNvPr id="96" name="Google Shape;96;p19"/>
          <p:cNvSpPr txBox="1"/>
          <p:nvPr/>
        </p:nvSpPr>
        <p:spPr>
          <a:xfrm>
            <a:off x="7006850" y="4510625"/>
            <a:ext cx="1946700" cy="572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rgbClr val="444444"/>
                </a:solidFill>
                <a:highlight>
                  <a:schemeClr val="lt1"/>
                </a:highlight>
              </a:rPr>
              <a:t>Schramm, 1954</a:t>
            </a:r>
            <a:endParaRPr sz="1800">
              <a:solidFill>
                <a:schemeClr val="dk1"/>
              </a:solidFill>
              <a:highlight>
                <a:schemeClr val="lt1"/>
              </a:highlight>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0" name="Shape 100"/>
        <p:cNvGrpSpPr/>
        <p:nvPr/>
      </p:nvGrpSpPr>
      <p:grpSpPr>
        <a:xfrm>
          <a:off x="0" y="0"/>
          <a:ext cx="0" cy="0"/>
          <a:chOff x="0" y="0"/>
          <a:chExt cx="0" cy="0"/>
        </a:xfrm>
      </p:grpSpPr>
      <p:sp>
        <p:nvSpPr>
          <p:cNvPr id="101" name="Google Shape;101;p20"/>
          <p:cNvSpPr txBox="1"/>
          <p:nvPr>
            <p:ph type="title"/>
          </p:nvPr>
        </p:nvSpPr>
        <p:spPr>
          <a:xfrm>
            <a:off x="311700" y="122975"/>
            <a:ext cx="8520600" cy="5727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n-GB" sz="1900">
                <a:highlight>
                  <a:srgbClr val="FFFFFF"/>
                </a:highlight>
              </a:rPr>
              <a:t>Barrier 3: Age and Generational Differences</a:t>
            </a:r>
            <a:endParaRPr sz="3500">
              <a:highlight>
                <a:srgbClr val="FFFFFF"/>
              </a:highlight>
            </a:endParaRPr>
          </a:p>
        </p:txBody>
      </p:sp>
      <p:sp>
        <p:nvSpPr>
          <p:cNvPr id="102" name="Google Shape;102;p20"/>
          <p:cNvSpPr txBox="1"/>
          <p:nvPr>
            <p:ph idx="1" type="body"/>
          </p:nvPr>
        </p:nvSpPr>
        <p:spPr>
          <a:xfrm>
            <a:off x="0" y="591000"/>
            <a:ext cx="8520600" cy="3416400"/>
          </a:xfrm>
          <a:prstGeom prst="rect">
            <a:avLst/>
          </a:prstGeom>
        </p:spPr>
        <p:txBody>
          <a:bodyPr anchorCtr="0" anchor="t" bIns="91425" lIns="91425" spcFirstLastPara="1" rIns="91425" wrap="square" tIns="91425">
            <a:noAutofit/>
          </a:bodyPr>
          <a:lstStyle/>
          <a:p>
            <a:pPr indent="0" lvl="0" marL="0" rtl="0" algn="l">
              <a:spcBef>
                <a:spcPts val="1400"/>
              </a:spcBef>
              <a:spcAft>
                <a:spcPts val="0"/>
              </a:spcAft>
              <a:buNone/>
            </a:pPr>
            <a:r>
              <a:rPr b="1" lang="en-GB" sz="1300">
                <a:solidFill>
                  <a:schemeClr val="dk1"/>
                </a:solidFill>
                <a:highlight>
                  <a:srgbClr val="FFFFFF"/>
                </a:highlight>
              </a:rPr>
              <a:t>Barrier 3: Age and Generational Differences</a:t>
            </a:r>
            <a:endParaRPr b="1" sz="1300">
              <a:solidFill>
                <a:schemeClr val="dk1"/>
              </a:solidFill>
              <a:highlight>
                <a:srgbClr val="FFFFFF"/>
              </a:highlight>
            </a:endParaRPr>
          </a:p>
          <a:p>
            <a:pPr indent="0" lvl="0" marL="0" rtl="0" algn="l">
              <a:spcBef>
                <a:spcPts val="1200"/>
              </a:spcBef>
              <a:spcAft>
                <a:spcPts val="0"/>
              </a:spcAft>
              <a:buNone/>
            </a:pPr>
            <a:r>
              <a:rPr b="1" lang="en-GB" sz="1100">
                <a:solidFill>
                  <a:schemeClr val="dk1"/>
                </a:solidFill>
                <a:highlight>
                  <a:srgbClr val="FFFFFF"/>
                </a:highlight>
              </a:rPr>
              <a:t>Problem</a:t>
            </a:r>
            <a:endParaRPr b="1" sz="1100">
              <a:solidFill>
                <a:schemeClr val="dk1"/>
              </a:solidFill>
              <a:highlight>
                <a:srgbClr val="FFFFFF"/>
              </a:highlight>
            </a:endParaRPr>
          </a:p>
          <a:p>
            <a:pPr indent="-298450" lvl="0" marL="457200" rtl="0" algn="l">
              <a:spcBef>
                <a:spcPts val="1200"/>
              </a:spcBef>
              <a:spcAft>
                <a:spcPts val="0"/>
              </a:spcAft>
              <a:buClr>
                <a:schemeClr val="dk1"/>
              </a:buClr>
              <a:buSzPts val="1100"/>
              <a:buChar char="●"/>
            </a:pPr>
            <a:r>
              <a:rPr lang="en-GB" sz="1100">
                <a:solidFill>
                  <a:schemeClr val="dk1"/>
                </a:solidFill>
                <a:highlight>
                  <a:srgbClr val="FFFFFF"/>
                </a:highlight>
              </a:rPr>
              <a:t>Flight Foods Ltd employs workers aged between 16 and 60.</a:t>
            </a:r>
            <a:endParaRPr sz="1100">
              <a:solidFill>
                <a:schemeClr val="dk1"/>
              </a:solidFill>
              <a:highlight>
                <a:srgbClr val="FFFFFF"/>
              </a:highlight>
            </a:endParaRPr>
          </a:p>
          <a:p>
            <a:pPr indent="-298450" lvl="0" marL="457200" rtl="0" algn="l">
              <a:spcBef>
                <a:spcPts val="0"/>
              </a:spcBef>
              <a:spcAft>
                <a:spcPts val="0"/>
              </a:spcAft>
              <a:buClr>
                <a:schemeClr val="dk1"/>
              </a:buClr>
              <a:buSzPts val="1100"/>
              <a:buChar char="●"/>
            </a:pPr>
            <a:r>
              <a:rPr lang="en-GB" sz="1100">
                <a:solidFill>
                  <a:schemeClr val="dk1"/>
                </a:solidFill>
                <a:highlight>
                  <a:srgbClr val="FFFFFF"/>
                </a:highlight>
              </a:rPr>
              <a:t>Employees from different generations may prefer different ways of receiving information.</a:t>
            </a:r>
            <a:endParaRPr sz="1100">
              <a:solidFill>
                <a:schemeClr val="dk1"/>
              </a:solidFill>
              <a:highlight>
                <a:srgbClr val="FFFFFF"/>
              </a:highlight>
            </a:endParaRPr>
          </a:p>
          <a:p>
            <a:pPr indent="-298450" lvl="0" marL="457200" rtl="0" algn="l">
              <a:spcBef>
                <a:spcPts val="0"/>
              </a:spcBef>
              <a:spcAft>
                <a:spcPts val="0"/>
              </a:spcAft>
              <a:buClr>
                <a:schemeClr val="dk1"/>
              </a:buClr>
              <a:buSzPts val="1100"/>
              <a:buChar char="●"/>
            </a:pPr>
            <a:r>
              <a:rPr lang="en-GB" sz="1100">
                <a:solidFill>
                  <a:schemeClr val="dk1"/>
                </a:solidFill>
                <a:highlight>
                  <a:srgbClr val="FFFFFF"/>
                </a:highlight>
              </a:rPr>
              <a:t>Younger workers may be more comfortable with digital communication, while older employees may prefer spoken instructions or practical demonstrations.</a:t>
            </a:r>
            <a:endParaRPr sz="1100">
              <a:solidFill>
                <a:schemeClr val="dk1"/>
              </a:solidFill>
              <a:highlight>
                <a:srgbClr val="FFFFFF"/>
              </a:highlight>
            </a:endParaRPr>
          </a:p>
          <a:p>
            <a:pPr indent="-298450" lvl="0" marL="457200" rtl="0" algn="l">
              <a:spcBef>
                <a:spcPts val="0"/>
              </a:spcBef>
              <a:spcAft>
                <a:spcPts val="0"/>
              </a:spcAft>
              <a:buClr>
                <a:schemeClr val="dk1"/>
              </a:buClr>
              <a:buSzPts val="1100"/>
              <a:buChar char="●"/>
            </a:pPr>
            <a:r>
              <a:rPr lang="en-GB" sz="1100">
                <a:solidFill>
                  <a:schemeClr val="dk1"/>
                </a:solidFill>
                <a:highlight>
                  <a:srgbClr val="FFFFFF"/>
                </a:highlight>
              </a:rPr>
              <a:t>These differences can cause confusion, frustration and weaker teamwork.</a:t>
            </a:r>
            <a:endParaRPr sz="1100">
              <a:solidFill>
                <a:schemeClr val="dk1"/>
              </a:solidFill>
              <a:highlight>
                <a:srgbClr val="FFFFFF"/>
              </a:highlight>
            </a:endParaRPr>
          </a:p>
          <a:p>
            <a:pPr indent="0" lvl="0" marL="0" rtl="0" algn="l">
              <a:spcBef>
                <a:spcPts val="1200"/>
              </a:spcBef>
              <a:spcAft>
                <a:spcPts val="0"/>
              </a:spcAft>
              <a:buNone/>
            </a:pPr>
            <a:r>
              <a:rPr b="1" lang="en-GB" sz="1100">
                <a:solidFill>
                  <a:schemeClr val="dk1"/>
                </a:solidFill>
                <a:highlight>
                  <a:srgbClr val="FFFFFF"/>
                </a:highlight>
              </a:rPr>
              <a:t>Solution</a:t>
            </a:r>
            <a:endParaRPr b="1" sz="1100">
              <a:solidFill>
                <a:schemeClr val="dk1"/>
              </a:solidFill>
              <a:highlight>
                <a:srgbClr val="FFFFFF"/>
              </a:highlight>
            </a:endParaRPr>
          </a:p>
          <a:p>
            <a:pPr indent="-298450" lvl="0" marL="457200" rtl="0" algn="l">
              <a:spcBef>
                <a:spcPts val="1200"/>
              </a:spcBef>
              <a:spcAft>
                <a:spcPts val="0"/>
              </a:spcAft>
              <a:buClr>
                <a:schemeClr val="dk1"/>
              </a:buClr>
              <a:buSzPts val="1100"/>
              <a:buChar char="●"/>
            </a:pPr>
            <a:r>
              <a:rPr lang="en-GB" sz="1100">
                <a:solidFill>
                  <a:schemeClr val="dk1"/>
                </a:solidFill>
                <a:highlight>
                  <a:srgbClr val="FFFFFF"/>
                </a:highlight>
              </a:rPr>
              <a:t>Use a mixture of verbal instructions, written checklists, visual guidance and demonstrations.</a:t>
            </a:r>
            <a:endParaRPr sz="1100">
              <a:solidFill>
                <a:schemeClr val="dk1"/>
              </a:solidFill>
              <a:highlight>
                <a:srgbClr val="FFFFFF"/>
              </a:highlight>
            </a:endParaRPr>
          </a:p>
          <a:p>
            <a:pPr indent="-298450" lvl="0" marL="457200" rtl="0" algn="l">
              <a:spcBef>
                <a:spcPts val="0"/>
              </a:spcBef>
              <a:spcAft>
                <a:spcPts val="0"/>
              </a:spcAft>
              <a:buClr>
                <a:schemeClr val="dk1"/>
              </a:buClr>
              <a:buSzPts val="1100"/>
              <a:buChar char="●"/>
            </a:pPr>
            <a:r>
              <a:rPr lang="en-GB" sz="1100">
                <a:solidFill>
                  <a:schemeClr val="dk1"/>
                </a:solidFill>
                <a:highlight>
                  <a:srgbClr val="FFFFFF"/>
                </a:highlight>
              </a:rPr>
              <a:t>Provide training that matches different levels of experience and confidence.</a:t>
            </a:r>
            <a:endParaRPr sz="1100">
              <a:solidFill>
                <a:schemeClr val="dk1"/>
              </a:solidFill>
              <a:highlight>
                <a:srgbClr val="FFFFFF"/>
              </a:highlight>
            </a:endParaRPr>
          </a:p>
          <a:p>
            <a:pPr indent="-298450" lvl="0" marL="457200" rtl="0" algn="l">
              <a:spcBef>
                <a:spcPts val="0"/>
              </a:spcBef>
              <a:spcAft>
                <a:spcPts val="0"/>
              </a:spcAft>
              <a:buClr>
                <a:schemeClr val="dk1"/>
              </a:buClr>
              <a:buSzPts val="1100"/>
              <a:buChar char="●"/>
            </a:pPr>
            <a:r>
              <a:rPr lang="en-GB" sz="1100">
                <a:solidFill>
                  <a:schemeClr val="dk1"/>
                </a:solidFill>
                <a:highlight>
                  <a:srgbClr val="FFFFFF"/>
                </a:highlight>
              </a:rPr>
              <a:t>Encourage younger and older employees to share their skills with each other.</a:t>
            </a:r>
            <a:endParaRPr sz="1100">
              <a:solidFill>
                <a:schemeClr val="dk1"/>
              </a:solidFill>
              <a:highlight>
                <a:srgbClr val="FFFFFF"/>
              </a:highlight>
            </a:endParaRPr>
          </a:p>
          <a:p>
            <a:pPr indent="-298450" lvl="0" marL="457200" rtl="0" algn="l">
              <a:spcBef>
                <a:spcPts val="0"/>
              </a:spcBef>
              <a:spcAft>
                <a:spcPts val="0"/>
              </a:spcAft>
              <a:buClr>
                <a:schemeClr val="dk1"/>
              </a:buClr>
              <a:buSzPts val="1100"/>
              <a:buChar char="●"/>
            </a:pPr>
            <a:r>
              <a:rPr lang="en-GB" sz="1100">
                <a:solidFill>
                  <a:schemeClr val="dk1"/>
                </a:solidFill>
                <a:highlight>
                  <a:srgbClr val="FFFFFF"/>
                </a:highlight>
              </a:rPr>
              <a:t>Managers should check understanding and avoid making assumptions based on age.</a:t>
            </a:r>
            <a:endParaRPr sz="1100">
              <a:solidFill>
                <a:schemeClr val="dk1"/>
              </a:solidFill>
              <a:highlight>
                <a:srgbClr val="FFFFFF"/>
              </a:highlight>
            </a:endParaRPr>
          </a:p>
          <a:p>
            <a:pPr indent="0" lvl="0" marL="0" rtl="0" algn="l">
              <a:spcBef>
                <a:spcPts val="1200"/>
              </a:spcBef>
              <a:spcAft>
                <a:spcPts val="0"/>
              </a:spcAft>
              <a:buNone/>
            </a:pPr>
            <a:r>
              <a:rPr b="1" lang="en-GB" sz="1100">
                <a:solidFill>
                  <a:schemeClr val="dk1"/>
                </a:solidFill>
                <a:highlight>
                  <a:srgbClr val="FFFFFF"/>
                </a:highlight>
              </a:rPr>
              <a:t>Theory: Berlo’s SMCR Model</a:t>
            </a:r>
            <a:endParaRPr b="1" sz="1100">
              <a:solidFill>
                <a:schemeClr val="dk1"/>
              </a:solidFill>
              <a:highlight>
                <a:srgbClr val="FFFFFF"/>
              </a:highlight>
            </a:endParaRPr>
          </a:p>
          <a:p>
            <a:pPr indent="-298450" lvl="0" marL="457200" rtl="0" algn="l">
              <a:spcBef>
                <a:spcPts val="1200"/>
              </a:spcBef>
              <a:spcAft>
                <a:spcPts val="0"/>
              </a:spcAft>
              <a:buClr>
                <a:schemeClr val="dk1"/>
              </a:buClr>
              <a:buSzPts val="1100"/>
              <a:buChar char="●"/>
            </a:pPr>
            <a:r>
              <a:rPr lang="en-GB" sz="1100">
                <a:solidFill>
                  <a:schemeClr val="dk1"/>
                </a:solidFill>
                <a:highlight>
                  <a:srgbClr val="FFFFFF"/>
                </a:highlight>
              </a:rPr>
              <a:t>Berlo’s model includes the </a:t>
            </a:r>
            <a:r>
              <a:rPr b="1" lang="en-GB" sz="1100">
                <a:solidFill>
                  <a:schemeClr val="dk1"/>
                </a:solidFill>
                <a:highlight>
                  <a:srgbClr val="FFFFFF"/>
                </a:highlight>
              </a:rPr>
              <a:t>source, message, channel and receiver</a:t>
            </a:r>
            <a:r>
              <a:rPr lang="en-GB" sz="1100">
                <a:solidFill>
                  <a:schemeClr val="dk1"/>
                </a:solidFill>
                <a:highlight>
                  <a:srgbClr val="FFFFFF"/>
                </a:highlight>
              </a:rPr>
              <a:t>.</a:t>
            </a:r>
            <a:endParaRPr sz="1100">
              <a:solidFill>
                <a:schemeClr val="dk1"/>
              </a:solidFill>
              <a:highlight>
                <a:srgbClr val="FFFFFF"/>
              </a:highlight>
            </a:endParaRPr>
          </a:p>
          <a:p>
            <a:pPr indent="-298450" lvl="0" marL="457200" rtl="0" algn="l">
              <a:spcBef>
                <a:spcPts val="0"/>
              </a:spcBef>
              <a:spcAft>
                <a:spcPts val="0"/>
              </a:spcAft>
              <a:buClr>
                <a:schemeClr val="dk1"/>
              </a:buClr>
              <a:buSzPts val="1100"/>
              <a:buChar char="●"/>
            </a:pPr>
            <a:r>
              <a:rPr lang="en-GB" sz="1100">
                <a:solidFill>
                  <a:schemeClr val="dk1"/>
                </a:solidFill>
                <a:highlight>
                  <a:srgbClr val="FFFFFF"/>
                </a:highlight>
              </a:rPr>
              <a:t>The source should choose a communication channel that suits the receiver’s skills, experience and knowledge.</a:t>
            </a:r>
            <a:endParaRPr sz="1100">
              <a:solidFill>
                <a:schemeClr val="dk1"/>
              </a:solidFill>
              <a:highlight>
                <a:srgbClr val="FFFFFF"/>
              </a:highlight>
            </a:endParaRPr>
          </a:p>
          <a:p>
            <a:pPr indent="-298450" lvl="0" marL="457200" rtl="0" algn="l">
              <a:spcBef>
                <a:spcPts val="0"/>
              </a:spcBef>
              <a:spcAft>
                <a:spcPts val="0"/>
              </a:spcAft>
              <a:buClr>
                <a:schemeClr val="dk1"/>
              </a:buClr>
              <a:buSzPts val="1100"/>
              <a:buChar char="●"/>
            </a:pPr>
            <a:r>
              <a:rPr lang="en-GB" sz="1100">
                <a:solidFill>
                  <a:schemeClr val="dk1"/>
                </a:solidFill>
                <a:highlight>
                  <a:srgbClr val="FFFFFF"/>
                </a:highlight>
              </a:rPr>
              <a:t>At Flight Foods Ltd, one communication method may not work equally well for every age group.</a:t>
            </a:r>
            <a:endParaRPr sz="1100">
              <a:solidFill>
                <a:schemeClr val="dk1"/>
              </a:solidFill>
              <a:highlight>
                <a:srgbClr val="FFFFFF"/>
              </a:highlight>
            </a:endParaRPr>
          </a:p>
          <a:p>
            <a:pPr indent="-298450" lvl="0" marL="457200" rtl="0" algn="l">
              <a:spcBef>
                <a:spcPts val="0"/>
              </a:spcBef>
              <a:spcAft>
                <a:spcPts val="0"/>
              </a:spcAft>
              <a:buClr>
                <a:schemeClr val="dk1"/>
              </a:buClr>
              <a:buSzPts val="1100"/>
              <a:buChar char="●"/>
            </a:pPr>
            <a:r>
              <a:rPr lang="en-GB" sz="1100">
                <a:solidFill>
                  <a:schemeClr val="dk1"/>
                </a:solidFill>
                <a:highlight>
                  <a:srgbClr val="FFFFFF"/>
                </a:highlight>
              </a:rPr>
              <a:t>Using different channels can help employees understand instructions more clearly and reduce mistakes.</a:t>
            </a:r>
            <a:endParaRPr sz="1100">
              <a:solidFill>
                <a:schemeClr val="dk1"/>
              </a:solidFill>
              <a:highlight>
                <a:srgbClr val="FFFFFF"/>
              </a:highlight>
            </a:endParaRPr>
          </a:p>
          <a:p>
            <a:pPr indent="0" lvl="0" marL="457200" rtl="0" algn="l">
              <a:spcBef>
                <a:spcPts val="1200"/>
              </a:spcBef>
              <a:spcAft>
                <a:spcPts val="0"/>
              </a:spcAft>
              <a:buNone/>
            </a:pPr>
            <a:r>
              <a:t/>
            </a:r>
            <a:endParaRPr b="1" sz="1400">
              <a:solidFill>
                <a:schemeClr val="dk1"/>
              </a:solidFill>
              <a:highlight>
                <a:srgbClr val="FFFFFF"/>
              </a:highlight>
            </a:endParaRPr>
          </a:p>
          <a:p>
            <a:pPr indent="0" lvl="0" marL="0" rtl="0" algn="l">
              <a:lnSpc>
                <a:spcPct val="95000"/>
              </a:lnSpc>
              <a:spcBef>
                <a:spcPts val="1200"/>
              </a:spcBef>
              <a:spcAft>
                <a:spcPts val="1200"/>
              </a:spcAft>
              <a:buSzPts val="935"/>
              <a:buNone/>
            </a:pPr>
            <a:r>
              <a:t/>
            </a:r>
            <a:endParaRPr sz="2030">
              <a:highlight>
                <a:srgbClr val="FFFFFF"/>
              </a:highlight>
            </a:endParaRPr>
          </a:p>
        </p:txBody>
      </p:sp>
      <p:pic>
        <p:nvPicPr>
          <p:cNvPr descr="Source–message–channel–receiver model of communication - Wikipedia" id="103" name="Google Shape;103;p20"/>
          <p:cNvPicPr preferRelativeResize="0"/>
          <p:nvPr/>
        </p:nvPicPr>
        <p:blipFill>
          <a:blip r:embed="rId3">
            <a:alphaModFix/>
          </a:blip>
          <a:stretch>
            <a:fillRect/>
          </a:stretch>
        </p:blipFill>
        <p:spPr>
          <a:xfrm>
            <a:off x="6390400" y="2503675"/>
            <a:ext cx="2753601" cy="1396550"/>
          </a:xfrm>
          <a:prstGeom prst="rect">
            <a:avLst/>
          </a:prstGeom>
          <a:noFill/>
          <a:ln>
            <a:noFill/>
          </a:ln>
        </p:spPr>
      </p:pic>
      <p:sp>
        <p:nvSpPr>
          <p:cNvPr id="104" name="Google Shape;104;p20"/>
          <p:cNvSpPr txBox="1"/>
          <p:nvPr/>
        </p:nvSpPr>
        <p:spPr>
          <a:xfrm>
            <a:off x="6105225" y="4980350"/>
            <a:ext cx="2753700" cy="34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sz="1800">
              <a:solidFill>
                <a:schemeClr val="dk2"/>
              </a:solidFill>
            </a:endParaRPr>
          </a:p>
        </p:txBody>
      </p:sp>
      <p:sp>
        <p:nvSpPr>
          <p:cNvPr id="105" name="Google Shape;105;p20"/>
          <p:cNvSpPr txBox="1"/>
          <p:nvPr/>
        </p:nvSpPr>
        <p:spPr>
          <a:xfrm>
            <a:off x="6869450" y="4602525"/>
            <a:ext cx="2206800" cy="412500"/>
          </a:xfrm>
          <a:prstGeom prst="rect">
            <a:avLst/>
          </a:prstGeom>
          <a:noFill/>
          <a:ln>
            <a:noFill/>
          </a:ln>
        </p:spPr>
        <p:txBody>
          <a:bodyPr anchorCtr="0" anchor="t" bIns="91425" lIns="91425" spcFirstLastPara="1" rIns="91425" wrap="square" tIns="91425">
            <a:noAutofit/>
          </a:bodyPr>
          <a:lstStyle/>
          <a:p>
            <a:pPr indent="0" lvl="0" marL="457200" rtl="0" algn="l">
              <a:lnSpc>
                <a:spcPct val="105000"/>
              </a:lnSpc>
              <a:spcBef>
                <a:spcPts val="1200"/>
              </a:spcBef>
              <a:spcAft>
                <a:spcPts val="1200"/>
              </a:spcAft>
              <a:buNone/>
            </a:pPr>
            <a:r>
              <a:rPr lang="en-GB" sz="1300">
                <a:solidFill>
                  <a:schemeClr val="dk1"/>
                </a:solidFill>
                <a:highlight>
                  <a:schemeClr val="lt1"/>
                </a:highlight>
              </a:rPr>
              <a:t>Berlo, D.K. (1960)</a:t>
            </a:r>
            <a:endParaRPr sz="1800">
              <a:solidFill>
                <a:schemeClr val="dk2"/>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9" name="Shape 109"/>
        <p:cNvGrpSpPr/>
        <p:nvPr/>
      </p:nvGrpSpPr>
      <p:grpSpPr>
        <a:xfrm>
          <a:off x="0" y="0"/>
          <a:ext cx="0" cy="0"/>
          <a:chOff x="0" y="0"/>
          <a:chExt cx="0" cy="0"/>
        </a:xfrm>
      </p:grpSpPr>
      <p:sp>
        <p:nvSpPr>
          <p:cNvPr id="110" name="Google Shape;110;p21"/>
          <p:cNvSpPr txBox="1"/>
          <p:nvPr>
            <p:ph type="title"/>
          </p:nvPr>
        </p:nvSpPr>
        <p:spPr>
          <a:xfrm>
            <a:off x="311700" y="55200"/>
            <a:ext cx="8520600" cy="572700"/>
          </a:xfrm>
          <a:prstGeom prst="rect">
            <a:avLst/>
          </a:prstGeom>
        </p:spPr>
        <p:txBody>
          <a:bodyPr anchorCtr="0" anchor="t" bIns="91425" lIns="91425" spcFirstLastPara="1" rIns="91425" wrap="square" tIns="91425">
            <a:noAutofit/>
          </a:bodyPr>
          <a:lstStyle/>
          <a:p>
            <a:pPr indent="0" lvl="0" marL="0" rtl="0" algn="ctr">
              <a:lnSpc>
                <a:spcPct val="115000"/>
              </a:lnSpc>
              <a:spcBef>
                <a:spcPts val="1800"/>
              </a:spcBef>
              <a:spcAft>
                <a:spcPts val="0"/>
              </a:spcAft>
              <a:buClr>
                <a:schemeClr val="dk1"/>
              </a:buClr>
              <a:buSzPts val="990"/>
              <a:buFont typeface="Arial"/>
              <a:buNone/>
            </a:pPr>
            <a:r>
              <a:rPr b="1" lang="en-GB" sz="2130">
                <a:highlight>
                  <a:srgbClr val="FFFFFF"/>
                </a:highlight>
              </a:rPr>
              <a:t>Barrier 4: Cultural Differences</a:t>
            </a:r>
            <a:endParaRPr b="1" sz="2130">
              <a:highlight>
                <a:srgbClr val="FFFFFF"/>
              </a:highlight>
            </a:endParaRPr>
          </a:p>
          <a:p>
            <a:pPr indent="0" lvl="0" marL="0" rtl="0" algn="ctr">
              <a:spcBef>
                <a:spcPts val="400"/>
              </a:spcBef>
              <a:spcAft>
                <a:spcPts val="0"/>
              </a:spcAft>
              <a:buSzPts val="990"/>
              <a:buNone/>
            </a:pPr>
            <a:r>
              <a:t/>
            </a:r>
            <a:endParaRPr sz="3120">
              <a:highlight>
                <a:srgbClr val="FFFFFF"/>
              </a:highlight>
            </a:endParaRPr>
          </a:p>
        </p:txBody>
      </p:sp>
      <p:sp>
        <p:nvSpPr>
          <p:cNvPr id="111" name="Google Shape;111;p21"/>
          <p:cNvSpPr txBox="1"/>
          <p:nvPr>
            <p:ph idx="1" type="body"/>
          </p:nvPr>
        </p:nvSpPr>
        <p:spPr>
          <a:xfrm>
            <a:off x="0" y="627900"/>
            <a:ext cx="8520600" cy="3416400"/>
          </a:xfrm>
          <a:prstGeom prst="rect">
            <a:avLst/>
          </a:prstGeom>
        </p:spPr>
        <p:txBody>
          <a:bodyPr anchorCtr="0" anchor="t" bIns="91425" lIns="91425" spcFirstLastPara="1" rIns="91425" wrap="square" tIns="91425">
            <a:noAutofit/>
          </a:bodyPr>
          <a:lstStyle/>
          <a:p>
            <a:pPr indent="0" lvl="0" marL="0" rtl="0" algn="l">
              <a:spcBef>
                <a:spcPts val="1400"/>
              </a:spcBef>
              <a:spcAft>
                <a:spcPts val="0"/>
              </a:spcAft>
              <a:buClr>
                <a:schemeClr val="dk1"/>
              </a:buClr>
              <a:buSzPts val="1100"/>
              <a:buFont typeface="Arial"/>
              <a:buNone/>
            </a:pPr>
            <a:r>
              <a:rPr b="1" lang="en-GB" sz="1300">
                <a:solidFill>
                  <a:schemeClr val="dk1"/>
                </a:solidFill>
                <a:highlight>
                  <a:srgbClr val="FFFFFF"/>
                </a:highlight>
              </a:rPr>
              <a:t>Barrier 4: Cultural Differences</a:t>
            </a:r>
            <a:endParaRPr b="1" sz="1300">
              <a:solidFill>
                <a:schemeClr val="dk1"/>
              </a:solidFill>
              <a:highlight>
                <a:srgbClr val="FFFFFF"/>
              </a:highlight>
            </a:endParaRPr>
          </a:p>
          <a:p>
            <a:pPr indent="0" lvl="0" marL="0" rtl="0" algn="l">
              <a:spcBef>
                <a:spcPts val="1200"/>
              </a:spcBef>
              <a:spcAft>
                <a:spcPts val="0"/>
              </a:spcAft>
              <a:buClr>
                <a:schemeClr val="dk1"/>
              </a:buClr>
              <a:buSzPts val="1100"/>
              <a:buFont typeface="Arial"/>
              <a:buNone/>
            </a:pPr>
            <a:r>
              <a:rPr b="1" lang="en-GB" sz="1100">
                <a:solidFill>
                  <a:schemeClr val="dk1"/>
                </a:solidFill>
                <a:highlight>
                  <a:srgbClr val="FFFFFF"/>
                </a:highlight>
              </a:rPr>
              <a:t>Problem</a:t>
            </a:r>
            <a:endParaRPr b="1" sz="1100">
              <a:solidFill>
                <a:schemeClr val="dk1"/>
              </a:solidFill>
              <a:highlight>
                <a:srgbClr val="FFFFFF"/>
              </a:highlight>
            </a:endParaRPr>
          </a:p>
          <a:p>
            <a:pPr indent="-298450" lvl="0" marL="457200" rtl="0" algn="l">
              <a:spcBef>
                <a:spcPts val="1200"/>
              </a:spcBef>
              <a:spcAft>
                <a:spcPts val="0"/>
              </a:spcAft>
              <a:buClr>
                <a:schemeClr val="dk1"/>
              </a:buClr>
              <a:buSzPts val="1100"/>
              <a:buChar char="●"/>
            </a:pPr>
            <a:r>
              <a:rPr lang="en-GB" sz="1100">
                <a:solidFill>
                  <a:schemeClr val="dk1"/>
                </a:solidFill>
                <a:highlight>
                  <a:srgbClr val="FFFFFF"/>
                </a:highlight>
              </a:rPr>
              <a:t>Flight Foods Ltd employs workers from five different cultural groups.</a:t>
            </a:r>
            <a:endParaRPr sz="1100">
              <a:solidFill>
                <a:schemeClr val="dk1"/>
              </a:solidFill>
              <a:highlight>
                <a:srgbClr val="FFFFFF"/>
              </a:highlight>
            </a:endParaRPr>
          </a:p>
          <a:p>
            <a:pPr indent="-298450" lvl="0" marL="457200" rtl="0" algn="l">
              <a:spcBef>
                <a:spcPts val="0"/>
              </a:spcBef>
              <a:spcAft>
                <a:spcPts val="0"/>
              </a:spcAft>
              <a:buClr>
                <a:schemeClr val="dk1"/>
              </a:buClr>
              <a:buSzPts val="1100"/>
              <a:buChar char="●"/>
            </a:pPr>
            <a:r>
              <a:rPr lang="en-GB" sz="1100">
                <a:solidFill>
                  <a:schemeClr val="dk1"/>
                </a:solidFill>
                <a:highlight>
                  <a:srgbClr val="FFFFFF"/>
                </a:highlight>
              </a:rPr>
              <a:t>Employees may have different values, communication styles and ways of responding to managers.</a:t>
            </a:r>
            <a:endParaRPr sz="1100">
              <a:solidFill>
                <a:schemeClr val="dk1"/>
              </a:solidFill>
              <a:highlight>
                <a:srgbClr val="FFFFFF"/>
              </a:highlight>
            </a:endParaRPr>
          </a:p>
          <a:p>
            <a:pPr indent="-298450" lvl="0" marL="457200" rtl="0" algn="l">
              <a:spcBef>
                <a:spcPts val="0"/>
              </a:spcBef>
              <a:spcAft>
                <a:spcPts val="0"/>
              </a:spcAft>
              <a:buClr>
                <a:schemeClr val="dk1"/>
              </a:buClr>
              <a:buSzPts val="1100"/>
              <a:buChar char="●"/>
            </a:pPr>
            <a:r>
              <a:rPr lang="en-GB" sz="1100">
                <a:solidFill>
                  <a:schemeClr val="dk1"/>
                </a:solidFill>
                <a:highlight>
                  <a:srgbClr val="FFFFFF"/>
                </a:highlight>
              </a:rPr>
              <a:t>Gestures, tone of voice or instructions may be understood differently.</a:t>
            </a:r>
            <a:endParaRPr sz="1100">
              <a:solidFill>
                <a:schemeClr val="dk1"/>
              </a:solidFill>
              <a:highlight>
                <a:srgbClr val="FFFFFF"/>
              </a:highlight>
            </a:endParaRPr>
          </a:p>
          <a:p>
            <a:pPr indent="-298450" lvl="0" marL="457200" rtl="0" algn="l">
              <a:spcBef>
                <a:spcPts val="0"/>
              </a:spcBef>
              <a:spcAft>
                <a:spcPts val="0"/>
              </a:spcAft>
              <a:buClr>
                <a:schemeClr val="dk1"/>
              </a:buClr>
              <a:buSzPts val="1100"/>
              <a:buChar char="●"/>
            </a:pPr>
            <a:r>
              <a:rPr lang="en-GB" sz="1100">
                <a:solidFill>
                  <a:schemeClr val="dk1"/>
                </a:solidFill>
                <a:highlight>
                  <a:srgbClr val="FFFFFF"/>
                </a:highlight>
              </a:rPr>
              <a:t>This can create confusion, conflict and weaker teamwork.</a:t>
            </a:r>
            <a:endParaRPr sz="1100">
              <a:solidFill>
                <a:schemeClr val="dk1"/>
              </a:solidFill>
              <a:highlight>
                <a:srgbClr val="FFFFFF"/>
              </a:highlight>
            </a:endParaRPr>
          </a:p>
          <a:p>
            <a:pPr indent="0" lvl="0" marL="0" rtl="0" algn="l">
              <a:spcBef>
                <a:spcPts val="1200"/>
              </a:spcBef>
              <a:spcAft>
                <a:spcPts val="0"/>
              </a:spcAft>
              <a:buClr>
                <a:schemeClr val="dk1"/>
              </a:buClr>
              <a:buSzPts val="1100"/>
              <a:buFont typeface="Arial"/>
              <a:buNone/>
            </a:pPr>
            <a:r>
              <a:rPr b="1" lang="en-GB" sz="1100">
                <a:solidFill>
                  <a:schemeClr val="dk1"/>
                </a:solidFill>
                <a:highlight>
                  <a:srgbClr val="FFFFFF"/>
                </a:highlight>
              </a:rPr>
              <a:t>Solution</a:t>
            </a:r>
            <a:endParaRPr b="1" sz="1100">
              <a:solidFill>
                <a:schemeClr val="dk1"/>
              </a:solidFill>
              <a:highlight>
                <a:srgbClr val="FFFFFF"/>
              </a:highlight>
            </a:endParaRPr>
          </a:p>
          <a:p>
            <a:pPr indent="-298450" lvl="0" marL="457200" rtl="0" algn="l">
              <a:spcBef>
                <a:spcPts val="1200"/>
              </a:spcBef>
              <a:spcAft>
                <a:spcPts val="0"/>
              </a:spcAft>
              <a:buClr>
                <a:schemeClr val="dk1"/>
              </a:buClr>
              <a:buSzPts val="1100"/>
              <a:buChar char="●"/>
            </a:pPr>
            <a:r>
              <a:rPr lang="en-GB" sz="1100">
                <a:solidFill>
                  <a:schemeClr val="dk1"/>
                </a:solidFill>
                <a:highlight>
                  <a:srgbClr val="FFFFFF"/>
                </a:highlight>
              </a:rPr>
              <a:t>Provide cultural-awareness and equality training.</a:t>
            </a:r>
            <a:endParaRPr sz="1100">
              <a:solidFill>
                <a:schemeClr val="dk1"/>
              </a:solidFill>
              <a:highlight>
                <a:srgbClr val="FFFFFF"/>
              </a:highlight>
            </a:endParaRPr>
          </a:p>
          <a:p>
            <a:pPr indent="-298450" lvl="0" marL="457200" rtl="0" algn="l">
              <a:spcBef>
                <a:spcPts val="0"/>
              </a:spcBef>
              <a:spcAft>
                <a:spcPts val="0"/>
              </a:spcAft>
              <a:buClr>
                <a:schemeClr val="dk1"/>
              </a:buClr>
              <a:buSzPts val="1100"/>
              <a:buChar char="●"/>
            </a:pPr>
            <a:r>
              <a:rPr lang="en-GB" sz="1100">
                <a:solidFill>
                  <a:schemeClr val="dk1"/>
                </a:solidFill>
                <a:highlight>
                  <a:srgbClr val="FFFFFF"/>
                </a:highlight>
              </a:rPr>
              <a:t>Use respectful, simple and neutral language.</a:t>
            </a:r>
            <a:endParaRPr sz="1100">
              <a:solidFill>
                <a:schemeClr val="dk1"/>
              </a:solidFill>
              <a:highlight>
                <a:srgbClr val="FFFFFF"/>
              </a:highlight>
            </a:endParaRPr>
          </a:p>
          <a:p>
            <a:pPr indent="-298450" lvl="0" marL="457200" rtl="0" algn="l">
              <a:spcBef>
                <a:spcPts val="0"/>
              </a:spcBef>
              <a:spcAft>
                <a:spcPts val="0"/>
              </a:spcAft>
              <a:buClr>
                <a:schemeClr val="dk1"/>
              </a:buClr>
              <a:buSzPts val="1100"/>
              <a:buChar char="●"/>
            </a:pPr>
            <a:r>
              <a:rPr lang="en-GB" sz="1100">
                <a:solidFill>
                  <a:schemeClr val="dk1"/>
                </a:solidFill>
                <a:highlight>
                  <a:srgbClr val="FFFFFF"/>
                </a:highlight>
              </a:rPr>
              <a:t>Encourage employees to ask questions and share concerns.</a:t>
            </a:r>
            <a:endParaRPr sz="1100">
              <a:solidFill>
                <a:schemeClr val="dk1"/>
              </a:solidFill>
              <a:highlight>
                <a:srgbClr val="FFFFFF"/>
              </a:highlight>
            </a:endParaRPr>
          </a:p>
          <a:p>
            <a:pPr indent="-298450" lvl="0" marL="457200" rtl="0" algn="l">
              <a:spcBef>
                <a:spcPts val="0"/>
              </a:spcBef>
              <a:spcAft>
                <a:spcPts val="0"/>
              </a:spcAft>
              <a:buClr>
                <a:schemeClr val="dk1"/>
              </a:buClr>
              <a:buSzPts val="1100"/>
              <a:buChar char="●"/>
            </a:pPr>
            <a:r>
              <a:rPr lang="en-GB" sz="1100">
                <a:solidFill>
                  <a:schemeClr val="dk1"/>
                </a:solidFill>
                <a:highlight>
                  <a:srgbClr val="FFFFFF"/>
                </a:highlight>
              </a:rPr>
              <a:t>Create clear workplace rules that apply equally to everyone.</a:t>
            </a:r>
            <a:endParaRPr sz="1100">
              <a:solidFill>
                <a:schemeClr val="dk1"/>
              </a:solidFill>
              <a:highlight>
                <a:srgbClr val="FFFFFF"/>
              </a:highlight>
            </a:endParaRPr>
          </a:p>
          <a:p>
            <a:pPr indent="-298450" lvl="0" marL="457200" rtl="0" algn="l">
              <a:spcBef>
                <a:spcPts val="0"/>
              </a:spcBef>
              <a:spcAft>
                <a:spcPts val="0"/>
              </a:spcAft>
              <a:buClr>
                <a:schemeClr val="dk1"/>
              </a:buClr>
              <a:buSzPts val="1100"/>
              <a:buChar char="●"/>
            </a:pPr>
            <a:r>
              <a:rPr lang="en-GB" sz="1100">
                <a:solidFill>
                  <a:schemeClr val="dk1"/>
                </a:solidFill>
                <a:highlight>
                  <a:srgbClr val="FFFFFF"/>
                </a:highlight>
              </a:rPr>
              <a:t>Use team activities to build trust between cultural groups.</a:t>
            </a:r>
            <a:endParaRPr sz="1100">
              <a:solidFill>
                <a:schemeClr val="dk1"/>
              </a:solidFill>
              <a:highlight>
                <a:srgbClr val="FFFFFF"/>
              </a:highlight>
            </a:endParaRPr>
          </a:p>
          <a:p>
            <a:pPr indent="0" lvl="0" marL="0" rtl="0" algn="l">
              <a:spcBef>
                <a:spcPts val="1200"/>
              </a:spcBef>
              <a:spcAft>
                <a:spcPts val="0"/>
              </a:spcAft>
              <a:buClr>
                <a:schemeClr val="dk1"/>
              </a:buClr>
              <a:buSzPts val="1100"/>
              <a:buFont typeface="Arial"/>
              <a:buNone/>
            </a:pPr>
            <a:r>
              <a:rPr b="1" lang="en-GB" sz="1100">
                <a:solidFill>
                  <a:schemeClr val="dk1"/>
                </a:solidFill>
                <a:highlight>
                  <a:srgbClr val="FFFFFF"/>
                </a:highlight>
              </a:rPr>
              <a:t>Theory: Berlo’s SMCR Model</a:t>
            </a:r>
            <a:endParaRPr b="1" sz="1100">
              <a:solidFill>
                <a:schemeClr val="dk1"/>
              </a:solidFill>
              <a:highlight>
                <a:srgbClr val="FFFFFF"/>
              </a:highlight>
            </a:endParaRPr>
          </a:p>
          <a:p>
            <a:pPr indent="-298450" lvl="0" marL="457200" rtl="0" algn="l">
              <a:spcBef>
                <a:spcPts val="1200"/>
              </a:spcBef>
              <a:spcAft>
                <a:spcPts val="0"/>
              </a:spcAft>
              <a:buClr>
                <a:schemeClr val="dk1"/>
              </a:buClr>
              <a:buSzPts val="1100"/>
              <a:buChar char="●"/>
            </a:pPr>
            <a:r>
              <a:rPr lang="en-GB" sz="1100">
                <a:solidFill>
                  <a:schemeClr val="dk1"/>
                </a:solidFill>
                <a:highlight>
                  <a:srgbClr val="FFFFFF"/>
                </a:highlight>
              </a:rPr>
              <a:t>Berlo’s model includes the </a:t>
            </a:r>
            <a:r>
              <a:rPr b="1" lang="en-GB" sz="1100">
                <a:solidFill>
                  <a:schemeClr val="dk1"/>
                </a:solidFill>
                <a:highlight>
                  <a:srgbClr val="FFFFFF"/>
                </a:highlight>
              </a:rPr>
              <a:t>source, message, channel and receiver</a:t>
            </a:r>
            <a:r>
              <a:rPr lang="en-GB" sz="1100">
                <a:solidFill>
                  <a:schemeClr val="dk1"/>
                </a:solidFill>
                <a:highlight>
                  <a:srgbClr val="FFFFFF"/>
                </a:highlight>
              </a:rPr>
              <a:t>.</a:t>
            </a:r>
            <a:endParaRPr sz="1100">
              <a:solidFill>
                <a:schemeClr val="dk1"/>
              </a:solidFill>
              <a:highlight>
                <a:srgbClr val="FFFFFF"/>
              </a:highlight>
            </a:endParaRPr>
          </a:p>
          <a:p>
            <a:pPr indent="-298450" lvl="0" marL="457200" rtl="0" algn="l">
              <a:spcBef>
                <a:spcPts val="0"/>
              </a:spcBef>
              <a:spcAft>
                <a:spcPts val="0"/>
              </a:spcAft>
              <a:buClr>
                <a:schemeClr val="dk1"/>
              </a:buClr>
              <a:buSzPts val="1100"/>
              <a:buChar char="●"/>
            </a:pPr>
            <a:r>
              <a:rPr lang="en-GB" sz="1100">
                <a:solidFill>
                  <a:schemeClr val="dk1"/>
                </a:solidFill>
                <a:highlight>
                  <a:srgbClr val="FFFFFF"/>
                </a:highlight>
              </a:rPr>
              <a:t>Culture and social background can affect how a message is created and understood.</a:t>
            </a:r>
            <a:endParaRPr sz="1100">
              <a:solidFill>
                <a:schemeClr val="dk1"/>
              </a:solidFill>
              <a:highlight>
                <a:srgbClr val="FFFFFF"/>
              </a:highlight>
            </a:endParaRPr>
          </a:p>
          <a:p>
            <a:pPr indent="-298450" lvl="0" marL="457200" rtl="0" algn="l">
              <a:spcBef>
                <a:spcPts val="0"/>
              </a:spcBef>
              <a:spcAft>
                <a:spcPts val="0"/>
              </a:spcAft>
              <a:buClr>
                <a:schemeClr val="dk1"/>
              </a:buClr>
              <a:buSzPts val="1100"/>
              <a:buChar char="●"/>
            </a:pPr>
            <a:r>
              <a:rPr lang="en-GB" sz="1100">
                <a:solidFill>
                  <a:schemeClr val="dk1"/>
                </a:solidFill>
                <a:highlight>
                  <a:srgbClr val="FFFFFF"/>
                </a:highlight>
              </a:rPr>
              <a:t>At Flight Foods Ltd, the manager’s message may be interpreted differently by employees from different cultures.</a:t>
            </a:r>
            <a:endParaRPr sz="1100">
              <a:solidFill>
                <a:schemeClr val="dk1"/>
              </a:solidFill>
              <a:highlight>
                <a:srgbClr val="FFFFFF"/>
              </a:highlight>
            </a:endParaRPr>
          </a:p>
          <a:p>
            <a:pPr indent="-298450" lvl="0" marL="457200" rtl="0" algn="l">
              <a:spcBef>
                <a:spcPts val="0"/>
              </a:spcBef>
              <a:spcAft>
                <a:spcPts val="0"/>
              </a:spcAft>
              <a:buClr>
                <a:schemeClr val="dk1"/>
              </a:buClr>
              <a:buSzPts val="1100"/>
              <a:buChar char="●"/>
            </a:pPr>
            <a:r>
              <a:rPr lang="en-GB" sz="1100">
                <a:solidFill>
                  <a:schemeClr val="dk1"/>
                </a:solidFill>
                <a:highlight>
                  <a:srgbClr val="FFFFFF"/>
                </a:highlight>
              </a:rPr>
              <a:t>Clear language, suitable communication channels and feedback can reduce cultural misunderstandings.</a:t>
            </a:r>
            <a:endParaRPr sz="1100">
              <a:solidFill>
                <a:schemeClr val="dk1"/>
              </a:solidFill>
              <a:highlight>
                <a:srgbClr val="FFFFFF"/>
              </a:highlight>
            </a:endParaRPr>
          </a:p>
        </p:txBody>
      </p:sp>
      <p:pic>
        <p:nvPicPr>
          <p:cNvPr id="112" name="Google Shape;112;p21"/>
          <p:cNvPicPr preferRelativeResize="0"/>
          <p:nvPr/>
        </p:nvPicPr>
        <p:blipFill>
          <a:blip r:embed="rId3">
            <a:alphaModFix/>
          </a:blip>
          <a:stretch>
            <a:fillRect/>
          </a:stretch>
        </p:blipFill>
        <p:spPr>
          <a:xfrm>
            <a:off x="5895325" y="2103775"/>
            <a:ext cx="3248675" cy="1827375"/>
          </a:xfrm>
          <a:prstGeom prst="rect">
            <a:avLst/>
          </a:prstGeom>
          <a:noFill/>
          <a:ln>
            <a:noFill/>
          </a:ln>
        </p:spPr>
      </p:pic>
      <p:sp>
        <p:nvSpPr>
          <p:cNvPr id="113" name="Google Shape;113;p21"/>
          <p:cNvSpPr txBox="1"/>
          <p:nvPr/>
        </p:nvSpPr>
        <p:spPr>
          <a:xfrm>
            <a:off x="7084125" y="4714150"/>
            <a:ext cx="2018100" cy="429300"/>
          </a:xfrm>
          <a:prstGeom prst="rect">
            <a:avLst/>
          </a:prstGeom>
          <a:noFill/>
          <a:ln>
            <a:noFill/>
          </a:ln>
        </p:spPr>
        <p:txBody>
          <a:bodyPr anchorCtr="0" anchor="t" bIns="91425" lIns="91425" spcFirstLastPara="1" rIns="91425" wrap="square" tIns="91425">
            <a:noAutofit/>
          </a:bodyPr>
          <a:lstStyle/>
          <a:p>
            <a:pPr indent="0" lvl="0" marL="457200" rtl="0" algn="l">
              <a:lnSpc>
                <a:spcPct val="105000"/>
              </a:lnSpc>
              <a:spcBef>
                <a:spcPts val="1200"/>
              </a:spcBef>
              <a:spcAft>
                <a:spcPts val="1200"/>
              </a:spcAft>
              <a:buNone/>
            </a:pPr>
            <a:r>
              <a:rPr lang="en-GB" sz="1300">
                <a:solidFill>
                  <a:schemeClr val="dk1"/>
                </a:solidFill>
                <a:highlight>
                  <a:schemeClr val="lt1"/>
                </a:highlight>
              </a:rPr>
              <a:t>Berlo, D.K. (1960)</a:t>
            </a:r>
            <a:endParaRPr sz="1800">
              <a:solidFill>
                <a:schemeClr val="dk2"/>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7" name="Shape 117"/>
        <p:cNvGrpSpPr/>
        <p:nvPr/>
      </p:nvGrpSpPr>
      <p:grpSpPr>
        <a:xfrm>
          <a:off x="0" y="0"/>
          <a:ext cx="0" cy="0"/>
          <a:chOff x="0" y="0"/>
          <a:chExt cx="0" cy="0"/>
        </a:xfrm>
      </p:grpSpPr>
      <p:sp>
        <p:nvSpPr>
          <p:cNvPr id="118" name="Google Shape;118;p22"/>
          <p:cNvSpPr txBox="1"/>
          <p:nvPr>
            <p:ph type="title"/>
          </p:nvPr>
        </p:nvSpPr>
        <p:spPr>
          <a:xfrm>
            <a:off x="311700" y="72150"/>
            <a:ext cx="8520600" cy="5727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n-GB" sz="2000">
                <a:highlight>
                  <a:srgbClr val="FFFFFF"/>
                </a:highlight>
              </a:rPr>
              <a:t>Barrier 5: Emotional Barriers</a:t>
            </a:r>
            <a:endParaRPr sz="3600">
              <a:highlight>
                <a:srgbClr val="FFFFFF"/>
              </a:highlight>
            </a:endParaRPr>
          </a:p>
        </p:txBody>
      </p:sp>
      <p:sp>
        <p:nvSpPr>
          <p:cNvPr id="119" name="Google Shape;119;p22"/>
          <p:cNvSpPr txBox="1"/>
          <p:nvPr>
            <p:ph idx="1" type="body"/>
          </p:nvPr>
        </p:nvSpPr>
        <p:spPr>
          <a:xfrm>
            <a:off x="0" y="644850"/>
            <a:ext cx="8520600" cy="3416400"/>
          </a:xfrm>
          <a:prstGeom prst="rect">
            <a:avLst/>
          </a:prstGeom>
        </p:spPr>
        <p:txBody>
          <a:bodyPr anchorCtr="0" anchor="t" bIns="91425" lIns="91425" spcFirstLastPara="1" rIns="91425" wrap="square" tIns="91425">
            <a:noAutofit/>
          </a:bodyPr>
          <a:lstStyle/>
          <a:p>
            <a:pPr indent="0" lvl="0" marL="0" rtl="0" algn="l">
              <a:spcBef>
                <a:spcPts val="1400"/>
              </a:spcBef>
              <a:spcAft>
                <a:spcPts val="0"/>
              </a:spcAft>
              <a:buClr>
                <a:schemeClr val="dk1"/>
              </a:buClr>
              <a:buSzPts val="1100"/>
              <a:buFont typeface="Arial"/>
              <a:buNone/>
            </a:pPr>
            <a:r>
              <a:rPr b="1" lang="en-GB" sz="1300">
                <a:solidFill>
                  <a:schemeClr val="dk1"/>
                </a:solidFill>
                <a:highlight>
                  <a:srgbClr val="FFFFFF"/>
                </a:highlight>
              </a:rPr>
              <a:t>Barrier 5: Emotional Barriers</a:t>
            </a:r>
            <a:endParaRPr b="1" sz="1300">
              <a:solidFill>
                <a:schemeClr val="dk1"/>
              </a:solidFill>
              <a:highlight>
                <a:srgbClr val="FFFFFF"/>
              </a:highlight>
            </a:endParaRPr>
          </a:p>
          <a:p>
            <a:pPr indent="0" lvl="0" marL="0" rtl="0" algn="l">
              <a:spcBef>
                <a:spcPts val="1200"/>
              </a:spcBef>
              <a:spcAft>
                <a:spcPts val="0"/>
              </a:spcAft>
              <a:buClr>
                <a:schemeClr val="dk1"/>
              </a:buClr>
              <a:buSzPts val="1100"/>
              <a:buFont typeface="Arial"/>
              <a:buNone/>
            </a:pPr>
            <a:r>
              <a:rPr b="1" lang="en-GB" sz="1100">
                <a:solidFill>
                  <a:schemeClr val="dk1"/>
                </a:solidFill>
                <a:highlight>
                  <a:srgbClr val="FFFFFF"/>
                </a:highlight>
              </a:rPr>
              <a:t>Problem</a:t>
            </a:r>
            <a:endParaRPr b="1" sz="1100">
              <a:solidFill>
                <a:schemeClr val="dk1"/>
              </a:solidFill>
              <a:highlight>
                <a:srgbClr val="FFFFFF"/>
              </a:highlight>
            </a:endParaRPr>
          </a:p>
          <a:p>
            <a:pPr indent="-298450" lvl="0" marL="457200" rtl="0" algn="l">
              <a:spcBef>
                <a:spcPts val="1200"/>
              </a:spcBef>
              <a:spcAft>
                <a:spcPts val="0"/>
              </a:spcAft>
              <a:buClr>
                <a:schemeClr val="dk1"/>
              </a:buClr>
              <a:buSzPts val="1100"/>
              <a:buChar char="●"/>
            </a:pPr>
            <a:r>
              <a:rPr lang="en-GB" sz="1100">
                <a:solidFill>
                  <a:schemeClr val="dk1"/>
                </a:solidFill>
                <a:highlight>
                  <a:srgbClr val="FFFFFF"/>
                </a:highlight>
              </a:rPr>
              <a:t>Stress, fear, frustration or low confidence may stop employees from communicating openly.</a:t>
            </a:r>
            <a:endParaRPr sz="1100">
              <a:solidFill>
                <a:schemeClr val="dk1"/>
              </a:solidFill>
              <a:highlight>
                <a:srgbClr val="FFFFFF"/>
              </a:highlight>
            </a:endParaRPr>
          </a:p>
          <a:p>
            <a:pPr indent="-298450" lvl="0" marL="457200" rtl="0" algn="l">
              <a:spcBef>
                <a:spcPts val="0"/>
              </a:spcBef>
              <a:spcAft>
                <a:spcPts val="0"/>
              </a:spcAft>
              <a:buClr>
                <a:schemeClr val="dk1"/>
              </a:buClr>
              <a:buSzPts val="1100"/>
              <a:buChar char="●"/>
            </a:pPr>
            <a:r>
              <a:rPr lang="en-GB" sz="1100">
                <a:solidFill>
                  <a:schemeClr val="dk1"/>
                </a:solidFill>
                <a:highlight>
                  <a:srgbClr val="FFFFFF"/>
                </a:highlight>
              </a:rPr>
              <a:t>Workers may avoid asking questions because they are worried about criticism.</a:t>
            </a:r>
            <a:endParaRPr sz="1100">
              <a:solidFill>
                <a:schemeClr val="dk1"/>
              </a:solidFill>
              <a:highlight>
                <a:srgbClr val="FFFFFF"/>
              </a:highlight>
            </a:endParaRPr>
          </a:p>
          <a:p>
            <a:pPr indent="-298450" lvl="0" marL="457200" rtl="0" algn="l">
              <a:spcBef>
                <a:spcPts val="0"/>
              </a:spcBef>
              <a:spcAft>
                <a:spcPts val="0"/>
              </a:spcAft>
              <a:buClr>
                <a:schemeClr val="dk1"/>
              </a:buClr>
              <a:buSzPts val="1100"/>
              <a:buChar char="●"/>
            </a:pPr>
            <a:r>
              <a:rPr lang="en-GB" sz="1100">
                <a:solidFill>
                  <a:schemeClr val="dk1"/>
                </a:solidFill>
                <a:highlight>
                  <a:srgbClr val="FFFFFF"/>
                </a:highlight>
              </a:rPr>
              <a:t>Emotional pressure can reduce concentration and increase mistakes in food preparation.</a:t>
            </a:r>
            <a:endParaRPr sz="1100">
              <a:solidFill>
                <a:schemeClr val="dk1"/>
              </a:solidFill>
              <a:highlight>
                <a:srgbClr val="FFFFFF"/>
              </a:highlight>
            </a:endParaRPr>
          </a:p>
          <a:p>
            <a:pPr indent="-298450" lvl="0" marL="457200" rtl="0" algn="l">
              <a:spcBef>
                <a:spcPts val="0"/>
              </a:spcBef>
              <a:spcAft>
                <a:spcPts val="0"/>
              </a:spcAft>
              <a:buClr>
                <a:schemeClr val="dk1"/>
              </a:buClr>
              <a:buSzPts val="1100"/>
              <a:buChar char="●"/>
            </a:pPr>
            <a:r>
              <a:rPr lang="en-GB" sz="1100">
                <a:solidFill>
                  <a:schemeClr val="dk1"/>
                </a:solidFill>
                <a:highlight>
                  <a:srgbClr val="FFFFFF"/>
                </a:highlight>
              </a:rPr>
              <a:t>Poor relationships between managers and staff may also weaken teamwork.</a:t>
            </a:r>
            <a:endParaRPr sz="1100">
              <a:solidFill>
                <a:schemeClr val="dk1"/>
              </a:solidFill>
              <a:highlight>
                <a:srgbClr val="FFFFFF"/>
              </a:highlight>
            </a:endParaRPr>
          </a:p>
          <a:p>
            <a:pPr indent="0" lvl="0" marL="0" rtl="0" algn="l">
              <a:spcBef>
                <a:spcPts val="1200"/>
              </a:spcBef>
              <a:spcAft>
                <a:spcPts val="0"/>
              </a:spcAft>
              <a:buClr>
                <a:schemeClr val="dk1"/>
              </a:buClr>
              <a:buSzPts val="1100"/>
              <a:buFont typeface="Arial"/>
              <a:buNone/>
            </a:pPr>
            <a:r>
              <a:rPr b="1" lang="en-GB" sz="1100">
                <a:solidFill>
                  <a:schemeClr val="dk1"/>
                </a:solidFill>
                <a:highlight>
                  <a:srgbClr val="FFFFFF"/>
                </a:highlight>
              </a:rPr>
              <a:t>Solution</a:t>
            </a:r>
            <a:endParaRPr b="1" sz="1100">
              <a:solidFill>
                <a:schemeClr val="dk1"/>
              </a:solidFill>
              <a:highlight>
                <a:srgbClr val="FFFFFF"/>
              </a:highlight>
            </a:endParaRPr>
          </a:p>
          <a:p>
            <a:pPr indent="-298450" lvl="0" marL="457200" rtl="0" algn="l">
              <a:spcBef>
                <a:spcPts val="1200"/>
              </a:spcBef>
              <a:spcAft>
                <a:spcPts val="0"/>
              </a:spcAft>
              <a:buClr>
                <a:schemeClr val="dk1"/>
              </a:buClr>
              <a:buSzPts val="1100"/>
              <a:buChar char="●"/>
            </a:pPr>
            <a:r>
              <a:rPr lang="en-GB" sz="1100">
                <a:solidFill>
                  <a:schemeClr val="dk1"/>
                </a:solidFill>
                <a:highlight>
                  <a:srgbClr val="FFFFFF"/>
                </a:highlight>
              </a:rPr>
              <a:t>Managers should create a respectful and supportive working environment.</a:t>
            </a:r>
            <a:endParaRPr sz="1100">
              <a:solidFill>
                <a:schemeClr val="dk1"/>
              </a:solidFill>
              <a:highlight>
                <a:srgbClr val="FFFFFF"/>
              </a:highlight>
            </a:endParaRPr>
          </a:p>
          <a:p>
            <a:pPr indent="-298450" lvl="0" marL="457200" rtl="0" algn="l">
              <a:spcBef>
                <a:spcPts val="0"/>
              </a:spcBef>
              <a:spcAft>
                <a:spcPts val="0"/>
              </a:spcAft>
              <a:buClr>
                <a:schemeClr val="dk1"/>
              </a:buClr>
              <a:buSzPts val="1100"/>
              <a:buChar char="●"/>
            </a:pPr>
            <a:r>
              <a:rPr lang="en-GB" sz="1100">
                <a:solidFill>
                  <a:schemeClr val="dk1"/>
                </a:solidFill>
                <a:highlight>
                  <a:srgbClr val="FFFFFF"/>
                </a:highlight>
              </a:rPr>
              <a:t>Employees should be encouraged to ask questions and report problems without fear.</a:t>
            </a:r>
            <a:endParaRPr sz="1100">
              <a:solidFill>
                <a:schemeClr val="dk1"/>
              </a:solidFill>
              <a:highlight>
                <a:srgbClr val="FFFFFF"/>
              </a:highlight>
            </a:endParaRPr>
          </a:p>
          <a:p>
            <a:pPr indent="-298450" lvl="0" marL="457200" rtl="0" algn="l">
              <a:spcBef>
                <a:spcPts val="0"/>
              </a:spcBef>
              <a:spcAft>
                <a:spcPts val="0"/>
              </a:spcAft>
              <a:buClr>
                <a:schemeClr val="dk1"/>
              </a:buClr>
              <a:buSzPts val="1100"/>
              <a:buChar char="●"/>
            </a:pPr>
            <a:r>
              <a:rPr lang="en-GB" sz="1100">
                <a:solidFill>
                  <a:schemeClr val="dk1"/>
                </a:solidFill>
                <a:highlight>
                  <a:srgbClr val="FFFFFF"/>
                </a:highlight>
              </a:rPr>
              <a:t>Provide regular feedback, wellbeing support and short team meetings.</a:t>
            </a:r>
            <a:endParaRPr sz="1100">
              <a:solidFill>
                <a:schemeClr val="dk1"/>
              </a:solidFill>
              <a:highlight>
                <a:srgbClr val="FFFFFF"/>
              </a:highlight>
            </a:endParaRPr>
          </a:p>
          <a:p>
            <a:pPr indent="-298450" lvl="0" marL="457200" rtl="0" algn="l">
              <a:spcBef>
                <a:spcPts val="0"/>
              </a:spcBef>
              <a:spcAft>
                <a:spcPts val="0"/>
              </a:spcAft>
              <a:buClr>
                <a:schemeClr val="dk1"/>
              </a:buClr>
              <a:buSzPts val="1100"/>
              <a:buChar char="●"/>
            </a:pPr>
            <a:r>
              <a:rPr lang="en-GB" sz="1100">
                <a:solidFill>
                  <a:schemeClr val="dk1"/>
                </a:solidFill>
                <a:highlight>
                  <a:srgbClr val="FFFFFF"/>
                </a:highlight>
              </a:rPr>
              <a:t>Managers should remain calm, listen carefully and deal with concerns fairly.</a:t>
            </a:r>
            <a:endParaRPr sz="1100">
              <a:solidFill>
                <a:schemeClr val="dk1"/>
              </a:solidFill>
              <a:highlight>
                <a:srgbClr val="FFFFFF"/>
              </a:highlight>
            </a:endParaRPr>
          </a:p>
          <a:p>
            <a:pPr indent="0" lvl="0" marL="0" rtl="0" algn="l">
              <a:spcBef>
                <a:spcPts val="1200"/>
              </a:spcBef>
              <a:spcAft>
                <a:spcPts val="0"/>
              </a:spcAft>
              <a:buClr>
                <a:schemeClr val="dk1"/>
              </a:buClr>
              <a:buSzPts val="1100"/>
              <a:buFont typeface="Arial"/>
              <a:buNone/>
            </a:pPr>
            <a:r>
              <a:rPr b="1" lang="en-GB" sz="1100">
                <a:solidFill>
                  <a:schemeClr val="dk1"/>
                </a:solidFill>
                <a:highlight>
                  <a:srgbClr val="FFFFFF"/>
                </a:highlight>
              </a:rPr>
              <a:t>Theory: Berlo’s SMCR Model</a:t>
            </a:r>
            <a:endParaRPr b="1" sz="1100">
              <a:solidFill>
                <a:schemeClr val="dk1"/>
              </a:solidFill>
              <a:highlight>
                <a:srgbClr val="FFFFFF"/>
              </a:highlight>
            </a:endParaRPr>
          </a:p>
          <a:p>
            <a:pPr indent="-298450" lvl="0" marL="457200" rtl="0" algn="l">
              <a:spcBef>
                <a:spcPts val="1200"/>
              </a:spcBef>
              <a:spcAft>
                <a:spcPts val="0"/>
              </a:spcAft>
              <a:buClr>
                <a:schemeClr val="dk1"/>
              </a:buClr>
              <a:buSzPts val="1100"/>
              <a:buChar char="●"/>
            </a:pPr>
            <a:r>
              <a:rPr lang="en-GB" sz="1100">
                <a:solidFill>
                  <a:schemeClr val="dk1"/>
                </a:solidFill>
                <a:highlight>
                  <a:srgbClr val="FFFFFF"/>
                </a:highlight>
              </a:rPr>
              <a:t>Berlo’s model includes the </a:t>
            </a:r>
            <a:r>
              <a:rPr b="1" lang="en-GB" sz="1100">
                <a:solidFill>
                  <a:schemeClr val="dk1"/>
                </a:solidFill>
                <a:highlight>
                  <a:srgbClr val="FFFFFF"/>
                </a:highlight>
              </a:rPr>
              <a:t>source, message, channel and receiver</a:t>
            </a:r>
            <a:r>
              <a:rPr lang="en-GB" sz="1100">
                <a:solidFill>
                  <a:schemeClr val="dk1"/>
                </a:solidFill>
                <a:highlight>
                  <a:srgbClr val="FFFFFF"/>
                </a:highlight>
              </a:rPr>
              <a:t>.</a:t>
            </a:r>
            <a:endParaRPr sz="1100">
              <a:solidFill>
                <a:schemeClr val="dk1"/>
              </a:solidFill>
              <a:highlight>
                <a:srgbClr val="FFFFFF"/>
              </a:highlight>
            </a:endParaRPr>
          </a:p>
          <a:p>
            <a:pPr indent="-298450" lvl="0" marL="457200" rtl="0" algn="l">
              <a:spcBef>
                <a:spcPts val="0"/>
              </a:spcBef>
              <a:spcAft>
                <a:spcPts val="0"/>
              </a:spcAft>
              <a:buClr>
                <a:schemeClr val="dk1"/>
              </a:buClr>
              <a:buSzPts val="1100"/>
              <a:buChar char="●"/>
            </a:pPr>
            <a:r>
              <a:rPr lang="en-GB" sz="1100">
                <a:solidFill>
                  <a:schemeClr val="dk1"/>
                </a:solidFill>
                <a:highlight>
                  <a:srgbClr val="FFFFFF"/>
                </a:highlight>
              </a:rPr>
              <a:t>The attitudes and emotional state of both the sender and receiver can affect communication.</a:t>
            </a:r>
            <a:endParaRPr sz="1100">
              <a:solidFill>
                <a:schemeClr val="dk1"/>
              </a:solidFill>
              <a:highlight>
                <a:srgbClr val="FFFFFF"/>
              </a:highlight>
            </a:endParaRPr>
          </a:p>
          <a:p>
            <a:pPr indent="-298450" lvl="0" marL="457200" rtl="0" algn="l">
              <a:spcBef>
                <a:spcPts val="0"/>
              </a:spcBef>
              <a:spcAft>
                <a:spcPts val="0"/>
              </a:spcAft>
              <a:buClr>
                <a:schemeClr val="dk1"/>
              </a:buClr>
              <a:buSzPts val="1100"/>
              <a:buChar char="●"/>
            </a:pPr>
            <a:r>
              <a:rPr lang="en-GB" sz="1100">
                <a:solidFill>
                  <a:schemeClr val="dk1"/>
                </a:solidFill>
                <a:highlight>
                  <a:srgbClr val="FFFFFF"/>
                </a:highlight>
              </a:rPr>
              <a:t>At Flight Foods Ltd, a stressed employee may misunderstand or ignore an important instruction.</a:t>
            </a:r>
            <a:endParaRPr sz="1100">
              <a:solidFill>
                <a:schemeClr val="dk1"/>
              </a:solidFill>
              <a:highlight>
                <a:srgbClr val="FFFFFF"/>
              </a:highlight>
            </a:endParaRPr>
          </a:p>
          <a:p>
            <a:pPr indent="-298450" lvl="0" marL="457200" rtl="0" algn="l">
              <a:spcBef>
                <a:spcPts val="0"/>
              </a:spcBef>
              <a:spcAft>
                <a:spcPts val="0"/>
              </a:spcAft>
              <a:buClr>
                <a:schemeClr val="dk1"/>
              </a:buClr>
              <a:buSzPts val="1100"/>
              <a:buChar char="●"/>
            </a:pPr>
            <a:r>
              <a:rPr lang="en-GB" sz="1100">
                <a:solidFill>
                  <a:schemeClr val="dk1"/>
                </a:solidFill>
                <a:highlight>
                  <a:srgbClr val="FFFFFF"/>
                </a:highlight>
              </a:rPr>
              <a:t>Supportive communication and suitable feedback can improve understanding and reduce errors.</a:t>
            </a:r>
            <a:endParaRPr sz="1100">
              <a:solidFill>
                <a:schemeClr val="dk1"/>
              </a:solidFill>
              <a:highlight>
                <a:srgbClr val="FFFFFF"/>
              </a:highlight>
            </a:endParaRPr>
          </a:p>
        </p:txBody>
      </p:sp>
      <p:pic>
        <p:nvPicPr>
          <p:cNvPr id="120" name="Google Shape;120;p22"/>
          <p:cNvPicPr preferRelativeResize="0"/>
          <p:nvPr/>
        </p:nvPicPr>
        <p:blipFill>
          <a:blip r:embed="rId3">
            <a:alphaModFix/>
          </a:blip>
          <a:stretch>
            <a:fillRect/>
          </a:stretch>
        </p:blipFill>
        <p:spPr>
          <a:xfrm>
            <a:off x="6025800" y="2181050"/>
            <a:ext cx="3017951" cy="1957601"/>
          </a:xfrm>
          <a:prstGeom prst="rect">
            <a:avLst/>
          </a:prstGeom>
          <a:noFill/>
          <a:ln>
            <a:noFill/>
          </a:ln>
        </p:spPr>
      </p:pic>
      <p:sp>
        <p:nvSpPr>
          <p:cNvPr id="121" name="Google Shape;121;p22"/>
          <p:cNvSpPr txBox="1"/>
          <p:nvPr/>
        </p:nvSpPr>
        <p:spPr>
          <a:xfrm>
            <a:off x="6920975" y="4493550"/>
            <a:ext cx="2122800" cy="572700"/>
          </a:xfrm>
          <a:prstGeom prst="rect">
            <a:avLst/>
          </a:prstGeom>
          <a:noFill/>
          <a:ln>
            <a:noFill/>
          </a:ln>
        </p:spPr>
        <p:txBody>
          <a:bodyPr anchorCtr="0" anchor="t" bIns="91425" lIns="91425" spcFirstLastPara="1" rIns="91425" wrap="square" tIns="91425">
            <a:noAutofit/>
          </a:bodyPr>
          <a:lstStyle/>
          <a:p>
            <a:pPr indent="0" lvl="0" marL="457200" rtl="0" algn="l">
              <a:lnSpc>
                <a:spcPct val="105000"/>
              </a:lnSpc>
              <a:spcBef>
                <a:spcPts val="1200"/>
              </a:spcBef>
              <a:spcAft>
                <a:spcPts val="1200"/>
              </a:spcAft>
              <a:buNone/>
            </a:pPr>
            <a:r>
              <a:rPr lang="en-GB" sz="1300">
                <a:solidFill>
                  <a:schemeClr val="dk1"/>
                </a:solidFill>
                <a:highlight>
                  <a:schemeClr val="lt1"/>
                </a:highlight>
              </a:rPr>
              <a:t>Berlo, D.K. (1960)</a:t>
            </a:r>
            <a:endParaRPr sz="1800">
              <a:solidFill>
                <a:schemeClr val="dk2"/>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5" name="Shape 125"/>
        <p:cNvGrpSpPr/>
        <p:nvPr/>
      </p:nvGrpSpPr>
      <p:grpSpPr>
        <a:xfrm>
          <a:off x="0" y="0"/>
          <a:ext cx="0" cy="0"/>
          <a:chOff x="0" y="0"/>
          <a:chExt cx="0" cy="0"/>
        </a:xfrm>
      </p:grpSpPr>
      <p:sp>
        <p:nvSpPr>
          <p:cNvPr id="126" name="Google Shape;126;p23"/>
          <p:cNvSpPr txBox="1"/>
          <p:nvPr>
            <p:ph type="title"/>
          </p:nvPr>
        </p:nvSpPr>
        <p:spPr>
          <a:xfrm>
            <a:off x="311700" y="0"/>
            <a:ext cx="8520600" cy="13209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n-GB" sz="2100">
                <a:highlight>
                  <a:srgbClr val="FFFFFF"/>
                </a:highlight>
              </a:rPr>
              <a:t>Recommendations </a:t>
            </a:r>
            <a:endParaRPr sz="2100">
              <a:highlight>
                <a:srgbClr val="FFFFFF"/>
              </a:highlight>
            </a:endParaRPr>
          </a:p>
          <a:p>
            <a:pPr indent="0" lvl="0" marL="0" rtl="0" algn="ctr">
              <a:spcBef>
                <a:spcPts val="0"/>
              </a:spcBef>
              <a:spcAft>
                <a:spcPts val="0"/>
              </a:spcAft>
              <a:buNone/>
            </a:pPr>
            <a:r>
              <a:t/>
            </a:r>
            <a:endParaRPr sz="2100">
              <a:highlight>
                <a:srgbClr val="FFFFFF"/>
              </a:highlight>
            </a:endParaRPr>
          </a:p>
        </p:txBody>
      </p:sp>
      <p:sp>
        <p:nvSpPr>
          <p:cNvPr id="127" name="Google Shape;127;p23"/>
          <p:cNvSpPr txBox="1"/>
          <p:nvPr>
            <p:ph idx="1" type="body"/>
          </p:nvPr>
        </p:nvSpPr>
        <p:spPr>
          <a:xfrm>
            <a:off x="311700" y="863550"/>
            <a:ext cx="8520600" cy="3416400"/>
          </a:xfrm>
          <a:prstGeom prst="rect">
            <a:avLst/>
          </a:prstGeom>
        </p:spPr>
        <p:txBody>
          <a:bodyPr anchorCtr="0" anchor="t" bIns="91425" lIns="91425" spcFirstLastPara="1" rIns="91425" wrap="square" tIns="91425">
            <a:noAutofit/>
          </a:bodyPr>
          <a:lstStyle/>
          <a:p>
            <a:pPr indent="-336550" lvl="0" marL="457200" rtl="0" algn="l">
              <a:spcBef>
                <a:spcPts val="1200"/>
              </a:spcBef>
              <a:spcAft>
                <a:spcPts val="0"/>
              </a:spcAft>
              <a:buClr>
                <a:schemeClr val="dk1"/>
              </a:buClr>
              <a:buSzPts val="1700"/>
              <a:buChar char="●"/>
            </a:pPr>
            <a:r>
              <a:rPr lang="en-GB" sz="1700">
                <a:solidFill>
                  <a:schemeClr val="dk1"/>
                </a:solidFill>
                <a:highlight>
                  <a:srgbClr val="FFFFFF"/>
                </a:highlight>
              </a:rPr>
              <a:t>Provide food hygiene training before employment.</a:t>
            </a:r>
            <a:endParaRPr sz="1700">
              <a:solidFill>
                <a:schemeClr val="dk1"/>
              </a:solidFill>
              <a:highlight>
                <a:srgbClr val="FFFFFF"/>
              </a:highlight>
            </a:endParaRPr>
          </a:p>
          <a:p>
            <a:pPr indent="-336550" lvl="0" marL="457200" rtl="0" algn="l">
              <a:spcBef>
                <a:spcPts val="0"/>
              </a:spcBef>
              <a:spcAft>
                <a:spcPts val="0"/>
              </a:spcAft>
              <a:buClr>
                <a:schemeClr val="dk1"/>
              </a:buClr>
              <a:buSzPts val="1700"/>
              <a:buChar char="●"/>
            </a:pPr>
            <a:r>
              <a:rPr lang="en-GB" sz="1700">
                <a:solidFill>
                  <a:schemeClr val="dk1"/>
                </a:solidFill>
                <a:highlight>
                  <a:srgbClr val="FFFFFF"/>
                </a:highlight>
              </a:rPr>
              <a:t>Offer multilingual training materials.</a:t>
            </a:r>
            <a:endParaRPr sz="1700">
              <a:solidFill>
                <a:schemeClr val="dk1"/>
              </a:solidFill>
              <a:highlight>
                <a:srgbClr val="FFFFFF"/>
              </a:highlight>
            </a:endParaRPr>
          </a:p>
          <a:p>
            <a:pPr indent="-336550" lvl="0" marL="457200" rtl="0" algn="l">
              <a:spcBef>
                <a:spcPts val="0"/>
              </a:spcBef>
              <a:spcAft>
                <a:spcPts val="0"/>
              </a:spcAft>
              <a:buClr>
                <a:schemeClr val="dk1"/>
              </a:buClr>
              <a:buSzPts val="1700"/>
              <a:buChar char="●"/>
            </a:pPr>
            <a:r>
              <a:rPr lang="en-GB" sz="1700">
                <a:solidFill>
                  <a:schemeClr val="dk1"/>
                </a:solidFill>
                <a:highlight>
                  <a:srgbClr val="FFFFFF"/>
                </a:highlight>
              </a:rPr>
              <a:t>Use visual signs and demonstrations.</a:t>
            </a:r>
            <a:endParaRPr sz="1700">
              <a:solidFill>
                <a:schemeClr val="dk1"/>
              </a:solidFill>
              <a:highlight>
                <a:srgbClr val="FFFFFF"/>
              </a:highlight>
            </a:endParaRPr>
          </a:p>
          <a:p>
            <a:pPr indent="-336550" lvl="0" marL="457200" rtl="0" algn="l">
              <a:spcBef>
                <a:spcPts val="0"/>
              </a:spcBef>
              <a:spcAft>
                <a:spcPts val="0"/>
              </a:spcAft>
              <a:buClr>
                <a:schemeClr val="dk1"/>
              </a:buClr>
              <a:buSzPts val="1700"/>
              <a:buChar char="●"/>
            </a:pPr>
            <a:r>
              <a:rPr lang="en-GB" sz="1700">
                <a:solidFill>
                  <a:schemeClr val="dk1"/>
                </a:solidFill>
                <a:highlight>
                  <a:srgbClr val="FFFFFF"/>
                </a:highlight>
              </a:rPr>
              <a:t>Introduce interpreters or bilingual supervisors.</a:t>
            </a:r>
            <a:endParaRPr sz="1700">
              <a:solidFill>
                <a:schemeClr val="dk1"/>
              </a:solidFill>
              <a:highlight>
                <a:srgbClr val="FFFFFF"/>
              </a:highlight>
            </a:endParaRPr>
          </a:p>
          <a:p>
            <a:pPr indent="-336550" lvl="0" marL="457200" rtl="0" algn="l">
              <a:spcBef>
                <a:spcPts val="0"/>
              </a:spcBef>
              <a:spcAft>
                <a:spcPts val="0"/>
              </a:spcAft>
              <a:buClr>
                <a:schemeClr val="dk1"/>
              </a:buClr>
              <a:buSzPts val="1700"/>
              <a:buChar char="●"/>
            </a:pPr>
            <a:r>
              <a:rPr lang="en-GB" sz="1700">
                <a:solidFill>
                  <a:schemeClr val="dk1"/>
                </a:solidFill>
                <a:highlight>
                  <a:srgbClr val="FFFFFF"/>
                </a:highlight>
              </a:rPr>
              <a:t>Replace old noisy machinery.</a:t>
            </a:r>
            <a:endParaRPr sz="1700">
              <a:solidFill>
                <a:schemeClr val="dk1"/>
              </a:solidFill>
              <a:highlight>
                <a:srgbClr val="FFFFFF"/>
              </a:highlight>
            </a:endParaRPr>
          </a:p>
          <a:p>
            <a:pPr indent="-336550" lvl="0" marL="457200" rtl="0" algn="l">
              <a:spcBef>
                <a:spcPts val="0"/>
              </a:spcBef>
              <a:spcAft>
                <a:spcPts val="0"/>
              </a:spcAft>
              <a:buClr>
                <a:schemeClr val="dk1"/>
              </a:buClr>
              <a:buSzPts val="1700"/>
              <a:buChar char="●"/>
            </a:pPr>
            <a:r>
              <a:rPr lang="en-GB" sz="1700">
                <a:solidFill>
                  <a:schemeClr val="dk1"/>
                </a:solidFill>
                <a:highlight>
                  <a:srgbClr val="FFFFFF"/>
                </a:highlight>
              </a:rPr>
              <a:t>Hold regular team meetings.</a:t>
            </a:r>
            <a:endParaRPr sz="1700">
              <a:solidFill>
                <a:schemeClr val="dk1"/>
              </a:solidFill>
              <a:highlight>
                <a:srgbClr val="FFFFFF"/>
              </a:highlight>
            </a:endParaRPr>
          </a:p>
          <a:p>
            <a:pPr indent="-336550" lvl="0" marL="457200" rtl="0" algn="l">
              <a:spcBef>
                <a:spcPts val="0"/>
              </a:spcBef>
              <a:spcAft>
                <a:spcPts val="0"/>
              </a:spcAft>
              <a:buClr>
                <a:schemeClr val="dk1"/>
              </a:buClr>
              <a:buSzPts val="1700"/>
              <a:buChar char="●"/>
            </a:pPr>
            <a:r>
              <a:rPr lang="en-GB" sz="1700">
                <a:solidFill>
                  <a:schemeClr val="dk1"/>
                </a:solidFill>
                <a:highlight>
                  <a:srgbClr val="FFFFFF"/>
                </a:highlight>
              </a:rPr>
              <a:t>Encourage employee feedback.</a:t>
            </a:r>
            <a:endParaRPr sz="1700">
              <a:solidFill>
                <a:schemeClr val="dk1"/>
              </a:solidFill>
              <a:highlight>
                <a:srgbClr val="FFFFFF"/>
              </a:highlight>
            </a:endParaRPr>
          </a:p>
          <a:p>
            <a:pPr indent="-336550" lvl="0" marL="457200" rtl="0" algn="l">
              <a:spcBef>
                <a:spcPts val="0"/>
              </a:spcBef>
              <a:spcAft>
                <a:spcPts val="0"/>
              </a:spcAft>
              <a:buClr>
                <a:schemeClr val="dk1"/>
              </a:buClr>
              <a:buSzPts val="1700"/>
              <a:buChar char="●"/>
            </a:pPr>
            <a:r>
              <a:rPr lang="en-GB" sz="1700">
                <a:solidFill>
                  <a:schemeClr val="dk1"/>
                </a:solidFill>
                <a:highlight>
                  <a:srgbClr val="FFFFFF"/>
                </a:highlight>
              </a:rPr>
              <a:t>Develop a positive workplace culture.</a:t>
            </a:r>
            <a:endParaRPr sz="1700">
              <a:solidFill>
                <a:schemeClr val="dk1"/>
              </a:solidFill>
              <a:highlight>
                <a:srgbClr val="FFFFFF"/>
              </a:highlight>
            </a:endParaRPr>
          </a:p>
          <a:p>
            <a:pPr indent="0" lvl="0" marL="0" rtl="0" algn="l">
              <a:spcBef>
                <a:spcPts val="1200"/>
              </a:spcBef>
              <a:spcAft>
                <a:spcPts val="1200"/>
              </a:spcAft>
              <a:buNone/>
            </a:pPr>
            <a:r>
              <a:t/>
            </a:r>
            <a:endParaRPr sz="2400">
              <a:highlight>
                <a:srgbClr val="FFFFFF"/>
              </a:highlight>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1" name="Shape 131"/>
        <p:cNvGrpSpPr/>
        <p:nvPr/>
      </p:nvGrpSpPr>
      <p:grpSpPr>
        <a:xfrm>
          <a:off x="0" y="0"/>
          <a:ext cx="0" cy="0"/>
          <a:chOff x="0" y="0"/>
          <a:chExt cx="0" cy="0"/>
        </a:xfrm>
      </p:grpSpPr>
      <p:sp>
        <p:nvSpPr>
          <p:cNvPr id="132" name="Google Shape;132;p2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n-GB" sz="2100">
                <a:highlight>
                  <a:srgbClr val="FFFFFF"/>
                </a:highlight>
              </a:rPr>
              <a:t>Conclusion </a:t>
            </a:r>
            <a:endParaRPr sz="3700">
              <a:highlight>
                <a:srgbClr val="FFFFFF"/>
              </a:highlight>
            </a:endParaRPr>
          </a:p>
        </p:txBody>
      </p:sp>
      <p:sp>
        <p:nvSpPr>
          <p:cNvPr id="133" name="Google Shape;133;p24"/>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p>
            <a:pPr indent="0" lvl="0" marL="0" rtl="0" algn="l">
              <a:lnSpc>
                <a:spcPct val="105000"/>
              </a:lnSpc>
              <a:spcBef>
                <a:spcPts val="1400"/>
              </a:spcBef>
              <a:spcAft>
                <a:spcPts val="0"/>
              </a:spcAft>
              <a:buClr>
                <a:schemeClr val="dk1"/>
              </a:buClr>
              <a:buSzPts val="1100"/>
              <a:buFont typeface="Arial"/>
              <a:buNone/>
            </a:pPr>
            <a:r>
              <a:t/>
            </a:r>
            <a:endParaRPr b="1" sz="1500">
              <a:solidFill>
                <a:schemeClr val="dk1"/>
              </a:solidFill>
              <a:highlight>
                <a:srgbClr val="FFFFFF"/>
              </a:highlight>
            </a:endParaRPr>
          </a:p>
          <a:p>
            <a:pPr indent="-311150" lvl="0" marL="457200" rtl="0" algn="l">
              <a:lnSpc>
                <a:spcPct val="105000"/>
              </a:lnSpc>
              <a:spcBef>
                <a:spcPts val="1200"/>
              </a:spcBef>
              <a:spcAft>
                <a:spcPts val="0"/>
              </a:spcAft>
              <a:buClr>
                <a:schemeClr val="dk1"/>
              </a:buClr>
              <a:buSzPts val="1300"/>
              <a:buChar char="●"/>
            </a:pPr>
            <a:r>
              <a:rPr lang="en-GB" sz="1300">
                <a:solidFill>
                  <a:schemeClr val="dk1"/>
                </a:solidFill>
                <a:highlight>
                  <a:srgbClr val="FFFFFF"/>
                </a:highlight>
              </a:rPr>
              <a:t>Flight Foods' problems are mainly caused by communication barriers and weak food hygiene management.</a:t>
            </a:r>
            <a:endParaRPr sz="1300">
              <a:solidFill>
                <a:schemeClr val="dk1"/>
              </a:solidFill>
              <a:highlight>
                <a:srgbClr val="FFFFFF"/>
              </a:highlight>
            </a:endParaRPr>
          </a:p>
          <a:p>
            <a:pPr indent="-311150" lvl="0" marL="457200" rtl="0" algn="l">
              <a:lnSpc>
                <a:spcPct val="105000"/>
              </a:lnSpc>
              <a:spcBef>
                <a:spcPts val="0"/>
              </a:spcBef>
              <a:spcAft>
                <a:spcPts val="0"/>
              </a:spcAft>
              <a:buClr>
                <a:schemeClr val="dk1"/>
              </a:buClr>
              <a:buSzPts val="1300"/>
              <a:buChar char="●"/>
            </a:pPr>
            <a:r>
              <a:rPr lang="en-GB" sz="1300">
                <a:solidFill>
                  <a:schemeClr val="dk1"/>
                </a:solidFill>
                <a:highlight>
                  <a:srgbClr val="FFFFFF"/>
                </a:highlight>
              </a:rPr>
              <a:t>Environmental, language, cultural, age and emotional barriers all contribute to poor food quality.</a:t>
            </a:r>
            <a:endParaRPr sz="1300">
              <a:solidFill>
                <a:schemeClr val="dk1"/>
              </a:solidFill>
              <a:highlight>
                <a:srgbClr val="FFFFFF"/>
              </a:highlight>
            </a:endParaRPr>
          </a:p>
          <a:p>
            <a:pPr indent="-311150" lvl="0" marL="457200" rtl="0" algn="l">
              <a:lnSpc>
                <a:spcPct val="105000"/>
              </a:lnSpc>
              <a:spcBef>
                <a:spcPts val="0"/>
              </a:spcBef>
              <a:spcAft>
                <a:spcPts val="0"/>
              </a:spcAft>
              <a:buClr>
                <a:schemeClr val="dk1"/>
              </a:buClr>
              <a:buSzPts val="1300"/>
              <a:buChar char="●"/>
            </a:pPr>
            <a:r>
              <a:rPr lang="en-GB" sz="1300">
                <a:solidFill>
                  <a:schemeClr val="dk1"/>
                </a:solidFill>
                <a:highlight>
                  <a:srgbClr val="FFFFFF"/>
                </a:highlight>
              </a:rPr>
              <a:t>Effective training, improved communication, stronger leadership and strict hygiene practices will improve performance and customer satisfaction.</a:t>
            </a:r>
            <a:endParaRPr b="1" sz="1500">
              <a:solidFill>
                <a:schemeClr val="dk1"/>
              </a:solidFill>
              <a:highlight>
                <a:srgbClr val="FFFFFF"/>
              </a:highlight>
            </a:endParaRPr>
          </a:p>
          <a:p>
            <a:pPr indent="0" lvl="0" marL="0" rtl="0" algn="l">
              <a:lnSpc>
                <a:spcPct val="105000"/>
              </a:lnSpc>
              <a:spcBef>
                <a:spcPts val="1400"/>
              </a:spcBef>
              <a:spcAft>
                <a:spcPts val="0"/>
              </a:spcAft>
              <a:buClr>
                <a:schemeClr val="dk1"/>
              </a:buClr>
              <a:buSzPts val="1100"/>
              <a:buFont typeface="Arial"/>
              <a:buNone/>
            </a:pPr>
            <a:r>
              <a:t/>
            </a:r>
            <a:endParaRPr b="1" sz="1500">
              <a:solidFill>
                <a:schemeClr val="dk1"/>
              </a:solidFill>
              <a:highlight>
                <a:srgbClr val="FFFFFF"/>
              </a:highlight>
            </a:endParaRPr>
          </a:p>
          <a:p>
            <a:pPr indent="0" lvl="0" marL="0" rtl="0" algn="l">
              <a:lnSpc>
                <a:spcPct val="105000"/>
              </a:lnSpc>
              <a:spcBef>
                <a:spcPts val="400"/>
              </a:spcBef>
              <a:spcAft>
                <a:spcPts val="1200"/>
              </a:spcAft>
              <a:buNone/>
            </a:pPr>
            <a:r>
              <a:t/>
            </a:r>
            <a:endParaRPr sz="2300">
              <a:highlight>
                <a:srgbClr val="FFFFFF"/>
              </a:highlight>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7" name="Shape 137"/>
        <p:cNvGrpSpPr/>
        <p:nvPr/>
      </p:nvGrpSpPr>
      <p:grpSpPr>
        <a:xfrm>
          <a:off x="0" y="0"/>
          <a:ext cx="0" cy="0"/>
          <a:chOff x="0" y="0"/>
          <a:chExt cx="0" cy="0"/>
        </a:xfrm>
      </p:grpSpPr>
      <p:sp>
        <p:nvSpPr>
          <p:cNvPr id="138" name="Google Shape;138;p2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p>
            <a:pPr indent="0" lvl="0" marL="0" rtl="0" algn="l">
              <a:lnSpc>
                <a:spcPct val="105000"/>
              </a:lnSpc>
              <a:spcBef>
                <a:spcPts val="1400"/>
              </a:spcBef>
              <a:spcAft>
                <a:spcPts val="400"/>
              </a:spcAft>
              <a:buClr>
                <a:schemeClr val="dk1"/>
              </a:buClr>
              <a:buSzPts val="1100"/>
              <a:buFont typeface="Arial"/>
              <a:buNone/>
            </a:pPr>
            <a:r>
              <a:rPr b="1" lang="en-GB" sz="1500">
                <a:highlight>
                  <a:schemeClr val="lt1"/>
                </a:highlight>
              </a:rPr>
              <a:t>References (Harvard Style)</a:t>
            </a:r>
            <a:endParaRPr/>
          </a:p>
        </p:txBody>
      </p:sp>
      <p:sp>
        <p:nvSpPr>
          <p:cNvPr id="139" name="Google Shape;139;p25"/>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311150" lvl="0" marL="457200" rtl="0" algn="l">
              <a:lnSpc>
                <a:spcPct val="105000"/>
              </a:lnSpc>
              <a:spcBef>
                <a:spcPts val="1200"/>
              </a:spcBef>
              <a:spcAft>
                <a:spcPts val="0"/>
              </a:spcAft>
              <a:buClr>
                <a:schemeClr val="dk1"/>
              </a:buClr>
              <a:buSzPts val="1300"/>
              <a:buChar char="●"/>
            </a:pPr>
            <a:r>
              <a:rPr lang="en-GB" sz="1300">
                <a:solidFill>
                  <a:schemeClr val="dk1"/>
                </a:solidFill>
                <a:highlight>
                  <a:schemeClr val="lt1"/>
                </a:highlight>
              </a:rPr>
              <a:t>Shannon, C.E. and Weaver, W. (1949) </a:t>
            </a:r>
            <a:r>
              <a:rPr i="1" lang="en-GB" sz="1300">
                <a:solidFill>
                  <a:schemeClr val="dk1"/>
                </a:solidFill>
                <a:highlight>
                  <a:schemeClr val="lt1"/>
                </a:highlight>
              </a:rPr>
              <a:t>The Mathematical Theory of Communication</a:t>
            </a:r>
            <a:r>
              <a:rPr lang="en-GB" sz="1300">
                <a:solidFill>
                  <a:schemeClr val="dk1"/>
                </a:solidFill>
                <a:highlight>
                  <a:schemeClr val="lt1"/>
                </a:highlight>
              </a:rPr>
              <a:t>. Urbana: University of Illinois Press.</a:t>
            </a:r>
            <a:endParaRPr sz="1300">
              <a:solidFill>
                <a:schemeClr val="dk1"/>
              </a:solidFill>
              <a:highlight>
                <a:schemeClr val="lt1"/>
              </a:highlight>
            </a:endParaRPr>
          </a:p>
          <a:p>
            <a:pPr indent="-311150" lvl="0" marL="457200" rtl="0" algn="l">
              <a:lnSpc>
                <a:spcPct val="105000"/>
              </a:lnSpc>
              <a:spcBef>
                <a:spcPts val="0"/>
              </a:spcBef>
              <a:spcAft>
                <a:spcPts val="0"/>
              </a:spcAft>
              <a:buClr>
                <a:schemeClr val="dk1"/>
              </a:buClr>
              <a:buSzPts val="1300"/>
              <a:buChar char="●"/>
            </a:pPr>
            <a:r>
              <a:rPr lang="en-GB" sz="1300">
                <a:solidFill>
                  <a:schemeClr val="dk1"/>
                </a:solidFill>
                <a:highlight>
                  <a:schemeClr val="lt1"/>
                </a:highlight>
              </a:rPr>
              <a:t>Schramm, W. (1954) The Process and Effects of mass communication. Urbana, IL: University of Illinois Press.</a:t>
            </a:r>
            <a:endParaRPr sz="1300">
              <a:solidFill>
                <a:schemeClr val="dk1"/>
              </a:solidFill>
              <a:highlight>
                <a:schemeClr val="lt1"/>
              </a:highlight>
            </a:endParaRPr>
          </a:p>
          <a:p>
            <a:pPr indent="-311150" lvl="0" marL="457200" rtl="0" algn="l">
              <a:lnSpc>
                <a:spcPct val="105000"/>
              </a:lnSpc>
              <a:spcBef>
                <a:spcPts val="0"/>
              </a:spcBef>
              <a:spcAft>
                <a:spcPts val="0"/>
              </a:spcAft>
              <a:buClr>
                <a:schemeClr val="dk1"/>
              </a:buClr>
              <a:buSzPts val="1300"/>
              <a:buChar char="●"/>
            </a:pPr>
            <a:r>
              <a:rPr lang="en-GB" sz="1300">
                <a:solidFill>
                  <a:schemeClr val="dk1"/>
                </a:solidFill>
                <a:highlight>
                  <a:schemeClr val="lt1"/>
                </a:highlight>
              </a:rPr>
              <a:t>Berlo, D.K. (1960) </a:t>
            </a:r>
            <a:r>
              <a:rPr i="1" lang="en-GB" sz="1300">
                <a:solidFill>
                  <a:schemeClr val="dk1"/>
                </a:solidFill>
                <a:highlight>
                  <a:schemeClr val="lt1"/>
                </a:highlight>
              </a:rPr>
              <a:t>The Process of Communication</a:t>
            </a:r>
            <a:r>
              <a:rPr lang="en-GB" sz="1300">
                <a:solidFill>
                  <a:schemeClr val="dk1"/>
                </a:solidFill>
                <a:highlight>
                  <a:schemeClr val="lt1"/>
                </a:highlight>
              </a:rPr>
              <a:t>. New York: Holt, Rinehart &amp; Winston.</a:t>
            </a:r>
            <a:endParaRPr sz="1300">
              <a:solidFill>
                <a:schemeClr val="dk1"/>
              </a:solidFill>
              <a:highlight>
                <a:schemeClr val="lt1"/>
              </a:highlight>
            </a:endParaRPr>
          </a:p>
          <a:p>
            <a:pPr indent="-311150" lvl="0" marL="457200" rtl="0" algn="l">
              <a:lnSpc>
                <a:spcPct val="105000"/>
              </a:lnSpc>
              <a:spcBef>
                <a:spcPts val="0"/>
              </a:spcBef>
              <a:spcAft>
                <a:spcPts val="0"/>
              </a:spcAft>
              <a:buClr>
                <a:schemeClr val="dk1"/>
              </a:buClr>
              <a:buSzPts val="1300"/>
              <a:buChar char="●"/>
            </a:pPr>
            <a:r>
              <a:rPr lang="en-GB" sz="1300">
                <a:solidFill>
                  <a:schemeClr val="dk1"/>
                </a:solidFill>
                <a:highlight>
                  <a:schemeClr val="lt1"/>
                </a:highlight>
              </a:rPr>
              <a:t>Goleman, D. (1995) </a:t>
            </a:r>
            <a:r>
              <a:rPr i="1" lang="en-GB" sz="1300">
                <a:solidFill>
                  <a:schemeClr val="dk1"/>
                </a:solidFill>
                <a:highlight>
                  <a:schemeClr val="lt1"/>
                </a:highlight>
              </a:rPr>
              <a:t>Emotional Intelligence</a:t>
            </a:r>
            <a:r>
              <a:rPr lang="en-GB" sz="1300">
                <a:solidFill>
                  <a:schemeClr val="dk1"/>
                </a:solidFill>
                <a:highlight>
                  <a:schemeClr val="lt1"/>
                </a:highlight>
              </a:rPr>
              <a:t>. London: Bloomsbury.</a:t>
            </a:r>
            <a:endParaRPr sz="1300">
              <a:solidFill>
                <a:schemeClr val="dk1"/>
              </a:solidFill>
              <a:highlight>
                <a:schemeClr val="lt1"/>
              </a:highlight>
            </a:endParaRPr>
          </a:p>
          <a:p>
            <a:pPr indent="-311150" lvl="0" marL="457200" rtl="0" algn="l">
              <a:lnSpc>
                <a:spcPct val="105000"/>
              </a:lnSpc>
              <a:spcBef>
                <a:spcPts val="0"/>
              </a:spcBef>
              <a:spcAft>
                <a:spcPts val="0"/>
              </a:spcAft>
              <a:buClr>
                <a:schemeClr val="dk1"/>
              </a:buClr>
              <a:buSzPts val="1300"/>
              <a:buChar char="●"/>
            </a:pPr>
            <a:r>
              <a:rPr lang="en-GB" sz="1300">
                <a:solidFill>
                  <a:schemeClr val="dk1"/>
                </a:solidFill>
                <a:highlight>
                  <a:schemeClr val="lt1"/>
                </a:highlight>
              </a:rPr>
              <a:t>Hofstede, G. (2001) </a:t>
            </a:r>
            <a:r>
              <a:rPr i="1" lang="en-GB" sz="1300">
                <a:solidFill>
                  <a:schemeClr val="dk1"/>
                </a:solidFill>
                <a:highlight>
                  <a:schemeClr val="lt1"/>
                </a:highlight>
              </a:rPr>
              <a:t>Culture's Consequences</a:t>
            </a:r>
            <a:r>
              <a:rPr lang="en-GB" sz="1300">
                <a:solidFill>
                  <a:schemeClr val="dk1"/>
                </a:solidFill>
                <a:highlight>
                  <a:schemeClr val="lt1"/>
                </a:highlight>
              </a:rPr>
              <a:t>. 2nd ed. London: Sage.</a:t>
            </a:r>
            <a:endParaRPr sz="1300">
              <a:solidFill>
                <a:schemeClr val="dk1"/>
              </a:solidFill>
              <a:highlight>
                <a:schemeClr val="lt1"/>
              </a:highlight>
            </a:endParaRPr>
          </a:p>
          <a:p>
            <a:pPr indent="-311150" lvl="0" marL="457200" rtl="0" algn="l">
              <a:lnSpc>
                <a:spcPct val="105000"/>
              </a:lnSpc>
              <a:spcBef>
                <a:spcPts val="0"/>
              </a:spcBef>
              <a:spcAft>
                <a:spcPts val="0"/>
              </a:spcAft>
              <a:buClr>
                <a:schemeClr val="dk1"/>
              </a:buClr>
              <a:buSzPts val="1300"/>
              <a:buChar char="●"/>
            </a:pPr>
            <a:r>
              <a:rPr lang="en-GB" sz="1300">
                <a:solidFill>
                  <a:schemeClr val="dk1"/>
                </a:solidFill>
                <a:highlight>
                  <a:schemeClr val="lt1"/>
                </a:highlight>
              </a:rPr>
              <a:t>Food Standards Agency (2024). </a:t>
            </a:r>
            <a:r>
              <a:rPr i="1" lang="en-GB" sz="1300">
                <a:solidFill>
                  <a:schemeClr val="dk1"/>
                </a:solidFill>
                <a:highlight>
                  <a:schemeClr val="lt1"/>
                </a:highlight>
              </a:rPr>
              <a:t>Food Hygiene Guidance</a:t>
            </a:r>
            <a:r>
              <a:rPr lang="en-GB" sz="1300">
                <a:solidFill>
                  <a:schemeClr val="dk1"/>
                </a:solidFill>
                <a:highlight>
                  <a:schemeClr val="lt1"/>
                </a:highlight>
              </a:rPr>
              <a:t>.</a:t>
            </a:r>
            <a:endParaRPr sz="1300">
              <a:solidFill>
                <a:schemeClr val="dk1"/>
              </a:solidFill>
              <a:highlight>
                <a:schemeClr val="lt1"/>
              </a:highlight>
            </a:endParaRPr>
          </a:p>
          <a:p>
            <a:pPr indent="-311150" lvl="0" marL="457200" rtl="0" algn="l">
              <a:lnSpc>
                <a:spcPct val="105000"/>
              </a:lnSpc>
              <a:spcBef>
                <a:spcPts val="0"/>
              </a:spcBef>
              <a:spcAft>
                <a:spcPts val="0"/>
              </a:spcAft>
              <a:buClr>
                <a:schemeClr val="dk1"/>
              </a:buClr>
              <a:buSzPts val="1300"/>
              <a:buChar char="●"/>
            </a:pPr>
            <a:r>
              <a:rPr lang="en-GB" sz="1300">
                <a:solidFill>
                  <a:schemeClr val="dk1"/>
                </a:solidFill>
                <a:highlight>
                  <a:schemeClr val="lt1"/>
                </a:highlight>
              </a:rPr>
              <a:t>Health and Safety Executive (2024). </a:t>
            </a:r>
            <a:r>
              <a:rPr i="1" lang="en-GB" sz="1300">
                <a:solidFill>
                  <a:schemeClr val="dk1"/>
                </a:solidFill>
                <a:highlight>
                  <a:schemeClr val="lt1"/>
                </a:highlight>
              </a:rPr>
              <a:t>Managing Workplace Risks</a:t>
            </a:r>
            <a:r>
              <a:rPr lang="en-GB" sz="1300">
                <a:solidFill>
                  <a:schemeClr val="dk1"/>
                </a:solidFill>
                <a:highlight>
                  <a:schemeClr val="lt1"/>
                </a:highlight>
              </a:rPr>
              <a:t>.</a:t>
            </a:r>
            <a:endParaRPr sz="1300">
              <a:solidFill>
                <a:schemeClr val="dk1"/>
              </a:solidFill>
              <a:highlight>
                <a:schemeClr val="lt1"/>
              </a:highlight>
            </a:endParaRPr>
          </a:p>
          <a:p>
            <a:pPr indent="0" lvl="0" marL="0" rtl="0" algn="l">
              <a:spcBef>
                <a:spcPts val="1200"/>
              </a:spcBef>
              <a:spcAft>
                <a:spcPts val="1200"/>
              </a:spcAft>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