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6"/>
  </p:notesMasterIdLst>
  <p:sldIdLst>
    <p:sldId id="256" r:id="rId5"/>
    <p:sldId id="258" r:id="rId6"/>
    <p:sldId id="259" r:id="rId7"/>
    <p:sldId id="260" r:id="rId8"/>
    <p:sldId id="261" r:id="rId9"/>
    <p:sldId id="262" r:id="rId10"/>
    <p:sldId id="263" r:id="rId11"/>
    <p:sldId id="264" r:id="rId12"/>
    <p:sldId id="265" r:id="rId13"/>
    <p:sldId id="266" r:id="rId14"/>
    <p:sldId id="267"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5506" autoAdjust="0"/>
  </p:normalViewPr>
  <p:slideViewPr>
    <p:cSldViewPr snapToGrid="0">
      <p:cViewPr varScale="1">
        <p:scale>
          <a:sx n="54" d="100"/>
          <a:sy n="54" d="100"/>
        </p:scale>
        <p:origin x="138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viewProps" Target="viewProps.xml" /><Relationship Id="rId3" Type="http://schemas.openxmlformats.org/officeDocument/2006/relationships/customXml" Target="../customXml/item3.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presProps" Target="presProps.xml" /><Relationship Id="rId2" Type="http://schemas.openxmlformats.org/officeDocument/2006/relationships/customXml" Target="../customXml/item2.xml" /><Relationship Id="rId16" Type="http://schemas.openxmlformats.org/officeDocument/2006/relationships/notesMaster" Target="notesMasters/notesMaster1.xml" /><Relationship Id="rId20" Type="http://schemas.openxmlformats.org/officeDocument/2006/relationships/tableStyles" Target="tableStyles.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slide" Target="slides/slide11.xml" /><Relationship Id="rId10" Type="http://schemas.openxmlformats.org/officeDocument/2006/relationships/slide" Target="slides/slide6.xml" /><Relationship Id="rId19" Type="http://schemas.openxmlformats.org/officeDocument/2006/relationships/theme" Target="theme/theme1.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075A64-4AD2-476F-BB72-0E6A460E4C26}" type="datetimeFigureOut">
              <a:rPr lang="en-US" smtClean="0"/>
              <a:t>8/4/2022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E628F2-9403-46C1-B2EF-40940A16FA26}" type="slidenum">
              <a:rPr lang="en-US" smtClean="0"/>
              <a:t>‹#›</a:t>
            </a:fld>
            <a:endParaRPr lang="en-US"/>
          </a:p>
        </p:txBody>
      </p:sp>
    </p:spTree>
    <p:extLst>
      <p:ext uri="{BB962C8B-B14F-4D97-AF65-F5344CB8AC3E}">
        <p14:creationId xmlns:p14="http://schemas.microsoft.com/office/powerpoint/2010/main" val="32592009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a firm wants to be taken seriously, it requires a good marketing strategy that explains its objectives and techniques, how it aims to accomplish them, and when (Mckeever,2018). A field-tested technique helps determine its likely layout. This section describes firms' target consumers, goods, and value. Strategy is to create an effective business system, attract investors and pioneers, and forecast future financial demands (Mckeever,2018). Marketing should drive long-term company success. DJ shop planned for London's north roundabout </a:t>
            </a:r>
            <a:r>
              <a:rPr lang="en-US" dirty="0" err="1"/>
              <a:t>street.Company</a:t>
            </a:r>
            <a:r>
              <a:rPr lang="en-US" dirty="0"/>
              <a:t> name: </a:t>
            </a:r>
            <a:r>
              <a:rPr lang="en-US" dirty="0" err="1"/>
              <a:t>Maxtin</a:t>
            </a:r>
            <a:r>
              <a:rPr lang="en-US" dirty="0"/>
              <a:t> DJ. It accepts and ships orders through its website. They sell a range of DJ equipment and accessories. </a:t>
            </a:r>
            <a:r>
              <a:rPr lang="en-US" dirty="0" err="1"/>
              <a:t>Maxtin's</a:t>
            </a:r>
            <a:r>
              <a:rPr lang="en-US" dirty="0"/>
              <a:t> cutting-edge goods provide enjoyment, entertainment, and intuitiveness. </a:t>
            </a:r>
            <a:r>
              <a:rPr lang="en-US" dirty="0" err="1"/>
              <a:t>Maxtin's</a:t>
            </a:r>
            <a:r>
              <a:rPr lang="en-US" dirty="0"/>
              <a:t> recorded goods include Digital DJ regulators, Digital vinyl framework (DVS), DJ sound points of interaction, DJ earphones, DJ Mixers, DJ bundles/groups, DJ speakers, Dynamic amplifier, Performance regulators, and Pioneer DJ bundles.</a:t>
            </a:r>
          </a:p>
        </p:txBody>
      </p:sp>
      <p:sp>
        <p:nvSpPr>
          <p:cNvPr id="4" name="Slide Number Placeholder 3"/>
          <p:cNvSpPr>
            <a:spLocks noGrp="1"/>
          </p:cNvSpPr>
          <p:nvPr>
            <p:ph type="sldNum" sz="quarter" idx="5"/>
          </p:nvPr>
        </p:nvSpPr>
        <p:spPr/>
        <p:txBody>
          <a:bodyPr/>
          <a:lstStyle/>
          <a:p>
            <a:fld id="{2DE628F2-9403-46C1-B2EF-40940A16FA26}" type="slidenum">
              <a:rPr lang="en-US" smtClean="0"/>
              <a:t>3</a:t>
            </a:fld>
            <a:endParaRPr lang="en-US"/>
          </a:p>
        </p:txBody>
      </p:sp>
    </p:spTree>
    <p:extLst>
      <p:ext uri="{BB962C8B-B14F-4D97-AF65-F5344CB8AC3E}">
        <p14:creationId xmlns:p14="http://schemas.microsoft.com/office/powerpoint/2010/main" val="1750727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Starting a company requires several considerations. First, choose the business's legal structure (</a:t>
            </a:r>
            <a:r>
              <a:rPr lang="en-US" dirty="0" err="1"/>
              <a:t>Asman</a:t>
            </a:r>
            <a:r>
              <a:rPr lang="en-US" dirty="0"/>
              <a:t> et all,2020). Each company’s incorporation method has pros and cons. A sole proprietorship is the best company form for a startup. This is the easiest way to start a company (Thakur,2020). Because running a company requires no registration or application. A sole proprietorship requires less paperwork to start and has simplified tax procedures. Fewer registration costs are needed. </a:t>
            </a:r>
            <a:r>
              <a:rPr lang="en-US" dirty="0" err="1"/>
              <a:t>Maxtin</a:t>
            </a:r>
            <a:r>
              <a:rPr lang="en-US" dirty="0"/>
              <a:t> DJ is better as a single proprietorship, considering all benefits.</a:t>
            </a:r>
          </a:p>
        </p:txBody>
      </p:sp>
      <p:sp>
        <p:nvSpPr>
          <p:cNvPr id="4" name="Slide Number Placeholder 3"/>
          <p:cNvSpPr>
            <a:spLocks noGrp="1"/>
          </p:cNvSpPr>
          <p:nvPr>
            <p:ph type="sldNum" sz="quarter" idx="5"/>
          </p:nvPr>
        </p:nvSpPr>
        <p:spPr/>
        <p:txBody>
          <a:bodyPr/>
          <a:lstStyle/>
          <a:p>
            <a:fld id="{2DE628F2-9403-46C1-B2EF-40940A16FA26}" type="slidenum">
              <a:rPr lang="en-US" smtClean="0"/>
              <a:t>4</a:t>
            </a:fld>
            <a:endParaRPr lang="en-US"/>
          </a:p>
        </p:txBody>
      </p:sp>
    </p:spTree>
    <p:extLst>
      <p:ext uri="{BB962C8B-B14F-4D97-AF65-F5344CB8AC3E}">
        <p14:creationId xmlns:p14="http://schemas.microsoft.com/office/powerpoint/2010/main" val="1930010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refers to corporate activists working together. Supervisors and leaders are responsible for evaluating an initiative (Gryshova,2019). A project may have one or several administrators. </a:t>
            </a:r>
            <a:r>
              <a:rPr lang="en-US" dirty="0" err="1"/>
              <a:t>Maxtin</a:t>
            </a:r>
            <a:r>
              <a:rPr lang="en-US" dirty="0"/>
              <a:t> DJ's owner should be the admin. He must decide how to do the task. Adding a new leader if the project grows. The CEO executes the strategy set by the board of directors. </a:t>
            </a:r>
            <a:r>
              <a:rPr lang="en-US" dirty="0" err="1"/>
              <a:t>Maxtin</a:t>
            </a:r>
            <a:r>
              <a:rPr lang="en-US" dirty="0"/>
              <a:t> DJ can initially handle two salesmen. The board tries to bring people together and use existing resources effectively and efficiently to fulfil a project's goals and objectives.</a:t>
            </a:r>
          </a:p>
        </p:txBody>
      </p:sp>
      <p:sp>
        <p:nvSpPr>
          <p:cNvPr id="4" name="Slide Number Placeholder 3"/>
          <p:cNvSpPr>
            <a:spLocks noGrp="1"/>
          </p:cNvSpPr>
          <p:nvPr>
            <p:ph type="sldNum" sz="quarter" idx="5"/>
          </p:nvPr>
        </p:nvSpPr>
        <p:spPr/>
        <p:txBody>
          <a:bodyPr/>
          <a:lstStyle/>
          <a:p>
            <a:fld id="{2DE628F2-9403-46C1-B2EF-40940A16FA26}" type="slidenum">
              <a:rPr lang="en-US" smtClean="0"/>
              <a:t>5</a:t>
            </a:fld>
            <a:endParaRPr lang="en-US"/>
          </a:p>
        </p:txBody>
      </p:sp>
    </p:spTree>
    <p:extLst>
      <p:ext uri="{BB962C8B-B14F-4D97-AF65-F5344CB8AC3E}">
        <p14:creationId xmlns:p14="http://schemas.microsoft.com/office/powerpoint/2010/main" val="40733736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DE628F2-9403-46C1-B2EF-40940A16FA26}" type="slidenum">
              <a:rPr lang="en-US" smtClean="0"/>
              <a:t>6</a:t>
            </a:fld>
            <a:endParaRPr lang="en-US"/>
          </a:p>
        </p:txBody>
      </p:sp>
    </p:spTree>
    <p:extLst>
      <p:ext uri="{BB962C8B-B14F-4D97-AF65-F5344CB8AC3E}">
        <p14:creationId xmlns:p14="http://schemas.microsoft.com/office/powerpoint/2010/main" val="26038446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Product:  </a:t>
            </a:r>
          </a:p>
          <a:p>
            <a:r>
              <a:rPr lang="en-US" dirty="0"/>
              <a:t>Its products, services, and consultancy. </a:t>
            </a:r>
            <a:r>
              <a:rPr lang="en-US" dirty="0" err="1"/>
              <a:t>Maxtin</a:t>
            </a:r>
            <a:r>
              <a:rPr lang="en-US" dirty="0"/>
              <a:t> DJ manufactures DJ gear. It describes exceptional and distinctive products. We </a:t>
            </a:r>
            <a:r>
              <a:rPr lang="en-US" dirty="0" err="1"/>
              <a:t>emphasise</a:t>
            </a:r>
            <a:r>
              <a:rPr lang="en-US" dirty="0"/>
              <a:t> usability and features. Even though we're in a saturated market, our company wishes to design for a new market.</a:t>
            </a:r>
          </a:p>
          <a:p>
            <a:r>
              <a:rPr lang="en-US" b="1" dirty="0"/>
              <a:t>Price:</a:t>
            </a:r>
          </a:p>
          <a:p>
            <a:r>
              <a:rPr lang="en-US" dirty="0"/>
              <a:t>The product's price. Product pricing is difficult (Chen,2018). Many companies provide high-quality, low-cost items. To decide the pricing, the corporation should examine the lowest price it will sell the goods for and the most customers will pay.</a:t>
            </a:r>
          </a:p>
          <a:p>
            <a:r>
              <a:rPr lang="en-US" b="1" dirty="0"/>
              <a:t>Place: </a:t>
            </a:r>
            <a:r>
              <a:rPr lang="en-US" dirty="0"/>
              <a:t>Place is the business's location. So, choose a site near target consumers. To locate the correct location for business, the company must </a:t>
            </a:r>
            <a:r>
              <a:rPr lang="en-US" dirty="0" err="1"/>
              <a:t>analyse</a:t>
            </a:r>
            <a:r>
              <a:rPr lang="en-US" dirty="0"/>
              <a:t> where the clients are (Chen, 2018), which distribution methods are operating, and whether it sells directly to end customers or uses a middleman.</a:t>
            </a:r>
          </a:p>
          <a:p>
            <a:r>
              <a:rPr lang="en-US" b="1" dirty="0"/>
              <a:t>Promotion:</a:t>
            </a:r>
          </a:p>
          <a:p>
            <a:r>
              <a:rPr lang="en-US" dirty="0"/>
              <a:t>Promotion is communicating a product, activity, or brand to target consumers. It attracts consumers. Advertising, PR, digital marketing, direct selling, personal selling, sales promotion, and event marketing are promotional methods. We advertise our goods via event marketing.</a:t>
            </a:r>
          </a:p>
        </p:txBody>
      </p:sp>
      <p:sp>
        <p:nvSpPr>
          <p:cNvPr id="4" name="Slide Number Placeholder 3"/>
          <p:cNvSpPr>
            <a:spLocks noGrp="1"/>
          </p:cNvSpPr>
          <p:nvPr>
            <p:ph type="sldNum" sz="quarter" idx="5"/>
          </p:nvPr>
        </p:nvSpPr>
        <p:spPr/>
        <p:txBody>
          <a:bodyPr/>
          <a:lstStyle/>
          <a:p>
            <a:fld id="{2DE628F2-9403-46C1-B2EF-40940A16FA26}" type="slidenum">
              <a:rPr lang="en-US" smtClean="0"/>
              <a:t>7</a:t>
            </a:fld>
            <a:endParaRPr lang="en-US"/>
          </a:p>
        </p:txBody>
      </p:sp>
    </p:spTree>
    <p:extLst>
      <p:ext uri="{BB962C8B-B14F-4D97-AF65-F5344CB8AC3E}">
        <p14:creationId xmlns:p14="http://schemas.microsoft.com/office/powerpoint/2010/main" val="18984545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 expenditure initiative method tries to win by lowering costs for services, interactions, and goods. For a project to succeed, the administration must consistently lower expenses at every level. Cost systems may grab a large portion of the industry and draw consumers' attention.(Morgan,2019). Substandard work and inadequate profit margins will lead to unhappiness. To market this method, a company's </a:t>
            </a:r>
            <a:r>
              <a:rPr lang="en-US" dirty="0" err="1"/>
              <a:t>labour</a:t>
            </a:r>
            <a:r>
              <a:rPr lang="en-US" dirty="0"/>
              <a:t> and commodities must be proper and well-defined for its target audience and considerably cheaper and more serious than other similar </a:t>
            </a:r>
            <a:r>
              <a:rPr lang="en-US" dirty="0" err="1"/>
              <a:t>firms.A</a:t>
            </a:r>
            <a:r>
              <a:rPr lang="en-US" dirty="0"/>
              <a:t> corporation may provide its consumers with something fresh, unusual, and unique by using a separation approach. This technique greatly affects business and competitiveness (Smith, 2018). It's competitive. Without a large financial return, a corporation can't use this strategy for long. If a corporation can isolate its services, it won't have to compete on pricing and will appeal to more customers.</a:t>
            </a:r>
          </a:p>
        </p:txBody>
      </p:sp>
      <p:sp>
        <p:nvSpPr>
          <p:cNvPr id="4" name="Slide Number Placeholder 3"/>
          <p:cNvSpPr>
            <a:spLocks noGrp="1"/>
          </p:cNvSpPr>
          <p:nvPr>
            <p:ph type="sldNum" sz="quarter" idx="5"/>
          </p:nvPr>
        </p:nvSpPr>
        <p:spPr/>
        <p:txBody>
          <a:bodyPr/>
          <a:lstStyle/>
          <a:p>
            <a:fld id="{2DE628F2-9403-46C1-B2EF-40940A16FA26}" type="slidenum">
              <a:rPr lang="en-US" smtClean="0"/>
              <a:t>9</a:t>
            </a:fld>
            <a:endParaRPr lang="en-US"/>
          </a:p>
        </p:txBody>
      </p:sp>
    </p:spTree>
    <p:extLst>
      <p:ext uri="{BB962C8B-B14F-4D97-AF65-F5344CB8AC3E}">
        <p14:creationId xmlns:p14="http://schemas.microsoft.com/office/powerpoint/2010/main" val="36794236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DE628F2-9403-46C1-B2EF-40940A16FA26}" type="slidenum">
              <a:rPr lang="en-US" smtClean="0"/>
              <a:t>11</a:t>
            </a:fld>
            <a:endParaRPr lang="en-US"/>
          </a:p>
        </p:txBody>
      </p:sp>
    </p:spTree>
    <p:extLst>
      <p:ext uri="{BB962C8B-B14F-4D97-AF65-F5344CB8AC3E}">
        <p14:creationId xmlns:p14="http://schemas.microsoft.com/office/powerpoint/2010/main" val="327052730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image" Target="../media/image5.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DE62BED8-0709-45A0-87AA-FF7B01A1B946}" type="datetimeFigureOut">
              <a:rPr lang="en-US" smtClean="0"/>
              <a:t>8/4/2022</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94568A40-BE2F-4E97-8DE7-67DCFF9E7249}"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623751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62BED8-0709-45A0-87AA-FF7B01A1B946}" type="datetimeFigureOut">
              <a:rPr lang="en-US" smtClean="0"/>
              <a:t>8/4/2022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568A40-BE2F-4E97-8DE7-67DCFF9E7249}" type="slidenum">
              <a:rPr lang="en-US" smtClean="0"/>
              <a:t>‹#›</a:t>
            </a:fld>
            <a:endParaRPr lang="en-US"/>
          </a:p>
        </p:txBody>
      </p:sp>
    </p:spTree>
    <p:extLst>
      <p:ext uri="{BB962C8B-B14F-4D97-AF65-F5344CB8AC3E}">
        <p14:creationId xmlns:p14="http://schemas.microsoft.com/office/powerpoint/2010/main" val="3939050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62BED8-0709-45A0-87AA-FF7B01A1B946}" type="datetimeFigureOut">
              <a:rPr lang="en-US" smtClean="0"/>
              <a:t>8/4/2022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568A40-BE2F-4E97-8DE7-67DCFF9E7249}"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901338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E62BED8-0709-45A0-87AA-FF7B01A1B946}" type="datetimeFigureOut">
              <a:rPr lang="en-US" smtClean="0"/>
              <a:t>8/4/2022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4568A40-BE2F-4E97-8DE7-67DCFF9E7249}" type="slidenum">
              <a:rPr lang="en-US" smtClean="0"/>
              <a:t>‹#›</a:t>
            </a:fld>
            <a:endParaRPr lang="en-US"/>
          </a:p>
        </p:txBody>
      </p:sp>
    </p:spTree>
    <p:extLst>
      <p:ext uri="{BB962C8B-B14F-4D97-AF65-F5344CB8AC3E}">
        <p14:creationId xmlns:p14="http://schemas.microsoft.com/office/powerpoint/2010/main" val="6819088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E62BED8-0709-45A0-87AA-FF7B01A1B946}" type="datetimeFigureOut">
              <a:rPr lang="en-US" smtClean="0"/>
              <a:t>8/4/2022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4568A40-BE2F-4E97-8DE7-67DCFF9E7249}"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790721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E62BED8-0709-45A0-87AA-FF7B01A1B946}" type="datetimeFigureOut">
              <a:rPr lang="en-US" smtClean="0"/>
              <a:t>8/4/2022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4568A40-BE2F-4E97-8DE7-67DCFF9E7249}"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77566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E62BED8-0709-45A0-87AA-FF7B01A1B946}" type="datetimeFigureOut">
              <a:rPr lang="en-US" smtClean="0"/>
              <a:t>8/4/2022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4568A40-BE2F-4E97-8DE7-67DCFF9E7249}" type="slidenum">
              <a:rPr lang="en-US" smtClean="0"/>
              <a:t>‹#›</a:t>
            </a:fld>
            <a:endParaRPr lang="en-US"/>
          </a:p>
        </p:txBody>
      </p:sp>
    </p:spTree>
    <p:extLst>
      <p:ext uri="{BB962C8B-B14F-4D97-AF65-F5344CB8AC3E}">
        <p14:creationId xmlns:p14="http://schemas.microsoft.com/office/powerpoint/2010/main" val="23154668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E62BED8-0709-45A0-87AA-FF7B01A1B946}" type="datetimeFigureOut">
              <a:rPr lang="en-US" smtClean="0"/>
              <a:t>8/4/2022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4568A40-BE2F-4E97-8DE7-67DCFF9E7249}"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401926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E62BED8-0709-45A0-87AA-FF7B01A1B946}" type="datetimeFigureOut">
              <a:rPr lang="en-US" smtClean="0"/>
              <a:t>8/4/2022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4568A40-BE2F-4E97-8DE7-67DCFF9E7249}" type="slidenum">
              <a:rPr lang="en-US" smtClean="0"/>
              <a:t>‹#›</a:t>
            </a:fld>
            <a:endParaRPr lang="en-US"/>
          </a:p>
        </p:txBody>
      </p:sp>
    </p:spTree>
    <p:extLst>
      <p:ext uri="{BB962C8B-B14F-4D97-AF65-F5344CB8AC3E}">
        <p14:creationId xmlns:p14="http://schemas.microsoft.com/office/powerpoint/2010/main" val="18787186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E62BED8-0709-45A0-87AA-FF7B01A1B946}" type="datetimeFigureOut">
              <a:rPr lang="en-US" smtClean="0"/>
              <a:t>8/4/2022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4568A40-BE2F-4E97-8DE7-67DCFF9E7249}" type="slidenum">
              <a:rPr lang="en-US" smtClean="0"/>
              <a:t>‹#›</a:t>
            </a:fld>
            <a:endParaRPr lang="en-US"/>
          </a:p>
        </p:txBody>
      </p:sp>
    </p:spTree>
    <p:extLst>
      <p:ext uri="{BB962C8B-B14F-4D97-AF65-F5344CB8AC3E}">
        <p14:creationId xmlns:p14="http://schemas.microsoft.com/office/powerpoint/2010/main" val="32423462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62BED8-0709-45A0-87AA-FF7B01A1B946}" type="datetimeFigureOut">
              <a:rPr lang="en-US" smtClean="0"/>
              <a:t>8/4/2022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568A40-BE2F-4E97-8DE7-67DCFF9E7249}"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465553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62BED8-0709-45A0-87AA-FF7B01A1B946}" type="datetimeFigureOut">
              <a:rPr lang="en-US" smtClean="0"/>
              <a:t>8/4/2022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568A40-BE2F-4E97-8DE7-67DCFF9E7249}"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933320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62BED8-0709-45A0-87AA-FF7B01A1B946}" type="datetimeFigureOut">
              <a:rPr lang="en-US" smtClean="0"/>
              <a:t>8/4/2022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568A40-BE2F-4E97-8DE7-67DCFF9E7249}" type="slidenum">
              <a:rPr lang="en-US" smtClean="0"/>
              <a:t>‹#›</a:t>
            </a:fld>
            <a:endParaRPr lang="en-US"/>
          </a:p>
        </p:txBody>
      </p:sp>
    </p:spTree>
    <p:extLst>
      <p:ext uri="{BB962C8B-B14F-4D97-AF65-F5344CB8AC3E}">
        <p14:creationId xmlns:p14="http://schemas.microsoft.com/office/powerpoint/2010/main" val="34829345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62BED8-0709-45A0-87AA-FF7B01A1B946}" type="datetimeFigureOut">
              <a:rPr lang="en-US" smtClean="0"/>
              <a:t>8/4/2022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568A40-BE2F-4E97-8DE7-67DCFF9E7249}"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880588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62BED8-0709-45A0-87AA-FF7B01A1B946}" type="datetimeFigureOut">
              <a:rPr lang="en-US" smtClean="0"/>
              <a:t>8/4/2022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568A40-BE2F-4E97-8DE7-67DCFF9E7249}"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82805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62BED8-0709-45A0-87AA-FF7B01A1B946}" type="datetimeFigureOut">
              <a:rPr lang="en-US" smtClean="0"/>
              <a:t>8/4/2022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568A40-BE2F-4E97-8DE7-67DCFF9E7249}"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262616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62BED8-0709-45A0-87AA-FF7B01A1B946}" type="datetimeFigureOut">
              <a:rPr lang="en-US" smtClean="0"/>
              <a:t>8/4/2022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568A40-BE2F-4E97-8DE7-67DCFF9E7249}"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26763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4.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3.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E62BED8-0709-45A0-87AA-FF7B01A1B946}" type="datetimeFigureOut">
              <a:rPr lang="en-US" smtClean="0"/>
              <a:t>8/4/2022</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4568A40-BE2F-4E97-8DE7-67DCFF9E7249}" type="slidenum">
              <a:rPr lang="en-US" smtClean="0"/>
              <a:t>‹#›</a:t>
            </a:fld>
            <a:endParaRPr lang="en-US"/>
          </a:p>
        </p:txBody>
      </p:sp>
    </p:spTree>
    <p:extLst>
      <p:ext uri="{BB962C8B-B14F-4D97-AF65-F5344CB8AC3E}">
        <p14:creationId xmlns:p14="http://schemas.microsoft.com/office/powerpoint/2010/main" val="256537341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4520C-69E5-8E49-4C31-603F7F5F1152}"/>
              </a:ext>
            </a:extLst>
          </p:cNvPr>
          <p:cNvSpPr>
            <a:spLocks noGrp="1"/>
          </p:cNvSpPr>
          <p:nvPr>
            <p:ph type="ctrTitle"/>
          </p:nvPr>
        </p:nvSpPr>
        <p:spPr>
          <a:xfrm>
            <a:off x="2692399" y="1631576"/>
            <a:ext cx="6318252" cy="627530"/>
          </a:xfrm>
        </p:spPr>
        <p:txBody>
          <a:bodyPr/>
          <a:lstStyle/>
          <a:p>
            <a:r>
              <a:rPr lang="en-US" sz="2400" b="1" u="sng" dirty="0"/>
              <a:t>Welcome</a:t>
            </a:r>
            <a:r>
              <a:rPr lang="en-US" sz="2400" b="1" dirty="0"/>
              <a:t> </a:t>
            </a:r>
            <a:br>
              <a:rPr lang="en-US" sz="2400" dirty="0"/>
            </a:br>
            <a:r>
              <a:rPr lang="en-US" sz="2400" b="1" i="1" dirty="0"/>
              <a:t>Business plan on </a:t>
            </a:r>
            <a:r>
              <a:rPr lang="en-US" sz="2400" b="1" i="1" dirty="0" err="1"/>
              <a:t>Maxtin</a:t>
            </a:r>
            <a:r>
              <a:rPr lang="en-US" sz="2400" b="1" i="1" dirty="0"/>
              <a:t> DJ</a:t>
            </a:r>
            <a:endParaRPr lang="en-US" sz="2400" dirty="0"/>
          </a:p>
        </p:txBody>
      </p:sp>
      <p:sp>
        <p:nvSpPr>
          <p:cNvPr id="3" name="Subtitle 2">
            <a:extLst>
              <a:ext uri="{FF2B5EF4-FFF2-40B4-BE49-F238E27FC236}">
                <a16:creationId xmlns:a16="http://schemas.microsoft.com/office/drawing/2014/main" id="{4E0C2936-9612-1C49-D667-A1C8277DBCE3}"/>
              </a:ext>
            </a:extLst>
          </p:cNvPr>
          <p:cNvSpPr>
            <a:spLocks noGrp="1"/>
          </p:cNvSpPr>
          <p:nvPr>
            <p:ph type="subTitle" idx="1"/>
          </p:nvPr>
        </p:nvSpPr>
        <p:spPr>
          <a:xfrm>
            <a:off x="2330824" y="3811121"/>
            <a:ext cx="4052047" cy="886386"/>
          </a:xfrm>
        </p:spPr>
        <p:txBody>
          <a:bodyPr>
            <a:noAutofit/>
          </a:bodyPr>
          <a:lstStyle/>
          <a:p>
            <a:r>
              <a:rPr lang="en-GB" sz="2400" dirty="0">
                <a:cs typeface="Arial" panose="020B0604020202020204" pitchFamily="34" charset="0"/>
              </a:rPr>
              <a:t>Student </a:t>
            </a:r>
            <a:r>
              <a:rPr lang="en-GB" sz="2400" dirty="0" err="1">
                <a:cs typeface="Arial" panose="020B0604020202020204" pitchFamily="34" charset="0"/>
              </a:rPr>
              <a:t>name:Nedelin</a:t>
            </a:r>
            <a:r>
              <a:rPr lang="en-GB" sz="2400" dirty="0">
                <a:cs typeface="Arial" panose="020B0604020202020204" pitchFamily="34" charset="0"/>
              </a:rPr>
              <a:t> Mihalev</a:t>
            </a:r>
          </a:p>
          <a:p>
            <a:r>
              <a:rPr lang="en-GB" sz="2400" dirty="0">
                <a:cs typeface="Arial" panose="020B0604020202020204" pitchFamily="34" charset="0"/>
              </a:rPr>
              <a:t>ID:2029603</a:t>
            </a:r>
          </a:p>
        </p:txBody>
      </p:sp>
      <p:sp>
        <p:nvSpPr>
          <p:cNvPr id="5" name="Текстово поле 4">
            <a:extLst>
              <a:ext uri="{FF2B5EF4-FFF2-40B4-BE49-F238E27FC236}">
                <a16:creationId xmlns:a16="http://schemas.microsoft.com/office/drawing/2014/main" id="{A73CB45C-A328-E8FD-F154-06CD89F46000}"/>
              </a:ext>
            </a:extLst>
          </p:cNvPr>
          <p:cNvSpPr txBox="1"/>
          <p:nvPr/>
        </p:nvSpPr>
        <p:spPr>
          <a:xfrm>
            <a:off x="6382870" y="3811121"/>
            <a:ext cx="3675529" cy="830997"/>
          </a:xfrm>
          <a:prstGeom prst="rect">
            <a:avLst/>
          </a:prstGeom>
          <a:noFill/>
        </p:spPr>
        <p:txBody>
          <a:bodyPr wrap="square">
            <a:spAutoFit/>
          </a:bodyPr>
          <a:lstStyle/>
          <a:p>
            <a:r>
              <a:rPr lang="en-GB" sz="2400" dirty="0">
                <a:cs typeface="Arial" panose="020B0604020202020204" pitchFamily="34" charset="0"/>
              </a:rPr>
              <a:t>Module: </a:t>
            </a:r>
            <a:r>
              <a:rPr lang="en-GB" sz="2400" dirty="0"/>
              <a:t>Entrepreneurship</a:t>
            </a:r>
            <a:endParaRPr lang="en-GB" sz="2400" dirty="0">
              <a:cs typeface="Arial" panose="020B0604020202020204" pitchFamily="34" charset="0"/>
            </a:endParaRPr>
          </a:p>
          <a:p>
            <a:r>
              <a:rPr lang="en-GB" sz="2400" dirty="0" err="1">
                <a:cs typeface="Arial" panose="020B0604020202020204" pitchFamily="34" charset="0"/>
              </a:rPr>
              <a:t>Lecturer</a:t>
            </a:r>
            <a:r>
              <a:rPr lang="en-GB" sz="2400" dirty="0" err="1"/>
              <a:t>:Vasilios</a:t>
            </a:r>
            <a:r>
              <a:rPr lang="en-GB" sz="2400" dirty="0"/>
              <a:t> </a:t>
            </a:r>
            <a:r>
              <a:rPr lang="en-GB" sz="2400" dirty="0" err="1"/>
              <a:t>Tavlaridis</a:t>
            </a:r>
            <a:endParaRPr lang="en-GB" sz="2400" dirty="0"/>
          </a:p>
        </p:txBody>
      </p:sp>
      <p:pic>
        <p:nvPicPr>
          <p:cNvPr id="7" name="Картина 6">
            <a:extLst>
              <a:ext uri="{FF2B5EF4-FFF2-40B4-BE49-F238E27FC236}">
                <a16:creationId xmlns:a16="http://schemas.microsoft.com/office/drawing/2014/main" id="{F28FF2E1-7C89-96DB-DA0C-7101A0789BD5}"/>
              </a:ext>
            </a:extLst>
          </p:cNvPr>
          <p:cNvPicPr>
            <a:picLocks noChangeAspect="1"/>
          </p:cNvPicPr>
          <p:nvPr/>
        </p:nvPicPr>
        <p:blipFill>
          <a:blip r:embed="rId2"/>
          <a:stretch>
            <a:fillRect/>
          </a:stretch>
        </p:blipFill>
        <p:spPr>
          <a:xfrm>
            <a:off x="2330824" y="2259106"/>
            <a:ext cx="7530352" cy="1552015"/>
          </a:xfrm>
          <a:prstGeom prst="rect">
            <a:avLst/>
          </a:prstGeom>
        </p:spPr>
      </p:pic>
    </p:spTree>
    <p:extLst>
      <p:ext uri="{BB962C8B-B14F-4D97-AF65-F5344CB8AC3E}">
        <p14:creationId xmlns:p14="http://schemas.microsoft.com/office/powerpoint/2010/main" val="37350135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BBCEC-EA5B-57A0-18A1-C8F964111237}"/>
              </a:ext>
            </a:extLst>
          </p:cNvPr>
          <p:cNvSpPr>
            <a:spLocks noGrp="1"/>
          </p:cNvSpPr>
          <p:nvPr>
            <p:ph type="title"/>
          </p:nvPr>
        </p:nvSpPr>
        <p:spPr/>
        <p:txBody>
          <a:bodyPr>
            <a:normAutofit fontScale="90000"/>
          </a:bodyPr>
          <a:lstStyle/>
          <a:p>
            <a:r>
              <a:rPr lang="en-US" dirty="0"/>
              <a:t>Introduction</a:t>
            </a:r>
            <a:br>
              <a:rPr lang="en-US" dirty="0"/>
            </a:br>
            <a:endParaRPr lang="en-US" dirty="0"/>
          </a:p>
        </p:txBody>
      </p:sp>
      <p:sp>
        <p:nvSpPr>
          <p:cNvPr id="3" name="Content Placeholder 2">
            <a:extLst>
              <a:ext uri="{FF2B5EF4-FFF2-40B4-BE49-F238E27FC236}">
                <a16:creationId xmlns:a16="http://schemas.microsoft.com/office/drawing/2014/main" id="{490F8A12-7E71-EE5A-7CD2-96637C9E63D8}"/>
              </a:ext>
            </a:extLst>
          </p:cNvPr>
          <p:cNvSpPr>
            <a:spLocks noGrp="1"/>
          </p:cNvSpPr>
          <p:nvPr>
            <p:ph idx="1"/>
          </p:nvPr>
        </p:nvSpPr>
        <p:spPr>
          <a:xfrm>
            <a:off x="1295402" y="2590799"/>
            <a:ext cx="9334498" cy="2705101"/>
          </a:xfrm>
        </p:spPr>
        <p:txBody>
          <a:bodyPr/>
          <a:lstStyle/>
          <a:p>
            <a:pPr marL="0" indent="0">
              <a:buNone/>
            </a:pPr>
            <a:r>
              <a:rPr lang="en-US" dirty="0"/>
              <a:t>This is an entrepreneur's strategy to establish a new firm and </a:t>
            </a:r>
            <a:r>
              <a:rPr lang="en-US" dirty="0" err="1"/>
              <a:t>endeavour</a:t>
            </a:r>
            <a:r>
              <a:rPr lang="en-US" dirty="0"/>
              <a:t>. To create another business, one must first define its goals and strategies. Field-tested approaches in nuances balance costs. Top-level management and the CEO may use strategy to think carefully about the </a:t>
            </a:r>
            <a:r>
              <a:rPr lang="en-US" dirty="0" err="1"/>
              <a:t>organisation</a:t>
            </a:r>
            <a:r>
              <a:rPr lang="en-US" dirty="0"/>
              <a:t>, debate its objectives, develop a strong foundation, and streamline the planning process.</a:t>
            </a:r>
          </a:p>
        </p:txBody>
      </p:sp>
    </p:spTree>
    <p:extLst>
      <p:ext uri="{BB962C8B-B14F-4D97-AF65-F5344CB8AC3E}">
        <p14:creationId xmlns:p14="http://schemas.microsoft.com/office/powerpoint/2010/main" val="22981975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C4214-B359-A1BC-E4AA-C02DED169D5E}"/>
              </a:ext>
            </a:extLst>
          </p:cNvPr>
          <p:cNvSpPr>
            <a:spLocks noGrp="1"/>
          </p:cNvSpPr>
          <p:nvPr>
            <p:ph type="title"/>
          </p:nvPr>
        </p:nvSpPr>
        <p:spPr/>
        <p:txBody>
          <a:bodyPr>
            <a:normAutofit fontScale="90000"/>
          </a:bodyPr>
          <a:lstStyle/>
          <a:p>
            <a:r>
              <a:rPr lang="en-US" dirty="0"/>
              <a:t>Overview of the business idea</a:t>
            </a:r>
            <a:br>
              <a:rPr lang="en-US" dirty="0"/>
            </a:br>
            <a:endParaRPr lang="en-US" dirty="0"/>
          </a:p>
        </p:txBody>
      </p:sp>
      <p:sp>
        <p:nvSpPr>
          <p:cNvPr id="3" name="Content Placeholder 2">
            <a:extLst>
              <a:ext uri="{FF2B5EF4-FFF2-40B4-BE49-F238E27FC236}">
                <a16:creationId xmlns:a16="http://schemas.microsoft.com/office/drawing/2014/main" id="{D67FC490-A19E-F500-102B-821C5D31E6F6}"/>
              </a:ext>
            </a:extLst>
          </p:cNvPr>
          <p:cNvSpPr>
            <a:spLocks noGrp="1"/>
          </p:cNvSpPr>
          <p:nvPr>
            <p:ph idx="1"/>
          </p:nvPr>
        </p:nvSpPr>
        <p:spPr/>
        <p:txBody>
          <a:bodyPr/>
          <a:lstStyle/>
          <a:p>
            <a:r>
              <a:rPr lang="en-US" dirty="0"/>
              <a:t>Strategy is to create an effective business system, attract investors and pioneers, and forecast future financial demands.</a:t>
            </a:r>
          </a:p>
          <a:p>
            <a:r>
              <a:rPr lang="en-US" dirty="0"/>
              <a:t>Marketing should drive long-term company success. DJ shop planned for London's north roundabout street.</a:t>
            </a:r>
          </a:p>
          <a:p>
            <a:r>
              <a:rPr lang="en-US" dirty="0" err="1"/>
              <a:t>Maxtin</a:t>
            </a:r>
            <a:r>
              <a:rPr lang="en-US" dirty="0"/>
              <a:t> DJ accepts and ships orders through its website. They sell a range of DJ equipment and accessories.</a:t>
            </a:r>
          </a:p>
        </p:txBody>
      </p:sp>
    </p:spTree>
    <p:extLst>
      <p:ext uri="{BB962C8B-B14F-4D97-AF65-F5344CB8AC3E}">
        <p14:creationId xmlns:p14="http://schemas.microsoft.com/office/powerpoint/2010/main" val="20160478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EE03D-6784-E790-5770-639748EF5C6E}"/>
              </a:ext>
            </a:extLst>
          </p:cNvPr>
          <p:cNvSpPr>
            <a:spLocks noGrp="1"/>
          </p:cNvSpPr>
          <p:nvPr>
            <p:ph type="title"/>
          </p:nvPr>
        </p:nvSpPr>
        <p:spPr/>
        <p:txBody>
          <a:bodyPr>
            <a:normAutofit fontScale="90000"/>
          </a:bodyPr>
          <a:lstStyle/>
          <a:p>
            <a:r>
              <a:rPr lang="en-US" dirty="0"/>
              <a:t>Ownership of the business</a:t>
            </a:r>
            <a:br>
              <a:rPr lang="en-US" dirty="0"/>
            </a:br>
            <a:endParaRPr lang="en-US" dirty="0"/>
          </a:p>
        </p:txBody>
      </p:sp>
      <p:sp>
        <p:nvSpPr>
          <p:cNvPr id="3" name="Content Placeholder 2">
            <a:extLst>
              <a:ext uri="{FF2B5EF4-FFF2-40B4-BE49-F238E27FC236}">
                <a16:creationId xmlns:a16="http://schemas.microsoft.com/office/drawing/2014/main" id="{EDD7FA66-7F93-1267-7CBF-1B13F90C192F}"/>
              </a:ext>
            </a:extLst>
          </p:cNvPr>
          <p:cNvSpPr>
            <a:spLocks noGrp="1"/>
          </p:cNvSpPr>
          <p:nvPr>
            <p:ph idx="1"/>
          </p:nvPr>
        </p:nvSpPr>
        <p:spPr>
          <a:xfrm>
            <a:off x="1581150" y="2457449"/>
            <a:ext cx="8839200" cy="3257551"/>
          </a:xfrm>
        </p:spPr>
        <p:txBody>
          <a:bodyPr/>
          <a:lstStyle/>
          <a:p>
            <a:r>
              <a:rPr lang="en-US" dirty="0"/>
              <a:t>First, choose the business's legal structure.</a:t>
            </a:r>
          </a:p>
          <a:p>
            <a:r>
              <a:rPr lang="en-US" dirty="0"/>
              <a:t>Sole proprietorship is the best company form for a startup. This is the easiest way to start a company.</a:t>
            </a:r>
          </a:p>
          <a:p>
            <a:r>
              <a:rPr lang="en-US" dirty="0"/>
              <a:t>A sole proprietorship requires less paperwork to start and has simplified tax procedures. Fewer registration costs are needed</a:t>
            </a:r>
          </a:p>
          <a:p>
            <a:endParaRPr lang="en-US" dirty="0"/>
          </a:p>
        </p:txBody>
      </p:sp>
    </p:spTree>
    <p:extLst>
      <p:ext uri="{BB962C8B-B14F-4D97-AF65-F5344CB8AC3E}">
        <p14:creationId xmlns:p14="http://schemas.microsoft.com/office/powerpoint/2010/main" val="35420201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DB242-0693-A0AE-9DF4-6C8C5BF9CDAD}"/>
              </a:ext>
            </a:extLst>
          </p:cNvPr>
          <p:cNvSpPr>
            <a:spLocks noGrp="1"/>
          </p:cNvSpPr>
          <p:nvPr>
            <p:ph type="title"/>
          </p:nvPr>
        </p:nvSpPr>
        <p:spPr/>
        <p:txBody>
          <a:bodyPr>
            <a:normAutofit fontScale="90000"/>
          </a:bodyPr>
          <a:lstStyle/>
          <a:p>
            <a:r>
              <a:rPr lang="en-US" dirty="0"/>
              <a:t>Legal format and management of the firm</a:t>
            </a:r>
            <a:br>
              <a:rPr lang="en-US" dirty="0"/>
            </a:br>
            <a:endParaRPr lang="en-US" dirty="0"/>
          </a:p>
        </p:txBody>
      </p:sp>
      <p:pic>
        <p:nvPicPr>
          <p:cNvPr id="4" name="Content Placeholder 3">
            <a:extLst>
              <a:ext uri="{FF2B5EF4-FFF2-40B4-BE49-F238E27FC236}">
                <a16:creationId xmlns:a16="http://schemas.microsoft.com/office/drawing/2014/main" id="{8FECE549-E469-9EB2-ADA9-538A53702883}"/>
              </a:ext>
            </a:extLst>
          </p:cNvPr>
          <p:cNvPicPr>
            <a:picLocks noGrp="1" noChangeAspect="1"/>
          </p:cNvPicPr>
          <p:nvPr>
            <p:ph idx="1"/>
          </p:nvPr>
        </p:nvPicPr>
        <p:blipFill>
          <a:blip r:embed="rId3"/>
          <a:stretch>
            <a:fillRect/>
          </a:stretch>
        </p:blipFill>
        <p:spPr>
          <a:xfrm>
            <a:off x="2686050" y="2542694"/>
            <a:ext cx="6392007" cy="3571072"/>
          </a:xfrm>
          <a:prstGeom prst="rect">
            <a:avLst/>
          </a:prstGeom>
        </p:spPr>
      </p:pic>
    </p:spTree>
    <p:extLst>
      <p:ext uri="{BB962C8B-B14F-4D97-AF65-F5344CB8AC3E}">
        <p14:creationId xmlns:p14="http://schemas.microsoft.com/office/powerpoint/2010/main" val="854172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441F0-8C04-FF7A-73E3-087C5F40D6A2}"/>
              </a:ext>
            </a:extLst>
          </p:cNvPr>
          <p:cNvSpPr>
            <a:spLocks noGrp="1"/>
          </p:cNvSpPr>
          <p:nvPr>
            <p:ph type="title"/>
          </p:nvPr>
        </p:nvSpPr>
        <p:spPr/>
        <p:txBody>
          <a:bodyPr>
            <a:normAutofit fontScale="90000"/>
          </a:bodyPr>
          <a:lstStyle/>
          <a:p>
            <a:r>
              <a:rPr lang="en-US" dirty="0"/>
              <a:t>SWOT analysis</a:t>
            </a:r>
            <a:br>
              <a:rPr lang="en-US" dirty="0"/>
            </a:br>
            <a:endParaRPr lang="en-US" dirty="0"/>
          </a:p>
        </p:txBody>
      </p:sp>
      <p:graphicFrame>
        <p:nvGraphicFramePr>
          <p:cNvPr id="6" name="Table 6">
            <a:extLst>
              <a:ext uri="{FF2B5EF4-FFF2-40B4-BE49-F238E27FC236}">
                <a16:creationId xmlns:a16="http://schemas.microsoft.com/office/drawing/2014/main" id="{4C162678-5B27-8FAA-E2A2-118656E73177}"/>
              </a:ext>
            </a:extLst>
          </p:cNvPr>
          <p:cNvGraphicFramePr>
            <a:graphicFrameLocks noGrp="1"/>
          </p:cNvGraphicFramePr>
          <p:nvPr>
            <p:ph idx="1"/>
            <p:extLst>
              <p:ext uri="{D42A27DB-BD31-4B8C-83A1-F6EECF244321}">
                <p14:modId xmlns:p14="http://schemas.microsoft.com/office/powerpoint/2010/main" val="580101412"/>
              </p:ext>
            </p:extLst>
          </p:nvPr>
        </p:nvGraphicFramePr>
        <p:xfrm>
          <a:off x="838200" y="1825624"/>
          <a:ext cx="10782300" cy="4297680"/>
        </p:xfrm>
        <a:graphic>
          <a:graphicData uri="http://schemas.openxmlformats.org/drawingml/2006/table">
            <a:tbl>
              <a:tblPr firstRow="1" bandRow="1">
                <a:tableStyleId>{21E4AEA4-8DFA-4A89-87EB-49C32662AFE0}</a:tableStyleId>
              </a:tblPr>
              <a:tblGrid>
                <a:gridCol w="5391150">
                  <a:extLst>
                    <a:ext uri="{9D8B030D-6E8A-4147-A177-3AD203B41FA5}">
                      <a16:colId xmlns:a16="http://schemas.microsoft.com/office/drawing/2014/main" val="313766611"/>
                    </a:ext>
                  </a:extLst>
                </a:gridCol>
                <a:gridCol w="5391150">
                  <a:extLst>
                    <a:ext uri="{9D8B030D-6E8A-4147-A177-3AD203B41FA5}">
                      <a16:colId xmlns:a16="http://schemas.microsoft.com/office/drawing/2014/main" val="2952017783"/>
                    </a:ext>
                  </a:extLst>
                </a:gridCol>
              </a:tblGrid>
              <a:tr h="1687513">
                <a:tc>
                  <a:txBody>
                    <a:bodyPr/>
                    <a:lstStyle/>
                    <a:p>
                      <a:r>
                        <a:rPr lang="en-US" dirty="0"/>
                        <a:t>Strengths </a:t>
                      </a:r>
                    </a:p>
                    <a:p>
                      <a:pPr marL="285750" indent="-285750">
                        <a:buFont typeface="Arial" panose="020B0604020202020204" pitchFamily="34" charset="0"/>
                        <a:buChar char="•"/>
                      </a:pPr>
                      <a:r>
                        <a:rPr lang="en-US" dirty="0"/>
                        <a:t>Relaxed and friendly atmosphere in the store.</a:t>
                      </a:r>
                    </a:p>
                    <a:p>
                      <a:pPr marL="285750" indent="-285750">
                        <a:buFont typeface="Arial" panose="020B0604020202020204" pitchFamily="34" charset="0"/>
                        <a:buChar char="•"/>
                      </a:pPr>
                      <a:r>
                        <a:rPr lang="en-US" dirty="0"/>
                        <a:t>Enjoy and try out the finest products we offer.</a:t>
                      </a:r>
                    </a:p>
                    <a:p>
                      <a:pPr marL="285750" indent="-285750">
                        <a:buFont typeface="Arial" panose="020B0604020202020204" pitchFamily="34" charset="0"/>
                        <a:buChar char="•"/>
                      </a:pPr>
                      <a:r>
                        <a:rPr lang="en-US" dirty="0"/>
                        <a:t>Opportunity to receive expert advice in a relaxed and friendly atmosphere.</a:t>
                      </a:r>
                    </a:p>
                    <a:p>
                      <a:pPr marL="285750" indent="-285750">
                        <a:buFont typeface="Arial" panose="020B0604020202020204" pitchFamily="34" charset="0"/>
                        <a:buChar char="•"/>
                      </a:pPr>
                      <a:r>
                        <a:rPr lang="en-US" dirty="0"/>
                        <a:t>Delivery the product to the required destination.</a:t>
                      </a:r>
                    </a:p>
                    <a:p>
                      <a:pPr marL="285750" indent="-285750">
                        <a:buFont typeface="Arial" panose="020B0604020202020204" pitchFamily="34" charset="0"/>
                        <a:buChar char="•"/>
                      </a:pPr>
                      <a:r>
                        <a:rPr lang="en-US" dirty="0"/>
                        <a:t>Warranty of the product.</a:t>
                      </a:r>
                    </a:p>
                    <a:p>
                      <a:pPr marL="285750" indent="-285750">
                        <a:buFont typeface="Arial" panose="020B0604020202020204" pitchFamily="34" charset="0"/>
                        <a:buChar char="•"/>
                      </a:pPr>
                      <a:r>
                        <a:rPr lang="en-US" dirty="0"/>
                        <a:t>Provide after-sales services.</a:t>
                      </a:r>
                    </a:p>
                  </a:txBody>
                  <a:tcPr/>
                </a:tc>
                <a:tc>
                  <a:txBody>
                    <a:bodyPr/>
                    <a:lstStyle/>
                    <a:p>
                      <a:r>
                        <a:rPr lang="en-US" dirty="0"/>
                        <a:t>Weaknesses </a:t>
                      </a:r>
                    </a:p>
                    <a:p>
                      <a:pPr marL="285750" indent="-285750">
                        <a:buFont typeface="Arial" panose="020B0604020202020204" pitchFamily="34" charset="0"/>
                        <a:buChar char="•"/>
                      </a:pPr>
                      <a:r>
                        <a:rPr lang="en-US" dirty="0"/>
                        <a:t>Lack of innovative design.</a:t>
                      </a:r>
                    </a:p>
                    <a:p>
                      <a:pPr marL="285750" indent="-285750">
                        <a:buFont typeface="Arial" panose="020B0604020202020204" pitchFamily="34" charset="0"/>
                        <a:buChar char="•"/>
                      </a:pPr>
                      <a:r>
                        <a:rPr lang="en-US" dirty="0"/>
                        <a:t>Lack of providing premium products at a reasonable price.</a:t>
                      </a:r>
                    </a:p>
                    <a:p>
                      <a:pPr marL="285750" indent="-285750">
                        <a:buFont typeface="Arial" panose="020B0604020202020204" pitchFamily="34" charset="0"/>
                        <a:buChar char="•"/>
                      </a:pPr>
                      <a:r>
                        <a:rPr lang="en-US" dirty="0"/>
                        <a:t>Lack of services.</a:t>
                      </a:r>
                    </a:p>
                  </a:txBody>
                  <a:tcPr/>
                </a:tc>
                <a:extLst>
                  <a:ext uri="{0D108BD9-81ED-4DB2-BD59-A6C34878D82A}">
                    <a16:rowId xmlns:a16="http://schemas.microsoft.com/office/drawing/2014/main" val="604508883"/>
                  </a:ext>
                </a:extLst>
              </a:tr>
              <a:tr h="1687513">
                <a:tc>
                  <a:txBody>
                    <a:bodyPr/>
                    <a:lstStyle/>
                    <a:p>
                      <a:r>
                        <a:rPr lang="en-US" dirty="0"/>
                        <a:t>Opportunities </a:t>
                      </a:r>
                    </a:p>
                    <a:p>
                      <a:pPr marL="285750" indent="-285750">
                        <a:buFont typeface="Arial" panose="020B0604020202020204" pitchFamily="34" charset="0"/>
                        <a:buChar char="•"/>
                      </a:pPr>
                      <a:r>
                        <a:rPr lang="en-US" dirty="0"/>
                        <a:t>Already have existing customers in the market.</a:t>
                      </a:r>
                    </a:p>
                    <a:p>
                      <a:pPr marL="285750" indent="-285750">
                        <a:buFont typeface="Arial" panose="020B0604020202020204" pitchFamily="34" charset="0"/>
                        <a:buChar char="•"/>
                      </a:pPr>
                      <a:r>
                        <a:rPr lang="en-US" dirty="0"/>
                        <a:t>Younger people are more involving in</a:t>
                      </a:r>
                    </a:p>
                    <a:p>
                      <a:pPr marL="285750" indent="-285750">
                        <a:buFont typeface="Arial" panose="020B0604020202020204" pitchFamily="34" charset="0"/>
                        <a:buChar char="•"/>
                      </a:pPr>
                      <a:r>
                        <a:rPr lang="en-US" dirty="0"/>
                        <a:t>Brand and Music which can increase the sales of DJ equipment.</a:t>
                      </a:r>
                    </a:p>
                    <a:p>
                      <a:pPr marL="285750" indent="-285750">
                        <a:buFont typeface="Arial" panose="020B0604020202020204" pitchFamily="34" charset="0"/>
                        <a:buChar char="•"/>
                      </a:pPr>
                      <a:r>
                        <a:rPr lang="en-US" dirty="0"/>
                        <a:t>Brand and Music are in trend. People always follow trends.</a:t>
                      </a:r>
                    </a:p>
                  </a:txBody>
                  <a:tcPr/>
                </a:tc>
                <a:tc>
                  <a:txBody>
                    <a:bodyPr/>
                    <a:lstStyle/>
                    <a:p>
                      <a:r>
                        <a:rPr lang="en-US" dirty="0"/>
                        <a:t>Threats </a:t>
                      </a:r>
                    </a:p>
                    <a:p>
                      <a:pPr marL="285750" indent="-285750">
                        <a:buFont typeface="Arial" panose="020B0604020202020204" pitchFamily="34" charset="0"/>
                        <a:buChar char="•"/>
                      </a:pPr>
                      <a:r>
                        <a:rPr lang="en-US" dirty="0"/>
                        <a:t>There is a lot of competition.</a:t>
                      </a:r>
                    </a:p>
                    <a:p>
                      <a:pPr marL="285750" indent="-285750">
                        <a:buFont typeface="Arial" panose="020B0604020202020204" pitchFamily="34" charset="0"/>
                        <a:buChar char="•"/>
                      </a:pPr>
                      <a:r>
                        <a:rPr lang="en-US" dirty="0"/>
                        <a:t>Competitors also offer the same types of products.</a:t>
                      </a:r>
                    </a:p>
                    <a:p>
                      <a:pPr marL="285750" indent="-285750">
                        <a:buFont typeface="Arial" panose="020B0604020202020204" pitchFamily="34" charset="0"/>
                        <a:buChar char="•"/>
                      </a:pPr>
                      <a:r>
                        <a:rPr lang="en-US" dirty="0"/>
                        <a:t>They already have some fixed customers.</a:t>
                      </a:r>
                    </a:p>
                  </a:txBody>
                  <a:tcPr/>
                </a:tc>
                <a:extLst>
                  <a:ext uri="{0D108BD9-81ED-4DB2-BD59-A6C34878D82A}">
                    <a16:rowId xmlns:a16="http://schemas.microsoft.com/office/drawing/2014/main" val="4243237151"/>
                  </a:ext>
                </a:extLst>
              </a:tr>
            </a:tbl>
          </a:graphicData>
        </a:graphic>
      </p:graphicFrame>
    </p:spTree>
    <p:extLst>
      <p:ext uri="{BB962C8B-B14F-4D97-AF65-F5344CB8AC3E}">
        <p14:creationId xmlns:p14="http://schemas.microsoft.com/office/powerpoint/2010/main" val="41166969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91DE4-DBEF-379E-0F4D-1D6B539CAFC0}"/>
              </a:ext>
            </a:extLst>
          </p:cNvPr>
          <p:cNvSpPr>
            <a:spLocks noGrp="1"/>
          </p:cNvSpPr>
          <p:nvPr>
            <p:ph type="title"/>
          </p:nvPr>
        </p:nvSpPr>
        <p:spPr/>
        <p:txBody>
          <a:bodyPr>
            <a:normAutofit fontScale="90000"/>
          </a:bodyPr>
          <a:lstStyle/>
          <a:p>
            <a:r>
              <a:rPr lang="en-US" dirty="0"/>
              <a:t>4Ps of the marketing mix</a:t>
            </a:r>
            <a:br>
              <a:rPr lang="en-US" dirty="0"/>
            </a:br>
            <a:endParaRPr lang="en-US" dirty="0"/>
          </a:p>
        </p:txBody>
      </p:sp>
      <p:pic>
        <p:nvPicPr>
          <p:cNvPr id="4" name="Content Placeholder 3">
            <a:extLst>
              <a:ext uri="{FF2B5EF4-FFF2-40B4-BE49-F238E27FC236}">
                <a16:creationId xmlns:a16="http://schemas.microsoft.com/office/drawing/2014/main" id="{9D66D3DF-0397-48DA-D02D-182174EA7344}"/>
              </a:ext>
            </a:extLst>
          </p:cNvPr>
          <p:cNvPicPr>
            <a:picLocks noGrp="1" noChangeAspect="1"/>
          </p:cNvPicPr>
          <p:nvPr>
            <p:ph idx="1"/>
          </p:nvPr>
        </p:nvPicPr>
        <p:blipFill>
          <a:blip r:embed="rId3"/>
          <a:stretch>
            <a:fillRect/>
          </a:stretch>
        </p:blipFill>
        <p:spPr>
          <a:xfrm>
            <a:off x="3810000" y="2511547"/>
            <a:ext cx="4171950" cy="3646365"/>
          </a:xfrm>
          <a:prstGeom prst="rect">
            <a:avLst/>
          </a:prstGeom>
        </p:spPr>
      </p:pic>
    </p:spTree>
    <p:extLst>
      <p:ext uri="{BB962C8B-B14F-4D97-AF65-F5344CB8AC3E}">
        <p14:creationId xmlns:p14="http://schemas.microsoft.com/office/powerpoint/2010/main" val="20263218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BC613-C209-C318-D386-AE6563AD6799}"/>
              </a:ext>
            </a:extLst>
          </p:cNvPr>
          <p:cNvSpPr>
            <a:spLocks noGrp="1"/>
          </p:cNvSpPr>
          <p:nvPr>
            <p:ph type="title"/>
          </p:nvPr>
        </p:nvSpPr>
        <p:spPr/>
        <p:txBody>
          <a:bodyPr>
            <a:normAutofit fontScale="90000"/>
          </a:bodyPr>
          <a:lstStyle/>
          <a:p>
            <a:r>
              <a:rPr lang="en-US" dirty="0"/>
              <a:t>The target market </a:t>
            </a:r>
            <a:br>
              <a:rPr lang="en-US" dirty="0"/>
            </a:br>
            <a:endParaRPr lang="en-US" dirty="0"/>
          </a:p>
        </p:txBody>
      </p:sp>
      <p:sp>
        <p:nvSpPr>
          <p:cNvPr id="3" name="Content Placeholder 2">
            <a:extLst>
              <a:ext uri="{FF2B5EF4-FFF2-40B4-BE49-F238E27FC236}">
                <a16:creationId xmlns:a16="http://schemas.microsoft.com/office/drawing/2014/main" id="{D40E713A-EBA7-BB2B-8032-3CE11A42A3E4}"/>
              </a:ext>
            </a:extLst>
          </p:cNvPr>
          <p:cNvSpPr>
            <a:spLocks noGrp="1"/>
          </p:cNvSpPr>
          <p:nvPr>
            <p:ph idx="1"/>
          </p:nvPr>
        </p:nvSpPr>
        <p:spPr/>
        <p:txBody>
          <a:bodyPr/>
          <a:lstStyle/>
          <a:p>
            <a:pPr marL="0" indent="0">
              <a:buNone/>
            </a:pPr>
            <a:r>
              <a:rPr lang="en-US" dirty="0"/>
              <a:t>Target markets assist companies to locate new clients and establishing marketing strategies to reach corporate goals. Target marketing involves employing marketing methods to target a certain market segment, which may help attract new consumers, increase company prospects, and grow the distribution network. Young people are the target market of </a:t>
            </a:r>
            <a:r>
              <a:rPr lang="en-US" dirty="0" err="1"/>
              <a:t>Maxtin</a:t>
            </a:r>
            <a:r>
              <a:rPr lang="en-US" dirty="0"/>
              <a:t> DJ as they are fond of music.</a:t>
            </a:r>
          </a:p>
        </p:txBody>
      </p:sp>
    </p:spTree>
    <p:extLst>
      <p:ext uri="{BB962C8B-B14F-4D97-AF65-F5344CB8AC3E}">
        <p14:creationId xmlns:p14="http://schemas.microsoft.com/office/powerpoint/2010/main" val="474163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A59EA-EF40-018C-E9F7-0D191048C353}"/>
              </a:ext>
            </a:extLst>
          </p:cNvPr>
          <p:cNvSpPr>
            <a:spLocks noGrp="1"/>
          </p:cNvSpPr>
          <p:nvPr>
            <p:ph type="title"/>
          </p:nvPr>
        </p:nvSpPr>
        <p:spPr/>
        <p:txBody>
          <a:bodyPr>
            <a:normAutofit fontScale="90000"/>
          </a:bodyPr>
          <a:lstStyle/>
          <a:p>
            <a:r>
              <a:rPr lang="en-US" dirty="0"/>
              <a:t>The marketing strategies</a:t>
            </a:r>
            <a:br>
              <a:rPr lang="en-US" dirty="0"/>
            </a:br>
            <a:endParaRPr lang="en-US" dirty="0"/>
          </a:p>
        </p:txBody>
      </p:sp>
      <p:sp>
        <p:nvSpPr>
          <p:cNvPr id="3" name="Content Placeholder 2">
            <a:extLst>
              <a:ext uri="{FF2B5EF4-FFF2-40B4-BE49-F238E27FC236}">
                <a16:creationId xmlns:a16="http://schemas.microsoft.com/office/drawing/2014/main" id="{A540DADD-A432-EDE2-CE49-B3C52004841A}"/>
              </a:ext>
            </a:extLst>
          </p:cNvPr>
          <p:cNvSpPr>
            <a:spLocks noGrp="1"/>
          </p:cNvSpPr>
          <p:nvPr>
            <p:ph idx="1"/>
          </p:nvPr>
        </p:nvSpPr>
        <p:spPr/>
        <p:txBody>
          <a:bodyPr/>
          <a:lstStyle/>
          <a:p>
            <a:r>
              <a:rPr lang="en-US" dirty="0"/>
              <a:t>For a project to succeed, the administration must consistently lower expenses at every level. Cost systems may grab a large portion of the industry and draw consumers' attention.</a:t>
            </a:r>
          </a:p>
          <a:p>
            <a:r>
              <a:rPr lang="en-US" dirty="0"/>
              <a:t>A corporation may provide its consumers with something fresh, unusual, and unique by using a separation approach.</a:t>
            </a:r>
          </a:p>
          <a:p>
            <a:r>
              <a:rPr lang="en-US" dirty="0"/>
              <a:t>If a corporation can isolate its services, it won't have to compete on pricing and will appeal to more customers.</a:t>
            </a:r>
          </a:p>
        </p:txBody>
      </p:sp>
    </p:spTree>
    <p:extLst>
      <p:ext uri="{BB962C8B-B14F-4D97-AF65-F5344CB8AC3E}">
        <p14:creationId xmlns:p14="http://schemas.microsoft.com/office/powerpoint/2010/main" val="36874263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DE02D-5BD4-E1CF-39F2-1B5804C853F2}"/>
              </a:ext>
            </a:extLst>
          </p:cNvPr>
          <p:cNvSpPr>
            <a:spLocks noGrp="1"/>
          </p:cNvSpPr>
          <p:nvPr>
            <p:ph type="title"/>
          </p:nvPr>
        </p:nvSpPr>
        <p:spPr/>
        <p:txBody>
          <a:bodyPr>
            <a:normAutofit fontScale="90000"/>
          </a:bodyPr>
          <a:lstStyle/>
          <a:p>
            <a:r>
              <a:rPr lang="en-US" dirty="0"/>
              <a:t>Conclusion </a:t>
            </a:r>
            <a:br>
              <a:rPr lang="en-US" dirty="0"/>
            </a:br>
            <a:endParaRPr lang="en-US" dirty="0"/>
          </a:p>
        </p:txBody>
      </p:sp>
      <p:sp>
        <p:nvSpPr>
          <p:cNvPr id="3" name="Content Placeholder 2">
            <a:extLst>
              <a:ext uri="{FF2B5EF4-FFF2-40B4-BE49-F238E27FC236}">
                <a16:creationId xmlns:a16="http://schemas.microsoft.com/office/drawing/2014/main" id="{8F1E82B3-CD3A-3B83-B1D9-D2EEAE4E3483}"/>
              </a:ext>
            </a:extLst>
          </p:cNvPr>
          <p:cNvSpPr>
            <a:spLocks noGrp="1"/>
          </p:cNvSpPr>
          <p:nvPr>
            <p:ph idx="1"/>
          </p:nvPr>
        </p:nvSpPr>
        <p:spPr>
          <a:xfrm>
            <a:off x="1104900" y="2705100"/>
            <a:ext cx="9791698" cy="2647950"/>
          </a:xfrm>
        </p:spPr>
        <p:txBody>
          <a:bodyPr/>
          <a:lstStyle/>
          <a:p>
            <a:pPr marL="0" indent="0">
              <a:buNone/>
            </a:pPr>
            <a:r>
              <a:rPr lang="en-US" dirty="0"/>
              <a:t>This company has done primary and secondary research. Initial and secondary research is promising. </a:t>
            </a:r>
            <a:r>
              <a:rPr lang="en-US" dirty="0" err="1"/>
              <a:t>Maxtin</a:t>
            </a:r>
            <a:r>
              <a:rPr lang="en-US" dirty="0"/>
              <a:t> DJ has a good chance of success with its company concept in the target market based on client feedback.</a:t>
            </a:r>
          </a:p>
        </p:txBody>
      </p:sp>
    </p:spTree>
    <p:extLst>
      <p:ext uri="{BB962C8B-B14F-4D97-AF65-F5344CB8AC3E}">
        <p14:creationId xmlns:p14="http://schemas.microsoft.com/office/powerpoint/2010/main" val="20062923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16326-7B72-A44C-9D5B-8466FB7A0C2F}"/>
              </a:ext>
            </a:extLst>
          </p:cNvPr>
          <p:cNvSpPr>
            <a:spLocks noGrp="1"/>
          </p:cNvSpPr>
          <p:nvPr>
            <p:ph type="title"/>
          </p:nvPr>
        </p:nvSpPr>
        <p:spPr/>
        <p:txBody>
          <a:bodyPr/>
          <a:lstStyle/>
          <a:p>
            <a:r>
              <a:rPr lang="en-US" dirty="0"/>
              <a:t>References list</a:t>
            </a:r>
          </a:p>
        </p:txBody>
      </p:sp>
      <p:sp>
        <p:nvSpPr>
          <p:cNvPr id="3" name="Content Placeholder 2">
            <a:extLst>
              <a:ext uri="{FF2B5EF4-FFF2-40B4-BE49-F238E27FC236}">
                <a16:creationId xmlns:a16="http://schemas.microsoft.com/office/drawing/2014/main" id="{DFBD1D79-8549-F280-C038-0F8E43B241D5}"/>
              </a:ext>
            </a:extLst>
          </p:cNvPr>
          <p:cNvSpPr>
            <a:spLocks noGrp="1"/>
          </p:cNvSpPr>
          <p:nvPr>
            <p:ph idx="1"/>
          </p:nvPr>
        </p:nvSpPr>
        <p:spPr/>
        <p:txBody>
          <a:bodyPr>
            <a:normAutofit fontScale="77500" lnSpcReduction="20000"/>
          </a:bodyPr>
          <a:lstStyle/>
          <a:p>
            <a:r>
              <a:rPr lang="en-US" dirty="0" err="1"/>
              <a:t>Asman</a:t>
            </a:r>
            <a:r>
              <a:rPr lang="en-US" dirty="0"/>
              <a:t>, M.A.A.B.Z., Kee, D.M.H., Yun, G.F., </a:t>
            </a:r>
            <a:r>
              <a:rPr lang="en-US" dirty="0" err="1"/>
              <a:t>Xun</a:t>
            </a:r>
            <a:r>
              <a:rPr lang="en-US" dirty="0"/>
              <a:t>, H.Z., Thakur, T. and Mehta, D., 2020. Business idea for KFC Malaysia: A study of potential business idea for KFC Holdings (Malaysia) </a:t>
            </a:r>
            <a:r>
              <a:rPr lang="en-US" dirty="0" err="1"/>
              <a:t>Berhad</a:t>
            </a:r>
            <a:r>
              <a:rPr lang="en-US" dirty="0"/>
              <a:t>. Journal of the Community Development in Asia (JCDA), 3(1), pp.63-69.</a:t>
            </a:r>
          </a:p>
          <a:p>
            <a:r>
              <a:rPr lang="en-US" dirty="0"/>
              <a:t>Chen, H.J., 2018. What drives consumers’ mobile shopping? 4Ps or shopping preferences?. Asia Pacific Journal of Marketing and Logistics.</a:t>
            </a:r>
          </a:p>
          <a:p>
            <a:r>
              <a:rPr lang="en-US" dirty="0" err="1"/>
              <a:t>Gryshova</a:t>
            </a:r>
            <a:r>
              <a:rPr lang="en-US" dirty="0"/>
              <a:t>, I., </a:t>
            </a:r>
            <a:r>
              <a:rPr lang="en-US" dirty="0" err="1"/>
              <a:t>Petrova</a:t>
            </a:r>
            <a:r>
              <a:rPr lang="en-US" dirty="0"/>
              <a:t>, M., </a:t>
            </a:r>
            <a:r>
              <a:rPr lang="en-US" dirty="0" err="1"/>
              <a:t>Tepavicharova</a:t>
            </a:r>
            <a:r>
              <a:rPr lang="en-US" dirty="0"/>
              <a:t>, M., </a:t>
            </a:r>
            <a:r>
              <a:rPr lang="en-US" dirty="0" err="1"/>
              <a:t>Diachenko</a:t>
            </a:r>
            <a:r>
              <a:rPr lang="en-US" dirty="0"/>
              <a:t>, A.P. and </a:t>
            </a:r>
            <a:r>
              <a:rPr lang="en-US" dirty="0" err="1"/>
              <a:t>Gutsul</a:t>
            </a:r>
            <a:r>
              <a:rPr lang="en-US" dirty="0"/>
              <a:t>, T., 2019. A model for selection of a management team to ensure the sustainability and development of the business organizations. Entrepreneurship and Sustainability issues, 7(1), p.690.</a:t>
            </a:r>
          </a:p>
          <a:p>
            <a:r>
              <a:rPr lang="en-US" dirty="0"/>
              <a:t>McKeever, M.P., 2018. How to write a business plan. Nolo.</a:t>
            </a:r>
          </a:p>
          <a:p>
            <a:r>
              <a:rPr lang="en-US" dirty="0"/>
              <a:t>Morgan, N.A., </a:t>
            </a:r>
            <a:r>
              <a:rPr lang="en-US" dirty="0" err="1"/>
              <a:t>Whitler</a:t>
            </a:r>
            <a:r>
              <a:rPr lang="en-US" dirty="0"/>
              <a:t>, K.A., Feng, H. and Chari, S., 2019. Research in marketing strategy. Journal of the Academy of Marketing Science, 47(1), pp.4-29.</a:t>
            </a:r>
          </a:p>
        </p:txBody>
      </p:sp>
    </p:spTree>
    <p:extLst>
      <p:ext uri="{BB962C8B-B14F-4D97-AF65-F5344CB8AC3E}">
        <p14:creationId xmlns:p14="http://schemas.microsoft.com/office/powerpoint/2010/main" val="19621089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image" Target="../media/image1.jpeg" /></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1587267BE17D5146800CABFC3FFB5AF9" ma:contentTypeVersion="5" ma:contentTypeDescription="Create a new document." ma:contentTypeScope="" ma:versionID="421389535472743f1f120992072c3e66">
  <xsd:schema xmlns:xsd="http://www.w3.org/2001/XMLSchema" xmlns:xs="http://www.w3.org/2001/XMLSchema" xmlns:p="http://schemas.microsoft.com/office/2006/metadata/properties" xmlns:ns3="0340dd18-0450-4afb-b5d1-97b484958e7b" xmlns:ns4="5861d064-84cb-4d90-8285-3b98c6fe9678" targetNamespace="http://schemas.microsoft.com/office/2006/metadata/properties" ma:root="true" ma:fieldsID="a29ed97460275c90864778c774501ac2" ns3:_="" ns4:_="">
    <xsd:import namespace="0340dd18-0450-4afb-b5d1-97b484958e7b"/>
    <xsd:import namespace="5861d064-84cb-4d90-8285-3b98c6fe967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40dd18-0450-4afb-b5d1-97b484958e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861d064-84cb-4d90-8285-3b98c6fe967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538C0C3-8A22-4C15-8D9A-652B836B18AA}">
  <ds:schemaRefs>
    <ds:schemaRef ds:uri="http://schemas.microsoft.com/sharepoint/v3/contenttype/forms"/>
  </ds:schemaRefs>
</ds:datastoreItem>
</file>

<file path=customXml/itemProps2.xml><?xml version="1.0" encoding="utf-8"?>
<ds:datastoreItem xmlns:ds="http://schemas.openxmlformats.org/officeDocument/2006/customXml" ds:itemID="{725DB254-2391-443C-8239-87BB617C6B65}">
  <ds:schemaRefs>
    <ds:schemaRef ds:uri="http://schemas.microsoft.com/office/2006/metadata/contentType"/>
    <ds:schemaRef ds:uri="http://schemas.microsoft.com/office/2006/metadata/properties/metaAttributes"/>
    <ds:schemaRef ds:uri="http://www.w3.org/2000/xmlns/"/>
    <ds:schemaRef ds:uri="http://www.w3.org/2001/XMLSchema"/>
    <ds:schemaRef ds:uri="0340dd18-0450-4afb-b5d1-97b484958e7b"/>
    <ds:schemaRef ds:uri="5861d064-84cb-4d90-8285-3b98c6fe9678"/>
  </ds:schemaRefs>
</ds:datastoreItem>
</file>

<file path=customXml/itemProps3.xml><?xml version="1.0" encoding="utf-8"?>
<ds:datastoreItem xmlns:ds="http://schemas.openxmlformats.org/officeDocument/2006/customXml" ds:itemID="{CCF58B4A-0D21-416E-B40F-9D75F486FB6A}">
  <ds:schemaRefs>
    <ds:schemaRef ds:uri="http://schemas.microsoft.com/office/2006/metadata/properties"/>
    <ds:schemaRef ds:uri="http://www.w3.org/2000/xmlns/"/>
  </ds:schemaRefs>
</ds:datastoreItem>
</file>

<file path=docProps/app.xml><?xml version="1.0" encoding="utf-8"?>
<Properties xmlns="http://schemas.openxmlformats.org/officeDocument/2006/extended-properties" xmlns:vt="http://schemas.openxmlformats.org/officeDocument/2006/docPropsVTypes">
  <Template>Organic</Template>
  <TotalTime>66</TotalTime>
  <Words>1548</Words>
  <Application>Microsoft Office PowerPoint</Application>
  <PresentationFormat>Широк екран</PresentationFormat>
  <Paragraphs>81</Paragraphs>
  <Slides>11</Slides>
  <Notes>7</Notes>
  <HiddenSlides>0</HiddenSlides>
  <MMClips>0</MMClips>
  <ScaleCrop>false</ScaleCrop>
  <HeadingPairs>
    <vt:vector size="4" baseType="variant">
      <vt:variant>
        <vt:lpstr>Тема</vt:lpstr>
      </vt:variant>
      <vt:variant>
        <vt:i4>1</vt:i4>
      </vt:variant>
      <vt:variant>
        <vt:lpstr>Заглавия на слайдовете</vt:lpstr>
      </vt:variant>
      <vt:variant>
        <vt:i4>11</vt:i4>
      </vt:variant>
    </vt:vector>
  </HeadingPairs>
  <TitlesOfParts>
    <vt:vector size="12" baseType="lpstr">
      <vt:lpstr>Organic</vt:lpstr>
      <vt:lpstr>Welcome  Business plan on Maxtin DJ</vt:lpstr>
      <vt:lpstr>Introduction </vt:lpstr>
      <vt:lpstr>Overview of the business idea </vt:lpstr>
      <vt:lpstr>Ownership of the business </vt:lpstr>
      <vt:lpstr>Legal format and management of the firm </vt:lpstr>
      <vt:lpstr>SWOT analysis </vt:lpstr>
      <vt:lpstr>4Ps of the marketing mix </vt:lpstr>
      <vt:lpstr>The target market  </vt:lpstr>
      <vt:lpstr>The marketing strategies </vt:lpstr>
      <vt:lpstr>Conclusion  </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Business plan on Maxtin DJ</dc:title>
  <dc:creator>Rafi</dc:creator>
  <cp:lastModifiedBy>Nedelin Mihalev</cp:lastModifiedBy>
  <cp:revision>9</cp:revision>
  <dcterms:created xsi:type="dcterms:W3CDTF">2022-07-27T08:52:58Z</dcterms:created>
  <dcterms:modified xsi:type="dcterms:W3CDTF">2022-08-04T13:04:00Z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0x0101001587267BE17D5146800CABFC3FFB5AF9</vt:lpwstr>
  </property>
</Properties>
</file>