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6"/>
  </p:notesMasterIdLst>
  <p:handoutMasterIdLst>
    <p:handoutMasterId r:id="rId57"/>
  </p:handoutMasterIdLst>
  <p:sldIdLst>
    <p:sldId id="302" r:id="rId5"/>
    <p:sldId id="280" r:id="rId6"/>
    <p:sldId id="288" r:id="rId7"/>
    <p:sldId id="303" r:id="rId8"/>
    <p:sldId id="308" r:id="rId9"/>
    <p:sldId id="304" r:id="rId10"/>
    <p:sldId id="307" r:id="rId11"/>
    <p:sldId id="287" r:id="rId12"/>
    <p:sldId id="289" r:id="rId13"/>
    <p:sldId id="296" r:id="rId14"/>
    <p:sldId id="305" r:id="rId15"/>
    <p:sldId id="290" r:id="rId16"/>
    <p:sldId id="306" r:id="rId17"/>
    <p:sldId id="281" r:id="rId18"/>
    <p:sldId id="292" r:id="rId19"/>
    <p:sldId id="293" r:id="rId20"/>
    <p:sldId id="294" r:id="rId21"/>
    <p:sldId id="295" r:id="rId22"/>
    <p:sldId id="282" r:id="rId23"/>
    <p:sldId id="299" r:id="rId24"/>
    <p:sldId id="300" r:id="rId25"/>
    <p:sldId id="297" r:id="rId26"/>
    <p:sldId id="298" r:id="rId27"/>
    <p:sldId id="309" r:id="rId28"/>
    <p:sldId id="310" r:id="rId29"/>
    <p:sldId id="311" r:id="rId30"/>
    <p:sldId id="312" r:id="rId31"/>
    <p:sldId id="313" r:id="rId32"/>
    <p:sldId id="314" r:id="rId33"/>
    <p:sldId id="315" r:id="rId34"/>
    <p:sldId id="316" r:id="rId35"/>
    <p:sldId id="317" r:id="rId36"/>
    <p:sldId id="318" r:id="rId37"/>
    <p:sldId id="319" r:id="rId38"/>
    <p:sldId id="320" r:id="rId39"/>
    <p:sldId id="321" r:id="rId40"/>
    <p:sldId id="322" r:id="rId41"/>
    <p:sldId id="323" r:id="rId42"/>
    <p:sldId id="324" r:id="rId43"/>
    <p:sldId id="325" r:id="rId44"/>
    <p:sldId id="326" r:id="rId45"/>
    <p:sldId id="327" r:id="rId46"/>
    <p:sldId id="328" r:id="rId47"/>
    <p:sldId id="329" r:id="rId48"/>
    <p:sldId id="330" r:id="rId49"/>
    <p:sldId id="331" r:id="rId50"/>
    <p:sldId id="332" r:id="rId51"/>
    <p:sldId id="333" r:id="rId52"/>
    <p:sldId id="284" r:id="rId53"/>
    <p:sldId id="301" r:id="rId54"/>
    <p:sldId id="286" r:id="rId5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838" autoAdjust="0"/>
    <p:restoredTop sz="73186" autoAdjust="0"/>
  </p:normalViewPr>
  <p:slideViewPr>
    <p:cSldViewPr>
      <p:cViewPr varScale="1">
        <p:scale>
          <a:sx n="40" d="100"/>
          <a:sy n="40" d="100"/>
        </p:scale>
        <p:origin x="1694" y="3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010" y="9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handoutMaster" Target="handoutMasters/handoutMaster1.xml"/><Relationship Id="rId61"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88F653-30B9-45C6-BF7B-E356886375DD}" type="doc">
      <dgm:prSet loTypeId="urn:microsoft.com/office/officeart/2009/3/layout/StepUpProcess" loCatId="process" qsTypeId="urn:microsoft.com/office/officeart/2005/8/quickstyle/simple1" qsCatId="simple" csTypeId="urn:microsoft.com/office/officeart/2005/8/colors/colorful5" csCatId="colorful" phldr="1"/>
      <dgm:spPr/>
      <dgm:t>
        <a:bodyPr/>
        <a:lstStyle/>
        <a:p>
          <a:endParaRPr lang="en-GB"/>
        </a:p>
      </dgm:t>
    </dgm:pt>
    <dgm:pt modelId="{984177CF-0DAC-4B53-B72E-BF5D396A8C51}">
      <dgm:prSet phldrT="[Text]" custT="1"/>
      <dgm:spPr>
        <a:xfrm>
          <a:off x="193008" y="2565237"/>
          <a:ext cx="1750432" cy="1534356"/>
        </a:xfrm>
        <a:noFill/>
        <a:ln>
          <a:noFill/>
        </a:ln>
        <a:effectLst/>
      </dgm:spPr>
      <dgm:t>
        <a:bodyPr/>
        <a:lstStyle/>
        <a:p>
          <a:pPr algn="ctr"/>
          <a:r>
            <a:rPr lang="en-GB" sz="1100" b="1">
              <a:solidFill>
                <a:sysClr val="windowText" lastClr="000000">
                  <a:hueOff val="0"/>
                  <a:satOff val="0"/>
                  <a:lumOff val="0"/>
                  <a:alphaOff val="0"/>
                </a:sysClr>
              </a:solidFill>
              <a:latin typeface="Calibri"/>
              <a:ea typeface="+mn-ea"/>
              <a:cs typeface="+mn-cs"/>
            </a:rPr>
            <a:t>STAGE 1</a:t>
          </a:r>
        </a:p>
        <a:p>
          <a:pPr algn="ctr"/>
          <a:r>
            <a:rPr lang="en-GB" sz="1000" b="1">
              <a:solidFill>
                <a:srgbClr val="00B0F0"/>
              </a:solidFill>
              <a:latin typeface="Calibri"/>
              <a:ea typeface="+mn-ea"/>
              <a:cs typeface="+mn-cs"/>
            </a:rPr>
            <a:t>OPPRESSION</a:t>
          </a:r>
        </a:p>
        <a:p>
          <a:pPr algn="ctr"/>
          <a:r>
            <a:rPr lang="en-GB" sz="1000">
              <a:solidFill>
                <a:sysClr val="windowText" lastClr="000000">
                  <a:hueOff val="0"/>
                  <a:satOff val="0"/>
                  <a:lumOff val="0"/>
                  <a:alphaOff val="0"/>
                </a:sysClr>
              </a:solidFill>
              <a:latin typeface="Calibri"/>
              <a:ea typeface="+mn-ea"/>
              <a:cs typeface="+mn-cs"/>
            </a:rPr>
            <a:t>I do nothing</a:t>
          </a:r>
        </a:p>
        <a:p>
          <a:pPr algn="ctr"/>
          <a:r>
            <a:rPr lang="en-GB" sz="1000">
              <a:solidFill>
                <a:sysClr val="windowText" lastClr="000000">
                  <a:hueOff val="0"/>
                  <a:satOff val="0"/>
                  <a:lumOff val="0"/>
                  <a:alphaOff val="0"/>
                </a:sysClr>
              </a:solidFill>
              <a:latin typeface="Calibri"/>
              <a:ea typeface="+mn-ea"/>
              <a:cs typeface="+mn-cs"/>
            </a:rPr>
            <a:t>I don't know I'm oppressed</a:t>
          </a:r>
        </a:p>
        <a:p>
          <a:pPr algn="ctr"/>
          <a:r>
            <a:rPr lang="en-GB" sz="1100" b="1" u="none" cap="none" spc="0">
              <a:ln w="952"/>
              <a:solidFill>
                <a:srgbClr val="00B0F0"/>
              </a:solidFill>
              <a:effectLst>
                <a:innerShdw blurRad="69850" dist="43180" dir="5400000">
                  <a:srgbClr val="000000">
                    <a:alpha val="65000"/>
                  </a:srgbClr>
                </a:innerShdw>
              </a:effectLst>
              <a:latin typeface="Calibri"/>
              <a:ea typeface="+mn-ea"/>
              <a:cs typeface="+mn-cs"/>
            </a:rPr>
            <a:t>'UNKNOWING ACCEPTANCE'</a:t>
          </a:r>
        </a:p>
        <a:p>
          <a:pPr algn="ctr"/>
          <a:r>
            <a:rPr lang="en-GB" sz="1100" b="1" i="1">
              <a:solidFill>
                <a:sysClr val="windowText" lastClr="000000">
                  <a:hueOff val="0"/>
                  <a:satOff val="0"/>
                  <a:lumOff val="0"/>
                  <a:alphaOff val="0"/>
                </a:sysClr>
              </a:solidFill>
              <a:latin typeface="Calibri"/>
              <a:ea typeface="+mn-ea"/>
              <a:cs typeface="+mn-cs"/>
            </a:rPr>
            <a:t>Powerless and Controlled</a:t>
          </a:r>
          <a:endParaRPr lang="en-GB" sz="1100" b="1" u="none" cap="none" spc="0">
            <a:ln w="952"/>
            <a:solidFill>
              <a:srgbClr val="00B0F0"/>
            </a:solidFill>
            <a:effectLst>
              <a:innerShdw blurRad="69850" dist="43180" dir="5400000">
                <a:srgbClr val="000000">
                  <a:alpha val="65000"/>
                </a:srgbClr>
              </a:innerShdw>
            </a:effectLst>
            <a:latin typeface="Calibri"/>
            <a:ea typeface="+mn-ea"/>
            <a:cs typeface="+mn-cs"/>
          </a:endParaRPr>
        </a:p>
      </dgm:t>
    </dgm:pt>
    <dgm:pt modelId="{B417A0E1-8EC2-4581-89DA-E0866D38A53B}" type="parTrans" cxnId="{1EFDDB96-A219-4D99-A4FC-14546E0E4822}">
      <dgm:prSet/>
      <dgm:spPr/>
      <dgm:t>
        <a:bodyPr/>
        <a:lstStyle/>
        <a:p>
          <a:endParaRPr lang="en-GB"/>
        </a:p>
      </dgm:t>
    </dgm:pt>
    <dgm:pt modelId="{C14635D9-3191-463E-8BAD-DB8EF44775AD}" type="sibTrans" cxnId="{1EFDDB96-A219-4D99-A4FC-14546E0E4822}">
      <dgm:prSet/>
      <dgm:spPr/>
      <dgm:t>
        <a:bodyPr/>
        <a:lstStyle/>
        <a:p>
          <a:endParaRPr lang="en-GB"/>
        </a:p>
      </dgm:t>
    </dgm:pt>
    <dgm:pt modelId="{61E3FB15-430D-427B-9763-40C00C35A6C9}">
      <dgm:prSet phldrT="[Text]" custT="1"/>
      <dgm:spPr>
        <a:xfrm>
          <a:off x="4478750" y="1504726"/>
          <a:ext cx="1750432" cy="1534356"/>
        </a:xfrm>
        <a:noFill/>
        <a:ln>
          <a:noFill/>
        </a:ln>
        <a:effectLst/>
      </dgm:spPr>
      <dgm:t>
        <a:bodyPr/>
        <a:lstStyle/>
        <a:p>
          <a:pPr algn="ctr"/>
          <a:r>
            <a:rPr lang="en-GB" sz="1100" b="1" dirty="0">
              <a:solidFill>
                <a:sysClr val="windowText" lastClr="000000">
                  <a:hueOff val="0"/>
                  <a:satOff val="0"/>
                  <a:lumOff val="0"/>
                  <a:alphaOff val="0"/>
                </a:sysClr>
              </a:solidFill>
              <a:latin typeface="Calibri"/>
              <a:ea typeface="+mn-ea"/>
              <a:cs typeface="+mn-cs"/>
            </a:rPr>
            <a:t>STAGE 3</a:t>
          </a:r>
        </a:p>
        <a:p>
          <a:pPr algn="ctr"/>
          <a:r>
            <a:rPr lang="en-GB" sz="1000" b="1" dirty="0">
              <a:solidFill>
                <a:srgbClr val="9BBB59">
                  <a:lumMod val="50000"/>
                </a:srgbClr>
              </a:solidFill>
              <a:latin typeface="Calibri"/>
              <a:ea typeface="+mn-ea"/>
              <a:cs typeface="+mn-cs"/>
            </a:rPr>
            <a:t>AWARENESS OF THE NEED FOR AGENCY</a:t>
          </a:r>
        </a:p>
        <a:p>
          <a:pPr algn="ctr"/>
          <a:r>
            <a:rPr lang="en-GB" sz="1000" dirty="0">
              <a:solidFill>
                <a:sysClr val="windowText" lastClr="000000">
                  <a:hueOff val="0"/>
                  <a:satOff val="0"/>
                  <a:lumOff val="0"/>
                  <a:alphaOff val="0"/>
                </a:sysClr>
              </a:solidFill>
              <a:latin typeface="Calibri"/>
              <a:ea typeface="+mn-ea"/>
              <a:cs typeface="+mn-cs"/>
            </a:rPr>
            <a:t>I need to do something</a:t>
          </a:r>
        </a:p>
        <a:p>
          <a:pPr algn="ctr"/>
          <a:r>
            <a:rPr lang="en-GB" sz="1000" dirty="0">
              <a:solidFill>
                <a:sysClr val="windowText" lastClr="000000">
                  <a:hueOff val="0"/>
                  <a:satOff val="0"/>
                  <a:lumOff val="0"/>
                  <a:alphaOff val="0"/>
                </a:sysClr>
              </a:solidFill>
              <a:latin typeface="Calibri"/>
              <a:ea typeface="+mn-ea"/>
              <a:cs typeface="+mn-cs"/>
            </a:rPr>
            <a:t>I have the power to act against oppression</a:t>
          </a:r>
        </a:p>
        <a:p>
          <a:pPr algn="ctr"/>
          <a:r>
            <a:rPr lang="en-GB" sz="1100" b="1" dirty="0">
              <a:solidFill>
                <a:srgbClr val="92D050">
                  <a:shade val="30000"/>
                  <a:satMod val="115000"/>
                </a:srgbClr>
              </a:solidFill>
              <a:latin typeface="Calibri"/>
              <a:ea typeface="+mn-ea"/>
              <a:cs typeface="+mn-cs"/>
            </a:rPr>
            <a:t>POWER </a:t>
          </a:r>
          <a:br>
            <a:rPr lang="en-GB" sz="1100" b="1" dirty="0">
              <a:solidFill>
                <a:srgbClr val="92D050">
                  <a:shade val="30000"/>
                  <a:satMod val="115000"/>
                </a:srgbClr>
              </a:solidFill>
              <a:latin typeface="Calibri"/>
              <a:ea typeface="+mn-ea"/>
              <a:cs typeface="+mn-cs"/>
            </a:rPr>
          </a:br>
          <a:r>
            <a:rPr lang="en-GB" sz="1100" b="1" dirty="0">
              <a:solidFill>
                <a:srgbClr val="92D050">
                  <a:shade val="30000"/>
                  <a:satMod val="115000"/>
                </a:srgbClr>
              </a:solidFill>
              <a:latin typeface="Calibri"/>
              <a:ea typeface="+mn-ea"/>
              <a:cs typeface="+mn-cs"/>
            </a:rPr>
            <a:t>TO 'ACT' </a:t>
          </a:r>
        </a:p>
        <a:p>
          <a:pPr algn="ctr"/>
          <a:r>
            <a:rPr lang="en-GB" sz="1100" b="1" i="1" dirty="0">
              <a:solidFill>
                <a:sysClr val="windowText" lastClr="000000">
                  <a:hueOff val="0"/>
                  <a:satOff val="0"/>
                  <a:lumOff val="0"/>
                  <a:alphaOff val="0"/>
                </a:sysClr>
              </a:solidFill>
              <a:latin typeface="Calibri"/>
              <a:ea typeface="+mn-ea"/>
              <a:cs typeface="+mn-cs"/>
            </a:rPr>
            <a:t>Some Power </a:t>
          </a:r>
          <a:br>
            <a:rPr lang="en-GB" sz="1100" b="1" i="1" dirty="0">
              <a:solidFill>
                <a:sysClr val="windowText" lastClr="000000">
                  <a:hueOff val="0"/>
                  <a:satOff val="0"/>
                  <a:lumOff val="0"/>
                  <a:alphaOff val="0"/>
                </a:sysClr>
              </a:solidFill>
              <a:latin typeface="Calibri"/>
              <a:ea typeface="+mn-ea"/>
              <a:cs typeface="+mn-cs"/>
            </a:rPr>
          </a:br>
          <a:r>
            <a:rPr lang="en-GB" sz="1100" b="1" i="1" dirty="0">
              <a:solidFill>
                <a:sysClr val="windowText" lastClr="000000">
                  <a:hueOff val="0"/>
                  <a:satOff val="0"/>
                  <a:lumOff val="0"/>
                  <a:alphaOff val="0"/>
                </a:sysClr>
              </a:solidFill>
              <a:latin typeface="Calibri"/>
              <a:ea typeface="+mn-ea"/>
              <a:cs typeface="+mn-cs"/>
            </a:rPr>
            <a:t>yet still Controlled</a:t>
          </a:r>
          <a:endParaRPr lang="en-GB" sz="1100" b="1" dirty="0">
            <a:solidFill>
              <a:srgbClr val="92D050">
                <a:shade val="30000"/>
                <a:satMod val="115000"/>
              </a:srgbClr>
            </a:solidFill>
            <a:latin typeface="Calibri"/>
            <a:ea typeface="+mn-ea"/>
            <a:cs typeface="+mn-cs"/>
          </a:endParaRPr>
        </a:p>
      </dgm:t>
    </dgm:pt>
    <dgm:pt modelId="{E6D77F3A-1F25-4A3A-9347-B21DAA50D1E1}" type="parTrans" cxnId="{6C0AD130-9F2F-44F4-8F20-B38FA8CA1018}">
      <dgm:prSet/>
      <dgm:spPr/>
      <dgm:t>
        <a:bodyPr/>
        <a:lstStyle/>
        <a:p>
          <a:endParaRPr lang="en-GB"/>
        </a:p>
      </dgm:t>
    </dgm:pt>
    <dgm:pt modelId="{C587A275-F7AE-45A5-B157-936405CD53AB}" type="sibTrans" cxnId="{6C0AD130-9F2F-44F4-8F20-B38FA8CA1018}">
      <dgm:prSet/>
      <dgm:spPr/>
      <dgm:t>
        <a:bodyPr/>
        <a:lstStyle/>
        <a:p>
          <a:endParaRPr lang="en-GB"/>
        </a:p>
      </dgm:t>
    </dgm:pt>
    <dgm:pt modelId="{4E60CC93-4D81-4AC8-8926-128919BFF5FF}">
      <dgm:prSet phldrT="[Text]" custT="1"/>
      <dgm:spPr>
        <a:xfrm>
          <a:off x="6621621" y="974470"/>
          <a:ext cx="1750432" cy="1534356"/>
        </a:xfrm>
        <a:noFill/>
        <a:ln>
          <a:noFill/>
        </a:ln>
        <a:effectLst/>
      </dgm:spPr>
      <dgm:t>
        <a:bodyPr/>
        <a:lstStyle/>
        <a:p>
          <a:pPr algn="ctr"/>
          <a:r>
            <a:rPr lang="en-GB" sz="1100" b="1">
              <a:solidFill>
                <a:sysClr val="windowText" lastClr="000000">
                  <a:hueOff val="0"/>
                  <a:satOff val="0"/>
                  <a:lumOff val="0"/>
                  <a:alphaOff val="0"/>
                </a:sysClr>
              </a:solidFill>
              <a:latin typeface="Calibri"/>
              <a:ea typeface="+mn-ea"/>
              <a:cs typeface="+mn-cs"/>
            </a:rPr>
            <a:t>STAGE 4</a:t>
          </a:r>
        </a:p>
        <a:p>
          <a:pPr algn="ctr"/>
          <a:r>
            <a:rPr lang="en-GB" sz="1000" b="1">
              <a:ln w="3175">
                <a:noFill/>
              </a:ln>
              <a:solidFill>
                <a:srgbClr val="FFCC00"/>
              </a:solidFill>
              <a:latin typeface="Calibri"/>
              <a:ea typeface="+mn-ea"/>
              <a:cs typeface="+mn-cs"/>
            </a:rPr>
            <a:t>AGENCY IN ACTION</a:t>
          </a:r>
        </a:p>
        <a:p>
          <a:pPr algn="ctr"/>
          <a:r>
            <a:rPr lang="en-GB" sz="1000">
              <a:ln>
                <a:noFill/>
              </a:ln>
              <a:solidFill>
                <a:sysClr val="windowText" lastClr="000000">
                  <a:hueOff val="0"/>
                  <a:satOff val="0"/>
                  <a:lumOff val="0"/>
                  <a:alphaOff val="0"/>
                </a:sysClr>
              </a:solidFill>
              <a:latin typeface="Calibri"/>
              <a:ea typeface="+mn-ea"/>
              <a:cs typeface="+mn-cs"/>
            </a:rPr>
            <a:t>I do something</a:t>
          </a:r>
        </a:p>
        <a:p>
          <a:pPr algn="ctr"/>
          <a:r>
            <a:rPr lang="en-GB" sz="1000">
              <a:ln>
                <a:noFill/>
              </a:ln>
              <a:solidFill>
                <a:sysClr val="windowText" lastClr="000000">
                  <a:hueOff val="0"/>
                  <a:satOff val="0"/>
                  <a:lumOff val="0"/>
                  <a:alphaOff val="0"/>
                </a:sysClr>
              </a:solidFill>
              <a:latin typeface="Calibri"/>
              <a:ea typeface="+mn-ea"/>
              <a:cs typeface="+mn-cs"/>
            </a:rPr>
            <a:t>I use the power to act against oppression</a:t>
          </a:r>
        </a:p>
        <a:p>
          <a:pPr algn="ctr"/>
          <a:r>
            <a:rPr lang="en-GB" sz="1200" b="1">
              <a:ln w="3175">
                <a:noFill/>
              </a:ln>
              <a:solidFill>
                <a:srgbClr val="FFCC00"/>
              </a:solidFill>
              <a:latin typeface="Calibri"/>
              <a:ea typeface="+mn-ea"/>
              <a:cs typeface="+mn-cs"/>
            </a:rPr>
            <a:t>'ACTION</a:t>
          </a:r>
          <a:r>
            <a:rPr lang="en-GB" sz="1100">
              <a:ln w="3175">
                <a:noFill/>
              </a:ln>
              <a:solidFill>
                <a:srgbClr val="FFCC00"/>
              </a:solidFill>
              <a:latin typeface="Calibri"/>
              <a:ea typeface="+mn-ea"/>
              <a:cs typeface="+mn-cs"/>
            </a:rPr>
            <a:t>'</a:t>
          </a:r>
        </a:p>
        <a:p>
          <a:pPr algn="ctr"/>
          <a:r>
            <a:rPr lang="en-GB" sz="1100" b="1" i="1">
              <a:ln>
                <a:noFill/>
              </a:ln>
              <a:solidFill>
                <a:sysClr val="windowText" lastClr="000000">
                  <a:hueOff val="0"/>
                  <a:satOff val="0"/>
                  <a:lumOff val="0"/>
                  <a:alphaOff val="0"/>
                </a:sysClr>
              </a:solidFill>
              <a:latin typeface="Calibri"/>
              <a:ea typeface="+mn-ea"/>
              <a:cs typeface="+mn-cs"/>
            </a:rPr>
            <a:t>Powerful and </a:t>
          </a:r>
          <a:br>
            <a:rPr lang="en-GB" sz="1100" b="1" i="1">
              <a:ln>
                <a:noFill/>
              </a:ln>
              <a:solidFill>
                <a:sysClr val="windowText" lastClr="000000">
                  <a:hueOff val="0"/>
                  <a:satOff val="0"/>
                  <a:lumOff val="0"/>
                  <a:alphaOff val="0"/>
                </a:sysClr>
              </a:solidFill>
              <a:latin typeface="Calibri"/>
              <a:ea typeface="+mn-ea"/>
              <a:cs typeface="+mn-cs"/>
            </a:rPr>
          </a:br>
          <a:r>
            <a:rPr lang="en-GB" sz="1100" b="1" i="1">
              <a:ln>
                <a:noFill/>
              </a:ln>
              <a:solidFill>
                <a:sysClr val="windowText" lastClr="000000">
                  <a:hueOff val="0"/>
                  <a:satOff val="0"/>
                  <a:lumOff val="0"/>
                  <a:alphaOff val="0"/>
                </a:sysClr>
              </a:solidFill>
              <a:latin typeface="Calibri"/>
              <a:ea typeface="+mn-ea"/>
              <a:cs typeface="+mn-cs"/>
            </a:rPr>
            <a:t>Not Controlled</a:t>
          </a:r>
          <a:endParaRPr lang="en-GB" sz="1100">
            <a:ln w="3175">
              <a:noFill/>
            </a:ln>
            <a:solidFill>
              <a:srgbClr val="FFCC00"/>
            </a:solidFill>
            <a:latin typeface="Calibri"/>
            <a:ea typeface="+mn-ea"/>
            <a:cs typeface="+mn-cs"/>
          </a:endParaRPr>
        </a:p>
      </dgm:t>
    </dgm:pt>
    <dgm:pt modelId="{B734ACD5-8303-414C-A0C6-999C42514041}" type="parTrans" cxnId="{03940614-5830-4307-9CED-920C3CC57C15}">
      <dgm:prSet/>
      <dgm:spPr/>
      <dgm:t>
        <a:bodyPr/>
        <a:lstStyle/>
        <a:p>
          <a:endParaRPr lang="en-GB"/>
        </a:p>
      </dgm:t>
    </dgm:pt>
    <dgm:pt modelId="{68454E7C-1898-4EAC-A587-BCF571B2DA00}" type="sibTrans" cxnId="{03940614-5830-4307-9CED-920C3CC57C15}">
      <dgm:prSet/>
      <dgm:spPr/>
      <dgm:t>
        <a:bodyPr/>
        <a:lstStyle/>
        <a:p>
          <a:endParaRPr lang="en-GB"/>
        </a:p>
      </dgm:t>
    </dgm:pt>
    <dgm:pt modelId="{76EC2A89-ECF9-410B-ABAB-18205E74B1AB}">
      <dgm:prSet phldrT="[Text]" custT="1"/>
      <dgm:spPr>
        <a:xfrm>
          <a:off x="2335879" y="2034982"/>
          <a:ext cx="1750432" cy="1534356"/>
        </a:xfrm>
        <a:noFill/>
        <a:ln>
          <a:noFill/>
        </a:ln>
        <a:effectLst/>
      </dgm:spPr>
      <dgm:t>
        <a:bodyPr/>
        <a:lstStyle/>
        <a:p>
          <a:pPr algn="ctr"/>
          <a:r>
            <a:rPr lang="en-GB" sz="1100" b="1">
              <a:solidFill>
                <a:sysClr val="windowText" lastClr="000000">
                  <a:hueOff val="0"/>
                  <a:satOff val="0"/>
                  <a:lumOff val="0"/>
                  <a:alphaOff val="0"/>
                </a:sysClr>
              </a:solidFill>
              <a:latin typeface="Calibri"/>
              <a:ea typeface="+mn-ea"/>
              <a:cs typeface="+mn-cs"/>
            </a:rPr>
            <a:t>STAGE 2</a:t>
          </a:r>
        </a:p>
        <a:p>
          <a:pPr algn="ctr"/>
          <a:r>
            <a:rPr lang="en-GB" sz="1000" b="1">
              <a:solidFill>
                <a:srgbClr val="00B050"/>
              </a:solidFill>
              <a:latin typeface="Calibri"/>
              <a:ea typeface="+mn-ea"/>
              <a:cs typeface="+mn-cs"/>
            </a:rPr>
            <a:t>AWARENESS OF OPPRESSION</a:t>
          </a:r>
        </a:p>
        <a:p>
          <a:pPr algn="ctr"/>
          <a:r>
            <a:rPr lang="en-GB" sz="1000">
              <a:solidFill>
                <a:sysClr val="windowText" lastClr="000000">
                  <a:hueOff val="0"/>
                  <a:satOff val="0"/>
                  <a:lumOff val="0"/>
                  <a:alphaOff val="0"/>
                </a:sysClr>
              </a:solidFill>
              <a:latin typeface="Calibri"/>
              <a:ea typeface="+mn-ea"/>
              <a:cs typeface="+mn-cs"/>
            </a:rPr>
            <a:t>I can't do anything</a:t>
          </a:r>
        </a:p>
        <a:p>
          <a:pPr algn="ctr"/>
          <a:r>
            <a:rPr lang="en-GB" sz="1000">
              <a:solidFill>
                <a:sysClr val="windowText" lastClr="000000">
                  <a:hueOff val="0"/>
                  <a:satOff val="0"/>
                  <a:lumOff val="0"/>
                  <a:alphaOff val="0"/>
                </a:sysClr>
              </a:solidFill>
              <a:latin typeface="Calibri"/>
              <a:ea typeface="+mn-ea"/>
              <a:cs typeface="+mn-cs"/>
            </a:rPr>
            <a:t>I accept and acknowledge my oppression</a:t>
          </a:r>
        </a:p>
        <a:p>
          <a:pPr algn="ctr"/>
          <a:r>
            <a:rPr lang="en-GB" sz="1100" b="1">
              <a:ln w="3175">
                <a:noFill/>
              </a:ln>
              <a:solidFill>
                <a:srgbClr val="00B050"/>
              </a:solidFill>
              <a:latin typeface="Calibri"/>
              <a:ea typeface="+mn-ea"/>
              <a:cs typeface="+mn-cs"/>
            </a:rPr>
            <a:t>'KNOWING ACCEPTANCE'</a:t>
          </a:r>
        </a:p>
        <a:p>
          <a:pPr algn="ctr"/>
          <a:r>
            <a:rPr lang="en-GB" sz="1100" b="1" i="1">
              <a:solidFill>
                <a:sysClr val="windowText" lastClr="000000">
                  <a:hueOff val="0"/>
                  <a:satOff val="0"/>
                  <a:lumOff val="0"/>
                  <a:alphaOff val="0"/>
                </a:sysClr>
              </a:solidFill>
              <a:latin typeface="Calibri"/>
              <a:ea typeface="+mn-ea"/>
              <a:cs typeface="+mn-cs"/>
            </a:rPr>
            <a:t>Powerless and Controlled with Understanding</a:t>
          </a:r>
          <a:endParaRPr lang="en-GB" sz="1100" b="1">
            <a:ln w="3175">
              <a:noFill/>
            </a:ln>
            <a:solidFill>
              <a:srgbClr val="00B050"/>
            </a:solidFill>
            <a:latin typeface="Calibri"/>
            <a:ea typeface="+mn-ea"/>
            <a:cs typeface="+mn-cs"/>
          </a:endParaRPr>
        </a:p>
      </dgm:t>
    </dgm:pt>
    <dgm:pt modelId="{B6788BA6-E837-4F69-BA6D-E78E12CC5E06}" type="parTrans" cxnId="{71324889-F458-42B7-8E98-0CCC24906164}">
      <dgm:prSet/>
      <dgm:spPr/>
      <dgm:t>
        <a:bodyPr/>
        <a:lstStyle/>
        <a:p>
          <a:endParaRPr lang="en-GB"/>
        </a:p>
      </dgm:t>
    </dgm:pt>
    <dgm:pt modelId="{5D1C98CE-7583-41CA-ACB6-4DB54C8B47E5}" type="sibTrans" cxnId="{71324889-F458-42B7-8E98-0CCC24906164}">
      <dgm:prSet/>
      <dgm:spPr/>
      <dgm:t>
        <a:bodyPr/>
        <a:lstStyle/>
        <a:p>
          <a:endParaRPr lang="en-GB"/>
        </a:p>
      </dgm:t>
    </dgm:pt>
    <dgm:pt modelId="{833ED0D1-F990-4C9E-B165-60F1837AD09B}">
      <dgm:prSet phldrT="[Text]" custT="1"/>
      <dgm:spPr>
        <a:xfrm>
          <a:off x="8764492" y="444215"/>
          <a:ext cx="1750432" cy="1534356"/>
        </a:xfrm>
        <a:noFill/>
        <a:ln>
          <a:noFill/>
        </a:ln>
        <a:effectLst/>
      </dgm:spPr>
      <dgm:t>
        <a:bodyPr/>
        <a:lstStyle/>
        <a:p>
          <a:pPr algn="ctr"/>
          <a:r>
            <a:rPr lang="en-GB" sz="1100" b="1">
              <a:solidFill>
                <a:sysClr val="windowText" lastClr="000000">
                  <a:hueOff val="0"/>
                  <a:satOff val="0"/>
                  <a:lumOff val="0"/>
                  <a:alphaOff val="0"/>
                </a:sysClr>
              </a:solidFill>
              <a:latin typeface="Calibri"/>
              <a:ea typeface="+mn-ea"/>
              <a:cs typeface="+mn-cs"/>
            </a:rPr>
            <a:t>STAGE 5</a:t>
          </a:r>
        </a:p>
        <a:p>
          <a:pPr algn="ctr"/>
          <a:r>
            <a:rPr lang="en-GB" sz="1000" b="1">
              <a:solidFill>
                <a:srgbClr val="CC3300"/>
              </a:solidFill>
              <a:latin typeface="Calibri"/>
              <a:ea typeface="+mn-ea"/>
              <a:cs typeface="+mn-cs"/>
            </a:rPr>
            <a:t>AUTO-AGENCY</a:t>
          </a:r>
        </a:p>
        <a:p>
          <a:pPr algn="ctr"/>
          <a:r>
            <a:rPr lang="en-GB" sz="1000">
              <a:solidFill>
                <a:sysClr val="windowText" lastClr="000000">
                  <a:hueOff val="0"/>
                  <a:satOff val="0"/>
                  <a:lumOff val="0"/>
                  <a:alphaOff val="0"/>
                </a:sysClr>
              </a:solidFill>
              <a:latin typeface="Calibri"/>
              <a:ea typeface="+mn-ea"/>
              <a:cs typeface="+mn-cs"/>
            </a:rPr>
            <a:t>I do something automatically</a:t>
          </a:r>
        </a:p>
        <a:p>
          <a:pPr algn="ctr"/>
          <a:r>
            <a:rPr lang="en-GB" sz="1000">
              <a:solidFill>
                <a:sysClr val="windowText" lastClr="000000">
                  <a:hueOff val="0"/>
                  <a:satOff val="0"/>
                  <a:lumOff val="0"/>
                  <a:alphaOff val="0"/>
                </a:sysClr>
              </a:solidFill>
              <a:latin typeface="Calibri"/>
              <a:ea typeface="+mn-ea"/>
              <a:cs typeface="+mn-cs"/>
            </a:rPr>
            <a:t>Explicit knowing unacceptance of oppression</a:t>
          </a:r>
        </a:p>
        <a:p>
          <a:pPr algn="ctr"/>
          <a:r>
            <a:rPr lang="en-GB" sz="1100" b="1" cap="none" spc="0">
              <a:ln w="952">
                <a:noFill/>
              </a:ln>
              <a:solidFill>
                <a:srgbClr val="CC3300"/>
              </a:solidFill>
              <a:effectLst/>
              <a:latin typeface="Calibri"/>
              <a:ea typeface="+mn-ea"/>
              <a:cs typeface="+mn-cs"/>
            </a:rPr>
            <a:t>'PREVENTION &amp; RESISTANCE</a:t>
          </a:r>
          <a:r>
            <a:rPr lang="en-GB" sz="900">
              <a:solidFill>
                <a:srgbClr val="CC3300"/>
              </a:solidFill>
              <a:latin typeface="Calibri"/>
              <a:ea typeface="+mn-ea"/>
              <a:cs typeface="+mn-cs"/>
            </a:rPr>
            <a:t>'</a:t>
          </a:r>
        </a:p>
        <a:p>
          <a:pPr algn="ctr"/>
          <a:r>
            <a:rPr lang="en-GB" sz="1100" b="1" i="1">
              <a:solidFill>
                <a:sysClr val="windowText" lastClr="000000">
                  <a:hueOff val="0"/>
                  <a:satOff val="0"/>
                  <a:lumOff val="0"/>
                  <a:alphaOff val="0"/>
                </a:sysClr>
              </a:solidFill>
              <a:latin typeface="Calibri"/>
              <a:ea typeface="+mn-ea"/>
              <a:cs typeface="+mn-cs"/>
            </a:rPr>
            <a:t>Powerful and </a:t>
          </a:r>
          <a:br>
            <a:rPr lang="en-GB" sz="1100" b="1" i="1">
              <a:solidFill>
                <a:sysClr val="windowText" lastClr="000000">
                  <a:hueOff val="0"/>
                  <a:satOff val="0"/>
                  <a:lumOff val="0"/>
                  <a:alphaOff val="0"/>
                </a:sysClr>
              </a:solidFill>
              <a:latin typeface="Calibri"/>
              <a:ea typeface="+mn-ea"/>
              <a:cs typeface="+mn-cs"/>
            </a:rPr>
          </a:br>
          <a:r>
            <a:rPr lang="en-GB" sz="1100" b="1" i="1">
              <a:solidFill>
                <a:sysClr val="windowText" lastClr="000000">
                  <a:hueOff val="0"/>
                  <a:satOff val="0"/>
                  <a:lumOff val="0"/>
                  <a:alphaOff val="0"/>
                </a:sysClr>
              </a:solidFill>
              <a:latin typeface="Calibri"/>
              <a:ea typeface="+mn-ea"/>
              <a:cs typeface="+mn-cs"/>
            </a:rPr>
            <a:t>In Control</a:t>
          </a:r>
          <a:endParaRPr lang="en-GB" sz="1100">
            <a:solidFill>
              <a:srgbClr val="CC3300"/>
            </a:solidFill>
            <a:latin typeface="Calibri"/>
            <a:ea typeface="+mn-ea"/>
            <a:cs typeface="+mn-cs"/>
          </a:endParaRPr>
        </a:p>
        <a:p>
          <a:pPr algn="ctr"/>
          <a:endParaRPr lang="en-GB" sz="900">
            <a:solidFill>
              <a:sysClr val="windowText" lastClr="000000">
                <a:hueOff val="0"/>
                <a:satOff val="0"/>
                <a:lumOff val="0"/>
                <a:alphaOff val="0"/>
              </a:sysClr>
            </a:solidFill>
            <a:latin typeface="Calibri"/>
            <a:ea typeface="+mn-ea"/>
            <a:cs typeface="+mn-cs"/>
          </a:endParaRPr>
        </a:p>
      </dgm:t>
    </dgm:pt>
    <dgm:pt modelId="{799AF12D-D010-4510-B728-E1DFCCC11CBD}" type="parTrans" cxnId="{6282F759-9976-4923-AB48-68CB57538BF6}">
      <dgm:prSet/>
      <dgm:spPr/>
      <dgm:t>
        <a:bodyPr/>
        <a:lstStyle/>
        <a:p>
          <a:endParaRPr lang="en-GB"/>
        </a:p>
      </dgm:t>
    </dgm:pt>
    <dgm:pt modelId="{087FC06C-5CD5-43D5-8707-531636161290}" type="sibTrans" cxnId="{6282F759-9976-4923-AB48-68CB57538BF6}">
      <dgm:prSet/>
      <dgm:spPr/>
      <dgm:t>
        <a:bodyPr/>
        <a:lstStyle/>
        <a:p>
          <a:endParaRPr lang="en-GB"/>
        </a:p>
      </dgm:t>
    </dgm:pt>
    <dgm:pt modelId="{B28DB940-4AC2-4218-98B2-CB69255BAE86}" type="pres">
      <dgm:prSet presAssocID="{FB88F653-30B9-45C6-BF7B-E356886375DD}" presName="rootnode" presStyleCnt="0">
        <dgm:presLayoutVars>
          <dgm:chMax/>
          <dgm:chPref/>
          <dgm:dir/>
          <dgm:animLvl val="lvl"/>
        </dgm:presLayoutVars>
      </dgm:prSet>
      <dgm:spPr/>
      <dgm:t>
        <a:bodyPr/>
        <a:lstStyle/>
        <a:p>
          <a:endParaRPr lang="en-GB"/>
        </a:p>
      </dgm:t>
    </dgm:pt>
    <dgm:pt modelId="{7A6A779E-2DF5-4683-B7C9-D7A0E278917C}" type="pres">
      <dgm:prSet presAssocID="{984177CF-0DAC-4B53-B72E-BF5D396A8C51}" presName="composite" presStyleCnt="0"/>
      <dgm:spPr/>
    </dgm:pt>
    <dgm:pt modelId="{6CE2C8CE-6B5B-4390-BD46-85E7B3E445D1}" type="pres">
      <dgm:prSet presAssocID="{984177CF-0DAC-4B53-B72E-BF5D396A8C51}" presName="LShape" presStyleLbl="alignNode1" presStyleIdx="0" presStyleCnt="9"/>
      <dgm:spPr>
        <a:xfrm rot="5400000">
          <a:off x="387510" y="1985930"/>
          <a:ext cx="1165208" cy="1938880"/>
        </a:xfrm>
        <a:prstGeom prst="corner">
          <a:avLst>
            <a:gd name="adj1" fmla="val 16120"/>
            <a:gd name="adj2" fmla="val 16110"/>
          </a:avLst>
        </a:prstGeom>
        <a:solidFill>
          <a:srgbClr val="4BACC6">
            <a:hueOff val="0"/>
            <a:satOff val="0"/>
            <a:lumOff val="0"/>
            <a:alphaOff val="0"/>
          </a:srgbClr>
        </a:solidFill>
        <a:ln w="25400" cap="flat" cmpd="sng" algn="ctr">
          <a:solidFill>
            <a:srgbClr val="4BACC6">
              <a:hueOff val="0"/>
              <a:satOff val="0"/>
              <a:lumOff val="0"/>
              <a:alphaOff val="0"/>
            </a:srgbClr>
          </a:solidFill>
          <a:prstDash val="solid"/>
        </a:ln>
        <a:effectLst/>
      </dgm:spPr>
      <dgm:t>
        <a:bodyPr/>
        <a:lstStyle/>
        <a:p>
          <a:endParaRPr lang="en-GB"/>
        </a:p>
      </dgm:t>
    </dgm:pt>
    <dgm:pt modelId="{EBC58E0B-6A8D-474D-BB31-43B7B64C1E5A}" type="pres">
      <dgm:prSet presAssocID="{984177CF-0DAC-4B53-B72E-BF5D396A8C51}" presName="ParentText" presStyleLbl="revTx" presStyleIdx="0" presStyleCnt="5">
        <dgm:presLayoutVars>
          <dgm:chMax val="0"/>
          <dgm:chPref val="0"/>
          <dgm:bulletEnabled val="1"/>
        </dgm:presLayoutVars>
      </dgm:prSet>
      <dgm:spPr>
        <a:prstGeom prst="rect">
          <a:avLst/>
        </a:prstGeom>
      </dgm:spPr>
      <dgm:t>
        <a:bodyPr/>
        <a:lstStyle/>
        <a:p>
          <a:endParaRPr lang="en-GB"/>
        </a:p>
      </dgm:t>
    </dgm:pt>
    <dgm:pt modelId="{18DE5B40-D972-4695-A000-01DDB4DEE278}" type="pres">
      <dgm:prSet presAssocID="{984177CF-0DAC-4B53-B72E-BF5D396A8C51}" presName="Triangle" presStyleLbl="alignNode1" presStyleIdx="1" presStyleCnt="9"/>
      <dgm:spPr>
        <a:xfrm>
          <a:off x="1613170" y="1843187"/>
          <a:ext cx="330270" cy="330270"/>
        </a:xfrm>
        <a:prstGeom prst="triangle">
          <a:avLst>
            <a:gd name="adj" fmla="val 100000"/>
          </a:avLst>
        </a:prstGeom>
        <a:solidFill>
          <a:srgbClr val="4BACC6">
            <a:hueOff val="-1241735"/>
            <a:satOff val="4976"/>
            <a:lumOff val="1078"/>
            <a:alphaOff val="0"/>
          </a:srgbClr>
        </a:solidFill>
        <a:ln w="25400" cap="flat" cmpd="sng" algn="ctr">
          <a:solidFill>
            <a:srgbClr val="4BACC6">
              <a:hueOff val="-1241735"/>
              <a:satOff val="4976"/>
              <a:lumOff val="1078"/>
              <a:alphaOff val="0"/>
            </a:srgbClr>
          </a:solidFill>
          <a:prstDash val="solid"/>
        </a:ln>
        <a:effectLst/>
      </dgm:spPr>
      <dgm:t>
        <a:bodyPr/>
        <a:lstStyle/>
        <a:p>
          <a:endParaRPr lang="en-GB"/>
        </a:p>
      </dgm:t>
    </dgm:pt>
    <dgm:pt modelId="{9FBD683D-C55D-4A43-874F-612B7C8D4055}" type="pres">
      <dgm:prSet presAssocID="{C14635D9-3191-463E-8BAD-DB8EF44775AD}" presName="sibTrans" presStyleCnt="0"/>
      <dgm:spPr/>
    </dgm:pt>
    <dgm:pt modelId="{E15058FE-F416-4F36-B2E4-48F5445E6D70}" type="pres">
      <dgm:prSet presAssocID="{C14635D9-3191-463E-8BAD-DB8EF44775AD}" presName="space" presStyleCnt="0"/>
      <dgm:spPr/>
    </dgm:pt>
    <dgm:pt modelId="{8E4D249B-724F-4171-9965-CFD92D07A4B3}" type="pres">
      <dgm:prSet presAssocID="{76EC2A89-ECF9-410B-ABAB-18205E74B1AB}" presName="composite" presStyleCnt="0"/>
      <dgm:spPr/>
    </dgm:pt>
    <dgm:pt modelId="{4EDEB9EC-D0D6-4B91-B241-6E00FED336D3}" type="pres">
      <dgm:prSet presAssocID="{76EC2A89-ECF9-410B-ABAB-18205E74B1AB}" presName="LShape" presStyleLbl="alignNode1" presStyleIdx="2" presStyleCnt="9"/>
      <dgm:spPr>
        <a:xfrm rot="5400000">
          <a:off x="2530381" y="1455674"/>
          <a:ext cx="1165208" cy="1938880"/>
        </a:xfrm>
        <a:prstGeom prst="corner">
          <a:avLst>
            <a:gd name="adj1" fmla="val 16120"/>
            <a:gd name="adj2" fmla="val 16110"/>
          </a:avLst>
        </a:prstGeom>
        <a:solidFill>
          <a:srgbClr val="4BACC6">
            <a:hueOff val="-2483469"/>
            <a:satOff val="9953"/>
            <a:lumOff val="2157"/>
            <a:alphaOff val="0"/>
          </a:srgbClr>
        </a:solidFill>
        <a:ln w="25400" cap="flat" cmpd="sng" algn="ctr">
          <a:solidFill>
            <a:srgbClr val="4BACC6">
              <a:hueOff val="-2483469"/>
              <a:satOff val="9953"/>
              <a:lumOff val="2157"/>
              <a:alphaOff val="0"/>
            </a:srgbClr>
          </a:solidFill>
          <a:prstDash val="solid"/>
        </a:ln>
        <a:effectLst/>
      </dgm:spPr>
      <dgm:t>
        <a:bodyPr/>
        <a:lstStyle/>
        <a:p>
          <a:endParaRPr lang="en-GB"/>
        </a:p>
      </dgm:t>
    </dgm:pt>
    <dgm:pt modelId="{09051706-A99E-40C4-AA5C-8825CFEA0B4F}" type="pres">
      <dgm:prSet presAssocID="{76EC2A89-ECF9-410B-ABAB-18205E74B1AB}" presName="ParentText" presStyleLbl="revTx" presStyleIdx="1" presStyleCnt="5">
        <dgm:presLayoutVars>
          <dgm:chMax val="0"/>
          <dgm:chPref val="0"/>
          <dgm:bulletEnabled val="1"/>
        </dgm:presLayoutVars>
      </dgm:prSet>
      <dgm:spPr>
        <a:prstGeom prst="rect">
          <a:avLst/>
        </a:prstGeom>
      </dgm:spPr>
      <dgm:t>
        <a:bodyPr/>
        <a:lstStyle/>
        <a:p>
          <a:endParaRPr lang="en-GB"/>
        </a:p>
      </dgm:t>
    </dgm:pt>
    <dgm:pt modelId="{D6575A3F-2FCA-4D31-B0D8-ABFF4BB58B2D}" type="pres">
      <dgm:prSet presAssocID="{76EC2A89-ECF9-410B-ABAB-18205E74B1AB}" presName="Triangle" presStyleLbl="alignNode1" presStyleIdx="3" presStyleCnt="9"/>
      <dgm:spPr>
        <a:xfrm>
          <a:off x="3756041" y="1312931"/>
          <a:ext cx="330270" cy="330270"/>
        </a:xfrm>
        <a:prstGeom prst="triangle">
          <a:avLst>
            <a:gd name="adj" fmla="val 100000"/>
          </a:avLst>
        </a:prstGeom>
        <a:solidFill>
          <a:srgbClr val="4BACC6">
            <a:hueOff val="-3725204"/>
            <a:satOff val="14929"/>
            <a:lumOff val="3235"/>
            <a:alphaOff val="0"/>
          </a:srgbClr>
        </a:solidFill>
        <a:ln w="25400" cap="flat" cmpd="sng" algn="ctr">
          <a:solidFill>
            <a:srgbClr val="4BACC6">
              <a:hueOff val="-3725204"/>
              <a:satOff val="14929"/>
              <a:lumOff val="3235"/>
              <a:alphaOff val="0"/>
            </a:srgbClr>
          </a:solidFill>
          <a:prstDash val="solid"/>
        </a:ln>
        <a:effectLst/>
      </dgm:spPr>
      <dgm:t>
        <a:bodyPr/>
        <a:lstStyle/>
        <a:p>
          <a:endParaRPr lang="en-GB"/>
        </a:p>
      </dgm:t>
    </dgm:pt>
    <dgm:pt modelId="{19B60985-C341-4555-80C4-8B0340D3B924}" type="pres">
      <dgm:prSet presAssocID="{5D1C98CE-7583-41CA-ACB6-4DB54C8B47E5}" presName="sibTrans" presStyleCnt="0"/>
      <dgm:spPr/>
    </dgm:pt>
    <dgm:pt modelId="{C0F48457-52DC-4CC3-BE3A-8D2F64694813}" type="pres">
      <dgm:prSet presAssocID="{5D1C98CE-7583-41CA-ACB6-4DB54C8B47E5}" presName="space" presStyleCnt="0"/>
      <dgm:spPr/>
    </dgm:pt>
    <dgm:pt modelId="{1E856FE3-EC43-4607-88F6-7312ED9F8799}" type="pres">
      <dgm:prSet presAssocID="{61E3FB15-430D-427B-9763-40C00C35A6C9}" presName="composite" presStyleCnt="0"/>
      <dgm:spPr/>
    </dgm:pt>
    <dgm:pt modelId="{976ED7B1-DB8C-45E4-9554-9CF7ED3D45A0}" type="pres">
      <dgm:prSet presAssocID="{61E3FB15-430D-427B-9763-40C00C35A6C9}" presName="LShape" presStyleLbl="alignNode1" presStyleIdx="4" presStyleCnt="9"/>
      <dgm:spPr>
        <a:xfrm rot="5400000">
          <a:off x="4673253" y="925418"/>
          <a:ext cx="1165208" cy="1938880"/>
        </a:xfrm>
        <a:prstGeom prst="corner">
          <a:avLst>
            <a:gd name="adj1" fmla="val 16120"/>
            <a:gd name="adj2" fmla="val 16110"/>
          </a:avLst>
        </a:prstGeom>
        <a:solidFill>
          <a:srgbClr val="4BACC6">
            <a:hueOff val="-4966938"/>
            <a:satOff val="19906"/>
            <a:lumOff val="4314"/>
            <a:alphaOff val="0"/>
          </a:srgbClr>
        </a:solidFill>
        <a:ln w="25400" cap="flat" cmpd="sng" algn="ctr">
          <a:solidFill>
            <a:srgbClr val="4BACC6">
              <a:hueOff val="-4966938"/>
              <a:satOff val="19906"/>
              <a:lumOff val="4314"/>
              <a:alphaOff val="0"/>
            </a:srgbClr>
          </a:solidFill>
          <a:prstDash val="solid"/>
        </a:ln>
        <a:effectLst/>
      </dgm:spPr>
      <dgm:t>
        <a:bodyPr/>
        <a:lstStyle/>
        <a:p>
          <a:endParaRPr lang="en-GB"/>
        </a:p>
      </dgm:t>
    </dgm:pt>
    <dgm:pt modelId="{23D28359-FC4E-4629-B571-3E581D482DBD}" type="pres">
      <dgm:prSet presAssocID="{61E3FB15-430D-427B-9763-40C00C35A6C9}" presName="ParentText" presStyleLbl="revTx" presStyleIdx="2" presStyleCnt="5">
        <dgm:presLayoutVars>
          <dgm:chMax val="0"/>
          <dgm:chPref val="0"/>
          <dgm:bulletEnabled val="1"/>
        </dgm:presLayoutVars>
      </dgm:prSet>
      <dgm:spPr>
        <a:prstGeom prst="rect">
          <a:avLst/>
        </a:prstGeom>
      </dgm:spPr>
      <dgm:t>
        <a:bodyPr/>
        <a:lstStyle/>
        <a:p>
          <a:endParaRPr lang="en-GB"/>
        </a:p>
      </dgm:t>
    </dgm:pt>
    <dgm:pt modelId="{BF9D8EE2-684B-4A89-B120-1DE5203EBDAC}" type="pres">
      <dgm:prSet presAssocID="{61E3FB15-430D-427B-9763-40C00C35A6C9}" presName="Triangle" presStyleLbl="alignNode1" presStyleIdx="5" presStyleCnt="9"/>
      <dgm:spPr>
        <a:xfrm>
          <a:off x="5898912" y="782676"/>
          <a:ext cx="330270" cy="330270"/>
        </a:xfrm>
        <a:prstGeom prst="triangle">
          <a:avLst>
            <a:gd name="adj" fmla="val 100000"/>
          </a:avLst>
        </a:prstGeom>
        <a:solidFill>
          <a:srgbClr val="4BACC6">
            <a:hueOff val="-6208672"/>
            <a:satOff val="24882"/>
            <a:lumOff val="5392"/>
            <a:alphaOff val="0"/>
          </a:srgbClr>
        </a:solidFill>
        <a:ln w="25400" cap="flat" cmpd="sng" algn="ctr">
          <a:solidFill>
            <a:srgbClr val="4BACC6">
              <a:hueOff val="-6208672"/>
              <a:satOff val="24882"/>
              <a:lumOff val="5392"/>
              <a:alphaOff val="0"/>
            </a:srgbClr>
          </a:solidFill>
          <a:prstDash val="solid"/>
        </a:ln>
        <a:effectLst/>
      </dgm:spPr>
      <dgm:t>
        <a:bodyPr/>
        <a:lstStyle/>
        <a:p>
          <a:endParaRPr lang="en-GB"/>
        </a:p>
      </dgm:t>
    </dgm:pt>
    <dgm:pt modelId="{37E10581-1B1B-4848-994F-5381437695C6}" type="pres">
      <dgm:prSet presAssocID="{C587A275-F7AE-45A5-B157-936405CD53AB}" presName="sibTrans" presStyleCnt="0"/>
      <dgm:spPr/>
    </dgm:pt>
    <dgm:pt modelId="{3E3A8B90-C12D-4102-8B70-F5C4707ACA54}" type="pres">
      <dgm:prSet presAssocID="{C587A275-F7AE-45A5-B157-936405CD53AB}" presName="space" presStyleCnt="0"/>
      <dgm:spPr/>
    </dgm:pt>
    <dgm:pt modelId="{109E8DB5-F717-4460-B73D-6E9085138CE8}" type="pres">
      <dgm:prSet presAssocID="{4E60CC93-4D81-4AC8-8926-128919BFF5FF}" presName="composite" presStyleCnt="0"/>
      <dgm:spPr/>
    </dgm:pt>
    <dgm:pt modelId="{39649F5E-FC5F-4530-9598-39AD2EFBFBF3}" type="pres">
      <dgm:prSet presAssocID="{4E60CC93-4D81-4AC8-8926-128919BFF5FF}" presName="LShape" presStyleLbl="alignNode1" presStyleIdx="6" presStyleCnt="9"/>
      <dgm:spPr>
        <a:xfrm rot="5400000">
          <a:off x="6816124" y="395163"/>
          <a:ext cx="1165208" cy="1938880"/>
        </a:xfrm>
        <a:prstGeom prst="corner">
          <a:avLst>
            <a:gd name="adj1" fmla="val 16120"/>
            <a:gd name="adj2" fmla="val 16110"/>
          </a:avLst>
        </a:prstGeom>
        <a:solidFill>
          <a:srgbClr val="4BACC6">
            <a:hueOff val="-7450407"/>
            <a:satOff val="29858"/>
            <a:lumOff val="6471"/>
            <a:alphaOff val="0"/>
          </a:srgbClr>
        </a:solidFill>
        <a:ln w="25400" cap="flat" cmpd="sng" algn="ctr">
          <a:solidFill>
            <a:srgbClr val="4BACC6">
              <a:hueOff val="-7450407"/>
              <a:satOff val="29858"/>
              <a:lumOff val="6471"/>
              <a:alphaOff val="0"/>
            </a:srgbClr>
          </a:solidFill>
          <a:prstDash val="solid"/>
        </a:ln>
        <a:effectLst/>
      </dgm:spPr>
      <dgm:t>
        <a:bodyPr/>
        <a:lstStyle/>
        <a:p>
          <a:endParaRPr lang="en-GB"/>
        </a:p>
      </dgm:t>
    </dgm:pt>
    <dgm:pt modelId="{B89D7D11-8C7C-4D3E-A104-AF55B34E38B2}" type="pres">
      <dgm:prSet presAssocID="{4E60CC93-4D81-4AC8-8926-128919BFF5FF}" presName="ParentText" presStyleLbl="revTx" presStyleIdx="3" presStyleCnt="5">
        <dgm:presLayoutVars>
          <dgm:chMax val="0"/>
          <dgm:chPref val="0"/>
          <dgm:bulletEnabled val="1"/>
        </dgm:presLayoutVars>
      </dgm:prSet>
      <dgm:spPr>
        <a:prstGeom prst="rect">
          <a:avLst/>
        </a:prstGeom>
      </dgm:spPr>
      <dgm:t>
        <a:bodyPr/>
        <a:lstStyle/>
        <a:p>
          <a:endParaRPr lang="en-GB"/>
        </a:p>
      </dgm:t>
    </dgm:pt>
    <dgm:pt modelId="{AAF99BED-59F7-4E89-AF44-86EE609D2950}" type="pres">
      <dgm:prSet presAssocID="{4E60CC93-4D81-4AC8-8926-128919BFF5FF}" presName="Triangle" presStyleLbl="alignNode1" presStyleIdx="7" presStyleCnt="9"/>
      <dgm:spPr>
        <a:xfrm>
          <a:off x="8041783" y="252420"/>
          <a:ext cx="330270" cy="330270"/>
        </a:xfrm>
        <a:prstGeom prst="triangle">
          <a:avLst>
            <a:gd name="adj" fmla="val 100000"/>
          </a:avLst>
        </a:prstGeom>
        <a:solidFill>
          <a:srgbClr val="4BACC6">
            <a:hueOff val="-8692142"/>
            <a:satOff val="34835"/>
            <a:lumOff val="7549"/>
            <a:alphaOff val="0"/>
          </a:srgbClr>
        </a:solidFill>
        <a:ln w="25400" cap="flat" cmpd="sng" algn="ctr">
          <a:solidFill>
            <a:srgbClr val="4BACC6">
              <a:hueOff val="-8692142"/>
              <a:satOff val="34835"/>
              <a:lumOff val="7549"/>
              <a:alphaOff val="0"/>
            </a:srgbClr>
          </a:solidFill>
          <a:prstDash val="solid"/>
        </a:ln>
        <a:effectLst/>
      </dgm:spPr>
      <dgm:t>
        <a:bodyPr/>
        <a:lstStyle/>
        <a:p>
          <a:endParaRPr lang="en-GB"/>
        </a:p>
      </dgm:t>
    </dgm:pt>
    <dgm:pt modelId="{46333829-98A4-4932-8583-F1FDE56E791C}" type="pres">
      <dgm:prSet presAssocID="{68454E7C-1898-4EAC-A587-BCF571B2DA00}" presName="sibTrans" presStyleCnt="0"/>
      <dgm:spPr/>
    </dgm:pt>
    <dgm:pt modelId="{1E0D962F-F300-4F08-AF15-897C9FF72C7D}" type="pres">
      <dgm:prSet presAssocID="{68454E7C-1898-4EAC-A587-BCF571B2DA00}" presName="space" presStyleCnt="0"/>
      <dgm:spPr/>
    </dgm:pt>
    <dgm:pt modelId="{7D0122D3-645B-47CB-A742-EAEE89F9E47F}" type="pres">
      <dgm:prSet presAssocID="{833ED0D1-F990-4C9E-B165-60F1837AD09B}" presName="composite" presStyleCnt="0"/>
      <dgm:spPr/>
    </dgm:pt>
    <dgm:pt modelId="{6B2A77F4-A52D-4167-AF97-9774EC258E1E}" type="pres">
      <dgm:prSet presAssocID="{833ED0D1-F990-4C9E-B165-60F1837AD09B}" presName="LShape" presStyleLbl="alignNode1" presStyleIdx="8" presStyleCnt="9"/>
      <dgm:spPr>
        <a:xfrm rot="5400000">
          <a:off x="8958995" y="-135092"/>
          <a:ext cx="1165208" cy="1938880"/>
        </a:xfrm>
        <a:prstGeom prst="corner">
          <a:avLst>
            <a:gd name="adj1" fmla="val 16120"/>
            <a:gd name="adj2" fmla="val 16110"/>
          </a:avLst>
        </a:prstGeom>
        <a:solidFill>
          <a:srgbClr val="4BACC6">
            <a:hueOff val="-9933876"/>
            <a:satOff val="39811"/>
            <a:lumOff val="8628"/>
            <a:alphaOff val="0"/>
          </a:srgbClr>
        </a:solidFill>
        <a:ln w="25400" cap="flat" cmpd="sng" algn="ctr">
          <a:solidFill>
            <a:srgbClr val="4BACC6">
              <a:hueOff val="-9933876"/>
              <a:satOff val="39811"/>
              <a:lumOff val="8628"/>
              <a:alphaOff val="0"/>
            </a:srgbClr>
          </a:solidFill>
          <a:prstDash val="solid"/>
        </a:ln>
        <a:effectLst/>
      </dgm:spPr>
      <dgm:t>
        <a:bodyPr/>
        <a:lstStyle/>
        <a:p>
          <a:endParaRPr lang="en-GB"/>
        </a:p>
      </dgm:t>
    </dgm:pt>
    <dgm:pt modelId="{CEB9A707-C7E8-49AB-9B80-AC58A2AD15FC}" type="pres">
      <dgm:prSet presAssocID="{833ED0D1-F990-4C9E-B165-60F1837AD09B}" presName="ParentText" presStyleLbl="revTx" presStyleIdx="4" presStyleCnt="5">
        <dgm:presLayoutVars>
          <dgm:chMax val="0"/>
          <dgm:chPref val="0"/>
          <dgm:bulletEnabled val="1"/>
        </dgm:presLayoutVars>
      </dgm:prSet>
      <dgm:spPr>
        <a:prstGeom prst="rect">
          <a:avLst/>
        </a:prstGeom>
      </dgm:spPr>
      <dgm:t>
        <a:bodyPr/>
        <a:lstStyle/>
        <a:p>
          <a:endParaRPr lang="en-GB"/>
        </a:p>
      </dgm:t>
    </dgm:pt>
  </dgm:ptLst>
  <dgm:cxnLst>
    <dgm:cxn modelId="{9DFA01DB-267B-48C7-9AEA-A4C0B760DD8E}" type="presOf" srcId="{61E3FB15-430D-427B-9763-40C00C35A6C9}" destId="{23D28359-FC4E-4629-B571-3E581D482DBD}" srcOrd="0" destOrd="0" presId="urn:microsoft.com/office/officeart/2009/3/layout/StepUpProcess"/>
    <dgm:cxn modelId="{2F1F3DA9-170C-4DA9-B551-D4A1F32E73A3}" type="presOf" srcId="{833ED0D1-F990-4C9E-B165-60F1837AD09B}" destId="{CEB9A707-C7E8-49AB-9B80-AC58A2AD15FC}" srcOrd="0" destOrd="0" presId="urn:microsoft.com/office/officeart/2009/3/layout/StepUpProcess"/>
    <dgm:cxn modelId="{6C0AD130-9F2F-44F4-8F20-B38FA8CA1018}" srcId="{FB88F653-30B9-45C6-BF7B-E356886375DD}" destId="{61E3FB15-430D-427B-9763-40C00C35A6C9}" srcOrd="2" destOrd="0" parTransId="{E6D77F3A-1F25-4A3A-9347-B21DAA50D1E1}" sibTransId="{C587A275-F7AE-45A5-B157-936405CD53AB}"/>
    <dgm:cxn modelId="{1EFDDB96-A219-4D99-A4FC-14546E0E4822}" srcId="{FB88F653-30B9-45C6-BF7B-E356886375DD}" destId="{984177CF-0DAC-4B53-B72E-BF5D396A8C51}" srcOrd="0" destOrd="0" parTransId="{B417A0E1-8EC2-4581-89DA-E0866D38A53B}" sibTransId="{C14635D9-3191-463E-8BAD-DB8EF44775AD}"/>
    <dgm:cxn modelId="{C8F9BE0A-9616-4711-A6D5-3704B3868C8D}" type="presOf" srcId="{FB88F653-30B9-45C6-BF7B-E356886375DD}" destId="{B28DB940-4AC2-4218-98B2-CB69255BAE86}" srcOrd="0" destOrd="0" presId="urn:microsoft.com/office/officeart/2009/3/layout/StepUpProcess"/>
    <dgm:cxn modelId="{03940614-5830-4307-9CED-920C3CC57C15}" srcId="{FB88F653-30B9-45C6-BF7B-E356886375DD}" destId="{4E60CC93-4D81-4AC8-8926-128919BFF5FF}" srcOrd="3" destOrd="0" parTransId="{B734ACD5-8303-414C-A0C6-999C42514041}" sibTransId="{68454E7C-1898-4EAC-A587-BCF571B2DA00}"/>
    <dgm:cxn modelId="{6282F759-9976-4923-AB48-68CB57538BF6}" srcId="{FB88F653-30B9-45C6-BF7B-E356886375DD}" destId="{833ED0D1-F990-4C9E-B165-60F1837AD09B}" srcOrd="4" destOrd="0" parTransId="{799AF12D-D010-4510-B728-E1DFCCC11CBD}" sibTransId="{087FC06C-5CD5-43D5-8707-531636161290}"/>
    <dgm:cxn modelId="{81D9F878-8343-4B4B-BC34-5309D6243E42}" type="presOf" srcId="{984177CF-0DAC-4B53-B72E-BF5D396A8C51}" destId="{EBC58E0B-6A8D-474D-BB31-43B7B64C1E5A}" srcOrd="0" destOrd="0" presId="urn:microsoft.com/office/officeart/2009/3/layout/StepUpProcess"/>
    <dgm:cxn modelId="{71324889-F458-42B7-8E98-0CCC24906164}" srcId="{FB88F653-30B9-45C6-BF7B-E356886375DD}" destId="{76EC2A89-ECF9-410B-ABAB-18205E74B1AB}" srcOrd="1" destOrd="0" parTransId="{B6788BA6-E837-4F69-BA6D-E78E12CC5E06}" sibTransId="{5D1C98CE-7583-41CA-ACB6-4DB54C8B47E5}"/>
    <dgm:cxn modelId="{2AD521E4-12D1-4398-AB4A-FFD4B4A86E0B}" type="presOf" srcId="{4E60CC93-4D81-4AC8-8926-128919BFF5FF}" destId="{B89D7D11-8C7C-4D3E-A104-AF55B34E38B2}" srcOrd="0" destOrd="0" presId="urn:microsoft.com/office/officeart/2009/3/layout/StepUpProcess"/>
    <dgm:cxn modelId="{0E8104A2-8896-4693-8512-0206F5B65518}" type="presOf" srcId="{76EC2A89-ECF9-410B-ABAB-18205E74B1AB}" destId="{09051706-A99E-40C4-AA5C-8825CFEA0B4F}" srcOrd="0" destOrd="0" presId="urn:microsoft.com/office/officeart/2009/3/layout/StepUpProcess"/>
    <dgm:cxn modelId="{5FFBED88-D110-40CD-A4D0-EEDC57743218}" type="presParOf" srcId="{B28DB940-4AC2-4218-98B2-CB69255BAE86}" destId="{7A6A779E-2DF5-4683-B7C9-D7A0E278917C}" srcOrd="0" destOrd="0" presId="urn:microsoft.com/office/officeart/2009/3/layout/StepUpProcess"/>
    <dgm:cxn modelId="{8DD5D6AF-15BA-4786-A876-6AD73060B4EF}" type="presParOf" srcId="{7A6A779E-2DF5-4683-B7C9-D7A0E278917C}" destId="{6CE2C8CE-6B5B-4390-BD46-85E7B3E445D1}" srcOrd="0" destOrd="0" presId="urn:microsoft.com/office/officeart/2009/3/layout/StepUpProcess"/>
    <dgm:cxn modelId="{30BA6482-512D-445C-A215-7A3C1B78DA76}" type="presParOf" srcId="{7A6A779E-2DF5-4683-B7C9-D7A0E278917C}" destId="{EBC58E0B-6A8D-474D-BB31-43B7B64C1E5A}" srcOrd="1" destOrd="0" presId="urn:microsoft.com/office/officeart/2009/3/layout/StepUpProcess"/>
    <dgm:cxn modelId="{C7F86B14-EA8A-4215-AF09-E70366A48B25}" type="presParOf" srcId="{7A6A779E-2DF5-4683-B7C9-D7A0E278917C}" destId="{18DE5B40-D972-4695-A000-01DDB4DEE278}" srcOrd="2" destOrd="0" presId="urn:microsoft.com/office/officeart/2009/3/layout/StepUpProcess"/>
    <dgm:cxn modelId="{AB27295F-BF88-468A-9D6E-34A5C06D9376}" type="presParOf" srcId="{B28DB940-4AC2-4218-98B2-CB69255BAE86}" destId="{9FBD683D-C55D-4A43-874F-612B7C8D4055}" srcOrd="1" destOrd="0" presId="urn:microsoft.com/office/officeart/2009/3/layout/StepUpProcess"/>
    <dgm:cxn modelId="{E4E71E5E-7C94-4D55-9DCE-E895339CD556}" type="presParOf" srcId="{9FBD683D-C55D-4A43-874F-612B7C8D4055}" destId="{E15058FE-F416-4F36-B2E4-48F5445E6D70}" srcOrd="0" destOrd="0" presId="urn:microsoft.com/office/officeart/2009/3/layout/StepUpProcess"/>
    <dgm:cxn modelId="{72DA63FD-3BE6-41DE-9F68-D2C7B5242D61}" type="presParOf" srcId="{B28DB940-4AC2-4218-98B2-CB69255BAE86}" destId="{8E4D249B-724F-4171-9965-CFD92D07A4B3}" srcOrd="2" destOrd="0" presId="urn:microsoft.com/office/officeart/2009/3/layout/StepUpProcess"/>
    <dgm:cxn modelId="{1E611CDD-D93D-4E71-B6D2-16FE5B5711D8}" type="presParOf" srcId="{8E4D249B-724F-4171-9965-CFD92D07A4B3}" destId="{4EDEB9EC-D0D6-4B91-B241-6E00FED336D3}" srcOrd="0" destOrd="0" presId="urn:microsoft.com/office/officeart/2009/3/layout/StepUpProcess"/>
    <dgm:cxn modelId="{11AF4F26-9F09-4924-BDD1-4CC516AC45E2}" type="presParOf" srcId="{8E4D249B-724F-4171-9965-CFD92D07A4B3}" destId="{09051706-A99E-40C4-AA5C-8825CFEA0B4F}" srcOrd="1" destOrd="0" presId="urn:microsoft.com/office/officeart/2009/3/layout/StepUpProcess"/>
    <dgm:cxn modelId="{35C5D5C4-B792-4196-9AB2-DA5DBFC81861}" type="presParOf" srcId="{8E4D249B-724F-4171-9965-CFD92D07A4B3}" destId="{D6575A3F-2FCA-4D31-B0D8-ABFF4BB58B2D}" srcOrd="2" destOrd="0" presId="urn:microsoft.com/office/officeart/2009/3/layout/StepUpProcess"/>
    <dgm:cxn modelId="{767E6CDA-C7A8-40CC-BCBE-94D8DF77FC80}" type="presParOf" srcId="{B28DB940-4AC2-4218-98B2-CB69255BAE86}" destId="{19B60985-C341-4555-80C4-8B0340D3B924}" srcOrd="3" destOrd="0" presId="urn:microsoft.com/office/officeart/2009/3/layout/StepUpProcess"/>
    <dgm:cxn modelId="{B088A15F-F1CB-4B06-9597-B0F7914EA32B}" type="presParOf" srcId="{19B60985-C341-4555-80C4-8B0340D3B924}" destId="{C0F48457-52DC-4CC3-BE3A-8D2F64694813}" srcOrd="0" destOrd="0" presId="urn:microsoft.com/office/officeart/2009/3/layout/StepUpProcess"/>
    <dgm:cxn modelId="{225FC445-F95F-4995-9643-5A5D6CC5F5B3}" type="presParOf" srcId="{B28DB940-4AC2-4218-98B2-CB69255BAE86}" destId="{1E856FE3-EC43-4607-88F6-7312ED9F8799}" srcOrd="4" destOrd="0" presId="urn:microsoft.com/office/officeart/2009/3/layout/StepUpProcess"/>
    <dgm:cxn modelId="{42BC8934-9411-422C-A84B-6FFCFAE4EB2D}" type="presParOf" srcId="{1E856FE3-EC43-4607-88F6-7312ED9F8799}" destId="{976ED7B1-DB8C-45E4-9554-9CF7ED3D45A0}" srcOrd="0" destOrd="0" presId="urn:microsoft.com/office/officeart/2009/3/layout/StepUpProcess"/>
    <dgm:cxn modelId="{56CA2343-091C-4210-B95C-0A5C99287CD7}" type="presParOf" srcId="{1E856FE3-EC43-4607-88F6-7312ED9F8799}" destId="{23D28359-FC4E-4629-B571-3E581D482DBD}" srcOrd="1" destOrd="0" presId="urn:microsoft.com/office/officeart/2009/3/layout/StepUpProcess"/>
    <dgm:cxn modelId="{2837C052-C9D3-4CCF-95DF-C3920CD5D8F6}" type="presParOf" srcId="{1E856FE3-EC43-4607-88F6-7312ED9F8799}" destId="{BF9D8EE2-684B-4A89-B120-1DE5203EBDAC}" srcOrd="2" destOrd="0" presId="urn:microsoft.com/office/officeart/2009/3/layout/StepUpProcess"/>
    <dgm:cxn modelId="{1FD5593B-2409-4507-9F47-39268EF1A162}" type="presParOf" srcId="{B28DB940-4AC2-4218-98B2-CB69255BAE86}" destId="{37E10581-1B1B-4848-994F-5381437695C6}" srcOrd="5" destOrd="0" presId="urn:microsoft.com/office/officeart/2009/3/layout/StepUpProcess"/>
    <dgm:cxn modelId="{25A98D8F-8A32-4AEB-A2D1-06D8EDEE49DA}" type="presParOf" srcId="{37E10581-1B1B-4848-994F-5381437695C6}" destId="{3E3A8B90-C12D-4102-8B70-F5C4707ACA54}" srcOrd="0" destOrd="0" presId="urn:microsoft.com/office/officeart/2009/3/layout/StepUpProcess"/>
    <dgm:cxn modelId="{53DDEA4E-B8DE-4C74-87EE-C7815561F6B7}" type="presParOf" srcId="{B28DB940-4AC2-4218-98B2-CB69255BAE86}" destId="{109E8DB5-F717-4460-B73D-6E9085138CE8}" srcOrd="6" destOrd="0" presId="urn:microsoft.com/office/officeart/2009/3/layout/StepUpProcess"/>
    <dgm:cxn modelId="{2FBD8532-9286-43DD-B22B-F8DCB4FA822E}" type="presParOf" srcId="{109E8DB5-F717-4460-B73D-6E9085138CE8}" destId="{39649F5E-FC5F-4530-9598-39AD2EFBFBF3}" srcOrd="0" destOrd="0" presId="urn:microsoft.com/office/officeart/2009/3/layout/StepUpProcess"/>
    <dgm:cxn modelId="{F85C77D5-9B6E-4831-839A-BA07D76B8551}" type="presParOf" srcId="{109E8DB5-F717-4460-B73D-6E9085138CE8}" destId="{B89D7D11-8C7C-4D3E-A104-AF55B34E38B2}" srcOrd="1" destOrd="0" presId="urn:microsoft.com/office/officeart/2009/3/layout/StepUpProcess"/>
    <dgm:cxn modelId="{FFCA9195-4579-4CFE-981F-6C32BEB62D75}" type="presParOf" srcId="{109E8DB5-F717-4460-B73D-6E9085138CE8}" destId="{AAF99BED-59F7-4E89-AF44-86EE609D2950}" srcOrd="2" destOrd="0" presId="urn:microsoft.com/office/officeart/2009/3/layout/StepUpProcess"/>
    <dgm:cxn modelId="{7D648088-2AF1-4E33-BDD3-BEAF3E786676}" type="presParOf" srcId="{B28DB940-4AC2-4218-98B2-CB69255BAE86}" destId="{46333829-98A4-4932-8583-F1FDE56E791C}" srcOrd="7" destOrd="0" presId="urn:microsoft.com/office/officeart/2009/3/layout/StepUpProcess"/>
    <dgm:cxn modelId="{5EF2BDE0-22E8-47C4-A69A-CA2217B1513B}" type="presParOf" srcId="{46333829-98A4-4932-8583-F1FDE56E791C}" destId="{1E0D962F-F300-4F08-AF15-897C9FF72C7D}" srcOrd="0" destOrd="0" presId="urn:microsoft.com/office/officeart/2009/3/layout/StepUpProcess"/>
    <dgm:cxn modelId="{94DA16EA-8C8C-4A90-B9A5-0B777093E44A}" type="presParOf" srcId="{B28DB940-4AC2-4218-98B2-CB69255BAE86}" destId="{7D0122D3-645B-47CB-A742-EAEE89F9E47F}" srcOrd="8" destOrd="0" presId="urn:microsoft.com/office/officeart/2009/3/layout/StepUpProcess"/>
    <dgm:cxn modelId="{99D67B09-6D82-4980-91A7-C99177317E12}" type="presParOf" srcId="{7D0122D3-645B-47CB-A742-EAEE89F9E47F}" destId="{6B2A77F4-A52D-4167-AF97-9774EC258E1E}" srcOrd="0" destOrd="0" presId="urn:microsoft.com/office/officeart/2009/3/layout/StepUpProcess"/>
    <dgm:cxn modelId="{DDD3CE2D-9631-4225-B35C-443641BCE4DA}" type="presParOf" srcId="{7D0122D3-645B-47CB-A742-EAEE89F9E47F}" destId="{CEB9A707-C7E8-49AB-9B80-AC58A2AD15FC}"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FB88F653-30B9-45C6-BF7B-E356886375DD}" type="doc">
      <dgm:prSet loTypeId="urn:microsoft.com/office/officeart/2009/3/layout/StepUpProcess" loCatId="process" qsTypeId="urn:microsoft.com/office/officeart/2005/8/quickstyle/simple1" qsCatId="simple" csTypeId="urn:microsoft.com/office/officeart/2005/8/colors/colorful5" csCatId="colorful" phldr="1"/>
      <dgm:spPr/>
      <dgm:t>
        <a:bodyPr/>
        <a:lstStyle/>
        <a:p>
          <a:endParaRPr lang="en-GB"/>
        </a:p>
      </dgm:t>
    </dgm:pt>
    <dgm:pt modelId="{984177CF-0DAC-4B53-B72E-BF5D396A8C51}">
      <dgm:prSet phldrT="[Text]" custT="1"/>
      <dgm:spPr/>
      <dgm:t>
        <a:bodyPr/>
        <a:lstStyle/>
        <a:p>
          <a:pPr algn="ctr"/>
          <a:r>
            <a:rPr lang="en-GB" sz="1100" b="1" dirty="0"/>
            <a:t>STAGE 1</a:t>
          </a:r>
        </a:p>
        <a:p>
          <a:pPr algn="ctr"/>
          <a:r>
            <a:rPr lang="en-GB" sz="1000" b="1" dirty="0">
              <a:solidFill>
                <a:srgbClr val="00B0F0"/>
              </a:solidFill>
            </a:rPr>
            <a:t>OPPRESSION</a:t>
          </a:r>
        </a:p>
        <a:p>
          <a:pPr algn="ctr"/>
          <a:r>
            <a:rPr lang="en-GB" sz="1000" dirty="0"/>
            <a:t>I am unaware of bullying in my group</a:t>
          </a:r>
        </a:p>
        <a:p>
          <a:pPr algn="ctr"/>
          <a:r>
            <a:rPr lang="en-GB" sz="1100" b="1" u="none" cap="none" spc="0" dirty="0">
              <a:ln w="952"/>
              <a:solidFill>
                <a:srgbClr val="00B0F0"/>
              </a:solidFill>
              <a:effectLst>
                <a:innerShdw blurRad="69850" dist="43180" dir="5400000">
                  <a:srgbClr val="000000">
                    <a:alpha val="65000"/>
                  </a:srgbClr>
                </a:innerShdw>
              </a:effectLst>
            </a:rPr>
            <a:t>'UNKNOWING ACCEPTANCE'</a:t>
          </a:r>
        </a:p>
        <a:p>
          <a:pPr algn="ctr"/>
          <a:r>
            <a:rPr lang="en-GB" sz="1100" b="1" i="1" dirty="0"/>
            <a:t>Powerless and Controlled</a:t>
          </a:r>
          <a:endParaRPr lang="en-GB" sz="1100" b="1" u="none" cap="none" spc="0" dirty="0">
            <a:ln w="952"/>
            <a:solidFill>
              <a:srgbClr val="00B0F0"/>
            </a:solidFill>
            <a:effectLst>
              <a:innerShdw blurRad="69850" dist="43180" dir="5400000">
                <a:srgbClr val="000000">
                  <a:alpha val="65000"/>
                </a:srgbClr>
              </a:innerShdw>
            </a:effectLst>
          </a:endParaRPr>
        </a:p>
      </dgm:t>
    </dgm:pt>
    <dgm:pt modelId="{B417A0E1-8EC2-4581-89DA-E0866D38A53B}" type="parTrans" cxnId="{1EFDDB96-A219-4D99-A4FC-14546E0E4822}">
      <dgm:prSet/>
      <dgm:spPr/>
      <dgm:t>
        <a:bodyPr/>
        <a:lstStyle/>
        <a:p>
          <a:endParaRPr lang="en-GB"/>
        </a:p>
      </dgm:t>
    </dgm:pt>
    <dgm:pt modelId="{C14635D9-3191-463E-8BAD-DB8EF44775AD}" type="sibTrans" cxnId="{1EFDDB96-A219-4D99-A4FC-14546E0E4822}">
      <dgm:prSet/>
      <dgm:spPr/>
      <dgm:t>
        <a:bodyPr/>
        <a:lstStyle/>
        <a:p>
          <a:endParaRPr lang="en-GB"/>
        </a:p>
      </dgm:t>
    </dgm:pt>
    <dgm:pt modelId="{61E3FB15-430D-427B-9763-40C00C35A6C9}">
      <dgm:prSet phldrT="[Text]" custT="1"/>
      <dgm:spPr/>
      <dgm:t>
        <a:bodyPr/>
        <a:lstStyle/>
        <a:p>
          <a:pPr algn="ctr"/>
          <a:r>
            <a:rPr lang="en-GB" sz="1100" b="1" dirty="0"/>
            <a:t>STAGE 3</a:t>
          </a:r>
        </a:p>
        <a:p>
          <a:pPr algn="ctr"/>
          <a:r>
            <a:rPr lang="en-GB" sz="1000" b="1" dirty="0">
              <a:solidFill>
                <a:schemeClr val="accent6">
                  <a:lumMod val="75000"/>
                </a:schemeClr>
              </a:solidFill>
            </a:rPr>
            <a:t>AWARENESS OF THE NEED FOR AGENCY</a:t>
          </a:r>
        </a:p>
        <a:p>
          <a:pPr algn="ctr"/>
          <a:r>
            <a:rPr lang="en-GB" sz="1000" dirty="0"/>
            <a:t>I am aware of bullying and  am aware of the </a:t>
          </a:r>
          <a:r>
            <a:rPr lang="en-GB" sz="1000" dirty="0" err="1"/>
            <a:t>protcol</a:t>
          </a:r>
          <a:endParaRPr lang="en-GB" sz="1000" dirty="0"/>
        </a:p>
        <a:p>
          <a:pPr algn="ctr"/>
          <a:r>
            <a:rPr lang="en-GB" sz="1100" b="1" dirty="0">
              <a:solidFill>
                <a:schemeClr val="accent6">
                  <a:lumMod val="75000"/>
                </a:schemeClr>
              </a:solidFill>
            </a:rPr>
            <a:t>POWER </a:t>
          </a:r>
          <a:br>
            <a:rPr lang="en-GB" sz="1100" b="1" dirty="0">
              <a:solidFill>
                <a:schemeClr val="accent6">
                  <a:lumMod val="75000"/>
                </a:schemeClr>
              </a:solidFill>
            </a:rPr>
          </a:br>
          <a:r>
            <a:rPr lang="en-GB" sz="1100" b="1" dirty="0">
              <a:solidFill>
                <a:schemeClr val="accent6">
                  <a:lumMod val="75000"/>
                </a:schemeClr>
              </a:solidFill>
            </a:rPr>
            <a:t>TO 'ACT' </a:t>
          </a:r>
        </a:p>
        <a:p>
          <a:pPr algn="ctr"/>
          <a:r>
            <a:rPr lang="en-GB" sz="1100" b="1" i="1" dirty="0"/>
            <a:t>Some Power </a:t>
          </a:r>
          <a:br>
            <a:rPr lang="en-GB" sz="1100" b="1" i="1" dirty="0"/>
          </a:br>
          <a:r>
            <a:rPr lang="en-GB" sz="1100" b="1" i="1" dirty="0"/>
            <a:t>yet still Constrained </a:t>
          </a:r>
          <a:br>
            <a:rPr lang="en-GB" sz="1100" b="1" i="1" dirty="0"/>
          </a:br>
          <a:r>
            <a:rPr lang="en-GB" sz="1100" b="1" i="1" dirty="0"/>
            <a:t>by uncertainty</a:t>
          </a:r>
          <a:endParaRPr lang="en-GB" sz="1100" b="1" dirty="0">
            <a:solidFill>
              <a:srgbClr val="92D050">
                <a:shade val="30000"/>
                <a:satMod val="115000"/>
              </a:srgbClr>
            </a:solidFill>
          </a:endParaRPr>
        </a:p>
      </dgm:t>
    </dgm:pt>
    <dgm:pt modelId="{E6D77F3A-1F25-4A3A-9347-B21DAA50D1E1}" type="parTrans" cxnId="{6C0AD130-9F2F-44F4-8F20-B38FA8CA1018}">
      <dgm:prSet/>
      <dgm:spPr/>
      <dgm:t>
        <a:bodyPr/>
        <a:lstStyle/>
        <a:p>
          <a:endParaRPr lang="en-GB"/>
        </a:p>
      </dgm:t>
    </dgm:pt>
    <dgm:pt modelId="{C587A275-F7AE-45A5-B157-936405CD53AB}" type="sibTrans" cxnId="{6C0AD130-9F2F-44F4-8F20-B38FA8CA1018}">
      <dgm:prSet/>
      <dgm:spPr/>
      <dgm:t>
        <a:bodyPr/>
        <a:lstStyle/>
        <a:p>
          <a:endParaRPr lang="en-GB"/>
        </a:p>
      </dgm:t>
    </dgm:pt>
    <dgm:pt modelId="{4E60CC93-4D81-4AC8-8926-128919BFF5FF}">
      <dgm:prSet phldrT="[Text]" custT="1"/>
      <dgm:spPr/>
      <dgm:t>
        <a:bodyPr/>
        <a:lstStyle/>
        <a:p>
          <a:pPr algn="ctr"/>
          <a:r>
            <a:rPr lang="en-GB" sz="1100" b="1"/>
            <a:t>STAGE 4</a:t>
          </a:r>
        </a:p>
        <a:p>
          <a:pPr algn="ctr"/>
          <a:r>
            <a:rPr lang="en-GB" sz="1000" b="1">
              <a:ln w="3175">
                <a:noFill/>
              </a:ln>
              <a:solidFill>
                <a:srgbClr val="FFCC00"/>
              </a:solidFill>
            </a:rPr>
            <a:t>AGENCY IN ACTION</a:t>
          </a:r>
        </a:p>
        <a:p>
          <a:pPr algn="ctr"/>
          <a:r>
            <a:rPr lang="en-GB" sz="1000"/>
            <a:t>I act within established protocols to prevent continuing bullying</a:t>
          </a:r>
        </a:p>
        <a:p>
          <a:pPr algn="ctr"/>
          <a:r>
            <a:rPr lang="en-GB" sz="1200" b="1">
              <a:ln w="3175">
                <a:noFill/>
              </a:ln>
              <a:solidFill>
                <a:srgbClr val="FFCC00"/>
              </a:solidFill>
            </a:rPr>
            <a:t>'ACTION</a:t>
          </a:r>
          <a:r>
            <a:rPr lang="en-GB" sz="1100">
              <a:ln w="3175">
                <a:noFill/>
              </a:ln>
              <a:solidFill>
                <a:srgbClr val="FFCC00"/>
              </a:solidFill>
            </a:rPr>
            <a:t>'</a:t>
          </a:r>
        </a:p>
        <a:p>
          <a:pPr algn="ctr"/>
          <a:r>
            <a:rPr lang="en-GB" sz="1100" b="1" i="1">
              <a:ln>
                <a:noFill/>
              </a:ln>
            </a:rPr>
            <a:t>Powerful and </a:t>
          </a:r>
          <a:br>
            <a:rPr lang="en-GB" sz="1100" b="1" i="1">
              <a:ln>
                <a:noFill/>
              </a:ln>
            </a:rPr>
          </a:br>
          <a:r>
            <a:rPr lang="en-GB" sz="1100" b="1" i="1">
              <a:ln>
                <a:noFill/>
              </a:ln>
            </a:rPr>
            <a:t>Asserting Control</a:t>
          </a:r>
          <a:endParaRPr lang="en-GB" sz="1100">
            <a:ln w="3175">
              <a:noFill/>
            </a:ln>
            <a:solidFill>
              <a:srgbClr val="FFCC00"/>
            </a:solidFill>
          </a:endParaRPr>
        </a:p>
      </dgm:t>
    </dgm:pt>
    <dgm:pt modelId="{B734ACD5-8303-414C-A0C6-999C42514041}" type="parTrans" cxnId="{03940614-5830-4307-9CED-920C3CC57C15}">
      <dgm:prSet/>
      <dgm:spPr/>
      <dgm:t>
        <a:bodyPr/>
        <a:lstStyle/>
        <a:p>
          <a:endParaRPr lang="en-GB"/>
        </a:p>
      </dgm:t>
    </dgm:pt>
    <dgm:pt modelId="{68454E7C-1898-4EAC-A587-BCF571B2DA00}" type="sibTrans" cxnId="{03940614-5830-4307-9CED-920C3CC57C15}">
      <dgm:prSet/>
      <dgm:spPr/>
      <dgm:t>
        <a:bodyPr/>
        <a:lstStyle/>
        <a:p>
          <a:endParaRPr lang="en-GB"/>
        </a:p>
      </dgm:t>
    </dgm:pt>
    <dgm:pt modelId="{76EC2A89-ECF9-410B-ABAB-18205E74B1AB}">
      <dgm:prSet phldrT="[Text]" custT="1"/>
      <dgm:spPr/>
      <dgm:t>
        <a:bodyPr/>
        <a:lstStyle/>
        <a:p>
          <a:pPr algn="ctr"/>
          <a:r>
            <a:rPr lang="en-GB" sz="1100" b="1"/>
            <a:t>STAGE 2</a:t>
          </a:r>
        </a:p>
        <a:p>
          <a:pPr algn="ctr"/>
          <a:r>
            <a:rPr lang="en-GB" sz="1000" b="1">
              <a:solidFill>
                <a:srgbClr val="00B050"/>
              </a:solidFill>
            </a:rPr>
            <a:t>AWARENESS OF OPPRESSION</a:t>
          </a:r>
        </a:p>
        <a:p>
          <a:pPr algn="ctr"/>
          <a:r>
            <a:rPr lang="en-GB" sz="1000"/>
            <a:t>I am aware that something is wrong but not sure what it is or what to do</a:t>
          </a:r>
        </a:p>
        <a:p>
          <a:pPr algn="ctr"/>
          <a:r>
            <a:rPr lang="en-GB" sz="1100" b="1">
              <a:ln w="3175">
                <a:noFill/>
              </a:ln>
              <a:solidFill>
                <a:srgbClr val="00B050"/>
              </a:solidFill>
            </a:rPr>
            <a:t>'KNOWING CONCERN'</a:t>
          </a:r>
        </a:p>
        <a:p>
          <a:pPr algn="ctr"/>
          <a:r>
            <a:rPr lang="en-GB" sz="1100" b="1" i="1"/>
            <a:t>Powerless and Constrained with Understanding</a:t>
          </a:r>
          <a:endParaRPr lang="en-GB" sz="1100" b="1">
            <a:ln w="3175">
              <a:noFill/>
            </a:ln>
            <a:solidFill>
              <a:srgbClr val="00B050"/>
            </a:solidFill>
          </a:endParaRPr>
        </a:p>
      </dgm:t>
    </dgm:pt>
    <dgm:pt modelId="{B6788BA6-E837-4F69-BA6D-E78E12CC5E06}" type="parTrans" cxnId="{71324889-F458-42B7-8E98-0CCC24906164}">
      <dgm:prSet/>
      <dgm:spPr/>
      <dgm:t>
        <a:bodyPr/>
        <a:lstStyle/>
        <a:p>
          <a:endParaRPr lang="en-GB"/>
        </a:p>
      </dgm:t>
    </dgm:pt>
    <dgm:pt modelId="{5D1C98CE-7583-41CA-ACB6-4DB54C8B47E5}" type="sibTrans" cxnId="{71324889-F458-42B7-8E98-0CCC24906164}">
      <dgm:prSet/>
      <dgm:spPr/>
      <dgm:t>
        <a:bodyPr/>
        <a:lstStyle/>
        <a:p>
          <a:endParaRPr lang="en-GB"/>
        </a:p>
      </dgm:t>
    </dgm:pt>
    <dgm:pt modelId="{833ED0D1-F990-4C9E-B165-60F1837AD09B}">
      <dgm:prSet phldrT="[Text]" custT="1"/>
      <dgm:spPr/>
      <dgm:t>
        <a:bodyPr/>
        <a:lstStyle/>
        <a:p>
          <a:pPr algn="ctr"/>
          <a:r>
            <a:rPr lang="en-GB" sz="1100" b="1"/>
            <a:t>STAGE 5</a:t>
          </a:r>
        </a:p>
        <a:p>
          <a:pPr algn="ctr"/>
          <a:r>
            <a:rPr lang="en-GB" sz="1000" b="1">
              <a:solidFill>
                <a:srgbClr val="CC3300"/>
              </a:solidFill>
            </a:rPr>
            <a:t>AUTO-AGENCY</a:t>
          </a:r>
        </a:p>
        <a:p>
          <a:pPr algn="ctr"/>
          <a:r>
            <a:rPr lang="en-GB" sz="1000"/>
            <a:t>I am vigilant, approachable  and </a:t>
          </a:r>
          <a:br>
            <a:rPr lang="en-GB" sz="1000"/>
          </a:br>
          <a:r>
            <a:rPr lang="en-GB" sz="1000"/>
            <a:t>use established protocal to avoid bullying</a:t>
          </a:r>
        </a:p>
        <a:p>
          <a:pPr algn="ctr"/>
          <a:r>
            <a:rPr lang="en-GB" sz="1100" b="1" cap="none" spc="0">
              <a:ln w="952">
                <a:noFill/>
              </a:ln>
              <a:solidFill>
                <a:srgbClr val="CC3300"/>
              </a:solidFill>
              <a:effectLst/>
            </a:rPr>
            <a:t>'PREVENTION &amp; RESISTANCE</a:t>
          </a:r>
          <a:r>
            <a:rPr lang="en-GB" sz="900">
              <a:solidFill>
                <a:srgbClr val="CC3300"/>
              </a:solidFill>
            </a:rPr>
            <a:t>'</a:t>
          </a:r>
        </a:p>
        <a:p>
          <a:pPr algn="ctr"/>
          <a:r>
            <a:rPr lang="en-GB" sz="1100" b="1" i="1"/>
            <a:t>Powerful and </a:t>
          </a:r>
          <a:br>
            <a:rPr lang="en-GB" sz="1100" b="1" i="1"/>
          </a:br>
          <a:r>
            <a:rPr lang="en-GB" sz="1100" b="1" i="1"/>
            <a:t>In Control</a:t>
          </a:r>
          <a:endParaRPr lang="en-GB" sz="1100">
            <a:solidFill>
              <a:srgbClr val="CC3300"/>
            </a:solidFill>
          </a:endParaRPr>
        </a:p>
        <a:p>
          <a:pPr algn="ctr"/>
          <a:endParaRPr lang="en-GB" sz="900"/>
        </a:p>
      </dgm:t>
    </dgm:pt>
    <dgm:pt modelId="{799AF12D-D010-4510-B728-E1DFCCC11CBD}" type="parTrans" cxnId="{6282F759-9976-4923-AB48-68CB57538BF6}">
      <dgm:prSet/>
      <dgm:spPr/>
      <dgm:t>
        <a:bodyPr/>
        <a:lstStyle/>
        <a:p>
          <a:endParaRPr lang="en-GB"/>
        </a:p>
      </dgm:t>
    </dgm:pt>
    <dgm:pt modelId="{087FC06C-5CD5-43D5-8707-531636161290}" type="sibTrans" cxnId="{6282F759-9976-4923-AB48-68CB57538BF6}">
      <dgm:prSet/>
      <dgm:spPr/>
      <dgm:t>
        <a:bodyPr/>
        <a:lstStyle/>
        <a:p>
          <a:endParaRPr lang="en-GB"/>
        </a:p>
      </dgm:t>
    </dgm:pt>
    <dgm:pt modelId="{B28DB940-4AC2-4218-98B2-CB69255BAE86}" type="pres">
      <dgm:prSet presAssocID="{FB88F653-30B9-45C6-BF7B-E356886375DD}" presName="rootnode" presStyleCnt="0">
        <dgm:presLayoutVars>
          <dgm:chMax/>
          <dgm:chPref/>
          <dgm:dir/>
          <dgm:animLvl val="lvl"/>
        </dgm:presLayoutVars>
      </dgm:prSet>
      <dgm:spPr/>
      <dgm:t>
        <a:bodyPr/>
        <a:lstStyle/>
        <a:p>
          <a:endParaRPr lang="en-GB"/>
        </a:p>
      </dgm:t>
    </dgm:pt>
    <dgm:pt modelId="{7A6A779E-2DF5-4683-B7C9-D7A0E278917C}" type="pres">
      <dgm:prSet presAssocID="{984177CF-0DAC-4B53-B72E-BF5D396A8C51}" presName="composite" presStyleCnt="0"/>
      <dgm:spPr/>
    </dgm:pt>
    <dgm:pt modelId="{6CE2C8CE-6B5B-4390-BD46-85E7B3E445D1}" type="pres">
      <dgm:prSet presAssocID="{984177CF-0DAC-4B53-B72E-BF5D396A8C51}" presName="LShape" presStyleLbl="alignNode1" presStyleIdx="0" presStyleCnt="9"/>
      <dgm:spPr/>
      <dgm:t>
        <a:bodyPr/>
        <a:lstStyle/>
        <a:p>
          <a:endParaRPr lang="en-GB"/>
        </a:p>
      </dgm:t>
    </dgm:pt>
    <dgm:pt modelId="{EBC58E0B-6A8D-474D-BB31-43B7B64C1E5A}" type="pres">
      <dgm:prSet presAssocID="{984177CF-0DAC-4B53-B72E-BF5D396A8C51}" presName="ParentText" presStyleLbl="revTx" presStyleIdx="0" presStyleCnt="5">
        <dgm:presLayoutVars>
          <dgm:chMax val="0"/>
          <dgm:chPref val="0"/>
          <dgm:bulletEnabled val="1"/>
        </dgm:presLayoutVars>
      </dgm:prSet>
      <dgm:spPr/>
      <dgm:t>
        <a:bodyPr/>
        <a:lstStyle/>
        <a:p>
          <a:endParaRPr lang="en-GB"/>
        </a:p>
      </dgm:t>
    </dgm:pt>
    <dgm:pt modelId="{18DE5B40-D972-4695-A000-01DDB4DEE278}" type="pres">
      <dgm:prSet presAssocID="{984177CF-0DAC-4B53-B72E-BF5D396A8C51}" presName="Triangle" presStyleLbl="alignNode1" presStyleIdx="1" presStyleCnt="9"/>
      <dgm:spPr/>
    </dgm:pt>
    <dgm:pt modelId="{9FBD683D-C55D-4A43-874F-612B7C8D4055}" type="pres">
      <dgm:prSet presAssocID="{C14635D9-3191-463E-8BAD-DB8EF44775AD}" presName="sibTrans" presStyleCnt="0"/>
      <dgm:spPr/>
    </dgm:pt>
    <dgm:pt modelId="{E15058FE-F416-4F36-B2E4-48F5445E6D70}" type="pres">
      <dgm:prSet presAssocID="{C14635D9-3191-463E-8BAD-DB8EF44775AD}" presName="space" presStyleCnt="0"/>
      <dgm:spPr/>
    </dgm:pt>
    <dgm:pt modelId="{8E4D249B-724F-4171-9965-CFD92D07A4B3}" type="pres">
      <dgm:prSet presAssocID="{76EC2A89-ECF9-410B-ABAB-18205E74B1AB}" presName="composite" presStyleCnt="0"/>
      <dgm:spPr/>
    </dgm:pt>
    <dgm:pt modelId="{4EDEB9EC-D0D6-4B91-B241-6E00FED336D3}" type="pres">
      <dgm:prSet presAssocID="{76EC2A89-ECF9-410B-ABAB-18205E74B1AB}" presName="LShape" presStyleLbl="alignNode1" presStyleIdx="2" presStyleCnt="9"/>
      <dgm:spPr/>
    </dgm:pt>
    <dgm:pt modelId="{09051706-A99E-40C4-AA5C-8825CFEA0B4F}" type="pres">
      <dgm:prSet presAssocID="{76EC2A89-ECF9-410B-ABAB-18205E74B1AB}" presName="ParentText" presStyleLbl="revTx" presStyleIdx="1" presStyleCnt="5">
        <dgm:presLayoutVars>
          <dgm:chMax val="0"/>
          <dgm:chPref val="0"/>
          <dgm:bulletEnabled val="1"/>
        </dgm:presLayoutVars>
      </dgm:prSet>
      <dgm:spPr/>
      <dgm:t>
        <a:bodyPr/>
        <a:lstStyle/>
        <a:p>
          <a:endParaRPr lang="en-GB"/>
        </a:p>
      </dgm:t>
    </dgm:pt>
    <dgm:pt modelId="{D6575A3F-2FCA-4D31-B0D8-ABFF4BB58B2D}" type="pres">
      <dgm:prSet presAssocID="{76EC2A89-ECF9-410B-ABAB-18205E74B1AB}" presName="Triangle" presStyleLbl="alignNode1" presStyleIdx="3" presStyleCnt="9"/>
      <dgm:spPr/>
    </dgm:pt>
    <dgm:pt modelId="{19B60985-C341-4555-80C4-8B0340D3B924}" type="pres">
      <dgm:prSet presAssocID="{5D1C98CE-7583-41CA-ACB6-4DB54C8B47E5}" presName="sibTrans" presStyleCnt="0"/>
      <dgm:spPr/>
    </dgm:pt>
    <dgm:pt modelId="{C0F48457-52DC-4CC3-BE3A-8D2F64694813}" type="pres">
      <dgm:prSet presAssocID="{5D1C98CE-7583-41CA-ACB6-4DB54C8B47E5}" presName="space" presStyleCnt="0"/>
      <dgm:spPr/>
    </dgm:pt>
    <dgm:pt modelId="{1E856FE3-EC43-4607-88F6-7312ED9F8799}" type="pres">
      <dgm:prSet presAssocID="{61E3FB15-430D-427B-9763-40C00C35A6C9}" presName="composite" presStyleCnt="0"/>
      <dgm:spPr/>
    </dgm:pt>
    <dgm:pt modelId="{976ED7B1-DB8C-45E4-9554-9CF7ED3D45A0}" type="pres">
      <dgm:prSet presAssocID="{61E3FB15-430D-427B-9763-40C00C35A6C9}" presName="LShape" presStyleLbl="alignNode1" presStyleIdx="4" presStyleCnt="9"/>
      <dgm:spPr/>
    </dgm:pt>
    <dgm:pt modelId="{23D28359-FC4E-4629-B571-3E581D482DBD}" type="pres">
      <dgm:prSet presAssocID="{61E3FB15-430D-427B-9763-40C00C35A6C9}" presName="ParentText" presStyleLbl="revTx" presStyleIdx="2" presStyleCnt="5">
        <dgm:presLayoutVars>
          <dgm:chMax val="0"/>
          <dgm:chPref val="0"/>
          <dgm:bulletEnabled val="1"/>
        </dgm:presLayoutVars>
      </dgm:prSet>
      <dgm:spPr/>
      <dgm:t>
        <a:bodyPr/>
        <a:lstStyle/>
        <a:p>
          <a:endParaRPr lang="en-GB"/>
        </a:p>
      </dgm:t>
    </dgm:pt>
    <dgm:pt modelId="{BF9D8EE2-684B-4A89-B120-1DE5203EBDAC}" type="pres">
      <dgm:prSet presAssocID="{61E3FB15-430D-427B-9763-40C00C35A6C9}" presName="Triangle" presStyleLbl="alignNode1" presStyleIdx="5" presStyleCnt="9"/>
      <dgm:spPr/>
    </dgm:pt>
    <dgm:pt modelId="{37E10581-1B1B-4848-994F-5381437695C6}" type="pres">
      <dgm:prSet presAssocID="{C587A275-F7AE-45A5-B157-936405CD53AB}" presName="sibTrans" presStyleCnt="0"/>
      <dgm:spPr/>
    </dgm:pt>
    <dgm:pt modelId="{3E3A8B90-C12D-4102-8B70-F5C4707ACA54}" type="pres">
      <dgm:prSet presAssocID="{C587A275-F7AE-45A5-B157-936405CD53AB}" presName="space" presStyleCnt="0"/>
      <dgm:spPr/>
    </dgm:pt>
    <dgm:pt modelId="{109E8DB5-F717-4460-B73D-6E9085138CE8}" type="pres">
      <dgm:prSet presAssocID="{4E60CC93-4D81-4AC8-8926-128919BFF5FF}" presName="composite" presStyleCnt="0"/>
      <dgm:spPr/>
    </dgm:pt>
    <dgm:pt modelId="{39649F5E-FC5F-4530-9598-39AD2EFBFBF3}" type="pres">
      <dgm:prSet presAssocID="{4E60CC93-4D81-4AC8-8926-128919BFF5FF}" presName="LShape" presStyleLbl="alignNode1" presStyleIdx="6" presStyleCnt="9"/>
      <dgm:spPr/>
    </dgm:pt>
    <dgm:pt modelId="{B89D7D11-8C7C-4D3E-A104-AF55B34E38B2}" type="pres">
      <dgm:prSet presAssocID="{4E60CC93-4D81-4AC8-8926-128919BFF5FF}" presName="ParentText" presStyleLbl="revTx" presStyleIdx="3" presStyleCnt="5">
        <dgm:presLayoutVars>
          <dgm:chMax val="0"/>
          <dgm:chPref val="0"/>
          <dgm:bulletEnabled val="1"/>
        </dgm:presLayoutVars>
      </dgm:prSet>
      <dgm:spPr/>
      <dgm:t>
        <a:bodyPr/>
        <a:lstStyle/>
        <a:p>
          <a:endParaRPr lang="en-GB"/>
        </a:p>
      </dgm:t>
    </dgm:pt>
    <dgm:pt modelId="{AAF99BED-59F7-4E89-AF44-86EE609D2950}" type="pres">
      <dgm:prSet presAssocID="{4E60CC93-4D81-4AC8-8926-128919BFF5FF}" presName="Triangle" presStyleLbl="alignNode1" presStyleIdx="7" presStyleCnt="9"/>
      <dgm:spPr/>
    </dgm:pt>
    <dgm:pt modelId="{46333829-98A4-4932-8583-F1FDE56E791C}" type="pres">
      <dgm:prSet presAssocID="{68454E7C-1898-4EAC-A587-BCF571B2DA00}" presName="sibTrans" presStyleCnt="0"/>
      <dgm:spPr/>
    </dgm:pt>
    <dgm:pt modelId="{1E0D962F-F300-4F08-AF15-897C9FF72C7D}" type="pres">
      <dgm:prSet presAssocID="{68454E7C-1898-4EAC-A587-BCF571B2DA00}" presName="space" presStyleCnt="0"/>
      <dgm:spPr/>
    </dgm:pt>
    <dgm:pt modelId="{7D0122D3-645B-47CB-A742-EAEE89F9E47F}" type="pres">
      <dgm:prSet presAssocID="{833ED0D1-F990-4C9E-B165-60F1837AD09B}" presName="composite" presStyleCnt="0"/>
      <dgm:spPr/>
    </dgm:pt>
    <dgm:pt modelId="{6B2A77F4-A52D-4167-AF97-9774EC258E1E}" type="pres">
      <dgm:prSet presAssocID="{833ED0D1-F990-4C9E-B165-60F1837AD09B}" presName="LShape" presStyleLbl="alignNode1" presStyleIdx="8" presStyleCnt="9"/>
      <dgm:spPr/>
    </dgm:pt>
    <dgm:pt modelId="{CEB9A707-C7E8-49AB-9B80-AC58A2AD15FC}" type="pres">
      <dgm:prSet presAssocID="{833ED0D1-F990-4C9E-B165-60F1837AD09B}" presName="ParentText" presStyleLbl="revTx" presStyleIdx="4" presStyleCnt="5">
        <dgm:presLayoutVars>
          <dgm:chMax val="0"/>
          <dgm:chPref val="0"/>
          <dgm:bulletEnabled val="1"/>
        </dgm:presLayoutVars>
      </dgm:prSet>
      <dgm:spPr/>
      <dgm:t>
        <a:bodyPr/>
        <a:lstStyle/>
        <a:p>
          <a:endParaRPr lang="en-GB"/>
        </a:p>
      </dgm:t>
    </dgm:pt>
  </dgm:ptLst>
  <dgm:cxnLst>
    <dgm:cxn modelId="{5EB8986E-E406-40F5-9ECE-54B72970B789}" type="presOf" srcId="{4E60CC93-4D81-4AC8-8926-128919BFF5FF}" destId="{B89D7D11-8C7C-4D3E-A104-AF55B34E38B2}" srcOrd="0" destOrd="0" presId="urn:microsoft.com/office/officeart/2009/3/layout/StepUpProcess"/>
    <dgm:cxn modelId="{6C0AD130-9F2F-44F4-8F20-B38FA8CA1018}" srcId="{FB88F653-30B9-45C6-BF7B-E356886375DD}" destId="{61E3FB15-430D-427B-9763-40C00C35A6C9}" srcOrd="2" destOrd="0" parTransId="{E6D77F3A-1F25-4A3A-9347-B21DAA50D1E1}" sibTransId="{C587A275-F7AE-45A5-B157-936405CD53AB}"/>
    <dgm:cxn modelId="{1EFDDB96-A219-4D99-A4FC-14546E0E4822}" srcId="{FB88F653-30B9-45C6-BF7B-E356886375DD}" destId="{984177CF-0DAC-4B53-B72E-BF5D396A8C51}" srcOrd="0" destOrd="0" parTransId="{B417A0E1-8EC2-4581-89DA-E0866D38A53B}" sibTransId="{C14635D9-3191-463E-8BAD-DB8EF44775AD}"/>
    <dgm:cxn modelId="{03940614-5830-4307-9CED-920C3CC57C15}" srcId="{FB88F653-30B9-45C6-BF7B-E356886375DD}" destId="{4E60CC93-4D81-4AC8-8926-128919BFF5FF}" srcOrd="3" destOrd="0" parTransId="{B734ACD5-8303-414C-A0C6-999C42514041}" sibTransId="{68454E7C-1898-4EAC-A587-BCF571B2DA00}"/>
    <dgm:cxn modelId="{6282F759-9976-4923-AB48-68CB57538BF6}" srcId="{FB88F653-30B9-45C6-BF7B-E356886375DD}" destId="{833ED0D1-F990-4C9E-B165-60F1837AD09B}" srcOrd="4" destOrd="0" parTransId="{799AF12D-D010-4510-B728-E1DFCCC11CBD}" sibTransId="{087FC06C-5CD5-43D5-8707-531636161290}"/>
    <dgm:cxn modelId="{0E477174-7297-4AC5-824A-846DAFF4182B}" type="presOf" srcId="{76EC2A89-ECF9-410B-ABAB-18205E74B1AB}" destId="{09051706-A99E-40C4-AA5C-8825CFEA0B4F}" srcOrd="0" destOrd="0" presId="urn:microsoft.com/office/officeart/2009/3/layout/StepUpProcess"/>
    <dgm:cxn modelId="{71324889-F458-42B7-8E98-0CCC24906164}" srcId="{FB88F653-30B9-45C6-BF7B-E356886375DD}" destId="{76EC2A89-ECF9-410B-ABAB-18205E74B1AB}" srcOrd="1" destOrd="0" parTransId="{B6788BA6-E837-4F69-BA6D-E78E12CC5E06}" sibTransId="{5D1C98CE-7583-41CA-ACB6-4DB54C8B47E5}"/>
    <dgm:cxn modelId="{942C6825-5250-4BE8-82ED-0DDAA7DDEA4E}" type="presOf" srcId="{984177CF-0DAC-4B53-B72E-BF5D396A8C51}" destId="{EBC58E0B-6A8D-474D-BB31-43B7B64C1E5A}" srcOrd="0" destOrd="0" presId="urn:microsoft.com/office/officeart/2009/3/layout/StepUpProcess"/>
    <dgm:cxn modelId="{171A5F55-9518-4AD5-BFA5-7A5FF066CB52}" type="presOf" srcId="{FB88F653-30B9-45C6-BF7B-E356886375DD}" destId="{B28DB940-4AC2-4218-98B2-CB69255BAE86}" srcOrd="0" destOrd="0" presId="urn:microsoft.com/office/officeart/2009/3/layout/StepUpProcess"/>
    <dgm:cxn modelId="{BBA6394E-F844-4877-BB5A-B56A8300E030}" type="presOf" srcId="{61E3FB15-430D-427B-9763-40C00C35A6C9}" destId="{23D28359-FC4E-4629-B571-3E581D482DBD}" srcOrd="0" destOrd="0" presId="urn:microsoft.com/office/officeart/2009/3/layout/StepUpProcess"/>
    <dgm:cxn modelId="{210F1572-B123-4622-898E-90474CDC4BE5}" type="presOf" srcId="{833ED0D1-F990-4C9E-B165-60F1837AD09B}" destId="{CEB9A707-C7E8-49AB-9B80-AC58A2AD15FC}" srcOrd="0" destOrd="0" presId="urn:microsoft.com/office/officeart/2009/3/layout/StepUpProcess"/>
    <dgm:cxn modelId="{661C3396-410C-4831-8B46-EE90FAAE4F25}" type="presParOf" srcId="{B28DB940-4AC2-4218-98B2-CB69255BAE86}" destId="{7A6A779E-2DF5-4683-B7C9-D7A0E278917C}" srcOrd="0" destOrd="0" presId="urn:microsoft.com/office/officeart/2009/3/layout/StepUpProcess"/>
    <dgm:cxn modelId="{CC5E7A9C-92F7-41AB-8647-9D29766F95BB}" type="presParOf" srcId="{7A6A779E-2DF5-4683-B7C9-D7A0E278917C}" destId="{6CE2C8CE-6B5B-4390-BD46-85E7B3E445D1}" srcOrd="0" destOrd="0" presId="urn:microsoft.com/office/officeart/2009/3/layout/StepUpProcess"/>
    <dgm:cxn modelId="{093CCDCF-38CF-46C4-9C90-F79C8876CEE9}" type="presParOf" srcId="{7A6A779E-2DF5-4683-B7C9-D7A0E278917C}" destId="{EBC58E0B-6A8D-474D-BB31-43B7B64C1E5A}" srcOrd="1" destOrd="0" presId="urn:microsoft.com/office/officeart/2009/3/layout/StepUpProcess"/>
    <dgm:cxn modelId="{AE3F2F14-2132-43EF-84A7-FDA8BC502C6B}" type="presParOf" srcId="{7A6A779E-2DF5-4683-B7C9-D7A0E278917C}" destId="{18DE5B40-D972-4695-A000-01DDB4DEE278}" srcOrd="2" destOrd="0" presId="urn:microsoft.com/office/officeart/2009/3/layout/StepUpProcess"/>
    <dgm:cxn modelId="{A4EFA0AD-C7EA-4937-807C-C240D40115C5}" type="presParOf" srcId="{B28DB940-4AC2-4218-98B2-CB69255BAE86}" destId="{9FBD683D-C55D-4A43-874F-612B7C8D4055}" srcOrd="1" destOrd="0" presId="urn:microsoft.com/office/officeart/2009/3/layout/StepUpProcess"/>
    <dgm:cxn modelId="{35ECB6FC-7546-4259-8B84-F666473BE0EA}" type="presParOf" srcId="{9FBD683D-C55D-4A43-874F-612B7C8D4055}" destId="{E15058FE-F416-4F36-B2E4-48F5445E6D70}" srcOrd="0" destOrd="0" presId="urn:microsoft.com/office/officeart/2009/3/layout/StepUpProcess"/>
    <dgm:cxn modelId="{875A3925-911E-4096-B32F-A07073CA0384}" type="presParOf" srcId="{B28DB940-4AC2-4218-98B2-CB69255BAE86}" destId="{8E4D249B-724F-4171-9965-CFD92D07A4B3}" srcOrd="2" destOrd="0" presId="urn:microsoft.com/office/officeart/2009/3/layout/StepUpProcess"/>
    <dgm:cxn modelId="{9F2CEC52-C49F-4CEF-91EA-8F2805ACC09F}" type="presParOf" srcId="{8E4D249B-724F-4171-9965-CFD92D07A4B3}" destId="{4EDEB9EC-D0D6-4B91-B241-6E00FED336D3}" srcOrd="0" destOrd="0" presId="urn:microsoft.com/office/officeart/2009/3/layout/StepUpProcess"/>
    <dgm:cxn modelId="{CA7282AF-404D-4924-BC1B-1B24D47A3234}" type="presParOf" srcId="{8E4D249B-724F-4171-9965-CFD92D07A4B3}" destId="{09051706-A99E-40C4-AA5C-8825CFEA0B4F}" srcOrd="1" destOrd="0" presId="urn:microsoft.com/office/officeart/2009/3/layout/StepUpProcess"/>
    <dgm:cxn modelId="{811FCC34-EC11-43C3-953D-8AB90F854597}" type="presParOf" srcId="{8E4D249B-724F-4171-9965-CFD92D07A4B3}" destId="{D6575A3F-2FCA-4D31-B0D8-ABFF4BB58B2D}" srcOrd="2" destOrd="0" presId="urn:microsoft.com/office/officeart/2009/3/layout/StepUpProcess"/>
    <dgm:cxn modelId="{84A1F3E4-572C-4560-94A1-7AE637F99046}" type="presParOf" srcId="{B28DB940-4AC2-4218-98B2-CB69255BAE86}" destId="{19B60985-C341-4555-80C4-8B0340D3B924}" srcOrd="3" destOrd="0" presId="urn:microsoft.com/office/officeart/2009/3/layout/StepUpProcess"/>
    <dgm:cxn modelId="{1A1C6087-16A6-4F48-872D-4DDB839BA0E3}" type="presParOf" srcId="{19B60985-C341-4555-80C4-8B0340D3B924}" destId="{C0F48457-52DC-4CC3-BE3A-8D2F64694813}" srcOrd="0" destOrd="0" presId="urn:microsoft.com/office/officeart/2009/3/layout/StepUpProcess"/>
    <dgm:cxn modelId="{60086C16-1320-4F51-A20C-31D1DE0DAE7C}" type="presParOf" srcId="{B28DB940-4AC2-4218-98B2-CB69255BAE86}" destId="{1E856FE3-EC43-4607-88F6-7312ED9F8799}" srcOrd="4" destOrd="0" presId="urn:microsoft.com/office/officeart/2009/3/layout/StepUpProcess"/>
    <dgm:cxn modelId="{40B5DF5E-E7F0-461C-9A4D-1D491DD8BEAB}" type="presParOf" srcId="{1E856FE3-EC43-4607-88F6-7312ED9F8799}" destId="{976ED7B1-DB8C-45E4-9554-9CF7ED3D45A0}" srcOrd="0" destOrd="0" presId="urn:microsoft.com/office/officeart/2009/3/layout/StepUpProcess"/>
    <dgm:cxn modelId="{ACC89A1F-97D0-4C0D-A7C9-0C5631DBF068}" type="presParOf" srcId="{1E856FE3-EC43-4607-88F6-7312ED9F8799}" destId="{23D28359-FC4E-4629-B571-3E581D482DBD}" srcOrd="1" destOrd="0" presId="urn:microsoft.com/office/officeart/2009/3/layout/StepUpProcess"/>
    <dgm:cxn modelId="{9344B544-552A-4662-9C69-8256D3CEA00B}" type="presParOf" srcId="{1E856FE3-EC43-4607-88F6-7312ED9F8799}" destId="{BF9D8EE2-684B-4A89-B120-1DE5203EBDAC}" srcOrd="2" destOrd="0" presId="urn:microsoft.com/office/officeart/2009/3/layout/StepUpProcess"/>
    <dgm:cxn modelId="{33B432A0-9584-42F1-B0E8-261767FE81CD}" type="presParOf" srcId="{B28DB940-4AC2-4218-98B2-CB69255BAE86}" destId="{37E10581-1B1B-4848-994F-5381437695C6}" srcOrd="5" destOrd="0" presId="urn:microsoft.com/office/officeart/2009/3/layout/StepUpProcess"/>
    <dgm:cxn modelId="{B10D0A3B-F5BE-49BA-9CF3-8E29D2D4C27D}" type="presParOf" srcId="{37E10581-1B1B-4848-994F-5381437695C6}" destId="{3E3A8B90-C12D-4102-8B70-F5C4707ACA54}" srcOrd="0" destOrd="0" presId="urn:microsoft.com/office/officeart/2009/3/layout/StepUpProcess"/>
    <dgm:cxn modelId="{CDDED056-FF1C-44F9-B334-6E742AB54397}" type="presParOf" srcId="{B28DB940-4AC2-4218-98B2-CB69255BAE86}" destId="{109E8DB5-F717-4460-B73D-6E9085138CE8}" srcOrd="6" destOrd="0" presId="urn:microsoft.com/office/officeart/2009/3/layout/StepUpProcess"/>
    <dgm:cxn modelId="{BA71C55F-111C-4877-82F2-0D7E6728E220}" type="presParOf" srcId="{109E8DB5-F717-4460-B73D-6E9085138CE8}" destId="{39649F5E-FC5F-4530-9598-39AD2EFBFBF3}" srcOrd="0" destOrd="0" presId="urn:microsoft.com/office/officeart/2009/3/layout/StepUpProcess"/>
    <dgm:cxn modelId="{63B40193-9230-4DF0-BADF-DCDE49BF4218}" type="presParOf" srcId="{109E8DB5-F717-4460-B73D-6E9085138CE8}" destId="{B89D7D11-8C7C-4D3E-A104-AF55B34E38B2}" srcOrd="1" destOrd="0" presId="urn:microsoft.com/office/officeart/2009/3/layout/StepUpProcess"/>
    <dgm:cxn modelId="{A9801115-6C70-4FA3-9CB6-4E8A4EA1F95E}" type="presParOf" srcId="{109E8DB5-F717-4460-B73D-6E9085138CE8}" destId="{AAF99BED-59F7-4E89-AF44-86EE609D2950}" srcOrd="2" destOrd="0" presId="urn:microsoft.com/office/officeart/2009/3/layout/StepUpProcess"/>
    <dgm:cxn modelId="{CE802AEA-5AC0-4B24-A1F3-1772672BD3C9}" type="presParOf" srcId="{B28DB940-4AC2-4218-98B2-CB69255BAE86}" destId="{46333829-98A4-4932-8583-F1FDE56E791C}" srcOrd="7" destOrd="0" presId="urn:microsoft.com/office/officeart/2009/3/layout/StepUpProcess"/>
    <dgm:cxn modelId="{616381A7-2464-42B2-B611-959395880B49}" type="presParOf" srcId="{46333829-98A4-4932-8583-F1FDE56E791C}" destId="{1E0D962F-F300-4F08-AF15-897C9FF72C7D}" srcOrd="0" destOrd="0" presId="urn:microsoft.com/office/officeart/2009/3/layout/StepUpProcess"/>
    <dgm:cxn modelId="{78965E4E-29C7-42F2-B866-0DC1FDF9CFC2}" type="presParOf" srcId="{B28DB940-4AC2-4218-98B2-CB69255BAE86}" destId="{7D0122D3-645B-47CB-A742-EAEE89F9E47F}" srcOrd="8" destOrd="0" presId="urn:microsoft.com/office/officeart/2009/3/layout/StepUpProcess"/>
    <dgm:cxn modelId="{63061EA6-6DBB-44E6-BC42-E04B65AD0B50}" type="presParOf" srcId="{7D0122D3-645B-47CB-A742-EAEE89F9E47F}" destId="{6B2A77F4-A52D-4167-AF97-9774EC258E1E}" srcOrd="0" destOrd="0" presId="urn:microsoft.com/office/officeart/2009/3/layout/StepUpProcess"/>
    <dgm:cxn modelId="{ED9A3448-8AB9-4A3A-85C6-3C8992DA0169}" type="presParOf" srcId="{7D0122D3-645B-47CB-A742-EAEE89F9E47F}" destId="{CEB9A707-C7E8-49AB-9B80-AC58A2AD15FC}" srcOrd="1" destOrd="0" presId="urn:microsoft.com/office/officeart/2009/3/layout/StepUpProcess"/>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FB88F653-30B9-45C6-BF7B-E356886375DD}" type="doc">
      <dgm:prSet loTypeId="urn:microsoft.com/office/officeart/2009/3/layout/StepUpProcess" loCatId="process" qsTypeId="urn:microsoft.com/office/officeart/2005/8/quickstyle/simple1" qsCatId="simple" csTypeId="urn:microsoft.com/office/officeart/2005/8/colors/colorful5" csCatId="colorful" phldr="1"/>
      <dgm:spPr/>
      <dgm:t>
        <a:bodyPr/>
        <a:lstStyle/>
        <a:p>
          <a:endParaRPr lang="en-GB"/>
        </a:p>
      </dgm:t>
    </dgm:pt>
    <dgm:pt modelId="{984177CF-0DAC-4B53-B72E-BF5D396A8C51}">
      <dgm:prSet phldrT="[Text]" custT="1"/>
      <dgm:spPr>
        <a:xfrm>
          <a:off x="193008" y="2565237"/>
          <a:ext cx="1750432" cy="1534356"/>
        </a:xfrm>
        <a:noFill/>
        <a:ln>
          <a:noFill/>
        </a:ln>
        <a:effectLst/>
      </dgm:spPr>
      <dgm:t>
        <a:bodyPr/>
        <a:lstStyle/>
        <a:p>
          <a:pPr algn="ctr"/>
          <a:r>
            <a:rPr lang="en-GB" sz="1100" b="1">
              <a:solidFill>
                <a:sysClr val="windowText" lastClr="000000">
                  <a:hueOff val="0"/>
                  <a:satOff val="0"/>
                  <a:lumOff val="0"/>
                  <a:alphaOff val="0"/>
                </a:sysClr>
              </a:solidFill>
              <a:latin typeface="Calibri"/>
              <a:ea typeface="+mn-ea"/>
              <a:cs typeface="+mn-cs"/>
            </a:rPr>
            <a:t>STAGE 1</a:t>
          </a:r>
        </a:p>
        <a:p>
          <a:pPr algn="ctr"/>
          <a:r>
            <a:rPr lang="en-GB" sz="1000" b="1">
              <a:solidFill>
                <a:srgbClr val="00B0F0"/>
              </a:solidFill>
              <a:latin typeface="Calibri"/>
              <a:ea typeface="+mn-ea"/>
              <a:cs typeface="+mn-cs"/>
            </a:rPr>
            <a:t>OPPRESSION</a:t>
          </a:r>
        </a:p>
        <a:p>
          <a:pPr algn="ctr"/>
          <a:r>
            <a:rPr lang="en-GB" sz="1000">
              <a:solidFill>
                <a:sysClr val="windowText" lastClr="000000">
                  <a:hueOff val="0"/>
                  <a:satOff val="0"/>
                  <a:lumOff val="0"/>
                  <a:alphaOff val="0"/>
                </a:sysClr>
              </a:solidFill>
              <a:latin typeface="Calibri"/>
              <a:ea typeface="+mn-ea"/>
              <a:cs typeface="+mn-cs"/>
            </a:rPr>
            <a:t>I do nothing</a:t>
          </a:r>
        </a:p>
        <a:p>
          <a:pPr algn="ctr"/>
          <a:r>
            <a:rPr lang="en-GB" sz="1000">
              <a:solidFill>
                <a:sysClr val="windowText" lastClr="000000">
                  <a:hueOff val="0"/>
                  <a:satOff val="0"/>
                  <a:lumOff val="0"/>
                  <a:alphaOff val="0"/>
                </a:sysClr>
              </a:solidFill>
              <a:latin typeface="Calibri"/>
              <a:ea typeface="+mn-ea"/>
              <a:cs typeface="+mn-cs"/>
            </a:rPr>
            <a:t>I don't know I'm oppressed</a:t>
          </a:r>
        </a:p>
        <a:p>
          <a:pPr algn="ctr"/>
          <a:r>
            <a:rPr lang="en-GB" sz="1100" b="1" u="none" cap="none" spc="0">
              <a:ln w="952"/>
              <a:solidFill>
                <a:srgbClr val="00B0F0"/>
              </a:solidFill>
              <a:effectLst>
                <a:innerShdw blurRad="69850" dist="43180" dir="5400000">
                  <a:srgbClr val="000000">
                    <a:alpha val="65000"/>
                  </a:srgbClr>
                </a:innerShdw>
              </a:effectLst>
              <a:latin typeface="Calibri"/>
              <a:ea typeface="+mn-ea"/>
              <a:cs typeface="+mn-cs"/>
            </a:rPr>
            <a:t>'UNKNOWING ACCEPTANCE'</a:t>
          </a:r>
        </a:p>
        <a:p>
          <a:pPr algn="ctr"/>
          <a:r>
            <a:rPr lang="en-GB" sz="1100" b="1" i="1">
              <a:solidFill>
                <a:sysClr val="windowText" lastClr="000000">
                  <a:hueOff val="0"/>
                  <a:satOff val="0"/>
                  <a:lumOff val="0"/>
                  <a:alphaOff val="0"/>
                </a:sysClr>
              </a:solidFill>
              <a:latin typeface="Calibri"/>
              <a:ea typeface="+mn-ea"/>
              <a:cs typeface="+mn-cs"/>
            </a:rPr>
            <a:t>Powerless and Controlled</a:t>
          </a:r>
          <a:endParaRPr lang="en-GB" sz="1100" b="1" u="none" cap="none" spc="0">
            <a:ln w="952"/>
            <a:solidFill>
              <a:srgbClr val="00B0F0"/>
            </a:solidFill>
            <a:effectLst>
              <a:innerShdw blurRad="69850" dist="43180" dir="5400000">
                <a:srgbClr val="000000">
                  <a:alpha val="65000"/>
                </a:srgbClr>
              </a:innerShdw>
            </a:effectLst>
            <a:latin typeface="Calibri"/>
            <a:ea typeface="+mn-ea"/>
            <a:cs typeface="+mn-cs"/>
          </a:endParaRPr>
        </a:p>
      </dgm:t>
    </dgm:pt>
    <dgm:pt modelId="{B417A0E1-8EC2-4581-89DA-E0866D38A53B}" type="parTrans" cxnId="{1EFDDB96-A219-4D99-A4FC-14546E0E4822}">
      <dgm:prSet/>
      <dgm:spPr/>
      <dgm:t>
        <a:bodyPr/>
        <a:lstStyle/>
        <a:p>
          <a:endParaRPr lang="en-GB"/>
        </a:p>
      </dgm:t>
    </dgm:pt>
    <dgm:pt modelId="{C14635D9-3191-463E-8BAD-DB8EF44775AD}" type="sibTrans" cxnId="{1EFDDB96-A219-4D99-A4FC-14546E0E4822}">
      <dgm:prSet/>
      <dgm:spPr/>
      <dgm:t>
        <a:bodyPr/>
        <a:lstStyle/>
        <a:p>
          <a:endParaRPr lang="en-GB"/>
        </a:p>
      </dgm:t>
    </dgm:pt>
    <dgm:pt modelId="{61E3FB15-430D-427B-9763-40C00C35A6C9}">
      <dgm:prSet phldrT="[Text]" custT="1"/>
      <dgm:spPr>
        <a:xfrm>
          <a:off x="4478750" y="1504726"/>
          <a:ext cx="1750432" cy="1534356"/>
        </a:xfrm>
        <a:noFill/>
        <a:ln>
          <a:noFill/>
        </a:ln>
        <a:effectLst/>
      </dgm:spPr>
      <dgm:t>
        <a:bodyPr/>
        <a:lstStyle/>
        <a:p>
          <a:pPr algn="ctr"/>
          <a:r>
            <a:rPr lang="en-GB" sz="1100" b="1" dirty="0">
              <a:solidFill>
                <a:sysClr val="windowText" lastClr="000000">
                  <a:hueOff val="0"/>
                  <a:satOff val="0"/>
                  <a:lumOff val="0"/>
                  <a:alphaOff val="0"/>
                </a:sysClr>
              </a:solidFill>
              <a:latin typeface="Calibri"/>
              <a:ea typeface="+mn-ea"/>
              <a:cs typeface="+mn-cs"/>
            </a:rPr>
            <a:t>STAGE 3</a:t>
          </a:r>
        </a:p>
        <a:p>
          <a:pPr algn="ctr"/>
          <a:r>
            <a:rPr lang="en-GB" sz="1000" b="1" dirty="0">
              <a:solidFill>
                <a:srgbClr val="9BBB59">
                  <a:lumMod val="50000"/>
                </a:srgbClr>
              </a:solidFill>
              <a:latin typeface="Calibri"/>
              <a:ea typeface="+mn-ea"/>
              <a:cs typeface="+mn-cs"/>
            </a:rPr>
            <a:t>AWARENESS OF THE NEED FOR AGENCY</a:t>
          </a:r>
        </a:p>
        <a:p>
          <a:pPr algn="ctr"/>
          <a:r>
            <a:rPr lang="en-GB" sz="1000" dirty="0">
              <a:solidFill>
                <a:sysClr val="windowText" lastClr="000000">
                  <a:hueOff val="0"/>
                  <a:satOff val="0"/>
                  <a:lumOff val="0"/>
                  <a:alphaOff val="0"/>
                </a:sysClr>
              </a:solidFill>
              <a:latin typeface="Calibri"/>
              <a:ea typeface="+mn-ea"/>
              <a:cs typeface="+mn-cs"/>
            </a:rPr>
            <a:t>I need to do something</a:t>
          </a:r>
        </a:p>
        <a:p>
          <a:pPr algn="ctr"/>
          <a:r>
            <a:rPr lang="en-GB" sz="1000" dirty="0">
              <a:solidFill>
                <a:sysClr val="windowText" lastClr="000000">
                  <a:hueOff val="0"/>
                  <a:satOff val="0"/>
                  <a:lumOff val="0"/>
                  <a:alphaOff val="0"/>
                </a:sysClr>
              </a:solidFill>
              <a:latin typeface="Calibri"/>
              <a:ea typeface="+mn-ea"/>
              <a:cs typeface="+mn-cs"/>
            </a:rPr>
            <a:t>I have the power to act against oppression</a:t>
          </a:r>
        </a:p>
        <a:p>
          <a:pPr algn="ctr"/>
          <a:r>
            <a:rPr lang="en-GB" sz="1100" b="1" dirty="0">
              <a:solidFill>
                <a:srgbClr val="92D050">
                  <a:shade val="30000"/>
                  <a:satMod val="115000"/>
                </a:srgbClr>
              </a:solidFill>
              <a:latin typeface="Calibri"/>
              <a:ea typeface="+mn-ea"/>
              <a:cs typeface="+mn-cs"/>
            </a:rPr>
            <a:t>POWER </a:t>
          </a:r>
          <a:br>
            <a:rPr lang="en-GB" sz="1100" b="1" dirty="0">
              <a:solidFill>
                <a:srgbClr val="92D050">
                  <a:shade val="30000"/>
                  <a:satMod val="115000"/>
                </a:srgbClr>
              </a:solidFill>
              <a:latin typeface="Calibri"/>
              <a:ea typeface="+mn-ea"/>
              <a:cs typeface="+mn-cs"/>
            </a:rPr>
          </a:br>
          <a:r>
            <a:rPr lang="en-GB" sz="1100" b="1" dirty="0">
              <a:solidFill>
                <a:srgbClr val="92D050">
                  <a:shade val="30000"/>
                  <a:satMod val="115000"/>
                </a:srgbClr>
              </a:solidFill>
              <a:latin typeface="Calibri"/>
              <a:ea typeface="+mn-ea"/>
              <a:cs typeface="+mn-cs"/>
            </a:rPr>
            <a:t>TO 'ACT' </a:t>
          </a:r>
        </a:p>
        <a:p>
          <a:pPr algn="ctr"/>
          <a:r>
            <a:rPr lang="en-GB" sz="1100" b="1" i="1" dirty="0">
              <a:solidFill>
                <a:sysClr val="windowText" lastClr="000000">
                  <a:hueOff val="0"/>
                  <a:satOff val="0"/>
                  <a:lumOff val="0"/>
                  <a:alphaOff val="0"/>
                </a:sysClr>
              </a:solidFill>
              <a:latin typeface="Calibri"/>
              <a:ea typeface="+mn-ea"/>
              <a:cs typeface="+mn-cs"/>
            </a:rPr>
            <a:t>Some Power </a:t>
          </a:r>
          <a:br>
            <a:rPr lang="en-GB" sz="1100" b="1" i="1" dirty="0">
              <a:solidFill>
                <a:sysClr val="windowText" lastClr="000000">
                  <a:hueOff val="0"/>
                  <a:satOff val="0"/>
                  <a:lumOff val="0"/>
                  <a:alphaOff val="0"/>
                </a:sysClr>
              </a:solidFill>
              <a:latin typeface="Calibri"/>
              <a:ea typeface="+mn-ea"/>
              <a:cs typeface="+mn-cs"/>
            </a:rPr>
          </a:br>
          <a:r>
            <a:rPr lang="en-GB" sz="1100" b="1" i="1" dirty="0">
              <a:solidFill>
                <a:sysClr val="windowText" lastClr="000000">
                  <a:hueOff val="0"/>
                  <a:satOff val="0"/>
                  <a:lumOff val="0"/>
                  <a:alphaOff val="0"/>
                </a:sysClr>
              </a:solidFill>
              <a:latin typeface="Calibri"/>
              <a:ea typeface="+mn-ea"/>
              <a:cs typeface="+mn-cs"/>
            </a:rPr>
            <a:t>yet still Controlled</a:t>
          </a:r>
          <a:endParaRPr lang="en-GB" sz="1100" b="1" dirty="0">
            <a:solidFill>
              <a:srgbClr val="92D050">
                <a:shade val="30000"/>
                <a:satMod val="115000"/>
              </a:srgbClr>
            </a:solidFill>
            <a:latin typeface="Calibri"/>
            <a:ea typeface="+mn-ea"/>
            <a:cs typeface="+mn-cs"/>
          </a:endParaRPr>
        </a:p>
      </dgm:t>
    </dgm:pt>
    <dgm:pt modelId="{E6D77F3A-1F25-4A3A-9347-B21DAA50D1E1}" type="parTrans" cxnId="{6C0AD130-9F2F-44F4-8F20-B38FA8CA1018}">
      <dgm:prSet/>
      <dgm:spPr/>
      <dgm:t>
        <a:bodyPr/>
        <a:lstStyle/>
        <a:p>
          <a:endParaRPr lang="en-GB"/>
        </a:p>
      </dgm:t>
    </dgm:pt>
    <dgm:pt modelId="{C587A275-F7AE-45A5-B157-936405CD53AB}" type="sibTrans" cxnId="{6C0AD130-9F2F-44F4-8F20-B38FA8CA1018}">
      <dgm:prSet/>
      <dgm:spPr/>
      <dgm:t>
        <a:bodyPr/>
        <a:lstStyle/>
        <a:p>
          <a:endParaRPr lang="en-GB"/>
        </a:p>
      </dgm:t>
    </dgm:pt>
    <dgm:pt modelId="{4E60CC93-4D81-4AC8-8926-128919BFF5FF}">
      <dgm:prSet phldrT="[Text]" custT="1"/>
      <dgm:spPr>
        <a:xfrm>
          <a:off x="6621621" y="974470"/>
          <a:ext cx="1750432" cy="1534356"/>
        </a:xfrm>
        <a:noFill/>
        <a:ln>
          <a:noFill/>
        </a:ln>
        <a:effectLst/>
      </dgm:spPr>
      <dgm:t>
        <a:bodyPr/>
        <a:lstStyle/>
        <a:p>
          <a:pPr algn="ctr"/>
          <a:r>
            <a:rPr lang="en-GB" sz="1100" b="1">
              <a:solidFill>
                <a:sysClr val="windowText" lastClr="000000">
                  <a:hueOff val="0"/>
                  <a:satOff val="0"/>
                  <a:lumOff val="0"/>
                  <a:alphaOff val="0"/>
                </a:sysClr>
              </a:solidFill>
              <a:latin typeface="Calibri"/>
              <a:ea typeface="+mn-ea"/>
              <a:cs typeface="+mn-cs"/>
            </a:rPr>
            <a:t>STAGE 4</a:t>
          </a:r>
        </a:p>
        <a:p>
          <a:pPr algn="ctr"/>
          <a:r>
            <a:rPr lang="en-GB" sz="1000" b="1">
              <a:ln w="3175">
                <a:noFill/>
              </a:ln>
              <a:solidFill>
                <a:srgbClr val="FFCC00"/>
              </a:solidFill>
              <a:latin typeface="Calibri"/>
              <a:ea typeface="+mn-ea"/>
              <a:cs typeface="+mn-cs"/>
            </a:rPr>
            <a:t>AGENCY IN ACTION</a:t>
          </a:r>
        </a:p>
        <a:p>
          <a:pPr algn="ctr"/>
          <a:r>
            <a:rPr lang="en-GB" sz="1000">
              <a:ln>
                <a:noFill/>
              </a:ln>
              <a:solidFill>
                <a:sysClr val="windowText" lastClr="000000">
                  <a:hueOff val="0"/>
                  <a:satOff val="0"/>
                  <a:lumOff val="0"/>
                  <a:alphaOff val="0"/>
                </a:sysClr>
              </a:solidFill>
              <a:latin typeface="Calibri"/>
              <a:ea typeface="+mn-ea"/>
              <a:cs typeface="+mn-cs"/>
            </a:rPr>
            <a:t>I do something</a:t>
          </a:r>
        </a:p>
        <a:p>
          <a:pPr algn="ctr"/>
          <a:r>
            <a:rPr lang="en-GB" sz="1000">
              <a:ln>
                <a:noFill/>
              </a:ln>
              <a:solidFill>
                <a:sysClr val="windowText" lastClr="000000">
                  <a:hueOff val="0"/>
                  <a:satOff val="0"/>
                  <a:lumOff val="0"/>
                  <a:alphaOff val="0"/>
                </a:sysClr>
              </a:solidFill>
              <a:latin typeface="Calibri"/>
              <a:ea typeface="+mn-ea"/>
              <a:cs typeface="+mn-cs"/>
            </a:rPr>
            <a:t>I use the power to act against oppression</a:t>
          </a:r>
        </a:p>
        <a:p>
          <a:pPr algn="ctr"/>
          <a:r>
            <a:rPr lang="en-GB" sz="1200" b="1">
              <a:ln w="3175">
                <a:noFill/>
              </a:ln>
              <a:solidFill>
                <a:srgbClr val="FFCC00"/>
              </a:solidFill>
              <a:latin typeface="Calibri"/>
              <a:ea typeface="+mn-ea"/>
              <a:cs typeface="+mn-cs"/>
            </a:rPr>
            <a:t>'ACTION</a:t>
          </a:r>
          <a:r>
            <a:rPr lang="en-GB" sz="1100">
              <a:ln w="3175">
                <a:noFill/>
              </a:ln>
              <a:solidFill>
                <a:srgbClr val="FFCC00"/>
              </a:solidFill>
              <a:latin typeface="Calibri"/>
              <a:ea typeface="+mn-ea"/>
              <a:cs typeface="+mn-cs"/>
            </a:rPr>
            <a:t>'</a:t>
          </a:r>
        </a:p>
        <a:p>
          <a:pPr algn="ctr"/>
          <a:r>
            <a:rPr lang="en-GB" sz="1100" b="1" i="1">
              <a:ln>
                <a:noFill/>
              </a:ln>
              <a:solidFill>
                <a:sysClr val="windowText" lastClr="000000">
                  <a:hueOff val="0"/>
                  <a:satOff val="0"/>
                  <a:lumOff val="0"/>
                  <a:alphaOff val="0"/>
                </a:sysClr>
              </a:solidFill>
              <a:latin typeface="Calibri"/>
              <a:ea typeface="+mn-ea"/>
              <a:cs typeface="+mn-cs"/>
            </a:rPr>
            <a:t>Powerful and </a:t>
          </a:r>
          <a:br>
            <a:rPr lang="en-GB" sz="1100" b="1" i="1">
              <a:ln>
                <a:noFill/>
              </a:ln>
              <a:solidFill>
                <a:sysClr val="windowText" lastClr="000000">
                  <a:hueOff val="0"/>
                  <a:satOff val="0"/>
                  <a:lumOff val="0"/>
                  <a:alphaOff val="0"/>
                </a:sysClr>
              </a:solidFill>
              <a:latin typeface="Calibri"/>
              <a:ea typeface="+mn-ea"/>
              <a:cs typeface="+mn-cs"/>
            </a:rPr>
          </a:br>
          <a:r>
            <a:rPr lang="en-GB" sz="1100" b="1" i="1">
              <a:ln>
                <a:noFill/>
              </a:ln>
              <a:solidFill>
                <a:sysClr val="windowText" lastClr="000000">
                  <a:hueOff val="0"/>
                  <a:satOff val="0"/>
                  <a:lumOff val="0"/>
                  <a:alphaOff val="0"/>
                </a:sysClr>
              </a:solidFill>
              <a:latin typeface="Calibri"/>
              <a:ea typeface="+mn-ea"/>
              <a:cs typeface="+mn-cs"/>
            </a:rPr>
            <a:t>Not Controlled</a:t>
          </a:r>
          <a:endParaRPr lang="en-GB" sz="1100">
            <a:ln w="3175">
              <a:noFill/>
            </a:ln>
            <a:solidFill>
              <a:srgbClr val="FFCC00"/>
            </a:solidFill>
            <a:latin typeface="Calibri"/>
            <a:ea typeface="+mn-ea"/>
            <a:cs typeface="+mn-cs"/>
          </a:endParaRPr>
        </a:p>
      </dgm:t>
    </dgm:pt>
    <dgm:pt modelId="{B734ACD5-8303-414C-A0C6-999C42514041}" type="parTrans" cxnId="{03940614-5830-4307-9CED-920C3CC57C15}">
      <dgm:prSet/>
      <dgm:spPr/>
      <dgm:t>
        <a:bodyPr/>
        <a:lstStyle/>
        <a:p>
          <a:endParaRPr lang="en-GB"/>
        </a:p>
      </dgm:t>
    </dgm:pt>
    <dgm:pt modelId="{68454E7C-1898-4EAC-A587-BCF571B2DA00}" type="sibTrans" cxnId="{03940614-5830-4307-9CED-920C3CC57C15}">
      <dgm:prSet/>
      <dgm:spPr/>
      <dgm:t>
        <a:bodyPr/>
        <a:lstStyle/>
        <a:p>
          <a:endParaRPr lang="en-GB"/>
        </a:p>
      </dgm:t>
    </dgm:pt>
    <dgm:pt modelId="{76EC2A89-ECF9-410B-ABAB-18205E74B1AB}">
      <dgm:prSet phldrT="[Text]" custT="1"/>
      <dgm:spPr>
        <a:xfrm>
          <a:off x="2335879" y="2034982"/>
          <a:ext cx="1750432" cy="1534356"/>
        </a:xfrm>
        <a:noFill/>
        <a:ln>
          <a:noFill/>
        </a:ln>
        <a:effectLst/>
      </dgm:spPr>
      <dgm:t>
        <a:bodyPr/>
        <a:lstStyle/>
        <a:p>
          <a:pPr algn="ctr"/>
          <a:r>
            <a:rPr lang="en-GB" sz="1100" b="1">
              <a:solidFill>
                <a:sysClr val="windowText" lastClr="000000">
                  <a:hueOff val="0"/>
                  <a:satOff val="0"/>
                  <a:lumOff val="0"/>
                  <a:alphaOff val="0"/>
                </a:sysClr>
              </a:solidFill>
              <a:latin typeface="Calibri"/>
              <a:ea typeface="+mn-ea"/>
              <a:cs typeface="+mn-cs"/>
            </a:rPr>
            <a:t>STAGE 2</a:t>
          </a:r>
        </a:p>
        <a:p>
          <a:pPr algn="ctr"/>
          <a:r>
            <a:rPr lang="en-GB" sz="1000" b="1">
              <a:solidFill>
                <a:srgbClr val="00B050"/>
              </a:solidFill>
              <a:latin typeface="Calibri"/>
              <a:ea typeface="+mn-ea"/>
              <a:cs typeface="+mn-cs"/>
            </a:rPr>
            <a:t>AWARENESS OF OPPRESSION</a:t>
          </a:r>
        </a:p>
        <a:p>
          <a:pPr algn="ctr"/>
          <a:r>
            <a:rPr lang="en-GB" sz="1000">
              <a:solidFill>
                <a:sysClr val="windowText" lastClr="000000">
                  <a:hueOff val="0"/>
                  <a:satOff val="0"/>
                  <a:lumOff val="0"/>
                  <a:alphaOff val="0"/>
                </a:sysClr>
              </a:solidFill>
              <a:latin typeface="Calibri"/>
              <a:ea typeface="+mn-ea"/>
              <a:cs typeface="+mn-cs"/>
            </a:rPr>
            <a:t>I can't do anything</a:t>
          </a:r>
        </a:p>
        <a:p>
          <a:pPr algn="ctr"/>
          <a:r>
            <a:rPr lang="en-GB" sz="1000">
              <a:solidFill>
                <a:sysClr val="windowText" lastClr="000000">
                  <a:hueOff val="0"/>
                  <a:satOff val="0"/>
                  <a:lumOff val="0"/>
                  <a:alphaOff val="0"/>
                </a:sysClr>
              </a:solidFill>
              <a:latin typeface="Calibri"/>
              <a:ea typeface="+mn-ea"/>
              <a:cs typeface="+mn-cs"/>
            </a:rPr>
            <a:t>I accept and acknowledge my oppression</a:t>
          </a:r>
        </a:p>
        <a:p>
          <a:pPr algn="ctr"/>
          <a:r>
            <a:rPr lang="en-GB" sz="1100" b="1">
              <a:ln w="3175">
                <a:noFill/>
              </a:ln>
              <a:solidFill>
                <a:srgbClr val="00B050"/>
              </a:solidFill>
              <a:latin typeface="Calibri"/>
              <a:ea typeface="+mn-ea"/>
              <a:cs typeface="+mn-cs"/>
            </a:rPr>
            <a:t>'KNOWING ACCEPTANCE'</a:t>
          </a:r>
        </a:p>
        <a:p>
          <a:pPr algn="ctr"/>
          <a:r>
            <a:rPr lang="en-GB" sz="1100" b="1" i="1">
              <a:solidFill>
                <a:sysClr val="windowText" lastClr="000000">
                  <a:hueOff val="0"/>
                  <a:satOff val="0"/>
                  <a:lumOff val="0"/>
                  <a:alphaOff val="0"/>
                </a:sysClr>
              </a:solidFill>
              <a:latin typeface="Calibri"/>
              <a:ea typeface="+mn-ea"/>
              <a:cs typeface="+mn-cs"/>
            </a:rPr>
            <a:t>Powerless and Controlled with Understanding</a:t>
          </a:r>
          <a:endParaRPr lang="en-GB" sz="1100" b="1">
            <a:ln w="3175">
              <a:noFill/>
            </a:ln>
            <a:solidFill>
              <a:srgbClr val="00B050"/>
            </a:solidFill>
            <a:latin typeface="Calibri"/>
            <a:ea typeface="+mn-ea"/>
            <a:cs typeface="+mn-cs"/>
          </a:endParaRPr>
        </a:p>
      </dgm:t>
    </dgm:pt>
    <dgm:pt modelId="{B6788BA6-E837-4F69-BA6D-E78E12CC5E06}" type="parTrans" cxnId="{71324889-F458-42B7-8E98-0CCC24906164}">
      <dgm:prSet/>
      <dgm:spPr/>
      <dgm:t>
        <a:bodyPr/>
        <a:lstStyle/>
        <a:p>
          <a:endParaRPr lang="en-GB"/>
        </a:p>
      </dgm:t>
    </dgm:pt>
    <dgm:pt modelId="{5D1C98CE-7583-41CA-ACB6-4DB54C8B47E5}" type="sibTrans" cxnId="{71324889-F458-42B7-8E98-0CCC24906164}">
      <dgm:prSet/>
      <dgm:spPr/>
      <dgm:t>
        <a:bodyPr/>
        <a:lstStyle/>
        <a:p>
          <a:endParaRPr lang="en-GB"/>
        </a:p>
      </dgm:t>
    </dgm:pt>
    <dgm:pt modelId="{833ED0D1-F990-4C9E-B165-60F1837AD09B}">
      <dgm:prSet phldrT="[Text]" custT="1"/>
      <dgm:spPr>
        <a:xfrm>
          <a:off x="8764492" y="444215"/>
          <a:ext cx="1750432" cy="1534356"/>
        </a:xfrm>
        <a:noFill/>
        <a:ln>
          <a:noFill/>
        </a:ln>
        <a:effectLst/>
      </dgm:spPr>
      <dgm:t>
        <a:bodyPr/>
        <a:lstStyle/>
        <a:p>
          <a:pPr algn="ctr"/>
          <a:r>
            <a:rPr lang="en-GB" sz="1100" b="1">
              <a:solidFill>
                <a:sysClr val="windowText" lastClr="000000">
                  <a:hueOff val="0"/>
                  <a:satOff val="0"/>
                  <a:lumOff val="0"/>
                  <a:alphaOff val="0"/>
                </a:sysClr>
              </a:solidFill>
              <a:latin typeface="Calibri"/>
              <a:ea typeface="+mn-ea"/>
              <a:cs typeface="+mn-cs"/>
            </a:rPr>
            <a:t>STAGE 5</a:t>
          </a:r>
        </a:p>
        <a:p>
          <a:pPr algn="ctr"/>
          <a:r>
            <a:rPr lang="en-GB" sz="1000" b="1">
              <a:solidFill>
                <a:srgbClr val="CC3300"/>
              </a:solidFill>
              <a:latin typeface="Calibri"/>
              <a:ea typeface="+mn-ea"/>
              <a:cs typeface="+mn-cs"/>
            </a:rPr>
            <a:t>AUTO-AGENCY</a:t>
          </a:r>
        </a:p>
        <a:p>
          <a:pPr algn="ctr"/>
          <a:r>
            <a:rPr lang="en-GB" sz="1000">
              <a:solidFill>
                <a:sysClr val="windowText" lastClr="000000">
                  <a:hueOff val="0"/>
                  <a:satOff val="0"/>
                  <a:lumOff val="0"/>
                  <a:alphaOff val="0"/>
                </a:sysClr>
              </a:solidFill>
              <a:latin typeface="Calibri"/>
              <a:ea typeface="+mn-ea"/>
              <a:cs typeface="+mn-cs"/>
            </a:rPr>
            <a:t>I do something automatically</a:t>
          </a:r>
        </a:p>
        <a:p>
          <a:pPr algn="ctr"/>
          <a:r>
            <a:rPr lang="en-GB" sz="1000">
              <a:solidFill>
                <a:sysClr val="windowText" lastClr="000000">
                  <a:hueOff val="0"/>
                  <a:satOff val="0"/>
                  <a:lumOff val="0"/>
                  <a:alphaOff val="0"/>
                </a:sysClr>
              </a:solidFill>
              <a:latin typeface="Calibri"/>
              <a:ea typeface="+mn-ea"/>
              <a:cs typeface="+mn-cs"/>
            </a:rPr>
            <a:t>Explicit knowing unacceptance of oppression</a:t>
          </a:r>
        </a:p>
        <a:p>
          <a:pPr algn="ctr"/>
          <a:r>
            <a:rPr lang="en-GB" sz="1100" b="1" cap="none" spc="0">
              <a:ln w="952">
                <a:noFill/>
              </a:ln>
              <a:solidFill>
                <a:srgbClr val="CC3300"/>
              </a:solidFill>
              <a:effectLst/>
              <a:latin typeface="Calibri"/>
              <a:ea typeface="+mn-ea"/>
              <a:cs typeface="+mn-cs"/>
            </a:rPr>
            <a:t>'PREVENTION &amp; RESISTANCE</a:t>
          </a:r>
          <a:r>
            <a:rPr lang="en-GB" sz="900">
              <a:solidFill>
                <a:srgbClr val="CC3300"/>
              </a:solidFill>
              <a:latin typeface="Calibri"/>
              <a:ea typeface="+mn-ea"/>
              <a:cs typeface="+mn-cs"/>
            </a:rPr>
            <a:t>'</a:t>
          </a:r>
        </a:p>
        <a:p>
          <a:pPr algn="ctr"/>
          <a:r>
            <a:rPr lang="en-GB" sz="1100" b="1" i="1">
              <a:solidFill>
                <a:sysClr val="windowText" lastClr="000000">
                  <a:hueOff val="0"/>
                  <a:satOff val="0"/>
                  <a:lumOff val="0"/>
                  <a:alphaOff val="0"/>
                </a:sysClr>
              </a:solidFill>
              <a:latin typeface="Calibri"/>
              <a:ea typeface="+mn-ea"/>
              <a:cs typeface="+mn-cs"/>
            </a:rPr>
            <a:t>Powerful and </a:t>
          </a:r>
          <a:br>
            <a:rPr lang="en-GB" sz="1100" b="1" i="1">
              <a:solidFill>
                <a:sysClr val="windowText" lastClr="000000">
                  <a:hueOff val="0"/>
                  <a:satOff val="0"/>
                  <a:lumOff val="0"/>
                  <a:alphaOff val="0"/>
                </a:sysClr>
              </a:solidFill>
              <a:latin typeface="Calibri"/>
              <a:ea typeface="+mn-ea"/>
              <a:cs typeface="+mn-cs"/>
            </a:rPr>
          </a:br>
          <a:r>
            <a:rPr lang="en-GB" sz="1100" b="1" i="1">
              <a:solidFill>
                <a:sysClr val="windowText" lastClr="000000">
                  <a:hueOff val="0"/>
                  <a:satOff val="0"/>
                  <a:lumOff val="0"/>
                  <a:alphaOff val="0"/>
                </a:sysClr>
              </a:solidFill>
              <a:latin typeface="Calibri"/>
              <a:ea typeface="+mn-ea"/>
              <a:cs typeface="+mn-cs"/>
            </a:rPr>
            <a:t>In Control</a:t>
          </a:r>
          <a:endParaRPr lang="en-GB" sz="1100">
            <a:solidFill>
              <a:srgbClr val="CC3300"/>
            </a:solidFill>
            <a:latin typeface="Calibri"/>
            <a:ea typeface="+mn-ea"/>
            <a:cs typeface="+mn-cs"/>
          </a:endParaRPr>
        </a:p>
        <a:p>
          <a:pPr algn="ctr"/>
          <a:endParaRPr lang="en-GB" sz="900">
            <a:solidFill>
              <a:sysClr val="windowText" lastClr="000000">
                <a:hueOff val="0"/>
                <a:satOff val="0"/>
                <a:lumOff val="0"/>
                <a:alphaOff val="0"/>
              </a:sysClr>
            </a:solidFill>
            <a:latin typeface="Calibri"/>
            <a:ea typeface="+mn-ea"/>
            <a:cs typeface="+mn-cs"/>
          </a:endParaRPr>
        </a:p>
      </dgm:t>
    </dgm:pt>
    <dgm:pt modelId="{799AF12D-D010-4510-B728-E1DFCCC11CBD}" type="parTrans" cxnId="{6282F759-9976-4923-AB48-68CB57538BF6}">
      <dgm:prSet/>
      <dgm:spPr/>
      <dgm:t>
        <a:bodyPr/>
        <a:lstStyle/>
        <a:p>
          <a:endParaRPr lang="en-GB"/>
        </a:p>
      </dgm:t>
    </dgm:pt>
    <dgm:pt modelId="{087FC06C-5CD5-43D5-8707-531636161290}" type="sibTrans" cxnId="{6282F759-9976-4923-AB48-68CB57538BF6}">
      <dgm:prSet/>
      <dgm:spPr/>
      <dgm:t>
        <a:bodyPr/>
        <a:lstStyle/>
        <a:p>
          <a:endParaRPr lang="en-GB"/>
        </a:p>
      </dgm:t>
    </dgm:pt>
    <dgm:pt modelId="{B28DB940-4AC2-4218-98B2-CB69255BAE86}" type="pres">
      <dgm:prSet presAssocID="{FB88F653-30B9-45C6-BF7B-E356886375DD}" presName="rootnode" presStyleCnt="0">
        <dgm:presLayoutVars>
          <dgm:chMax/>
          <dgm:chPref/>
          <dgm:dir/>
          <dgm:animLvl val="lvl"/>
        </dgm:presLayoutVars>
      </dgm:prSet>
      <dgm:spPr/>
      <dgm:t>
        <a:bodyPr/>
        <a:lstStyle/>
        <a:p>
          <a:endParaRPr lang="en-GB"/>
        </a:p>
      </dgm:t>
    </dgm:pt>
    <dgm:pt modelId="{7A6A779E-2DF5-4683-B7C9-D7A0E278917C}" type="pres">
      <dgm:prSet presAssocID="{984177CF-0DAC-4B53-B72E-BF5D396A8C51}" presName="composite" presStyleCnt="0"/>
      <dgm:spPr/>
    </dgm:pt>
    <dgm:pt modelId="{6CE2C8CE-6B5B-4390-BD46-85E7B3E445D1}" type="pres">
      <dgm:prSet presAssocID="{984177CF-0DAC-4B53-B72E-BF5D396A8C51}" presName="LShape" presStyleLbl="alignNode1" presStyleIdx="0" presStyleCnt="9"/>
      <dgm:spPr>
        <a:xfrm rot="5400000">
          <a:off x="387510" y="1985930"/>
          <a:ext cx="1165208" cy="1938880"/>
        </a:xfrm>
        <a:prstGeom prst="corner">
          <a:avLst>
            <a:gd name="adj1" fmla="val 16120"/>
            <a:gd name="adj2" fmla="val 16110"/>
          </a:avLst>
        </a:prstGeom>
        <a:solidFill>
          <a:srgbClr val="4BACC6">
            <a:hueOff val="0"/>
            <a:satOff val="0"/>
            <a:lumOff val="0"/>
            <a:alphaOff val="0"/>
          </a:srgbClr>
        </a:solidFill>
        <a:ln w="25400" cap="flat" cmpd="sng" algn="ctr">
          <a:solidFill>
            <a:srgbClr val="4BACC6">
              <a:hueOff val="0"/>
              <a:satOff val="0"/>
              <a:lumOff val="0"/>
              <a:alphaOff val="0"/>
            </a:srgbClr>
          </a:solidFill>
          <a:prstDash val="solid"/>
        </a:ln>
        <a:effectLst/>
      </dgm:spPr>
      <dgm:t>
        <a:bodyPr/>
        <a:lstStyle/>
        <a:p>
          <a:endParaRPr lang="en-GB"/>
        </a:p>
      </dgm:t>
    </dgm:pt>
    <dgm:pt modelId="{EBC58E0B-6A8D-474D-BB31-43B7B64C1E5A}" type="pres">
      <dgm:prSet presAssocID="{984177CF-0DAC-4B53-B72E-BF5D396A8C51}" presName="ParentText" presStyleLbl="revTx" presStyleIdx="0" presStyleCnt="5">
        <dgm:presLayoutVars>
          <dgm:chMax val="0"/>
          <dgm:chPref val="0"/>
          <dgm:bulletEnabled val="1"/>
        </dgm:presLayoutVars>
      </dgm:prSet>
      <dgm:spPr>
        <a:prstGeom prst="rect">
          <a:avLst/>
        </a:prstGeom>
      </dgm:spPr>
      <dgm:t>
        <a:bodyPr/>
        <a:lstStyle/>
        <a:p>
          <a:endParaRPr lang="en-GB"/>
        </a:p>
      </dgm:t>
    </dgm:pt>
    <dgm:pt modelId="{18DE5B40-D972-4695-A000-01DDB4DEE278}" type="pres">
      <dgm:prSet presAssocID="{984177CF-0DAC-4B53-B72E-BF5D396A8C51}" presName="Triangle" presStyleLbl="alignNode1" presStyleIdx="1" presStyleCnt="9"/>
      <dgm:spPr>
        <a:xfrm>
          <a:off x="1613170" y="1843187"/>
          <a:ext cx="330270" cy="330270"/>
        </a:xfrm>
        <a:prstGeom prst="triangle">
          <a:avLst>
            <a:gd name="adj" fmla="val 100000"/>
          </a:avLst>
        </a:prstGeom>
        <a:solidFill>
          <a:srgbClr val="4BACC6">
            <a:hueOff val="-1241735"/>
            <a:satOff val="4976"/>
            <a:lumOff val="1078"/>
            <a:alphaOff val="0"/>
          </a:srgbClr>
        </a:solidFill>
        <a:ln w="25400" cap="flat" cmpd="sng" algn="ctr">
          <a:solidFill>
            <a:srgbClr val="4BACC6">
              <a:hueOff val="-1241735"/>
              <a:satOff val="4976"/>
              <a:lumOff val="1078"/>
              <a:alphaOff val="0"/>
            </a:srgbClr>
          </a:solidFill>
          <a:prstDash val="solid"/>
        </a:ln>
        <a:effectLst/>
      </dgm:spPr>
      <dgm:t>
        <a:bodyPr/>
        <a:lstStyle/>
        <a:p>
          <a:endParaRPr lang="en-GB"/>
        </a:p>
      </dgm:t>
    </dgm:pt>
    <dgm:pt modelId="{9FBD683D-C55D-4A43-874F-612B7C8D4055}" type="pres">
      <dgm:prSet presAssocID="{C14635D9-3191-463E-8BAD-DB8EF44775AD}" presName="sibTrans" presStyleCnt="0"/>
      <dgm:spPr/>
    </dgm:pt>
    <dgm:pt modelId="{E15058FE-F416-4F36-B2E4-48F5445E6D70}" type="pres">
      <dgm:prSet presAssocID="{C14635D9-3191-463E-8BAD-DB8EF44775AD}" presName="space" presStyleCnt="0"/>
      <dgm:spPr/>
    </dgm:pt>
    <dgm:pt modelId="{8E4D249B-724F-4171-9965-CFD92D07A4B3}" type="pres">
      <dgm:prSet presAssocID="{76EC2A89-ECF9-410B-ABAB-18205E74B1AB}" presName="composite" presStyleCnt="0"/>
      <dgm:spPr/>
    </dgm:pt>
    <dgm:pt modelId="{4EDEB9EC-D0D6-4B91-B241-6E00FED336D3}" type="pres">
      <dgm:prSet presAssocID="{76EC2A89-ECF9-410B-ABAB-18205E74B1AB}" presName="LShape" presStyleLbl="alignNode1" presStyleIdx="2" presStyleCnt="9"/>
      <dgm:spPr>
        <a:xfrm rot="5400000">
          <a:off x="2530381" y="1455674"/>
          <a:ext cx="1165208" cy="1938880"/>
        </a:xfrm>
        <a:prstGeom prst="corner">
          <a:avLst>
            <a:gd name="adj1" fmla="val 16120"/>
            <a:gd name="adj2" fmla="val 16110"/>
          </a:avLst>
        </a:prstGeom>
        <a:solidFill>
          <a:srgbClr val="4BACC6">
            <a:hueOff val="-2483469"/>
            <a:satOff val="9953"/>
            <a:lumOff val="2157"/>
            <a:alphaOff val="0"/>
          </a:srgbClr>
        </a:solidFill>
        <a:ln w="25400" cap="flat" cmpd="sng" algn="ctr">
          <a:solidFill>
            <a:srgbClr val="4BACC6">
              <a:hueOff val="-2483469"/>
              <a:satOff val="9953"/>
              <a:lumOff val="2157"/>
              <a:alphaOff val="0"/>
            </a:srgbClr>
          </a:solidFill>
          <a:prstDash val="solid"/>
        </a:ln>
        <a:effectLst/>
      </dgm:spPr>
      <dgm:t>
        <a:bodyPr/>
        <a:lstStyle/>
        <a:p>
          <a:endParaRPr lang="en-GB"/>
        </a:p>
      </dgm:t>
    </dgm:pt>
    <dgm:pt modelId="{09051706-A99E-40C4-AA5C-8825CFEA0B4F}" type="pres">
      <dgm:prSet presAssocID="{76EC2A89-ECF9-410B-ABAB-18205E74B1AB}" presName="ParentText" presStyleLbl="revTx" presStyleIdx="1" presStyleCnt="5">
        <dgm:presLayoutVars>
          <dgm:chMax val="0"/>
          <dgm:chPref val="0"/>
          <dgm:bulletEnabled val="1"/>
        </dgm:presLayoutVars>
      </dgm:prSet>
      <dgm:spPr>
        <a:prstGeom prst="rect">
          <a:avLst/>
        </a:prstGeom>
      </dgm:spPr>
      <dgm:t>
        <a:bodyPr/>
        <a:lstStyle/>
        <a:p>
          <a:endParaRPr lang="en-GB"/>
        </a:p>
      </dgm:t>
    </dgm:pt>
    <dgm:pt modelId="{D6575A3F-2FCA-4D31-B0D8-ABFF4BB58B2D}" type="pres">
      <dgm:prSet presAssocID="{76EC2A89-ECF9-410B-ABAB-18205E74B1AB}" presName="Triangle" presStyleLbl="alignNode1" presStyleIdx="3" presStyleCnt="9"/>
      <dgm:spPr>
        <a:xfrm>
          <a:off x="3756041" y="1312931"/>
          <a:ext cx="330270" cy="330270"/>
        </a:xfrm>
        <a:prstGeom prst="triangle">
          <a:avLst>
            <a:gd name="adj" fmla="val 100000"/>
          </a:avLst>
        </a:prstGeom>
        <a:solidFill>
          <a:srgbClr val="4BACC6">
            <a:hueOff val="-3725204"/>
            <a:satOff val="14929"/>
            <a:lumOff val="3235"/>
            <a:alphaOff val="0"/>
          </a:srgbClr>
        </a:solidFill>
        <a:ln w="25400" cap="flat" cmpd="sng" algn="ctr">
          <a:solidFill>
            <a:srgbClr val="4BACC6">
              <a:hueOff val="-3725204"/>
              <a:satOff val="14929"/>
              <a:lumOff val="3235"/>
              <a:alphaOff val="0"/>
            </a:srgbClr>
          </a:solidFill>
          <a:prstDash val="solid"/>
        </a:ln>
        <a:effectLst/>
      </dgm:spPr>
      <dgm:t>
        <a:bodyPr/>
        <a:lstStyle/>
        <a:p>
          <a:endParaRPr lang="en-GB"/>
        </a:p>
      </dgm:t>
    </dgm:pt>
    <dgm:pt modelId="{19B60985-C341-4555-80C4-8B0340D3B924}" type="pres">
      <dgm:prSet presAssocID="{5D1C98CE-7583-41CA-ACB6-4DB54C8B47E5}" presName="sibTrans" presStyleCnt="0"/>
      <dgm:spPr/>
    </dgm:pt>
    <dgm:pt modelId="{C0F48457-52DC-4CC3-BE3A-8D2F64694813}" type="pres">
      <dgm:prSet presAssocID="{5D1C98CE-7583-41CA-ACB6-4DB54C8B47E5}" presName="space" presStyleCnt="0"/>
      <dgm:spPr/>
    </dgm:pt>
    <dgm:pt modelId="{1E856FE3-EC43-4607-88F6-7312ED9F8799}" type="pres">
      <dgm:prSet presAssocID="{61E3FB15-430D-427B-9763-40C00C35A6C9}" presName="composite" presStyleCnt="0"/>
      <dgm:spPr/>
    </dgm:pt>
    <dgm:pt modelId="{976ED7B1-DB8C-45E4-9554-9CF7ED3D45A0}" type="pres">
      <dgm:prSet presAssocID="{61E3FB15-430D-427B-9763-40C00C35A6C9}" presName="LShape" presStyleLbl="alignNode1" presStyleIdx="4" presStyleCnt="9"/>
      <dgm:spPr>
        <a:xfrm rot="5400000">
          <a:off x="4673253" y="925418"/>
          <a:ext cx="1165208" cy="1938880"/>
        </a:xfrm>
        <a:prstGeom prst="corner">
          <a:avLst>
            <a:gd name="adj1" fmla="val 16120"/>
            <a:gd name="adj2" fmla="val 16110"/>
          </a:avLst>
        </a:prstGeom>
        <a:solidFill>
          <a:srgbClr val="4BACC6">
            <a:hueOff val="-4966938"/>
            <a:satOff val="19906"/>
            <a:lumOff val="4314"/>
            <a:alphaOff val="0"/>
          </a:srgbClr>
        </a:solidFill>
        <a:ln w="25400" cap="flat" cmpd="sng" algn="ctr">
          <a:solidFill>
            <a:srgbClr val="4BACC6">
              <a:hueOff val="-4966938"/>
              <a:satOff val="19906"/>
              <a:lumOff val="4314"/>
              <a:alphaOff val="0"/>
            </a:srgbClr>
          </a:solidFill>
          <a:prstDash val="solid"/>
        </a:ln>
        <a:effectLst/>
      </dgm:spPr>
      <dgm:t>
        <a:bodyPr/>
        <a:lstStyle/>
        <a:p>
          <a:endParaRPr lang="en-GB"/>
        </a:p>
      </dgm:t>
    </dgm:pt>
    <dgm:pt modelId="{23D28359-FC4E-4629-B571-3E581D482DBD}" type="pres">
      <dgm:prSet presAssocID="{61E3FB15-430D-427B-9763-40C00C35A6C9}" presName="ParentText" presStyleLbl="revTx" presStyleIdx="2" presStyleCnt="5">
        <dgm:presLayoutVars>
          <dgm:chMax val="0"/>
          <dgm:chPref val="0"/>
          <dgm:bulletEnabled val="1"/>
        </dgm:presLayoutVars>
      </dgm:prSet>
      <dgm:spPr>
        <a:prstGeom prst="rect">
          <a:avLst/>
        </a:prstGeom>
      </dgm:spPr>
      <dgm:t>
        <a:bodyPr/>
        <a:lstStyle/>
        <a:p>
          <a:endParaRPr lang="en-GB"/>
        </a:p>
      </dgm:t>
    </dgm:pt>
    <dgm:pt modelId="{BF9D8EE2-684B-4A89-B120-1DE5203EBDAC}" type="pres">
      <dgm:prSet presAssocID="{61E3FB15-430D-427B-9763-40C00C35A6C9}" presName="Triangle" presStyleLbl="alignNode1" presStyleIdx="5" presStyleCnt="9"/>
      <dgm:spPr>
        <a:xfrm>
          <a:off x="5898912" y="782676"/>
          <a:ext cx="330270" cy="330270"/>
        </a:xfrm>
        <a:prstGeom prst="triangle">
          <a:avLst>
            <a:gd name="adj" fmla="val 100000"/>
          </a:avLst>
        </a:prstGeom>
        <a:solidFill>
          <a:srgbClr val="4BACC6">
            <a:hueOff val="-6208672"/>
            <a:satOff val="24882"/>
            <a:lumOff val="5392"/>
            <a:alphaOff val="0"/>
          </a:srgbClr>
        </a:solidFill>
        <a:ln w="25400" cap="flat" cmpd="sng" algn="ctr">
          <a:solidFill>
            <a:srgbClr val="4BACC6">
              <a:hueOff val="-6208672"/>
              <a:satOff val="24882"/>
              <a:lumOff val="5392"/>
              <a:alphaOff val="0"/>
            </a:srgbClr>
          </a:solidFill>
          <a:prstDash val="solid"/>
        </a:ln>
        <a:effectLst/>
      </dgm:spPr>
      <dgm:t>
        <a:bodyPr/>
        <a:lstStyle/>
        <a:p>
          <a:endParaRPr lang="en-GB"/>
        </a:p>
      </dgm:t>
    </dgm:pt>
    <dgm:pt modelId="{37E10581-1B1B-4848-994F-5381437695C6}" type="pres">
      <dgm:prSet presAssocID="{C587A275-F7AE-45A5-B157-936405CD53AB}" presName="sibTrans" presStyleCnt="0"/>
      <dgm:spPr/>
    </dgm:pt>
    <dgm:pt modelId="{3E3A8B90-C12D-4102-8B70-F5C4707ACA54}" type="pres">
      <dgm:prSet presAssocID="{C587A275-F7AE-45A5-B157-936405CD53AB}" presName="space" presStyleCnt="0"/>
      <dgm:spPr/>
    </dgm:pt>
    <dgm:pt modelId="{109E8DB5-F717-4460-B73D-6E9085138CE8}" type="pres">
      <dgm:prSet presAssocID="{4E60CC93-4D81-4AC8-8926-128919BFF5FF}" presName="composite" presStyleCnt="0"/>
      <dgm:spPr/>
    </dgm:pt>
    <dgm:pt modelId="{39649F5E-FC5F-4530-9598-39AD2EFBFBF3}" type="pres">
      <dgm:prSet presAssocID="{4E60CC93-4D81-4AC8-8926-128919BFF5FF}" presName="LShape" presStyleLbl="alignNode1" presStyleIdx="6" presStyleCnt="9"/>
      <dgm:spPr>
        <a:xfrm rot="5400000">
          <a:off x="6816124" y="395163"/>
          <a:ext cx="1165208" cy="1938880"/>
        </a:xfrm>
        <a:prstGeom prst="corner">
          <a:avLst>
            <a:gd name="adj1" fmla="val 16120"/>
            <a:gd name="adj2" fmla="val 16110"/>
          </a:avLst>
        </a:prstGeom>
        <a:solidFill>
          <a:srgbClr val="4BACC6">
            <a:hueOff val="-7450407"/>
            <a:satOff val="29858"/>
            <a:lumOff val="6471"/>
            <a:alphaOff val="0"/>
          </a:srgbClr>
        </a:solidFill>
        <a:ln w="25400" cap="flat" cmpd="sng" algn="ctr">
          <a:solidFill>
            <a:srgbClr val="4BACC6">
              <a:hueOff val="-7450407"/>
              <a:satOff val="29858"/>
              <a:lumOff val="6471"/>
              <a:alphaOff val="0"/>
            </a:srgbClr>
          </a:solidFill>
          <a:prstDash val="solid"/>
        </a:ln>
        <a:effectLst/>
      </dgm:spPr>
      <dgm:t>
        <a:bodyPr/>
        <a:lstStyle/>
        <a:p>
          <a:endParaRPr lang="en-GB"/>
        </a:p>
      </dgm:t>
    </dgm:pt>
    <dgm:pt modelId="{B89D7D11-8C7C-4D3E-A104-AF55B34E38B2}" type="pres">
      <dgm:prSet presAssocID="{4E60CC93-4D81-4AC8-8926-128919BFF5FF}" presName="ParentText" presStyleLbl="revTx" presStyleIdx="3" presStyleCnt="5">
        <dgm:presLayoutVars>
          <dgm:chMax val="0"/>
          <dgm:chPref val="0"/>
          <dgm:bulletEnabled val="1"/>
        </dgm:presLayoutVars>
      </dgm:prSet>
      <dgm:spPr>
        <a:prstGeom prst="rect">
          <a:avLst/>
        </a:prstGeom>
      </dgm:spPr>
      <dgm:t>
        <a:bodyPr/>
        <a:lstStyle/>
        <a:p>
          <a:endParaRPr lang="en-GB"/>
        </a:p>
      </dgm:t>
    </dgm:pt>
    <dgm:pt modelId="{AAF99BED-59F7-4E89-AF44-86EE609D2950}" type="pres">
      <dgm:prSet presAssocID="{4E60CC93-4D81-4AC8-8926-128919BFF5FF}" presName="Triangle" presStyleLbl="alignNode1" presStyleIdx="7" presStyleCnt="9"/>
      <dgm:spPr>
        <a:xfrm>
          <a:off x="8041783" y="252420"/>
          <a:ext cx="330270" cy="330270"/>
        </a:xfrm>
        <a:prstGeom prst="triangle">
          <a:avLst>
            <a:gd name="adj" fmla="val 100000"/>
          </a:avLst>
        </a:prstGeom>
        <a:solidFill>
          <a:srgbClr val="4BACC6">
            <a:hueOff val="-8692142"/>
            <a:satOff val="34835"/>
            <a:lumOff val="7549"/>
            <a:alphaOff val="0"/>
          </a:srgbClr>
        </a:solidFill>
        <a:ln w="25400" cap="flat" cmpd="sng" algn="ctr">
          <a:solidFill>
            <a:srgbClr val="4BACC6">
              <a:hueOff val="-8692142"/>
              <a:satOff val="34835"/>
              <a:lumOff val="7549"/>
              <a:alphaOff val="0"/>
            </a:srgbClr>
          </a:solidFill>
          <a:prstDash val="solid"/>
        </a:ln>
        <a:effectLst/>
      </dgm:spPr>
      <dgm:t>
        <a:bodyPr/>
        <a:lstStyle/>
        <a:p>
          <a:endParaRPr lang="en-GB"/>
        </a:p>
      </dgm:t>
    </dgm:pt>
    <dgm:pt modelId="{46333829-98A4-4932-8583-F1FDE56E791C}" type="pres">
      <dgm:prSet presAssocID="{68454E7C-1898-4EAC-A587-BCF571B2DA00}" presName="sibTrans" presStyleCnt="0"/>
      <dgm:spPr/>
    </dgm:pt>
    <dgm:pt modelId="{1E0D962F-F300-4F08-AF15-897C9FF72C7D}" type="pres">
      <dgm:prSet presAssocID="{68454E7C-1898-4EAC-A587-BCF571B2DA00}" presName="space" presStyleCnt="0"/>
      <dgm:spPr/>
    </dgm:pt>
    <dgm:pt modelId="{7D0122D3-645B-47CB-A742-EAEE89F9E47F}" type="pres">
      <dgm:prSet presAssocID="{833ED0D1-F990-4C9E-B165-60F1837AD09B}" presName="composite" presStyleCnt="0"/>
      <dgm:spPr/>
    </dgm:pt>
    <dgm:pt modelId="{6B2A77F4-A52D-4167-AF97-9774EC258E1E}" type="pres">
      <dgm:prSet presAssocID="{833ED0D1-F990-4C9E-B165-60F1837AD09B}" presName="LShape" presStyleLbl="alignNode1" presStyleIdx="8" presStyleCnt="9"/>
      <dgm:spPr>
        <a:xfrm rot="5400000">
          <a:off x="8958995" y="-135092"/>
          <a:ext cx="1165208" cy="1938880"/>
        </a:xfrm>
        <a:prstGeom prst="corner">
          <a:avLst>
            <a:gd name="adj1" fmla="val 16120"/>
            <a:gd name="adj2" fmla="val 16110"/>
          </a:avLst>
        </a:prstGeom>
        <a:solidFill>
          <a:srgbClr val="4BACC6">
            <a:hueOff val="-9933876"/>
            <a:satOff val="39811"/>
            <a:lumOff val="8628"/>
            <a:alphaOff val="0"/>
          </a:srgbClr>
        </a:solidFill>
        <a:ln w="25400" cap="flat" cmpd="sng" algn="ctr">
          <a:solidFill>
            <a:srgbClr val="4BACC6">
              <a:hueOff val="-9933876"/>
              <a:satOff val="39811"/>
              <a:lumOff val="8628"/>
              <a:alphaOff val="0"/>
            </a:srgbClr>
          </a:solidFill>
          <a:prstDash val="solid"/>
        </a:ln>
        <a:effectLst/>
      </dgm:spPr>
      <dgm:t>
        <a:bodyPr/>
        <a:lstStyle/>
        <a:p>
          <a:endParaRPr lang="en-GB"/>
        </a:p>
      </dgm:t>
    </dgm:pt>
    <dgm:pt modelId="{CEB9A707-C7E8-49AB-9B80-AC58A2AD15FC}" type="pres">
      <dgm:prSet presAssocID="{833ED0D1-F990-4C9E-B165-60F1837AD09B}" presName="ParentText" presStyleLbl="revTx" presStyleIdx="4" presStyleCnt="5">
        <dgm:presLayoutVars>
          <dgm:chMax val="0"/>
          <dgm:chPref val="0"/>
          <dgm:bulletEnabled val="1"/>
        </dgm:presLayoutVars>
      </dgm:prSet>
      <dgm:spPr>
        <a:prstGeom prst="rect">
          <a:avLst/>
        </a:prstGeom>
      </dgm:spPr>
      <dgm:t>
        <a:bodyPr/>
        <a:lstStyle/>
        <a:p>
          <a:endParaRPr lang="en-GB"/>
        </a:p>
      </dgm:t>
    </dgm:pt>
  </dgm:ptLst>
  <dgm:cxnLst>
    <dgm:cxn modelId="{A8EA439C-21A6-4D0B-8D38-F4FFD6DBC818}" type="presOf" srcId="{4E60CC93-4D81-4AC8-8926-128919BFF5FF}" destId="{B89D7D11-8C7C-4D3E-A104-AF55B34E38B2}" srcOrd="0" destOrd="0" presId="urn:microsoft.com/office/officeart/2009/3/layout/StepUpProcess"/>
    <dgm:cxn modelId="{07DDAA9F-69B1-4EFB-81C2-0FCC99A4F5F4}" type="presOf" srcId="{984177CF-0DAC-4B53-B72E-BF5D396A8C51}" destId="{EBC58E0B-6A8D-474D-BB31-43B7B64C1E5A}" srcOrd="0" destOrd="0" presId="urn:microsoft.com/office/officeart/2009/3/layout/StepUpProcess"/>
    <dgm:cxn modelId="{6C0AD130-9F2F-44F4-8F20-B38FA8CA1018}" srcId="{FB88F653-30B9-45C6-BF7B-E356886375DD}" destId="{61E3FB15-430D-427B-9763-40C00C35A6C9}" srcOrd="2" destOrd="0" parTransId="{E6D77F3A-1F25-4A3A-9347-B21DAA50D1E1}" sibTransId="{C587A275-F7AE-45A5-B157-936405CD53AB}"/>
    <dgm:cxn modelId="{1EFDDB96-A219-4D99-A4FC-14546E0E4822}" srcId="{FB88F653-30B9-45C6-BF7B-E356886375DD}" destId="{984177CF-0DAC-4B53-B72E-BF5D396A8C51}" srcOrd="0" destOrd="0" parTransId="{B417A0E1-8EC2-4581-89DA-E0866D38A53B}" sibTransId="{C14635D9-3191-463E-8BAD-DB8EF44775AD}"/>
    <dgm:cxn modelId="{03940614-5830-4307-9CED-920C3CC57C15}" srcId="{FB88F653-30B9-45C6-BF7B-E356886375DD}" destId="{4E60CC93-4D81-4AC8-8926-128919BFF5FF}" srcOrd="3" destOrd="0" parTransId="{B734ACD5-8303-414C-A0C6-999C42514041}" sibTransId="{68454E7C-1898-4EAC-A587-BCF571B2DA00}"/>
    <dgm:cxn modelId="{6282F759-9976-4923-AB48-68CB57538BF6}" srcId="{FB88F653-30B9-45C6-BF7B-E356886375DD}" destId="{833ED0D1-F990-4C9E-B165-60F1837AD09B}" srcOrd="4" destOrd="0" parTransId="{799AF12D-D010-4510-B728-E1DFCCC11CBD}" sibTransId="{087FC06C-5CD5-43D5-8707-531636161290}"/>
    <dgm:cxn modelId="{71324889-F458-42B7-8E98-0CCC24906164}" srcId="{FB88F653-30B9-45C6-BF7B-E356886375DD}" destId="{76EC2A89-ECF9-410B-ABAB-18205E74B1AB}" srcOrd="1" destOrd="0" parTransId="{B6788BA6-E837-4F69-BA6D-E78E12CC5E06}" sibTransId="{5D1C98CE-7583-41CA-ACB6-4DB54C8B47E5}"/>
    <dgm:cxn modelId="{5418FC1D-09EC-461A-B19D-44134B18E160}" type="presOf" srcId="{FB88F653-30B9-45C6-BF7B-E356886375DD}" destId="{B28DB940-4AC2-4218-98B2-CB69255BAE86}" srcOrd="0" destOrd="0" presId="urn:microsoft.com/office/officeart/2009/3/layout/StepUpProcess"/>
    <dgm:cxn modelId="{8B77F57C-2949-4AF1-98EF-05EBFCE3EC2B}" type="presOf" srcId="{76EC2A89-ECF9-410B-ABAB-18205E74B1AB}" destId="{09051706-A99E-40C4-AA5C-8825CFEA0B4F}" srcOrd="0" destOrd="0" presId="urn:microsoft.com/office/officeart/2009/3/layout/StepUpProcess"/>
    <dgm:cxn modelId="{1EF2FC17-9A09-4BBF-89BE-8DB9F4A09680}" type="presOf" srcId="{61E3FB15-430D-427B-9763-40C00C35A6C9}" destId="{23D28359-FC4E-4629-B571-3E581D482DBD}" srcOrd="0" destOrd="0" presId="urn:microsoft.com/office/officeart/2009/3/layout/StepUpProcess"/>
    <dgm:cxn modelId="{A811B1F5-3CA1-4054-913B-DD7BEEABB639}" type="presOf" srcId="{833ED0D1-F990-4C9E-B165-60F1837AD09B}" destId="{CEB9A707-C7E8-49AB-9B80-AC58A2AD15FC}" srcOrd="0" destOrd="0" presId="urn:microsoft.com/office/officeart/2009/3/layout/StepUpProcess"/>
    <dgm:cxn modelId="{C39D2514-A0CC-4218-8AF0-95E7049E0E89}" type="presParOf" srcId="{B28DB940-4AC2-4218-98B2-CB69255BAE86}" destId="{7A6A779E-2DF5-4683-B7C9-D7A0E278917C}" srcOrd="0" destOrd="0" presId="urn:microsoft.com/office/officeart/2009/3/layout/StepUpProcess"/>
    <dgm:cxn modelId="{6A36EFA7-9750-4E94-8982-4C9656E9A928}" type="presParOf" srcId="{7A6A779E-2DF5-4683-B7C9-D7A0E278917C}" destId="{6CE2C8CE-6B5B-4390-BD46-85E7B3E445D1}" srcOrd="0" destOrd="0" presId="urn:microsoft.com/office/officeart/2009/3/layout/StepUpProcess"/>
    <dgm:cxn modelId="{A9904647-1B38-4C85-8F80-8D0198152EB7}" type="presParOf" srcId="{7A6A779E-2DF5-4683-B7C9-D7A0E278917C}" destId="{EBC58E0B-6A8D-474D-BB31-43B7B64C1E5A}" srcOrd="1" destOrd="0" presId="urn:microsoft.com/office/officeart/2009/3/layout/StepUpProcess"/>
    <dgm:cxn modelId="{97CCF4AF-C717-4979-A02C-D2111E52089F}" type="presParOf" srcId="{7A6A779E-2DF5-4683-B7C9-D7A0E278917C}" destId="{18DE5B40-D972-4695-A000-01DDB4DEE278}" srcOrd="2" destOrd="0" presId="urn:microsoft.com/office/officeart/2009/3/layout/StepUpProcess"/>
    <dgm:cxn modelId="{50B11F19-E214-4576-893B-457C4258DAE1}" type="presParOf" srcId="{B28DB940-4AC2-4218-98B2-CB69255BAE86}" destId="{9FBD683D-C55D-4A43-874F-612B7C8D4055}" srcOrd="1" destOrd="0" presId="urn:microsoft.com/office/officeart/2009/3/layout/StepUpProcess"/>
    <dgm:cxn modelId="{19A2CC04-EBBA-4875-A84D-F7E9356EA3ED}" type="presParOf" srcId="{9FBD683D-C55D-4A43-874F-612B7C8D4055}" destId="{E15058FE-F416-4F36-B2E4-48F5445E6D70}" srcOrd="0" destOrd="0" presId="urn:microsoft.com/office/officeart/2009/3/layout/StepUpProcess"/>
    <dgm:cxn modelId="{4600F340-10C8-419F-81C8-B1E077A1F77B}" type="presParOf" srcId="{B28DB940-4AC2-4218-98B2-CB69255BAE86}" destId="{8E4D249B-724F-4171-9965-CFD92D07A4B3}" srcOrd="2" destOrd="0" presId="urn:microsoft.com/office/officeart/2009/3/layout/StepUpProcess"/>
    <dgm:cxn modelId="{9D4AC88B-21D5-4999-9742-49770A4CA90E}" type="presParOf" srcId="{8E4D249B-724F-4171-9965-CFD92D07A4B3}" destId="{4EDEB9EC-D0D6-4B91-B241-6E00FED336D3}" srcOrd="0" destOrd="0" presId="urn:microsoft.com/office/officeart/2009/3/layout/StepUpProcess"/>
    <dgm:cxn modelId="{79A9B124-1A78-4985-BC09-DACC7A359B66}" type="presParOf" srcId="{8E4D249B-724F-4171-9965-CFD92D07A4B3}" destId="{09051706-A99E-40C4-AA5C-8825CFEA0B4F}" srcOrd="1" destOrd="0" presId="urn:microsoft.com/office/officeart/2009/3/layout/StepUpProcess"/>
    <dgm:cxn modelId="{E446CB6E-E1CE-4828-8489-E25C59D1D261}" type="presParOf" srcId="{8E4D249B-724F-4171-9965-CFD92D07A4B3}" destId="{D6575A3F-2FCA-4D31-B0D8-ABFF4BB58B2D}" srcOrd="2" destOrd="0" presId="urn:microsoft.com/office/officeart/2009/3/layout/StepUpProcess"/>
    <dgm:cxn modelId="{B1EA7330-E3C6-4AB3-97FD-75513814E707}" type="presParOf" srcId="{B28DB940-4AC2-4218-98B2-CB69255BAE86}" destId="{19B60985-C341-4555-80C4-8B0340D3B924}" srcOrd="3" destOrd="0" presId="urn:microsoft.com/office/officeart/2009/3/layout/StepUpProcess"/>
    <dgm:cxn modelId="{BA5F9907-2154-463C-8040-DE378BF0E0E9}" type="presParOf" srcId="{19B60985-C341-4555-80C4-8B0340D3B924}" destId="{C0F48457-52DC-4CC3-BE3A-8D2F64694813}" srcOrd="0" destOrd="0" presId="urn:microsoft.com/office/officeart/2009/3/layout/StepUpProcess"/>
    <dgm:cxn modelId="{B992A4AE-6D12-419B-8171-3E54F8DBB660}" type="presParOf" srcId="{B28DB940-4AC2-4218-98B2-CB69255BAE86}" destId="{1E856FE3-EC43-4607-88F6-7312ED9F8799}" srcOrd="4" destOrd="0" presId="urn:microsoft.com/office/officeart/2009/3/layout/StepUpProcess"/>
    <dgm:cxn modelId="{24ACA152-F3BF-4E6A-92F3-6D5B61B7712A}" type="presParOf" srcId="{1E856FE3-EC43-4607-88F6-7312ED9F8799}" destId="{976ED7B1-DB8C-45E4-9554-9CF7ED3D45A0}" srcOrd="0" destOrd="0" presId="urn:microsoft.com/office/officeart/2009/3/layout/StepUpProcess"/>
    <dgm:cxn modelId="{9739B9F4-C6D1-4CDC-8AEC-B8AB8316BF38}" type="presParOf" srcId="{1E856FE3-EC43-4607-88F6-7312ED9F8799}" destId="{23D28359-FC4E-4629-B571-3E581D482DBD}" srcOrd="1" destOrd="0" presId="urn:microsoft.com/office/officeart/2009/3/layout/StepUpProcess"/>
    <dgm:cxn modelId="{867C8BF5-D481-4F90-9367-1A0B4CDE826E}" type="presParOf" srcId="{1E856FE3-EC43-4607-88F6-7312ED9F8799}" destId="{BF9D8EE2-684B-4A89-B120-1DE5203EBDAC}" srcOrd="2" destOrd="0" presId="urn:microsoft.com/office/officeart/2009/3/layout/StepUpProcess"/>
    <dgm:cxn modelId="{2D7D3A06-DDFD-4F21-A96F-840AD1F7E4D3}" type="presParOf" srcId="{B28DB940-4AC2-4218-98B2-CB69255BAE86}" destId="{37E10581-1B1B-4848-994F-5381437695C6}" srcOrd="5" destOrd="0" presId="urn:microsoft.com/office/officeart/2009/3/layout/StepUpProcess"/>
    <dgm:cxn modelId="{5A16127A-C3F3-4ADF-BA1C-618B4945AF03}" type="presParOf" srcId="{37E10581-1B1B-4848-994F-5381437695C6}" destId="{3E3A8B90-C12D-4102-8B70-F5C4707ACA54}" srcOrd="0" destOrd="0" presId="urn:microsoft.com/office/officeart/2009/3/layout/StepUpProcess"/>
    <dgm:cxn modelId="{49BCAE83-638A-4099-AAEE-D7CFFF02A6E3}" type="presParOf" srcId="{B28DB940-4AC2-4218-98B2-CB69255BAE86}" destId="{109E8DB5-F717-4460-B73D-6E9085138CE8}" srcOrd="6" destOrd="0" presId="urn:microsoft.com/office/officeart/2009/3/layout/StepUpProcess"/>
    <dgm:cxn modelId="{7E20027D-DEBF-4F57-B531-172990CF35A5}" type="presParOf" srcId="{109E8DB5-F717-4460-B73D-6E9085138CE8}" destId="{39649F5E-FC5F-4530-9598-39AD2EFBFBF3}" srcOrd="0" destOrd="0" presId="urn:microsoft.com/office/officeart/2009/3/layout/StepUpProcess"/>
    <dgm:cxn modelId="{4194039F-243C-4CA8-9907-B53BF5BFFC1C}" type="presParOf" srcId="{109E8DB5-F717-4460-B73D-6E9085138CE8}" destId="{B89D7D11-8C7C-4D3E-A104-AF55B34E38B2}" srcOrd="1" destOrd="0" presId="urn:microsoft.com/office/officeart/2009/3/layout/StepUpProcess"/>
    <dgm:cxn modelId="{F8CD31DD-A864-406A-8574-9F9C150C6612}" type="presParOf" srcId="{109E8DB5-F717-4460-B73D-6E9085138CE8}" destId="{AAF99BED-59F7-4E89-AF44-86EE609D2950}" srcOrd="2" destOrd="0" presId="urn:microsoft.com/office/officeart/2009/3/layout/StepUpProcess"/>
    <dgm:cxn modelId="{6002880C-ECE8-42D4-BCC8-7F5BB5365831}" type="presParOf" srcId="{B28DB940-4AC2-4218-98B2-CB69255BAE86}" destId="{46333829-98A4-4932-8583-F1FDE56E791C}" srcOrd="7" destOrd="0" presId="urn:microsoft.com/office/officeart/2009/3/layout/StepUpProcess"/>
    <dgm:cxn modelId="{9AD1F76D-410E-457B-BF7D-4BDDC41BC5E2}" type="presParOf" srcId="{46333829-98A4-4932-8583-F1FDE56E791C}" destId="{1E0D962F-F300-4F08-AF15-897C9FF72C7D}" srcOrd="0" destOrd="0" presId="urn:microsoft.com/office/officeart/2009/3/layout/StepUpProcess"/>
    <dgm:cxn modelId="{20FBF468-07E3-42E4-8ECE-6D7AC4B53FE6}" type="presParOf" srcId="{B28DB940-4AC2-4218-98B2-CB69255BAE86}" destId="{7D0122D3-645B-47CB-A742-EAEE89F9E47F}" srcOrd="8" destOrd="0" presId="urn:microsoft.com/office/officeart/2009/3/layout/StepUpProcess"/>
    <dgm:cxn modelId="{92BFA601-FD50-4CBC-BB8D-58EB8CAC918F}" type="presParOf" srcId="{7D0122D3-645B-47CB-A742-EAEE89F9E47F}" destId="{6B2A77F4-A52D-4167-AF97-9774EC258E1E}" srcOrd="0" destOrd="0" presId="urn:microsoft.com/office/officeart/2009/3/layout/StepUpProcess"/>
    <dgm:cxn modelId="{83DE2F51-6465-4907-B121-CDE4CEAC2B4B}" type="presParOf" srcId="{7D0122D3-645B-47CB-A742-EAEE89F9E47F}" destId="{CEB9A707-C7E8-49AB-9B80-AC58A2AD15FC}" srcOrd="1" destOrd="0" presId="urn:microsoft.com/office/officeart/2009/3/layout/StepUpProcess"/>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E2C8CE-6B5B-4390-BD46-85E7B3E445D1}">
      <dsp:nvSpPr>
        <dsp:cNvPr id="0" name=""/>
        <dsp:cNvSpPr/>
      </dsp:nvSpPr>
      <dsp:spPr>
        <a:xfrm rot="5400000">
          <a:off x="290633" y="1489447"/>
          <a:ext cx="873906" cy="1454160"/>
        </a:xfrm>
        <a:prstGeom prst="corner">
          <a:avLst>
            <a:gd name="adj1" fmla="val 16120"/>
            <a:gd name="adj2" fmla="val 16110"/>
          </a:avLst>
        </a:prstGeom>
        <a:solidFill>
          <a:srgbClr val="4BACC6">
            <a:hueOff val="0"/>
            <a:satOff val="0"/>
            <a:lumOff val="0"/>
            <a:alphaOff val="0"/>
          </a:srgbClr>
        </a:solidFill>
        <a:ln w="25400" cap="flat" cmpd="sng" algn="ctr">
          <a:solidFill>
            <a:srgbClr val="4BACC6">
              <a:hueOff val="0"/>
              <a:satOff val="0"/>
              <a:lumOff val="0"/>
              <a:alphaOff val="0"/>
            </a:srgbClr>
          </a:solidFill>
          <a:prstDash val="solid"/>
        </a:ln>
        <a:effectLst/>
      </dsp:spPr>
      <dsp:style>
        <a:lnRef idx="2">
          <a:scrgbClr r="0" g="0" b="0"/>
        </a:lnRef>
        <a:fillRef idx="1">
          <a:scrgbClr r="0" g="0" b="0"/>
        </a:fillRef>
        <a:effectRef idx="0">
          <a:scrgbClr r="0" g="0" b="0"/>
        </a:effectRef>
        <a:fontRef idx="minor">
          <a:schemeClr val="lt1"/>
        </a:fontRef>
      </dsp:style>
    </dsp:sp>
    <dsp:sp modelId="{EBC58E0B-6A8D-474D-BB31-43B7B64C1E5A}">
      <dsp:nvSpPr>
        <dsp:cNvPr id="0" name=""/>
        <dsp:cNvSpPr/>
      </dsp:nvSpPr>
      <dsp:spPr>
        <a:xfrm>
          <a:off x="144757" y="1923927"/>
          <a:ext cx="1312824" cy="1150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ctr" defTabSz="488950">
            <a:lnSpc>
              <a:spcPct val="90000"/>
            </a:lnSpc>
            <a:spcBef>
              <a:spcPct val="0"/>
            </a:spcBef>
            <a:spcAft>
              <a:spcPct val="35000"/>
            </a:spcAft>
          </a:pPr>
          <a:r>
            <a:rPr lang="en-GB" sz="1100" b="1" kern="1200">
              <a:solidFill>
                <a:sysClr val="windowText" lastClr="000000">
                  <a:hueOff val="0"/>
                  <a:satOff val="0"/>
                  <a:lumOff val="0"/>
                  <a:alphaOff val="0"/>
                </a:sysClr>
              </a:solidFill>
              <a:latin typeface="Calibri"/>
              <a:ea typeface="+mn-ea"/>
              <a:cs typeface="+mn-cs"/>
            </a:rPr>
            <a:t>STAGE 1</a:t>
          </a:r>
        </a:p>
        <a:p>
          <a:pPr lvl="0" algn="ctr" defTabSz="488950">
            <a:lnSpc>
              <a:spcPct val="90000"/>
            </a:lnSpc>
            <a:spcBef>
              <a:spcPct val="0"/>
            </a:spcBef>
            <a:spcAft>
              <a:spcPct val="35000"/>
            </a:spcAft>
          </a:pPr>
          <a:r>
            <a:rPr lang="en-GB" sz="1000" b="1" kern="1200">
              <a:solidFill>
                <a:srgbClr val="00B0F0"/>
              </a:solidFill>
              <a:latin typeface="Calibri"/>
              <a:ea typeface="+mn-ea"/>
              <a:cs typeface="+mn-cs"/>
            </a:rPr>
            <a:t>OPPRESSION</a:t>
          </a:r>
        </a:p>
        <a:p>
          <a:pPr lvl="0" algn="ctr" defTabSz="488950">
            <a:lnSpc>
              <a:spcPct val="90000"/>
            </a:lnSpc>
            <a:spcBef>
              <a:spcPct val="0"/>
            </a:spcBef>
            <a:spcAft>
              <a:spcPct val="35000"/>
            </a:spcAft>
          </a:pPr>
          <a:r>
            <a:rPr lang="en-GB" sz="1000" kern="1200">
              <a:solidFill>
                <a:sysClr val="windowText" lastClr="000000">
                  <a:hueOff val="0"/>
                  <a:satOff val="0"/>
                  <a:lumOff val="0"/>
                  <a:alphaOff val="0"/>
                </a:sysClr>
              </a:solidFill>
              <a:latin typeface="Calibri"/>
              <a:ea typeface="+mn-ea"/>
              <a:cs typeface="+mn-cs"/>
            </a:rPr>
            <a:t>I do nothing</a:t>
          </a:r>
        </a:p>
        <a:p>
          <a:pPr lvl="0" algn="ctr" defTabSz="488950">
            <a:lnSpc>
              <a:spcPct val="90000"/>
            </a:lnSpc>
            <a:spcBef>
              <a:spcPct val="0"/>
            </a:spcBef>
            <a:spcAft>
              <a:spcPct val="35000"/>
            </a:spcAft>
          </a:pPr>
          <a:r>
            <a:rPr lang="en-GB" sz="1000" kern="1200">
              <a:solidFill>
                <a:sysClr val="windowText" lastClr="000000">
                  <a:hueOff val="0"/>
                  <a:satOff val="0"/>
                  <a:lumOff val="0"/>
                  <a:alphaOff val="0"/>
                </a:sysClr>
              </a:solidFill>
              <a:latin typeface="Calibri"/>
              <a:ea typeface="+mn-ea"/>
              <a:cs typeface="+mn-cs"/>
            </a:rPr>
            <a:t>I don't know I'm oppressed</a:t>
          </a:r>
        </a:p>
        <a:p>
          <a:pPr lvl="0" algn="ctr" defTabSz="488950">
            <a:lnSpc>
              <a:spcPct val="90000"/>
            </a:lnSpc>
            <a:spcBef>
              <a:spcPct val="0"/>
            </a:spcBef>
            <a:spcAft>
              <a:spcPct val="35000"/>
            </a:spcAft>
          </a:pPr>
          <a:r>
            <a:rPr lang="en-GB" sz="1100" b="1" u="none" kern="1200" cap="none" spc="0">
              <a:ln w="952"/>
              <a:solidFill>
                <a:srgbClr val="00B0F0"/>
              </a:solidFill>
              <a:effectLst>
                <a:innerShdw blurRad="69850" dist="43180" dir="5400000">
                  <a:srgbClr val="000000">
                    <a:alpha val="65000"/>
                  </a:srgbClr>
                </a:innerShdw>
              </a:effectLst>
              <a:latin typeface="Calibri"/>
              <a:ea typeface="+mn-ea"/>
              <a:cs typeface="+mn-cs"/>
            </a:rPr>
            <a:t>'UNKNOWING ACCEPTANCE'</a:t>
          </a:r>
        </a:p>
        <a:p>
          <a:pPr lvl="0" algn="ctr" defTabSz="488950">
            <a:lnSpc>
              <a:spcPct val="90000"/>
            </a:lnSpc>
            <a:spcBef>
              <a:spcPct val="0"/>
            </a:spcBef>
            <a:spcAft>
              <a:spcPct val="35000"/>
            </a:spcAft>
          </a:pPr>
          <a:r>
            <a:rPr lang="en-GB" sz="1100" b="1" i="1" kern="1200">
              <a:solidFill>
                <a:sysClr val="windowText" lastClr="000000">
                  <a:hueOff val="0"/>
                  <a:satOff val="0"/>
                  <a:lumOff val="0"/>
                  <a:alphaOff val="0"/>
                </a:sysClr>
              </a:solidFill>
              <a:latin typeface="Calibri"/>
              <a:ea typeface="+mn-ea"/>
              <a:cs typeface="+mn-cs"/>
            </a:rPr>
            <a:t>Powerless and Controlled</a:t>
          </a:r>
          <a:endParaRPr lang="en-GB" sz="1100" b="1" u="none" kern="1200" cap="none" spc="0">
            <a:ln w="952"/>
            <a:solidFill>
              <a:srgbClr val="00B0F0"/>
            </a:solidFill>
            <a:effectLst>
              <a:innerShdw blurRad="69850" dist="43180" dir="5400000">
                <a:srgbClr val="000000">
                  <a:alpha val="65000"/>
                </a:srgbClr>
              </a:innerShdw>
            </a:effectLst>
            <a:latin typeface="Calibri"/>
            <a:ea typeface="+mn-ea"/>
            <a:cs typeface="+mn-cs"/>
          </a:endParaRPr>
        </a:p>
      </dsp:txBody>
      <dsp:txXfrm>
        <a:off x="144757" y="1923927"/>
        <a:ext cx="1312824" cy="1150767"/>
      </dsp:txXfrm>
    </dsp:sp>
    <dsp:sp modelId="{18DE5B40-D972-4695-A000-01DDB4DEE278}">
      <dsp:nvSpPr>
        <dsp:cNvPr id="0" name=""/>
        <dsp:cNvSpPr/>
      </dsp:nvSpPr>
      <dsp:spPr>
        <a:xfrm>
          <a:off x="1209878" y="1382390"/>
          <a:ext cx="247702" cy="247702"/>
        </a:xfrm>
        <a:prstGeom prst="triangle">
          <a:avLst>
            <a:gd name="adj" fmla="val 100000"/>
          </a:avLst>
        </a:prstGeom>
        <a:solidFill>
          <a:srgbClr val="4BACC6">
            <a:hueOff val="-1241735"/>
            <a:satOff val="4976"/>
            <a:lumOff val="1078"/>
            <a:alphaOff val="0"/>
          </a:srgbClr>
        </a:solidFill>
        <a:ln w="25400" cap="flat" cmpd="sng" algn="ctr">
          <a:solidFill>
            <a:srgbClr val="4BACC6">
              <a:hueOff val="-1241735"/>
              <a:satOff val="4976"/>
              <a:lumOff val="1078"/>
              <a:alphaOff val="0"/>
            </a:srgbClr>
          </a:solidFill>
          <a:prstDash val="solid"/>
        </a:ln>
        <a:effectLst/>
      </dsp:spPr>
      <dsp:style>
        <a:lnRef idx="2">
          <a:scrgbClr r="0" g="0" b="0"/>
        </a:lnRef>
        <a:fillRef idx="1">
          <a:scrgbClr r="0" g="0" b="0"/>
        </a:fillRef>
        <a:effectRef idx="0">
          <a:scrgbClr r="0" g="0" b="0"/>
        </a:effectRef>
        <a:fontRef idx="minor">
          <a:schemeClr val="lt1"/>
        </a:fontRef>
      </dsp:style>
    </dsp:sp>
    <dsp:sp modelId="{4EDEB9EC-D0D6-4B91-B241-6E00FED336D3}">
      <dsp:nvSpPr>
        <dsp:cNvPr id="0" name=""/>
        <dsp:cNvSpPr/>
      </dsp:nvSpPr>
      <dsp:spPr>
        <a:xfrm rot="5400000">
          <a:off x="1897786" y="1091755"/>
          <a:ext cx="873906" cy="1454160"/>
        </a:xfrm>
        <a:prstGeom prst="corner">
          <a:avLst>
            <a:gd name="adj1" fmla="val 16120"/>
            <a:gd name="adj2" fmla="val 16110"/>
          </a:avLst>
        </a:prstGeom>
        <a:solidFill>
          <a:srgbClr val="4BACC6">
            <a:hueOff val="-2483469"/>
            <a:satOff val="9953"/>
            <a:lumOff val="2157"/>
            <a:alphaOff val="0"/>
          </a:srgbClr>
        </a:solidFill>
        <a:ln w="25400" cap="flat" cmpd="sng" algn="ctr">
          <a:solidFill>
            <a:srgbClr val="4BACC6">
              <a:hueOff val="-2483469"/>
              <a:satOff val="9953"/>
              <a:lumOff val="2157"/>
              <a:alphaOff val="0"/>
            </a:srgbClr>
          </a:solidFill>
          <a:prstDash val="solid"/>
        </a:ln>
        <a:effectLst/>
      </dsp:spPr>
      <dsp:style>
        <a:lnRef idx="2">
          <a:scrgbClr r="0" g="0" b="0"/>
        </a:lnRef>
        <a:fillRef idx="1">
          <a:scrgbClr r="0" g="0" b="0"/>
        </a:fillRef>
        <a:effectRef idx="0">
          <a:scrgbClr r="0" g="0" b="0"/>
        </a:effectRef>
        <a:fontRef idx="minor">
          <a:schemeClr val="lt1"/>
        </a:fontRef>
      </dsp:style>
    </dsp:sp>
    <dsp:sp modelId="{09051706-A99E-40C4-AA5C-8825CFEA0B4F}">
      <dsp:nvSpPr>
        <dsp:cNvPr id="0" name=""/>
        <dsp:cNvSpPr/>
      </dsp:nvSpPr>
      <dsp:spPr>
        <a:xfrm>
          <a:off x="1751910" y="1526236"/>
          <a:ext cx="1312824" cy="1150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ctr" defTabSz="488950">
            <a:lnSpc>
              <a:spcPct val="90000"/>
            </a:lnSpc>
            <a:spcBef>
              <a:spcPct val="0"/>
            </a:spcBef>
            <a:spcAft>
              <a:spcPct val="35000"/>
            </a:spcAft>
          </a:pPr>
          <a:r>
            <a:rPr lang="en-GB" sz="1100" b="1" kern="1200">
              <a:solidFill>
                <a:sysClr val="windowText" lastClr="000000">
                  <a:hueOff val="0"/>
                  <a:satOff val="0"/>
                  <a:lumOff val="0"/>
                  <a:alphaOff val="0"/>
                </a:sysClr>
              </a:solidFill>
              <a:latin typeface="Calibri"/>
              <a:ea typeface="+mn-ea"/>
              <a:cs typeface="+mn-cs"/>
            </a:rPr>
            <a:t>STAGE 2</a:t>
          </a:r>
        </a:p>
        <a:p>
          <a:pPr lvl="0" algn="ctr" defTabSz="488950">
            <a:lnSpc>
              <a:spcPct val="90000"/>
            </a:lnSpc>
            <a:spcBef>
              <a:spcPct val="0"/>
            </a:spcBef>
            <a:spcAft>
              <a:spcPct val="35000"/>
            </a:spcAft>
          </a:pPr>
          <a:r>
            <a:rPr lang="en-GB" sz="1000" b="1" kern="1200">
              <a:solidFill>
                <a:srgbClr val="00B050"/>
              </a:solidFill>
              <a:latin typeface="Calibri"/>
              <a:ea typeface="+mn-ea"/>
              <a:cs typeface="+mn-cs"/>
            </a:rPr>
            <a:t>AWARENESS OF OPPRESSION</a:t>
          </a:r>
        </a:p>
        <a:p>
          <a:pPr lvl="0" algn="ctr" defTabSz="488950">
            <a:lnSpc>
              <a:spcPct val="90000"/>
            </a:lnSpc>
            <a:spcBef>
              <a:spcPct val="0"/>
            </a:spcBef>
            <a:spcAft>
              <a:spcPct val="35000"/>
            </a:spcAft>
          </a:pPr>
          <a:r>
            <a:rPr lang="en-GB" sz="1000" kern="1200">
              <a:solidFill>
                <a:sysClr val="windowText" lastClr="000000">
                  <a:hueOff val="0"/>
                  <a:satOff val="0"/>
                  <a:lumOff val="0"/>
                  <a:alphaOff val="0"/>
                </a:sysClr>
              </a:solidFill>
              <a:latin typeface="Calibri"/>
              <a:ea typeface="+mn-ea"/>
              <a:cs typeface="+mn-cs"/>
            </a:rPr>
            <a:t>I can't do anything</a:t>
          </a:r>
        </a:p>
        <a:p>
          <a:pPr lvl="0" algn="ctr" defTabSz="488950">
            <a:lnSpc>
              <a:spcPct val="90000"/>
            </a:lnSpc>
            <a:spcBef>
              <a:spcPct val="0"/>
            </a:spcBef>
            <a:spcAft>
              <a:spcPct val="35000"/>
            </a:spcAft>
          </a:pPr>
          <a:r>
            <a:rPr lang="en-GB" sz="1000" kern="1200">
              <a:solidFill>
                <a:sysClr val="windowText" lastClr="000000">
                  <a:hueOff val="0"/>
                  <a:satOff val="0"/>
                  <a:lumOff val="0"/>
                  <a:alphaOff val="0"/>
                </a:sysClr>
              </a:solidFill>
              <a:latin typeface="Calibri"/>
              <a:ea typeface="+mn-ea"/>
              <a:cs typeface="+mn-cs"/>
            </a:rPr>
            <a:t>I accept and acknowledge my oppression</a:t>
          </a:r>
        </a:p>
        <a:p>
          <a:pPr lvl="0" algn="ctr" defTabSz="488950">
            <a:lnSpc>
              <a:spcPct val="90000"/>
            </a:lnSpc>
            <a:spcBef>
              <a:spcPct val="0"/>
            </a:spcBef>
            <a:spcAft>
              <a:spcPct val="35000"/>
            </a:spcAft>
          </a:pPr>
          <a:r>
            <a:rPr lang="en-GB" sz="1100" b="1" kern="1200">
              <a:ln w="3175">
                <a:noFill/>
              </a:ln>
              <a:solidFill>
                <a:srgbClr val="00B050"/>
              </a:solidFill>
              <a:latin typeface="Calibri"/>
              <a:ea typeface="+mn-ea"/>
              <a:cs typeface="+mn-cs"/>
            </a:rPr>
            <a:t>'KNOWING ACCEPTANCE'</a:t>
          </a:r>
        </a:p>
        <a:p>
          <a:pPr lvl="0" algn="ctr" defTabSz="488950">
            <a:lnSpc>
              <a:spcPct val="90000"/>
            </a:lnSpc>
            <a:spcBef>
              <a:spcPct val="0"/>
            </a:spcBef>
            <a:spcAft>
              <a:spcPct val="35000"/>
            </a:spcAft>
          </a:pPr>
          <a:r>
            <a:rPr lang="en-GB" sz="1100" b="1" i="1" kern="1200">
              <a:solidFill>
                <a:sysClr val="windowText" lastClr="000000">
                  <a:hueOff val="0"/>
                  <a:satOff val="0"/>
                  <a:lumOff val="0"/>
                  <a:alphaOff val="0"/>
                </a:sysClr>
              </a:solidFill>
              <a:latin typeface="Calibri"/>
              <a:ea typeface="+mn-ea"/>
              <a:cs typeface="+mn-cs"/>
            </a:rPr>
            <a:t>Powerless and Controlled with Understanding</a:t>
          </a:r>
          <a:endParaRPr lang="en-GB" sz="1100" b="1" kern="1200">
            <a:ln w="3175">
              <a:noFill/>
            </a:ln>
            <a:solidFill>
              <a:srgbClr val="00B050"/>
            </a:solidFill>
            <a:latin typeface="Calibri"/>
            <a:ea typeface="+mn-ea"/>
            <a:cs typeface="+mn-cs"/>
          </a:endParaRPr>
        </a:p>
      </dsp:txBody>
      <dsp:txXfrm>
        <a:off x="1751910" y="1526236"/>
        <a:ext cx="1312824" cy="1150767"/>
      </dsp:txXfrm>
    </dsp:sp>
    <dsp:sp modelId="{D6575A3F-2FCA-4D31-B0D8-ABFF4BB58B2D}">
      <dsp:nvSpPr>
        <dsp:cNvPr id="0" name=""/>
        <dsp:cNvSpPr/>
      </dsp:nvSpPr>
      <dsp:spPr>
        <a:xfrm>
          <a:off x="2817031" y="984698"/>
          <a:ext cx="247702" cy="247702"/>
        </a:xfrm>
        <a:prstGeom prst="triangle">
          <a:avLst>
            <a:gd name="adj" fmla="val 100000"/>
          </a:avLst>
        </a:prstGeom>
        <a:solidFill>
          <a:srgbClr val="4BACC6">
            <a:hueOff val="-3725204"/>
            <a:satOff val="14929"/>
            <a:lumOff val="3235"/>
            <a:alphaOff val="0"/>
          </a:srgbClr>
        </a:solidFill>
        <a:ln w="25400" cap="flat" cmpd="sng" algn="ctr">
          <a:solidFill>
            <a:srgbClr val="4BACC6">
              <a:hueOff val="-3725204"/>
              <a:satOff val="14929"/>
              <a:lumOff val="3235"/>
              <a:alphaOff val="0"/>
            </a:srgbClr>
          </a:solidFill>
          <a:prstDash val="solid"/>
        </a:ln>
        <a:effectLst/>
      </dsp:spPr>
      <dsp:style>
        <a:lnRef idx="2">
          <a:scrgbClr r="0" g="0" b="0"/>
        </a:lnRef>
        <a:fillRef idx="1">
          <a:scrgbClr r="0" g="0" b="0"/>
        </a:fillRef>
        <a:effectRef idx="0">
          <a:scrgbClr r="0" g="0" b="0"/>
        </a:effectRef>
        <a:fontRef idx="minor">
          <a:schemeClr val="lt1"/>
        </a:fontRef>
      </dsp:style>
    </dsp:sp>
    <dsp:sp modelId="{976ED7B1-DB8C-45E4-9554-9CF7ED3D45A0}">
      <dsp:nvSpPr>
        <dsp:cNvPr id="0" name=""/>
        <dsp:cNvSpPr/>
      </dsp:nvSpPr>
      <dsp:spPr>
        <a:xfrm rot="5400000">
          <a:off x="3504939" y="694064"/>
          <a:ext cx="873906" cy="1454160"/>
        </a:xfrm>
        <a:prstGeom prst="corner">
          <a:avLst>
            <a:gd name="adj1" fmla="val 16120"/>
            <a:gd name="adj2" fmla="val 16110"/>
          </a:avLst>
        </a:prstGeom>
        <a:solidFill>
          <a:srgbClr val="4BACC6">
            <a:hueOff val="-4966938"/>
            <a:satOff val="19906"/>
            <a:lumOff val="4314"/>
            <a:alphaOff val="0"/>
          </a:srgbClr>
        </a:solidFill>
        <a:ln w="25400" cap="flat" cmpd="sng" algn="ctr">
          <a:solidFill>
            <a:srgbClr val="4BACC6">
              <a:hueOff val="-4966938"/>
              <a:satOff val="19906"/>
              <a:lumOff val="4314"/>
              <a:alphaOff val="0"/>
            </a:srgbClr>
          </a:solidFill>
          <a:prstDash val="solid"/>
        </a:ln>
        <a:effectLst/>
      </dsp:spPr>
      <dsp:style>
        <a:lnRef idx="2">
          <a:scrgbClr r="0" g="0" b="0"/>
        </a:lnRef>
        <a:fillRef idx="1">
          <a:scrgbClr r="0" g="0" b="0"/>
        </a:fillRef>
        <a:effectRef idx="0">
          <a:scrgbClr r="0" g="0" b="0"/>
        </a:effectRef>
        <a:fontRef idx="minor">
          <a:schemeClr val="lt1"/>
        </a:fontRef>
      </dsp:style>
    </dsp:sp>
    <dsp:sp modelId="{23D28359-FC4E-4629-B571-3E581D482DBD}">
      <dsp:nvSpPr>
        <dsp:cNvPr id="0" name=""/>
        <dsp:cNvSpPr/>
      </dsp:nvSpPr>
      <dsp:spPr>
        <a:xfrm>
          <a:off x="3359063" y="1128544"/>
          <a:ext cx="1312824" cy="1150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ctr" defTabSz="488950">
            <a:lnSpc>
              <a:spcPct val="90000"/>
            </a:lnSpc>
            <a:spcBef>
              <a:spcPct val="0"/>
            </a:spcBef>
            <a:spcAft>
              <a:spcPct val="35000"/>
            </a:spcAft>
          </a:pPr>
          <a:r>
            <a:rPr lang="en-GB" sz="1100" b="1" kern="1200" dirty="0">
              <a:solidFill>
                <a:sysClr val="windowText" lastClr="000000">
                  <a:hueOff val="0"/>
                  <a:satOff val="0"/>
                  <a:lumOff val="0"/>
                  <a:alphaOff val="0"/>
                </a:sysClr>
              </a:solidFill>
              <a:latin typeface="Calibri"/>
              <a:ea typeface="+mn-ea"/>
              <a:cs typeface="+mn-cs"/>
            </a:rPr>
            <a:t>STAGE 3</a:t>
          </a:r>
        </a:p>
        <a:p>
          <a:pPr lvl="0" algn="ctr" defTabSz="488950">
            <a:lnSpc>
              <a:spcPct val="90000"/>
            </a:lnSpc>
            <a:spcBef>
              <a:spcPct val="0"/>
            </a:spcBef>
            <a:spcAft>
              <a:spcPct val="35000"/>
            </a:spcAft>
          </a:pPr>
          <a:r>
            <a:rPr lang="en-GB" sz="1000" b="1" kern="1200" dirty="0">
              <a:solidFill>
                <a:srgbClr val="9BBB59">
                  <a:lumMod val="50000"/>
                </a:srgbClr>
              </a:solidFill>
              <a:latin typeface="Calibri"/>
              <a:ea typeface="+mn-ea"/>
              <a:cs typeface="+mn-cs"/>
            </a:rPr>
            <a:t>AWARENESS OF THE NEED FOR AGENCY</a:t>
          </a:r>
        </a:p>
        <a:p>
          <a:pPr lvl="0" algn="ctr" defTabSz="488950">
            <a:lnSpc>
              <a:spcPct val="90000"/>
            </a:lnSpc>
            <a:spcBef>
              <a:spcPct val="0"/>
            </a:spcBef>
            <a:spcAft>
              <a:spcPct val="35000"/>
            </a:spcAft>
          </a:pPr>
          <a:r>
            <a:rPr lang="en-GB" sz="1000" kern="1200" dirty="0">
              <a:solidFill>
                <a:sysClr val="windowText" lastClr="000000">
                  <a:hueOff val="0"/>
                  <a:satOff val="0"/>
                  <a:lumOff val="0"/>
                  <a:alphaOff val="0"/>
                </a:sysClr>
              </a:solidFill>
              <a:latin typeface="Calibri"/>
              <a:ea typeface="+mn-ea"/>
              <a:cs typeface="+mn-cs"/>
            </a:rPr>
            <a:t>I need to do something</a:t>
          </a:r>
        </a:p>
        <a:p>
          <a:pPr lvl="0" algn="ctr" defTabSz="488950">
            <a:lnSpc>
              <a:spcPct val="90000"/>
            </a:lnSpc>
            <a:spcBef>
              <a:spcPct val="0"/>
            </a:spcBef>
            <a:spcAft>
              <a:spcPct val="35000"/>
            </a:spcAft>
          </a:pPr>
          <a:r>
            <a:rPr lang="en-GB" sz="1000" kern="1200" dirty="0">
              <a:solidFill>
                <a:sysClr val="windowText" lastClr="000000">
                  <a:hueOff val="0"/>
                  <a:satOff val="0"/>
                  <a:lumOff val="0"/>
                  <a:alphaOff val="0"/>
                </a:sysClr>
              </a:solidFill>
              <a:latin typeface="Calibri"/>
              <a:ea typeface="+mn-ea"/>
              <a:cs typeface="+mn-cs"/>
            </a:rPr>
            <a:t>I have the power to act against oppression</a:t>
          </a:r>
        </a:p>
        <a:p>
          <a:pPr lvl="0" algn="ctr" defTabSz="488950">
            <a:lnSpc>
              <a:spcPct val="90000"/>
            </a:lnSpc>
            <a:spcBef>
              <a:spcPct val="0"/>
            </a:spcBef>
            <a:spcAft>
              <a:spcPct val="35000"/>
            </a:spcAft>
          </a:pPr>
          <a:r>
            <a:rPr lang="en-GB" sz="1100" b="1" kern="1200" dirty="0">
              <a:solidFill>
                <a:srgbClr val="92D050">
                  <a:shade val="30000"/>
                  <a:satMod val="115000"/>
                </a:srgbClr>
              </a:solidFill>
              <a:latin typeface="Calibri"/>
              <a:ea typeface="+mn-ea"/>
              <a:cs typeface="+mn-cs"/>
            </a:rPr>
            <a:t>POWER </a:t>
          </a:r>
          <a:br>
            <a:rPr lang="en-GB" sz="1100" b="1" kern="1200" dirty="0">
              <a:solidFill>
                <a:srgbClr val="92D050">
                  <a:shade val="30000"/>
                  <a:satMod val="115000"/>
                </a:srgbClr>
              </a:solidFill>
              <a:latin typeface="Calibri"/>
              <a:ea typeface="+mn-ea"/>
              <a:cs typeface="+mn-cs"/>
            </a:rPr>
          </a:br>
          <a:r>
            <a:rPr lang="en-GB" sz="1100" b="1" kern="1200" dirty="0">
              <a:solidFill>
                <a:srgbClr val="92D050">
                  <a:shade val="30000"/>
                  <a:satMod val="115000"/>
                </a:srgbClr>
              </a:solidFill>
              <a:latin typeface="Calibri"/>
              <a:ea typeface="+mn-ea"/>
              <a:cs typeface="+mn-cs"/>
            </a:rPr>
            <a:t>TO 'ACT' </a:t>
          </a:r>
        </a:p>
        <a:p>
          <a:pPr lvl="0" algn="ctr" defTabSz="488950">
            <a:lnSpc>
              <a:spcPct val="90000"/>
            </a:lnSpc>
            <a:spcBef>
              <a:spcPct val="0"/>
            </a:spcBef>
            <a:spcAft>
              <a:spcPct val="35000"/>
            </a:spcAft>
          </a:pPr>
          <a:r>
            <a:rPr lang="en-GB" sz="1100" b="1" i="1" kern="1200" dirty="0">
              <a:solidFill>
                <a:sysClr val="windowText" lastClr="000000">
                  <a:hueOff val="0"/>
                  <a:satOff val="0"/>
                  <a:lumOff val="0"/>
                  <a:alphaOff val="0"/>
                </a:sysClr>
              </a:solidFill>
              <a:latin typeface="Calibri"/>
              <a:ea typeface="+mn-ea"/>
              <a:cs typeface="+mn-cs"/>
            </a:rPr>
            <a:t>Some Power </a:t>
          </a:r>
          <a:br>
            <a:rPr lang="en-GB" sz="1100" b="1" i="1" kern="1200" dirty="0">
              <a:solidFill>
                <a:sysClr val="windowText" lastClr="000000">
                  <a:hueOff val="0"/>
                  <a:satOff val="0"/>
                  <a:lumOff val="0"/>
                  <a:alphaOff val="0"/>
                </a:sysClr>
              </a:solidFill>
              <a:latin typeface="Calibri"/>
              <a:ea typeface="+mn-ea"/>
              <a:cs typeface="+mn-cs"/>
            </a:rPr>
          </a:br>
          <a:r>
            <a:rPr lang="en-GB" sz="1100" b="1" i="1" kern="1200" dirty="0">
              <a:solidFill>
                <a:sysClr val="windowText" lastClr="000000">
                  <a:hueOff val="0"/>
                  <a:satOff val="0"/>
                  <a:lumOff val="0"/>
                  <a:alphaOff val="0"/>
                </a:sysClr>
              </a:solidFill>
              <a:latin typeface="Calibri"/>
              <a:ea typeface="+mn-ea"/>
              <a:cs typeface="+mn-cs"/>
            </a:rPr>
            <a:t>yet still Controlled</a:t>
          </a:r>
          <a:endParaRPr lang="en-GB" sz="1100" b="1" kern="1200" dirty="0">
            <a:solidFill>
              <a:srgbClr val="92D050">
                <a:shade val="30000"/>
                <a:satMod val="115000"/>
              </a:srgbClr>
            </a:solidFill>
            <a:latin typeface="Calibri"/>
            <a:ea typeface="+mn-ea"/>
            <a:cs typeface="+mn-cs"/>
          </a:endParaRPr>
        </a:p>
      </dsp:txBody>
      <dsp:txXfrm>
        <a:off x="3359063" y="1128544"/>
        <a:ext cx="1312824" cy="1150767"/>
      </dsp:txXfrm>
    </dsp:sp>
    <dsp:sp modelId="{BF9D8EE2-684B-4A89-B120-1DE5203EBDAC}">
      <dsp:nvSpPr>
        <dsp:cNvPr id="0" name=""/>
        <dsp:cNvSpPr/>
      </dsp:nvSpPr>
      <dsp:spPr>
        <a:xfrm>
          <a:off x="4424184" y="587007"/>
          <a:ext cx="247702" cy="247702"/>
        </a:xfrm>
        <a:prstGeom prst="triangle">
          <a:avLst>
            <a:gd name="adj" fmla="val 100000"/>
          </a:avLst>
        </a:prstGeom>
        <a:solidFill>
          <a:srgbClr val="4BACC6">
            <a:hueOff val="-6208672"/>
            <a:satOff val="24882"/>
            <a:lumOff val="5392"/>
            <a:alphaOff val="0"/>
          </a:srgbClr>
        </a:solidFill>
        <a:ln w="25400" cap="flat" cmpd="sng" algn="ctr">
          <a:solidFill>
            <a:srgbClr val="4BACC6">
              <a:hueOff val="-6208672"/>
              <a:satOff val="24882"/>
              <a:lumOff val="5392"/>
              <a:alphaOff val="0"/>
            </a:srgbClr>
          </a:solidFill>
          <a:prstDash val="solid"/>
        </a:ln>
        <a:effectLst/>
      </dsp:spPr>
      <dsp:style>
        <a:lnRef idx="2">
          <a:scrgbClr r="0" g="0" b="0"/>
        </a:lnRef>
        <a:fillRef idx="1">
          <a:scrgbClr r="0" g="0" b="0"/>
        </a:fillRef>
        <a:effectRef idx="0">
          <a:scrgbClr r="0" g="0" b="0"/>
        </a:effectRef>
        <a:fontRef idx="minor">
          <a:schemeClr val="lt1"/>
        </a:fontRef>
      </dsp:style>
    </dsp:sp>
    <dsp:sp modelId="{39649F5E-FC5F-4530-9598-39AD2EFBFBF3}">
      <dsp:nvSpPr>
        <dsp:cNvPr id="0" name=""/>
        <dsp:cNvSpPr/>
      </dsp:nvSpPr>
      <dsp:spPr>
        <a:xfrm rot="5400000">
          <a:off x="5112092" y="296372"/>
          <a:ext cx="873906" cy="1454160"/>
        </a:xfrm>
        <a:prstGeom prst="corner">
          <a:avLst>
            <a:gd name="adj1" fmla="val 16120"/>
            <a:gd name="adj2" fmla="val 16110"/>
          </a:avLst>
        </a:prstGeom>
        <a:solidFill>
          <a:srgbClr val="4BACC6">
            <a:hueOff val="-7450407"/>
            <a:satOff val="29858"/>
            <a:lumOff val="6471"/>
            <a:alphaOff val="0"/>
          </a:srgbClr>
        </a:solidFill>
        <a:ln w="25400" cap="flat" cmpd="sng" algn="ctr">
          <a:solidFill>
            <a:srgbClr val="4BACC6">
              <a:hueOff val="-7450407"/>
              <a:satOff val="29858"/>
              <a:lumOff val="6471"/>
              <a:alphaOff val="0"/>
            </a:srgbClr>
          </a:solidFill>
          <a:prstDash val="solid"/>
        </a:ln>
        <a:effectLst/>
      </dsp:spPr>
      <dsp:style>
        <a:lnRef idx="2">
          <a:scrgbClr r="0" g="0" b="0"/>
        </a:lnRef>
        <a:fillRef idx="1">
          <a:scrgbClr r="0" g="0" b="0"/>
        </a:fillRef>
        <a:effectRef idx="0">
          <a:scrgbClr r="0" g="0" b="0"/>
        </a:effectRef>
        <a:fontRef idx="minor">
          <a:schemeClr val="lt1"/>
        </a:fontRef>
      </dsp:style>
    </dsp:sp>
    <dsp:sp modelId="{B89D7D11-8C7C-4D3E-A104-AF55B34E38B2}">
      <dsp:nvSpPr>
        <dsp:cNvPr id="0" name=""/>
        <dsp:cNvSpPr/>
      </dsp:nvSpPr>
      <dsp:spPr>
        <a:xfrm>
          <a:off x="4966216" y="730853"/>
          <a:ext cx="1312824" cy="1150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ctr" defTabSz="488950">
            <a:lnSpc>
              <a:spcPct val="90000"/>
            </a:lnSpc>
            <a:spcBef>
              <a:spcPct val="0"/>
            </a:spcBef>
            <a:spcAft>
              <a:spcPct val="35000"/>
            </a:spcAft>
          </a:pPr>
          <a:r>
            <a:rPr lang="en-GB" sz="1100" b="1" kern="1200">
              <a:solidFill>
                <a:sysClr val="windowText" lastClr="000000">
                  <a:hueOff val="0"/>
                  <a:satOff val="0"/>
                  <a:lumOff val="0"/>
                  <a:alphaOff val="0"/>
                </a:sysClr>
              </a:solidFill>
              <a:latin typeface="Calibri"/>
              <a:ea typeface="+mn-ea"/>
              <a:cs typeface="+mn-cs"/>
            </a:rPr>
            <a:t>STAGE 4</a:t>
          </a:r>
        </a:p>
        <a:p>
          <a:pPr lvl="0" algn="ctr" defTabSz="488950">
            <a:lnSpc>
              <a:spcPct val="90000"/>
            </a:lnSpc>
            <a:spcBef>
              <a:spcPct val="0"/>
            </a:spcBef>
            <a:spcAft>
              <a:spcPct val="35000"/>
            </a:spcAft>
          </a:pPr>
          <a:r>
            <a:rPr lang="en-GB" sz="1000" b="1" kern="1200">
              <a:ln w="3175">
                <a:noFill/>
              </a:ln>
              <a:solidFill>
                <a:srgbClr val="FFCC00"/>
              </a:solidFill>
              <a:latin typeface="Calibri"/>
              <a:ea typeface="+mn-ea"/>
              <a:cs typeface="+mn-cs"/>
            </a:rPr>
            <a:t>AGENCY IN ACTION</a:t>
          </a:r>
        </a:p>
        <a:p>
          <a:pPr lvl="0" algn="ctr" defTabSz="488950">
            <a:lnSpc>
              <a:spcPct val="90000"/>
            </a:lnSpc>
            <a:spcBef>
              <a:spcPct val="0"/>
            </a:spcBef>
            <a:spcAft>
              <a:spcPct val="35000"/>
            </a:spcAft>
          </a:pPr>
          <a:r>
            <a:rPr lang="en-GB" sz="1000" kern="1200">
              <a:ln>
                <a:noFill/>
              </a:ln>
              <a:solidFill>
                <a:sysClr val="windowText" lastClr="000000">
                  <a:hueOff val="0"/>
                  <a:satOff val="0"/>
                  <a:lumOff val="0"/>
                  <a:alphaOff val="0"/>
                </a:sysClr>
              </a:solidFill>
              <a:latin typeface="Calibri"/>
              <a:ea typeface="+mn-ea"/>
              <a:cs typeface="+mn-cs"/>
            </a:rPr>
            <a:t>I do something</a:t>
          </a:r>
        </a:p>
        <a:p>
          <a:pPr lvl="0" algn="ctr" defTabSz="488950">
            <a:lnSpc>
              <a:spcPct val="90000"/>
            </a:lnSpc>
            <a:spcBef>
              <a:spcPct val="0"/>
            </a:spcBef>
            <a:spcAft>
              <a:spcPct val="35000"/>
            </a:spcAft>
          </a:pPr>
          <a:r>
            <a:rPr lang="en-GB" sz="1000" kern="1200">
              <a:ln>
                <a:noFill/>
              </a:ln>
              <a:solidFill>
                <a:sysClr val="windowText" lastClr="000000">
                  <a:hueOff val="0"/>
                  <a:satOff val="0"/>
                  <a:lumOff val="0"/>
                  <a:alphaOff val="0"/>
                </a:sysClr>
              </a:solidFill>
              <a:latin typeface="Calibri"/>
              <a:ea typeface="+mn-ea"/>
              <a:cs typeface="+mn-cs"/>
            </a:rPr>
            <a:t>I use the power to act against oppression</a:t>
          </a:r>
        </a:p>
        <a:p>
          <a:pPr lvl="0" algn="ctr" defTabSz="488950">
            <a:lnSpc>
              <a:spcPct val="90000"/>
            </a:lnSpc>
            <a:spcBef>
              <a:spcPct val="0"/>
            </a:spcBef>
            <a:spcAft>
              <a:spcPct val="35000"/>
            </a:spcAft>
          </a:pPr>
          <a:r>
            <a:rPr lang="en-GB" sz="1200" b="1" kern="1200">
              <a:ln w="3175">
                <a:noFill/>
              </a:ln>
              <a:solidFill>
                <a:srgbClr val="FFCC00"/>
              </a:solidFill>
              <a:latin typeface="Calibri"/>
              <a:ea typeface="+mn-ea"/>
              <a:cs typeface="+mn-cs"/>
            </a:rPr>
            <a:t>'ACTION</a:t>
          </a:r>
          <a:r>
            <a:rPr lang="en-GB" sz="1100" kern="1200">
              <a:ln w="3175">
                <a:noFill/>
              </a:ln>
              <a:solidFill>
                <a:srgbClr val="FFCC00"/>
              </a:solidFill>
              <a:latin typeface="Calibri"/>
              <a:ea typeface="+mn-ea"/>
              <a:cs typeface="+mn-cs"/>
            </a:rPr>
            <a:t>'</a:t>
          </a:r>
        </a:p>
        <a:p>
          <a:pPr lvl="0" algn="ctr" defTabSz="488950">
            <a:lnSpc>
              <a:spcPct val="90000"/>
            </a:lnSpc>
            <a:spcBef>
              <a:spcPct val="0"/>
            </a:spcBef>
            <a:spcAft>
              <a:spcPct val="35000"/>
            </a:spcAft>
          </a:pPr>
          <a:r>
            <a:rPr lang="en-GB" sz="1100" b="1" i="1" kern="1200">
              <a:ln>
                <a:noFill/>
              </a:ln>
              <a:solidFill>
                <a:sysClr val="windowText" lastClr="000000">
                  <a:hueOff val="0"/>
                  <a:satOff val="0"/>
                  <a:lumOff val="0"/>
                  <a:alphaOff val="0"/>
                </a:sysClr>
              </a:solidFill>
              <a:latin typeface="Calibri"/>
              <a:ea typeface="+mn-ea"/>
              <a:cs typeface="+mn-cs"/>
            </a:rPr>
            <a:t>Powerful and </a:t>
          </a:r>
          <a:br>
            <a:rPr lang="en-GB" sz="1100" b="1" i="1" kern="1200">
              <a:ln>
                <a:noFill/>
              </a:ln>
              <a:solidFill>
                <a:sysClr val="windowText" lastClr="000000">
                  <a:hueOff val="0"/>
                  <a:satOff val="0"/>
                  <a:lumOff val="0"/>
                  <a:alphaOff val="0"/>
                </a:sysClr>
              </a:solidFill>
              <a:latin typeface="Calibri"/>
              <a:ea typeface="+mn-ea"/>
              <a:cs typeface="+mn-cs"/>
            </a:rPr>
          </a:br>
          <a:r>
            <a:rPr lang="en-GB" sz="1100" b="1" i="1" kern="1200">
              <a:ln>
                <a:noFill/>
              </a:ln>
              <a:solidFill>
                <a:sysClr val="windowText" lastClr="000000">
                  <a:hueOff val="0"/>
                  <a:satOff val="0"/>
                  <a:lumOff val="0"/>
                  <a:alphaOff val="0"/>
                </a:sysClr>
              </a:solidFill>
              <a:latin typeface="Calibri"/>
              <a:ea typeface="+mn-ea"/>
              <a:cs typeface="+mn-cs"/>
            </a:rPr>
            <a:t>Not Controlled</a:t>
          </a:r>
          <a:endParaRPr lang="en-GB" sz="1100" kern="1200">
            <a:ln w="3175">
              <a:noFill/>
            </a:ln>
            <a:solidFill>
              <a:srgbClr val="FFCC00"/>
            </a:solidFill>
            <a:latin typeface="Calibri"/>
            <a:ea typeface="+mn-ea"/>
            <a:cs typeface="+mn-cs"/>
          </a:endParaRPr>
        </a:p>
      </dsp:txBody>
      <dsp:txXfrm>
        <a:off x="4966216" y="730853"/>
        <a:ext cx="1312824" cy="1150767"/>
      </dsp:txXfrm>
    </dsp:sp>
    <dsp:sp modelId="{AAF99BED-59F7-4E89-AF44-86EE609D2950}">
      <dsp:nvSpPr>
        <dsp:cNvPr id="0" name=""/>
        <dsp:cNvSpPr/>
      </dsp:nvSpPr>
      <dsp:spPr>
        <a:xfrm>
          <a:off x="6031337" y="189315"/>
          <a:ext cx="247702" cy="247702"/>
        </a:xfrm>
        <a:prstGeom prst="triangle">
          <a:avLst>
            <a:gd name="adj" fmla="val 100000"/>
          </a:avLst>
        </a:prstGeom>
        <a:solidFill>
          <a:srgbClr val="4BACC6">
            <a:hueOff val="-8692142"/>
            <a:satOff val="34835"/>
            <a:lumOff val="7549"/>
            <a:alphaOff val="0"/>
          </a:srgbClr>
        </a:solidFill>
        <a:ln w="25400" cap="flat" cmpd="sng" algn="ctr">
          <a:solidFill>
            <a:srgbClr val="4BACC6">
              <a:hueOff val="-8692142"/>
              <a:satOff val="34835"/>
              <a:lumOff val="7549"/>
              <a:alphaOff val="0"/>
            </a:srgbClr>
          </a:solidFill>
          <a:prstDash val="solid"/>
        </a:ln>
        <a:effectLst/>
      </dsp:spPr>
      <dsp:style>
        <a:lnRef idx="2">
          <a:scrgbClr r="0" g="0" b="0"/>
        </a:lnRef>
        <a:fillRef idx="1">
          <a:scrgbClr r="0" g="0" b="0"/>
        </a:fillRef>
        <a:effectRef idx="0">
          <a:scrgbClr r="0" g="0" b="0"/>
        </a:effectRef>
        <a:fontRef idx="minor">
          <a:schemeClr val="lt1"/>
        </a:fontRef>
      </dsp:style>
    </dsp:sp>
    <dsp:sp modelId="{6B2A77F4-A52D-4167-AF97-9774EC258E1E}">
      <dsp:nvSpPr>
        <dsp:cNvPr id="0" name=""/>
        <dsp:cNvSpPr/>
      </dsp:nvSpPr>
      <dsp:spPr>
        <a:xfrm rot="5400000">
          <a:off x="6719245" y="-101319"/>
          <a:ext cx="873906" cy="1454160"/>
        </a:xfrm>
        <a:prstGeom prst="corner">
          <a:avLst>
            <a:gd name="adj1" fmla="val 16120"/>
            <a:gd name="adj2" fmla="val 16110"/>
          </a:avLst>
        </a:prstGeom>
        <a:solidFill>
          <a:srgbClr val="4BACC6">
            <a:hueOff val="-9933876"/>
            <a:satOff val="39811"/>
            <a:lumOff val="8628"/>
            <a:alphaOff val="0"/>
          </a:srgbClr>
        </a:solidFill>
        <a:ln w="25400" cap="flat" cmpd="sng" algn="ctr">
          <a:solidFill>
            <a:srgbClr val="4BACC6">
              <a:hueOff val="-9933876"/>
              <a:satOff val="39811"/>
              <a:lumOff val="8628"/>
              <a:alphaOff val="0"/>
            </a:srgbClr>
          </a:solidFill>
          <a:prstDash val="solid"/>
        </a:ln>
        <a:effectLst/>
      </dsp:spPr>
      <dsp:style>
        <a:lnRef idx="2">
          <a:scrgbClr r="0" g="0" b="0"/>
        </a:lnRef>
        <a:fillRef idx="1">
          <a:scrgbClr r="0" g="0" b="0"/>
        </a:fillRef>
        <a:effectRef idx="0">
          <a:scrgbClr r="0" g="0" b="0"/>
        </a:effectRef>
        <a:fontRef idx="minor">
          <a:schemeClr val="lt1"/>
        </a:fontRef>
      </dsp:style>
    </dsp:sp>
    <dsp:sp modelId="{CEB9A707-C7E8-49AB-9B80-AC58A2AD15FC}">
      <dsp:nvSpPr>
        <dsp:cNvPr id="0" name=""/>
        <dsp:cNvSpPr/>
      </dsp:nvSpPr>
      <dsp:spPr>
        <a:xfrm>
          <a:off x="6573369" y="333161"/>
          <a:ext cx="1312824" cy="1150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ctr" defTabSz="488950">
            <a:lnSpc>
              <a:spcPct val="90000"/>
            </a:lnSpc>
            <a:spcBef>
              <a:spcPct val="0"/>
            </a:spcBef>
            <a:spcAft>
              <a:spcPct val="35000"/>
            </a:spcAft>
          </a:pPr>
          <a:r>
            <a:rPr lang="en-GB" sz="1100" b="1" kern="1200">
              <a:solidFill>
                <a:sysClr val="windowText" lastClr="000000">
                  <a:hueOff val="0"/>
                  <a:satOff val="0"/>
                  <a:lumOff val="0"/>
                  <a:alphaOff val="0"/>
                </a:sysClr>
              </a:solidFill>
              <a:latin typeface="Calibri"/>
              <a:ea typeface="+mn-ea"/>
              <a:cs typeface="+mn-cs"/>
            </a:rPr>
            <a:t>STAGE 5</a:t>
          </a:r>
        </a:p>
        <a:p>
          <a:pPr lvl="0" algn="ctr" defTabSz="488950">
            <a:lnSpc>
              <a:spcPct val="90000"/>
            </a:lnSpc>
            <a:spcBef>
              <a:spcPct val="0"/>
            </a:spcBef>
            <a:spcAft>
              <a:spcPct val="35000"/>
            </a:spcAft>
          </a:pPr>
          <a:r>
            <a:rPr lang="en-GB" sz="1000" b="1" kern="1200">
              <a:solidFill>
                <a:srgbClr val="CC3300"/>
              </a:solidFill>
              <a:latin typeface="Calibri"/>
              <a:ea typeface="+mn-ea"/>
              <a:cs typeface="+mn-cs"/>
            </a:rPr>
            <a:t>AUTO-AGENCY</a:t>
          </a:r>
        </a:p>
        <a:p>
          <a:pPr lvl="0" algn="ctr" defTabSz="488950">
            <a:lnSpc>
              <a:spcPct val="90000"/>
            </a:lnSpc>
            <a:spcBef>
              <a:spcPct val="0"/>
            </a:spcBef>
            <a:spcAft>
              <a:spcPct val="35000"/>
            </a:spcAft>
          </a:pPr>
          <a:r>
            <a:rPr lang="en-GB" sz="1000" kern="1200">
              <a:solidFill>
                <a:sysClr val="windowText" lastClr="000000">
                  <a:hueOff val="0"/>
                  <a:satOff val="0"/>
                  <a:lumOff val="0"/>
                  <a:alphaOff val="0"/>
                </a:sysClr>
              </a:solidFill>
              <a:latin typeface="Calibri"/>
              <a:ea typeface="+mn-ea"/>
              <a:cs typeface="+mn-cs"/>
            </a:rPr>
            <a:t>I do something automatically</a:t>
          </a:r>
        </a:p>
        <a:p>
          <a:pPr lvl="0" algn="ctr" defTabSz="488950">
            <a:lnSpc>
              <a:spcPct val="90000"/>
            </a:lnSpc>
            <a:spcBef>
              <a:spcPct val="0"/>
            </a:spcBef>
            <a:spcAft>
              <a:spcPct val="35000"/>
            </a:spcAft>
          </a:pPr>
          <a:r>
            <a:rPr lang="en-GB" sz="1000" kern="1200">
              <a:solidFill>
                <a:sysClr val="windowText" lastClr="000000">
                  <a:hueOff val="0"/>
                  <a:satOff val="0"/>
                  <a:lumOff val="0"/>
                  <a:alphaOff val="0"/>
                </a:sysClr>
              </a:solidFill>
              <a:latin typeface="Calibri"/>
              <a:ea typeface="+mn-ea"/>
              <a:cs typeface="+mn-cs"/>
            </a:rPr>
            <a:t>Explicit knowing unacceptance of oppression</a:t>
          </a:r>
        </a:p>
        <a:p>
          <a:pPr lvl="0" algn="ctr" defTabSz="488950">
            <a:lnSpc>
              <a:spcPct val="90000"/>
            </a:lnSpc>
            <a:spcBef>
              <a:spcPct val="0"/>
            </a:spcBef>
            <a:spcAft>
              <a:spcPct val="35000"/>
            </a:spcAft>
          </a:pPr>
          <a:r>
            <a:rPr lang="en-GB" sz="1100" b="1" kern="1200" cap="none" spc="0">
              <a:ln w="952">
                <a:noFill/>
              </a:ln>
              <a:solidFill>
                <a:srgbClr val="CC3300"/>
              </a:solidFill>
              <a:effectLst/>
              <a:latin typeface="Calibri"/>
              <a:ea typeface="+mn-ea"/>
              <a:cs typeface="+mn-cs"/>
            </a:rPr>
            <a:t>'PREVENTION &amp; RESISTANCE</a:t>
          </a:r>
          <a:r>
            <a:rPr lang="en-GB" sz="900" kern="1200">
              <a:solidFill>
                <a:srgbClr val="CC3300"/>
              </a:solidFill>
              <a:latin typeface="Calibri"/>
              <a:ea typeface="+mn-ea"/>
              <a:cs typeface="+mn-cs"/>
            </a:rPr>
            <a:t>'</a:t>
          </a:r>
        </a:p>
        <a:p>
          <a:pPr lvl="0" algn="ctr" defTabSz="488950">
            <a:lnSpc>
              <a:spcPct val="90000"/>
            </a:lnSpc>
            <a:spcBef>
              <a:spcPct val="0"/>
            </a:spcBef>
            <a:spcAft>
              <a:spcPct val="35000"/>
            </a:spcAft>
          </a:pPr>
          <a:r>
            <a:rPr lang="en-GB" sz="1100" b="1" i="1" kern="1200">
              <a:solidFill>
                <a:sysClr val="windowText" lastClr="000000">
                  <a:hueOff val="0"/>
                  <a:satOff val="0"/>
                  <a:lumOff val="0"/>
                  <a:alphaOff val="0"/>
                </a:sysClr>
              </a:solidFill>
              <a:latin typeface="Calibri"/>
              <a:ea typeface="+mn-ea"/>
              <a:cs typeface="+mn-cs"/>
            </a:rPr>
            <a:t>Powerful and </a:t>
          </a:r>
          <a:br>
            <a:rPr lang="en-GB" sz="1100" b="1" i="1" kern="1200">
              <a:solidFill>
                <a:sysClr val="windowText" lastClr="000000">
                  <a:hueOff val="0"/>
                  <a:satOff val="0"/>
                  <a:lumOff val="0"/>
                  <a:alphaOff val="0"/>
                </a:sysClr>
              </a:solidFill>
              <a:latin typeface="Calibri"/>
              <a:ea typeface="+mn-ea"/>
              <a:cs typeface="+mn-cs"/>
            </a:rPr>
          </a:br>
          <a:r>
            <a:rPr lang="en-GB" sz="1100" b="1" i="1" kern="1200">
              <a:solidFill>
                <a:sysClr val="windowText" lastClr="000000">
                  <a:hueOff val="0"/>
                  <a:satOff val="0"/>
                  <a:lumOff val="0"/>
                  <a:alphaOff val="0"/>
                </a:sysClr>
              </a:solidFill>
              <a:latin typeface="Calibri"/>
              <a:ea typeface="+mn-ea"/>
              <a:cs typeface="+mn-cs"/>
            </a:rPr>
            <a:t>In Control</a:t>
          </a:r>
          <a:endParaRPr lang="en-GB" sz="1100" kern="1200">
            <a:solidFill>
              <a:srgbClr val="CC3300"/>
            </a:solidFill>
            <a:latin typeface="Calibri"/>
            <a:ea typeface="+mn-ea"/>
            <a:cs typeface="+mn-cs"/>
          </a:endParaRPr>
        </a:p>
        <a:p>
          <a:pPr lvl="0" algn="ctr" defTabSz="488950">
            <a:lnSpc>
              <a:spcPct val="90000"/>
            </a:lnSpc>
            <a:spcBef>
              <a:spcPct val="0"/>
            </a:spcBef>
            <a:spcAft>
              <a:spcPct val="35000"/>
            </a:spcAft>
          </a:pPr>
          <a:endParaRPr lang="en-GB" sz="900" kern="1200">
            <a:solidFill>
              <a:sysClr val="windowText" lastClr="000000">
                <a:hueOff val="0"/>
                <a:satOff val="0"/>
                <a:lumOff val="0"/>
                <a:alphaOff val="0"/>
              </a:sysClr>
            </a:solidFill>
            <a:latin typeface="Calibri"/>
            <a:ea typeface="+mn-ea"/>
            <a:cs typeface="+mn-cs"/>
          </a:endParaRPr>
        </a:p>
      </dsp:txBody>
      <dsp:txXfrm>
        <a:off x="6573369" y="333161"/>
        <a:ext cx="1312824" cy="11507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E2C8CE-6B5B-4390-BD46-85E7B3E445D1}">
      <dsp:nvSpPr>
        <dsp:cNvPr id="0" name=""/>
        <dsp:cNvSpPr/>
      </dsp:nvSpPr>
      <dsp:spPr>
        <a:xfrm rot="5400000">
          <a:off x="302795" y="1892825"/>
          <a:ext cx="900995" cy="1499236"/>
        </a:xfrm>
        <a:prstGeom prst="corner">
          <a:avLst>
            <a:gd name="adj1" fmla="val 16120"/>
            <a:gd name="adj2" fmla="val 16110"/>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C58E0B-6A8D-474D-BB31-43B7B64C1E5A}">
      <dsp:nvSpPr>
        <dsp:cNvPr id="0" name=""/>
        <dsp:cNvSpPr/>
      </dsp:nvSpPr>
      <dsp:spPr>
        <a:xfrm>
          <a:off x="152396" y="2340773"/>
          <a:ext cx="1353519" cy="1186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ctr" defTabSz="488950">
            <a:lnSpc>
              <a:spcPct val="90000"/>
            </a:lnSpc>
            <a:spcBef>
              <a:spcPct val="0"/>
            </a:spcBef>
            <a:spcAft>
              <a:spcPct val="35000"/>
            </a:spcAft>
          </a:pPr>
          <a:r>
            <a:rPr lang="en-GB" sz="1100" b="1" kern="1200" dirty="0"/>
            <a:t>STAGE 1</a:t>
          </a:r>
        </a:p>
        <a:p>
          <a:pPr lvl="0" algn="ctr" defTabSz="488950">
            <a:lnSpc>
              <a:spcPct val="90000"/>
            </a:lnSpc>
            <a:spcBef>
              <a:spcPct val="0"/>
            </a:spcBef>
            <a:spcAft>
              <a:spcPct val="35000"/>
            </a:spcAft>
          </a:pPr>
          <a:r>
            <a:rPr lang="en-GB" sz="1000" b="1" kern="1200" dirty="0">
              <a:solidFill>
                <a:srgbClr val="00B0F0"/>
              </a:solidFill>
            </a:rPr>
            <a:t>OPPRESSION</a:t>
          </a:r>
        </a:p>
        <a:p>
          <a:pPr lvl="0" algn="ctr" defTabSz="488950">
            <a:lnSpc>
              <a:spcPct val="90000"/>
            </a:lnSpc>
            <a:spcBef>
              <a:spcPct val="0"/>
            </a:spcBef>
            <a:spcAft>
              <a:spcPct val="35000"/>
            </a:spcAft>
          </a:pPr>
          <a:r>
            <a:rPr lang="en-GB" sz="1000" kern="1200" dirty="0"/>
            <a:t>I am unaware of bullying in my group</a:t>
          </a:r>
        </a:p>
        <a:p>
          <a:pPr lvl="0" algn="ctr" defTabSz="488950">
            <a:lnSpc>
              <a:spcPct val="90000"/>
            </a:lnSpc>
            <a:spcBef>
              <a:spcPct val="0"/>
            </a:spcBef>
            <a:spcAft>
              <a:spcPct val="35000"/>
            </a:spcAft>
          </a:pPr>
          <a:r>
            <a:rPr lang="en-GB" sz="1100" b="1" u="none" kern="1200" cap="none" spc="0" dirty="0">
              <a:ln w="952"/>
              <a:solidFill>
                <a:srgbClr val="00B0F0"/>
              </a:solidFill>
              <a:effectLst>
                <a:innerShdw blurRad="69850" dist="43180" dir="5400000">
                  <a:srgbClr val="000000">
                    <a:alpha val="65000"/>
                  </a:srgbClr>
                </a:innerShdw>
              </a:effectLst>
            </a:rPr>
            <a:t>'UNKNOWING ACCEPTANCE'</a:t>
          </a:r>
        </a:p>
        <a:p>
          <a:pPr lvl="0" algn="ctr" defTabSz="488950">
            <a:lnSpc>
              <a:spcPct val="90000"/>
            </a:lnSpc>
            <a:spcBef>
              <a:spcPct val="0"/>
            </a:spcBef>
            <a:spcAft>
              <a:spcPct val="35000"/>
            </a:spcAft>
          </a:pPr>
          <a:r>
            <a:rPr lang="en-GB" sz="1100" b="1" i="1" kern="1200" dirty="0"/>
            <a:t>Powerless and Controlled</a:t>
          </a:r>
          <a:endParaRPr lang="en-GB" sz="1100" b="1" u="none" kern="1200" cap="none" spc="0" dirty="0">
            <a:ln w="952"/>
            <a:solidFill>
              <a:srgbClr val="00B0F0"/>
            </a:solidFill>
            <a:effectLst>
              <a:innerShdw blurRad="69850" dist="43180" dir="5400000">
                <a:srgbClr val="000000">
                  <a:alpha val="65000"/>
                </a:srgbClr>
              </a:innerShdw>
            </a:effectLst>
          </a:endParaRPr>
        </a:p>
      </dsp:txBody>
      <dsp:txXfrm>
        <a:off x="152396" y="2340773"/>
        <a:ext cx="1353519" cy="1186438"/>
      </dsp:txXfrm>
    </dsp:sp>
    <dsp:sp modelId="{18DE5B40-D972-4695-A000-01DDB4DEE278}">
      <dsp:nvSpPr>
        <dsp:cNvPr id="0" name=""/>
        <dsp:cNvSpPr/>
      </dsp:nvSpPr>
      <dsp:spPr>
        <a:xfrm>
          <a:off x="1250534" y="1782449"/>
          <a:ext cx="255380" cy="255380"/>
        </a:xfrm>
        <a:prstGeom prst="triangle">
          <a:avLst>
            <a:gd name="adj" fmla="val 100000"/>
          </a:avLst>
        </a:prstGeom>
        <a:solidFill>
          <a:schemeClr val="accent5">
            <a:hueOff val="-1241735"/>
            <a:satOff val="4976"/>
            <a:lumOff val="1078"/>
            <a:alphaOff val="0"/>
          </a:schemeClr>
        </a:solidFill>
        <a:ln w="25400" cap="flat" cmpd="sng" algn="ctr">
          <a:solidFill>
            <a:schemeClr val="accent5">
              <a:hueOff val="-1241735"/>
              <a:satOff val="4976"/>
              <a:lumOff val="107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DEB9EC-D0D6-4B91-B241-6E00FED336D3}">
      <dsp:nvSpPr>
        <dsp:cNvPr id="0" name=""/>
        <dsp:cNvSpPr/>
      </dsp:nvSpPr>
      <dsp:spPr>
        <a:xfrm rot="5400000">
          <a:off x="1959766" y="1482805"/>
          <a:ext cx="900995" cy="1499236"/>
        </a:xfrm>
        <a:prstGeom prst="corner">
          <a:avLst>
            <a:gd name="adj1" fmla="val 16120"/>
            <a:gd name="adj2" fmla="val 16110"/>
          </a:avLst>
        </a:prstGeom>
        <a:solidFill>
          <a:schemeClr val="accent5">
            <a:hueOff val="-2483469"/>
            <a:satOff val="9953"/>
            <a:lumOff val="2157"/>
            <a:alphaOff val="0"/>
          </a:schemeClr>
        </a:solidFill>
        <a:ln w="25400" cap="flat" cmpd="sng" algn="ctr">
          <a:solidFill>
            <a:schemeClr val="accent5">
              <a:hueOff val="-2483469"/>
              <a:satOff val="9953"/>
              <a:lumOff val="215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051706-A99E-40C4-AA5C-8825CFEA0B4F}">
      <dsp:nvSpPr>
        <dsp:cNvPr id="0" name=""/>
        <dsp:cNvSpPr/>
      </dsp:nvSpPr>
      <dsp:spPr>
        <a:xfrm>
          <a:off x="1809368" y="1930754"/>
          <a:ext cx="1353519" cy="1186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ctr" defTabSz="488950">
            <a:lnSpc>
              <a:spcPct val="90000"/>
            </a:lnSpc>
            <a:spcBef>
              <a:spcPct val="0"/>
            </a:spcBef>
            <a:spcAft>
              <a:spcPct val="35000"/>
            </a:spcAft>
          </a:pPr>
          <a:r>
            <a:rPr lang="en-GB" sz="1100" b="1" kern="1200"/>
            <a:t>STAGE 2</a:t>
          </a:r>
        </a:p>
        <a:p>
          <a:pPr lvl="0" algn="ctr" defTabSz="488950">
            <a:lnSpc>
              <a:spcPct val="90000"/>
            </a:lnSpc>
            <a:spcBef>
              <a:spcPct val="0"/>
            </a:spcBef>
            <a:spcAft>
              <a:spcPct val="35000"/>
            </a:spcAft>
          </a:pPr>
          <a:r>
            <a:rPr lang="en-GB" sz="1000" b="1" kern="1200">
              <a:solidFill>
                <a:srgbClr val="00B050"/>
              </a:solidFill>
            </a:rPr>
            <a:t>AWARENESS OF OPPRESSION</a:t>
          </a:r>
        </a:p>
        <a:p>
          <a:pPr lvl="0" algn="ctr" defTabSz="488950">
            <a:lnSpc>
              <a:spcPct val="90000"/>
            </a:lnSpc>
            <a:spcBef>
              <a:spcPct val="0"/>
            </a:spcBef>
            <a:spcAft>
              <a:spcPct val="35000"/>
            </a:spcAft>
          </a:pPr>
          <a:r>
            <a:rPr lang="en-GB" sz="1000" kern="1200"/>
            <a:t>I am aware that something is wrong but not sure what it is or what to do</a:t>
          </a:r>
        </a:p>
        <a:p>
          <a:pPr lvl="0" algn="ctr" defTabSz="488950">
            <a:lnSpc>
              <a:spcPct val="90000"/>
            </a:lnSpc>
            <a:spcBef>
              <a:spcPct val="0"/>
            </a:spcBef>
            <a:spcAft>
              <a:spcPct val="35000"/>
            </a:spcAft>
          </a:pPr>
          <a:r>
            <a:rPr lang="en-GB" sz="1100" b="1" kern="1200">
              <a:ln w="3175">
                <a:noFill/>
              </a:ln>
              <a:solidFill>
                <a:srgbClr val="00B050"/>
              </a:solidFill>
            </a:rPr>
            <a:t>'KNOWING CONCERN'</a:t>
          </a:r>
        </a:p>
        <a:p>
          <a:pPr lvl="0" algn="ctr" defTabSz="488950">
            <a:lnSpc>
              <a:spcPct val="90000"/>
            </a:lnSpc>
            <a:spcBef>
              <a:spcPct val="0"/>
            </a:spcBef>
            <a:spcAft>
              <a:spcPct val="35000"/>
            </a:spcAft>
          </a:pPr>
          <a:r>
            <a:rPr lang="en-GB" sz="1100" b="1" i="1" kern="1200"/>
            <a:t>Powerless and Constrained with Understanding</a:t>
          </a:r>
          <a:endParaRPr lang="en-GB" sz="1100" b="1" kern="1200">
            <a:ln w="3175">
              <a:noFill/>
            </a:ln>
            <a:solidFill>
              <a:srgbClr val="00B050"/>
            </a:solidFill>
          </a:endParaRPr>
        </a:p>
      </dsp:txBody>
      <dsp:txXfrm>
        <a:off x="1809368" y="1930754"/>
        <a:ext cx="1353519" cy="1186438"/>
      </dsp:txXfrm>
    </dsp:sp>
    <dsp:sp modelId="{D6575A3F-2FCA-4D31-B0D8-ABFF4BB58B2D}">
      <dsp:nvSpPr>
        <dsp:cNvPr id="0" name=""/>
        <dsp:cNvSpPr/>
      </dsp:nvSpPr>
      <dsp:spPr>
        <a:xfrm>
          <a:off x="2907506" y="1372430"/>
          <a:ext cx="255380" cy="255380"/>
        </a:xfrm>
        <a:prstGeom prst="triangle">
          <a:avLst>
            <a:gd name="adj" fmla="val 100000"/>
          </a:avLst>
        </a:prstGeom>
        <a:solidFill>
          <a:schemeClr val="accent5">
            <a:hueOff val="-3725204"/>
            <a:satOff val="14929"/>
            <a:lumOff val="3235"/>
            <a:alphaOff val="0"/>
          </a:schemeClr>
        </a:solidFill>
        <a:ln w="25400" cap="flat" cmpd="sng" algn="ctr">
          <a:solidFill>
            <a:schemeClr val="accent5">
              <a:hueOff val="-3725204"/>
              <a:satOff val="14929"/>
              <a:lumOff val="323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6ED7B1-DB8C-45E4-9554-9CF7ED3D45A0}">
      <dsp:nvSpPr>
        <dsp:cNvPr id="0" name=""/>
        <dsp:cNvSpPr/>
      </dsp:nvSpPr>
      <dsp:spPr>
        <a:xfrm rot="5400000">
          <a:off x="3616738" y="1072786"/>
          <a:ext cx="900995" cy="1499236"/>
        </a:xfrm>
        <a:prstGeom prst="corner">
          <a:avLst>
            <a:gd name="adj1" fmla="val 16120"/>
            <a:gd name="adj2" fmla="val 16110"/>
          </a:avLst>
        </a:prstGeom>
        <a:solidFill>
          <a:schemeClr val="accent5">
            <a:hueOff val="-4966938"/>
            <a:satOff val="19906"/>
            <a:lumOff val="4314"/>
            <a:alphaOff val="0"/>
          </a:schemeClr>
        </a:solidFill>
        <a:ln w="25400" cap="flat" cmpd="sng" algn="ctr">
          <a:solidFill>
            <a:schemeClr val="accent5">
              <a:hueOff val="-4966938"/>
              <a:satOff val="19906"/>
              <a:lumOff val="431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D28359-FC4E-4629-B571-3E581D482DBD}">
      <dsp:nvSpPr>
        <dsp:cNvPr id="0" name=""/>
        <dsp:cNvSpPr/>
      </dsp:nvSpPr>
      <dsp:spPr>
        <a:xfrm>
          <a:off x="3466340" y="1520735"/>
          <a:ext cx="1353519" cy="1186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ctr" defTabSz="488950">
            <a:lnSpc>
              <a:spcPct val="90000"/>
            </a:lnSpc>
            <a:spcBef>
              <a:spcPct val="0"/>
            </a:spcBef>
            <a:spcAft>
              <a:spcPct val="35000"/>
            </a:spcAft>
          </a:pPr>
          <a:r>
            <a:rPr lang="en-GB" sz="1100" b="1" kern="1200" dirty="0"/>
            <a:t>STAGE 3</a:t>
          </a:r>
        </a:p>
        <a:p>
          <a:pPr lvl="0" algn="ctr" defTabSz="488950">
            <a:lnSpc>
              <a:spcPct val="90000"/>
            </a:lnSpc>
            <a:spcBef>
              <a:spcPct val="0"/>
            </a:spcBef>
            <a:spcAft>
              <a:spcPct val="35000"/>
            </a:spcAft>
          </a:pPr>
          <a:r>
            <a:rPr lang="en-GB" sz="1000" b="1" kern="1200" dirty="0">
              <a:solidFill>
                <a:schemeClr val="accent6">
                  <a:lumMod val="75000"/>
                </a:schemeClr>
              </a:solidFill>
            </a:rPr>
            <a:t>AWARENESS OF THE NEED FOR AGENCY</a:t>
          </a:r>
        </a:p>
        <a:p>
          <a:pPr lvl="0" algn="ctr" defTabSz="488950">
            <a:lnSpc>
              <a:spcPct val="90000"/>
            </a:lnSpc>
            <a:spcBef>
              <a:spcPct val="0"/>
            </a:spcBef>
            <a:spcAft>
              <a:spcPct val="35000"/>
            </a:spcAft>
          </a:pPr>
          <a:r>
            <a:rPr lang="en-GB" sz="1000" kern="1200" dirty="0"/>
            <a:t>I am aware of bullying and  am aware of the </a:t>
          </a:r>
          <a:r>
            <a:rPr lang="en-GB" sz="1000" kern="1200" dirty="0" err="1"/>
            <a:t>protcol</a:t>
          </a:r>
          <a:endParaRPr lang="en-GB" sz="1000" kern="1200" dirty="0"/>
        </a:p>
        <a:p>
          <a:pPr lvl="0" algn="ctr" defTabSz="488950">
            <a:lnSpc>
              <a:spcPct val="90000"/>
            </a:lnSpc>
            <a:spcBef>
              <a:spcPct val="0"/>
            </a:spcBef>
            <a:spcAft>
              <a:spcPct val="35000"/>
            </a:spcAft>
          </a:pPr>
          <a:r>
            <a:rPr lang="en-GB" sz="1100" b="1" kern="1200" dirty="0">
              <a:solidFill>
                <a:schemeClr val="accent6">
                  <a:lumMod val="75000"/>
                </a:schemeClr>
              </a:solidFill>
            </a:rPr>
            <a:t>POWER </a:t>
          </a:r>
          <a:br>
            <a:rPr lang="en-GB" sz="1100" b="1" kern="1200" dirty="0">
              <a:solidFill>
                <a:schemeClr val="accent6">
                  <a:lumMod val="75000"/>
                </a:schemeClr>
              </a:solidFill>
            </a:rPr>
          </a:br>
          <a:r>
            <a:rPr lang="en-GB" sz="1100" b="1" kern="1200" dirty="0">
              <a:solidFill>
                <a:schemeClr val="accent6">
                  <a:lumMod val="75000"/>
                </a:schemeClr>
              </a:solidFill>
            </a:rPr>
            <a:t>TO 'ACT' </a:t>
          </a:r>
        </a:p>
        <a:p>
          <a:pPr lvl="0" algn="ctr" defTabSz="488950">
            <a:lnSpc>
              <a:spcPct val="90000"/>
            </a:lnSpc>
            <a:spcBef>
              <a:spcPct val="0"/>
            </a:spcBef>
            <a:spcAft>
              <a:spcPct val="35000"/>
            </a:spcAft>
          </a:pPr>
          <a:r>
            <a:rPr lang="en-GB" sz="1100" b="1" i="1" kern="1200" dirty="0"/>
            <a:t>Some Power </a:t>
          </a:r>
          <a:br>
            <a:rPr lang="en-GB" sz="1100" b="1" i="1" kern="1200" dirty="0"/>
          </a:br>
          <a:r>
            <a:rPr lang="en-GB" sz="1100" b="1" i="1" kern="1200" dirty="0"/>
            <a:t>yet still Constrained </a:t>
          </a:r>
          <a:br>
            <a:rPr lang="en-GB" sz="1100" b="1" i="1" kern="1200" dirty="0"/>
          </a:br>
          <a:r>
            <a:rPr lang="en-GB" sz="1100" b="1" i="1" kern="1200" dirty="0"/>
            <a:t>by uncertainty</a:t>
          </a:r>
          <a:endParaRPr lang="en-GB" sz="1100" b="1" kern="1200" dirty="0">
            <a:solidFill>
              <a:srgbClr val="92D050">
                <a:shade val="30000"/>
                <a:satMod val="115000"/>
              </a:srgbClr>
            </a:solidFill>
          </a:endParaRPr>
        </a:p>
      </dsp:txBody>
      <dsp:txXfrm>
        <a:off x="3466340" y="1520735"/>
        <a:ext cx="1353519" cy="1186438"/>
      </dsp:txXfrm>
    </dsp:sp>
    <dsp:sp modelId="{BF9D8EE2-684B-4A89-B120-1DE5203EBDAC}">
      <dsp:nvSpPr>
        <dsp:cNvPr id="0" name=""/>
        <dsp:cNvSpPr/>
      </dsp:nvSpPr>
      <dsp:spPr>
        <a:xfrm>
          <a:off x="4564478" y="962410"/>
          <a:ext cx="255380" cy="255380"/>
        </a:xfrm>
        <a:prstGeom prst="triangle">
          <a:avLst>
            <a:gd name="adj" fmla="val 100000"/>
          </a:avLst>
        </a:prstGeom>
        <a:solidFill>
          <a:schemeClr val="accent5">
            <a:hueOff val="-6208672"/>
            <a:satOff val="24882"/>
            <a:lumOff val="5392"/>
            <a:alphaOff val="0"/>
          </a:schemeClr>
        </a:solidFill>
        <a:ln w="25400" cap="flat" cmpd="sng" algn="ctr">
          <a:solidFill>
            <a:schemeClr val="accent5">
              <a:hueOff val="-6208672"/>
              <a:satOff val="24882"/>
              <a:lumOff val="53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649F5E-FC5F-4530-9598-39AD2EFBFBF3}">
      <dsp:nvSpPr>
        <dsp:cNvPr id="0" name=""/>
        <dsp:cNvSpPr/>
      </dsp:nvSpPr>
      <dsp:spPr>
        <a:xfrm rot="5400000">
          <a:off x="5273710" y="662767"/>
          <a:ext cx="900995" cy="1499236"/>
        </a:xfrm>
        <a:prstGeom prst="corner">
          <a:avLst>
            <a:gd name="adj1" fmla="val 16120"/>
            <a:gd name="adj2" fmla="val 16110"/>
          </a:avLst>
        </a:prstGeom>
        <a:solidFill>
          <a:schemeClr val="accent5">
            <a:hueOff val="-7450407"/>
            <a:satOff val="29858"/>
            <a:lumOff val="6471"/>
            <a:alphaOff val="0"/>
          </a:schemeClr>
        </a:solidFill>
        <a:ln w="25400" cap="flat" cmpd="sng" algn="ctr">
          <a:solidFill>
            <a:schemeClr val="accent5">
              <a:hueOff val="-7450407"/>
              <a:satOff val="29858"/>
              <a:lumOff val="647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9D7D11-8C7C-4D3E-A104-AF55B34E38B2}">
      <dsp:nvSpPr>
        <dsp:cNvPr id="0" name=""/>
        <dsp:cNvSpPr/>
      </dsp:nvSpPr>
      <dsp:spPr>
        <a:xfrm>
          <a:off x="5123312" y="1110715"/>
          <a:ext cx="1353519" cy="1186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ctr" defTabSz="488950">
            <a:lnSpc>
              <a:spcPct val="90000"/>
            </a:lnSpc>
            <a:spcBef>
              <a:spcPct val="0"/>
            </a:spcBef>
            <a:spcAft>
              <a:spcPct val="35000"/>
            </a:spcAft>
          </a:pPr>
          <a:r>
            <a:rPr lang="en-GB" sz="1100" b="1" kern="1200"/>
            <a:t>STAGE 4</a:t>
          </a:r>
        </a:p>
        <a:p>
          <a:pPr lvl="0" algn="ctr" defTabSz="488950">
            <a:lnSpc>
              <a:spcPct val="90000"/>
            </a:lnSpc>
            <a:spcBef>
              <a:spcPct val="0"/>
            </a:spcBef>
            <a:spcAft>
              <a:spcPct val="35000"/>
            </a:spcAft>
          </a:pPr>
          <a:r>
            <a:rPr lang="en-GB" sz="1000" b="1" kern="1200">
              <a:ln w="3175">
                <a:noFill/>
              </a:ln>
              <a:solidFill>
                <a:srgbClr val="FFCC00"/>
              </a:solidFill>
            </a:rPr>
            <a:t>AGENCY IN ACTION</a:t>
          </a:r>
        </a:p>
        <a:p>
          <a:pPr lvl="0" algn="ctr" defTabSz="488950">
            <a:lnSpc>
              <a:spcPct val="90000"/>
            </a:lnSpc>
            <a:spcBef>
              <a:spcPct val="0"/>
            </a:spcBef>
            <a:spcAft>
              <a:spcPct val="35000"/>
            </a:spcAft>
          </a:pPr>
          <a:r>
            <a:rPr lang="en-GB" sz="1000" kern="1200"/>
            <a:t>I act within established protocols to prevent continuing bullying</a:t>
          </a:r>
        </a:p>
        <a:p>
          <a:pPr lvl="0" algn="ctr" defTabSz="488950">
            <a:lnSpc>
              <a:spcPct val="90000"/>
            </a:lnSpc>
            <a:spcBef>
              <a:spcPct val="0"/>
            </a:spcBef>
            <a:spcAft>
              <a:spcPct val="35000"/>
            </a:spcAft>
          </a:pPr>
          <a:r>
            <a:rPr lang="en-GB" sz="1200" b="1" kern="1200">
              <a:ln w="3175">
                <a:noFill/>
              </a:ln>
              <a:solidFill>
                <a:srgbClr val="FFCC00"/>
              </a:solidFill>
            </a:rPr>
            <a:t>'ACTION</a:t>
          </a:r>
          <a:r>
            <a:rPr lang="en-GB" sz="1100" kern="1200">
              <a:ln w="3175">
                <a:noFill/>
              </a:ln>
              <a:solidFill>
                <a:srgbClr val="FFCC00"/>
              </a:solidFill>
            </a:rPr>
            <a:t>'</a:t>
          </a:r>
        </a:p>
        <a:p>
          <a:pPr lvl="0" algn="ctr" defTabSz="488950">
            <a:lnSpc>
              <a:spcPct val="90000"/>
            </a:lnSpc>
            <a:spcBef>
              <a:spcPct val="0"/>
            </a:spcBef>
            <a:spcAft>
              <a:spcPct val="35000"/>
            </a:spcAft>
          </a:pPr>
          <a:r>
            <a:rPr lang="en-GB" sz="1100" b="1" i="1" kern="1200">
              <a:ln>
                <a:noFill/>
              </a:ln>
            </a:rPr>
            <a:t>Powerful and </a:t>
          </a:r>
          <a:br>
            <a:rPr lang="en-GB" sz="1100" b="1" i="1" kern="1200">
              <a:ln>
                <a:noFill/>
              </a:ln>
            </a:rPr>
          </a:br>
          <a:r>
            <a:rPr lang="en-GB" sz="1100" b="1" i="1" kern="1200">
              <a:ln>
                <a:noFill/>
              </a:ln>
            </a:rPr>
            <a:t>Asserting Control</a:t>
          </a:r>
          <a:endParaRPr lang="en-GB" sz="1100" kern="1200">
            <a:ln w="3175">
              <a:noFill/>
            </a:ln>
            <a:solidFill>
              <a:srgbClr val="FFCC00"/>
            </a:solidFill>
          </a:endParaRPr>
        </a:p>
      </dsp:txBody>
      <dsp:txXfrm>
        <a:off x="5123312" y="1110715"/>
        <a:ext cx="1353519" cy="1186438"/>
      </dsp:txXfrm>
    </dsp:sp>
    <dsp:sp modelId="{AAF99BED-59F7-4E89-AF44-86EE609D2950}">
      <dsp:nvSpPr>
        <dsp:cNvPr id="0" name=""/>
        <dsp:cNvSpPr/>
      </dsp:nvSpPr>
      <dsp:spPr>
        <a:xfrm>
          <a:off x="6221450" y="552391"/>
          <a:ext cx="255380" cy="255380"/>
        </a:xfrm>
        <a:prstGeom prst="triangle">
          <a:avLst>
            <a:gd name="adj" fmla="val 100000"/>
          </a:avLst>
        </a:prstGeom>
        <a:solidFill>
          <a:schemeClr val="accent5">
            <a:hueOff val="-8692142"/>
            <a:satOff val="34835"/>
            <a:lumOff val="7549"/>
            <a:alphaOff val="0"/>
          </a:schemeClr>
        </a:solidFill>
        <a:ln w="25400" cap="flat" cmpd="sng" algn="ctr">
          <a:solidFill>
            <a:schemeClr val="accent5">
              <a:hueOff val="-8692142"/>
              <a:satOff val="34835"/>
              <a:lumOff val="754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2A77F4-A52D-4167-AF97-9774EC258E1E}">
      <dsp:nvSpPr>
        <dsp:cNvPr id="0" name=""/>
        <dsp:cNvSpPr/>
      </dsp:nvSpPr>
      <dsp:spPr>
        <a:xfrm rot="5400000">
          <a:off x="6930682" y="252747"/>
          <a:ext cx="900995" cy="1499236"/>
        </a:xfrm>
        <a:prstGeom prst="corner">
          <a:avLst>
            <a:gd name="adj1" fmla="val 16120"/>
            <a:gd name="adj2" fmla="val 16110"/>
          </a:avLst>
        </a:prstGeom>
        <a:solidFill>
          <a:schemeClr val="accent5">
            <a:hueOff val="-9933876"/>
            <a:satOff val="39811"/>
            <a:lumOff val="8628"/>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B9A707-C7E8-49AB-9B80-AC58A2AD15FC}">
      <dsp:nvSpPr>
        <dsp:cNvPr id="0" name=""/>
        <dsp:cNvSpPr/>
      </dsp:nvSpPr>
      <dsp:spPr>
        <a:xfrm>
          <a:off x="6780284" y="700696"/>
          <a:ext cx="1353519" cy="1186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ctr" defTabSz="488950">
            <a:lnSpc>
              <a:spcPct val="90000"/>
            </a:lnSpc>
            <a:spcBef>
              <a:spcPct val="0"/>
            </a:spcBef>
            <a:spcAft>
              <a:spcPct val="35000"/>
            </a:spcAft>
          </a:pPr>
          <a:r>
            <a:rPr lang="en-GB" sz="1100" b="1" kern="1200"/>
            <a:t>STAGE 5</a:t>
          </a:r>
        </a:p>
        <a:p>
          <a:pPr lvl="0" algn="ctr" defTabSz="488950">
            <a:lnSpc>
              <a:spcPct val="90000"/>
            </a:lnSpc>
            <a:spcBef>
              <a:spcPct val="0"/>
            </a:spcBef>
            <a:spcAft>
              <a:spcPct val="35000"/>
            </a:spcAft>
          </a:pPr>
          <a:r>
            <a:rPr lang="en-GB" sz="1000" b="1" kern="1200">
              <a:solidFill>
                <a:srgbClr val="CC3300"/>
              </a:solidFill>
            </a:rPr>
            <a:t>AUTO-AGENCY</a:t>
          </a:r>
        </a:p>
        <a:p>
          <a:pPr lvl="0" algn="ctr" defTabSz="488950">
            <a:lnSpc>
              <a:spcPct val="90000"/>
            </a:lnSpc>
            <a:spcBef>
              <a:spcPct val="0"/>
            </a:spcBef>
            <a:spcAft>
              <a:spcPct val="35000"/>
            </a:spcAft>
          </a:pPr>
          <a:r>
            <a:rPr lang="en-GB" sz="1000" kern="1200"/>
            <a:t>I am vigilant, approachable  and </a:t>
          </a:r>
          <a:br>
            <a:rPr lang="en-GB" sz="1000" kern="1200"/>
          </a:br>
          <a:r>
            <a:rPr lang="en-GB" sz="1000" kern="1200"/>
            <a:t>use established protocal to avoid bullying</a:t>
          </a:r>
        </a:p>
        <a:p>
          <a:pPr lvl="0" algn="ctr" defTabSz="488950">
            <a:lnSpc>
              <a:spcPct val="90000"/>
            </a:lnSpc>
            <a:spcBef>
              <a:spcPct val="0"/>
            </a:spcBef>
            <a:spcAft>
              <a:spcPct val="35000"/>
            </a:spcAft>
          </a:pPr>
          <a:r>
            <a:rPr lang="en-GB" sz="1100" b="1" kern="1200" cap="none" spc="0">
              <a:ln w="952">
                <a:noFill/>
              </a:ln>
              <a:solidFill>
                <a:srgbClr val="CC3300"/>
              </a:solidFill>
              <a:effectLst/>
            </a:rPr>
            <a:t>'PREVENTION &amp; RESISTANCE</a:t>
          </a:r>
          <a:r>
            <a:rPr lang="en-GB" sz="900" kern="1200">
              <a:solidFill>
                <a:srgbClr val="CC3300"/>
              </a:solidFill>
            </a:rPr>
            <a:t>'</a:t>
          </a:r>
        </a:p>
        <a:p>
          <a:pPr lvl="0" algn="ctr" defTabSz="488950">
            <a:lnSpc>
              <a:spcPct val="90000"/>
            </a:lnSpc>
            <a:spcBef>
              <a:spcPct val="0"/>
            </a:spcBef>
            <a:spcAft>
              <a:spcPct val="35000"/>
            </a:spcAft>
          </a:pPr>
          <a:r>
            <a:rPr lang="en-GB" sz="1100" b="1" i="1" kern="1200"/>
            <a:t>Powerful and </a:t>
          </a:r>
          <a:br>
            <a:rPr lang="en-GB" sz="1100" b="1" i="1" kern="1200"/>
          </a:br>
          <a:r>
            <a:rPr lang="en-GB" sz="1100" b="1" i="1" kern="1200"/>
            <a:t>In Control</a:t>
          </a:r>
          <a:endParaRPr lang="en-GB" sz="1100" kern="1200">
            <a:solidFill>
              <a:srgbClr val="CC3300"/>
            </a:solidFill>
          </a:endParaRPr>
        </a:p>
        <a:p>
          <a:pPr lvl="0" algn="ctr" defTabSz="488950">
            <a:lnSpc>
              <a:spcPct val="90000"/>
            </a:lnSpc>
            <a:spcBef>
              <a:spcPct val="0"/>
            </a:spcBef>
            <a:spcAft>
              <a:spcPct val="35000"/>
            </a:spcAft>
          </a:pPr>
          <a:endParaRPr lang="en-GB" sz="900" kern="1200"/>
        </a:p>
      </dsp:txBody>
      <dsp:txXfrm>
        <a:off x="6780284" y="700696"/>
        <a:ext cx="1353519" cy="11864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E2C8CE-6B5B-4390-BD46-85E7B3E445D1}">
      <dsp:nvSpPr>
        <dsp:cNvPr id="0" name=""/>
        <dsp:cNvSpPr/>
      </dsp:nvSpPr>
      <dsp:spPr>
        <a:xfrm rot="5400000">
          <a:off x="290632" y="1489447"/>
          <a:ext cx="873906" cy="1454160"/>
        </a:xfrm>
        <a:prstGeom prst="corner">
          <a:avLst>
            <a:gd name="adj1" fmla="val 16120"/>
            <a:gd name="adj2" fmla="val 16110"/>
          </a:avLst>
        </a:prstGeom>
        <a:solidFill>
          <a:srgbClr val="4BACC6">
            <a:hueOff val="0"/>
            <a:satOff val="0"/>
            <a:lumOff val="0"/>
            <a:alphaOff val="0"/>
          </a:srgbClr>
        </a:solidFill>
        <a:ln w="25400" cap="flat" cmpd="sng" algn="ctr">
          <a:solidFill>
            <a:srgbClr val="4BACC6">
              <a:hueOff val="0"/>
              <a:satOff val="0"/>
              <a:lumOff val="0"/>
              <a:alphaOff val="0"/>
            </a:srgbClr>
          </a:solidFill>
          <a:prstDash val="solid"/>
        </a:ln>
        <a:effectLst/>
      </dsp:spPr>
      <dsp:style>
        <a:lnRef idx="2">
          <a:scrgbClr r="0" g="0" b="0"/>
        </a:lnRef>
        <a:fillRef idx="1">
          <a:scrgbClr r="0" g="0" b="0"/>
        </a:fillRef>
        <a:effectRef idx="0">
          <a:scrgbClr r="0" g="0" b="0"/>
        </a:effectRef>
        <a:fontRef idx="minor">
          <a:schemeClr val="lt1"/>
        </a:fontRef>
      </dsp:style>
    </dsp:sp>
    <dsp:sp modelId="{EBC58E0B-6A8D-474D-BB31-43B7B64C1E5A}">
      <dsp:nvSpPr>
        <dsp:cNvPr id="0" name=""/>
        <dsp:cNvSpPr/>
      </dsp:nvSpPr>
      <dsp:spPr>
        <a:xfrm>
          <a:off x="144755" y="1923928"/>
          <a:ext cx="1312824" cy="1150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ctr" defTabSz="488950">
            <a:lnSpc>
              <a:spcPct val="90000"/>
            </a:lnSpc>
            <a:spcBef>
              <a:spcPct val="0"/>
            </a:spcBef>
            <a:spcAft>
              <a:spcPct val="35000"/>
            </a:spcAft>
          </a:pPr>
          <a:r>
            <a:rPr lang="en-GB" sz="1100" b="1" kern="1200">
              <a:solidFill>
                <a:sysClr val="windowText" lastClr="000000">
                  <a:hueOff val="0"/>
                  <a:satOff val="0"/>
                  <a:lumOff val="0"/>
                  <a:alphaOff val="0"/>
                </a:sysClr>
              </a:solidFill>
              <a:latin typeface="Calibri"/>
              <a:ea typeface="+mn-ea"/>
              <a:cs typeface="+mn-cs"/>
            </a:rPr>
            <a:t>STAGE 1</a:t>
          </a:r>
        </a:p>
        <a:p>
          <a:pPr lvl="0" algn="ctr" defTabSz="488950">
            <a:lnSpc>
              <a:spcPct val="90000"/>
            </a:lnSpc>
            <a:spcBef>
              <a:spcPct val="0"/>
            </a:spcBef>
            <a:spcAft>
              <a:spcPct val="35000"/>
            </a:spcAft>
          </a:pPr>
          <a:r>
            <a:rPr lang="en-GB" sz="1000" b="1" kern="1200">
              <a:solidFill>
                <a:srgbClr val="00B0F0"/>
              </a:solidFill>
              <a:latin typeface="Calibri"/>
              <a:ea typeface="+mn-ea"/>
              <a:cs typeface="+mn-cs"/>
            </a:rPr>
            <a:t>OPPRESSION</a:t>
          </a:r>
        </a:p>
        <a:p>
          <a:pPr lvl="0" algn="ctr" defTabSz="488950">
            <a:lnSpc>
              <a:spcPct val="90000"/>
            </a:lnSpc>
            <a:spcBef>
              <a:spcPct val="0"/>
            </a:spcBef>
            <a:spcAft>
              <a:spcPct val="35000"/>
            </a:spcAft>
          </a:pPr>
          <a:r>
            <a:rPr lang="en-GB" sz="1000" kern="1200">
              <a:solidFill>
                <a:sysClr val="windowText" lastClr="000000">
                  <a:hueOff val="0"/>
                  <a:satOff val="0"/>
                  <a:lumOff val="0"/>
                  <a:alphaOff val="0"/>
                </a:sysClr>
              </a:solidFill>
              <a:latin typeface="Calibri"/>
              <a:ea typeface="+mn-ea"/>
              <a:cs typeface="+mn-cs"/>
            </a:rPr>
            <a:t>I do nothing</a:t>
          </a:r>
        </a:p>
        <a:p>
          <a:pPr lvl="0" algn="ctr" defTabSz="488950">
            <a:lnSpc>
              <a:spcPct val="90000"/>
            </a:lnSpc>
            <a:spcBef>
              <a:spcPct val="0"/>
            </a:spcBef>
            <a:spcAft>
              <a:spcPct val="35000"/>
            </a:spcAft>
          </a:pPr>
          <a:r>
            <a:rPr lang="en-GB" sz="1000" kern="1200">
              <a:solidFill>
                <a:sysClr val="windowText" lastClr="000000">
                  <a:hueOff val="0"/>
                  <a:satOff val="0"/>
                  <a:lumOff val="0"/>
                  <a:alphaOff val="0"/>
                </a:sysClr>
              </a:solidFill>
              <a:latin typeface="Calibri"/>
              <a:ea typeface="+mn-ea"/>
              <a:cs typeface="+mn-cs"/>
            </a:rPr>
            <a:t>I don't know I'm oppressed</a:t>
          </a:r>
        </a:p>
        <a:p>
          <a:pPr lvl="0" algn="ctr" defTabSz="488950">
            <a:lnSpc>
              <a:spcPct val="90000"/>
            </a:lnSpc>
            <a:spcBef>
              <a:spcPct val="0"/>
            </a:spcBef>
            <a:spcAft>
              <a:spcPct val="35000"/>
            </a:spcAft>
          </a:pPr>
          <a:r>
            <a:rPr lang="en-GB" sz="1100" b="1" u="none" kern="1200" cap="none" spc="0">
              <a:ln w="952"/>
              <a:solidFill>
                <a:srgbClr val="00B0F0"/>
              </a:solidFill>
              <a:effectLst>
                <a:innerShdw blurRad="69850" dist="43180" dir="5400000">
                  <a:srgbClr val="000000">
                    <a:alpha val="65000"/>
                  </a:srgbClr>
                </a:innerShdw>
              </a:effectLst>
              <a:latin typeface="Calibri"/>
              <a:ea typeface="+mn-ea"/>
              <a:cs typeface="+mn-cs"/>
            </a:rPr>
            <a:t>'UNKNOWING ACCEPTANCE'</a:t>
          </a:r>
        </a:p>
        <a:p>
          <a:pPr lvl="0" algn="ctr" defTabSz="488950">
            <a:lnSpc>
              <a:spcPct val="90000"/>
            </a:lnSpc>
            <a:spcBef>
              <a:spcPct val="0"/>
            </a:spcBef>
            <a:spcAft>
              <a:spcPct val="35000"/>
            </a:spcAft>
          </a:pPr>
          <a:r>
            <a:rPr lang="en-GB" sz="1100" b="1" i="1" kern="1200">
              <a:solidFill>
                <a:sysClr val="windowText" lastClr="000000">
                  <a:hueOff val="0"/>
                  <a:satOff val="0"/>
                  <a:lumOff val="0"/>
                  <a:alphaOff val="0"/>
                </a:sysClr>
              </a:solidFill>
              <a:latin typeface="Calibri"/>
              <a:ea typeface="+mn-ea"/>
              <a:cs typeface="+mn-cs"/>
            </a:rPr>
            <a:t>Powerless and Controlled</a:t>
          </a:r>
          <a:endParaRPr lang="en-GB" sz="1100" b="1" u="none" kern="1200" cap="none" spc="0">
            <a:ln w="952"/>
            <a:solidFill>
              <a:srgbClr val="00B0F0"/>
            </a:solidFill>
            <a:effectLst>
              <a:innerShdw blurRad="69850" dist="43180" dir="5400000">
                <a:srgbClr val="000000">
                  <a:alpha val="65000"/>
                </a:srgbClr>
              </a:innerShdw>
            </a:effectLst>
            <a:latin typeface="Calibri"/>
            <a:ea typeface="+mn-ea"/>
            <a:cs typeface="+mn-cs"/>
          </a:endParaRPr>
        </a:p>
      </dsp:txBody>
      <dsp:txXfrm>
        <a:off x="144755" y="1923928"/>
        <a:ext cx="1312824" cy="1150767"/>
      </dsp:txXfrm>
    </dsp:sp>
    <dsp:sp modelId="{18DE5B40-D972-4695-A000-01DDB4DEE278}">
      <dsp:nvSpPr>
        <dsp:cNvPr id="0" name=""/>
        <dsp:cNvSpPr/>
      </dsp:nvSpPr>
      <dsp:spPr>
        <a:xfrm>
          <a:off x="1209877" y="1382390"/>
          <a:ext cx="247702" cy="247702"/>
        </a:xfrm>
        <a:prstGeom prst="triangle">
          <a:avLst>
            <a:gd name="adj" fmla="val 100000"/>
          </a:avLst>
        </a:prstGeom>
        <a:solidFill>
          <a:srgbClr val="4BACC6">
            <a:hueOff val="-1241735"/>
            <a:satOff val="4976"/>
            <a:lumOff val="1078"/>
            <a:alphaOff val="0"/>
          </a:srgbClr>
        </a:solidFill>
        <a:ln w="25400" cap="flat" cmpd="sng" algn="ctr">
          <a:solidFill>
            <a:srgbClr val="4BACC6">
              <a:hueOff val="-1241735"/>
              <a:satOff val="4976"/>
              <a:lumOff val="1078"/>
              <a:alphaOff val="0"/>
            </a:srgbClr>
          </a:solidFill>
          <a:prstDash val="solid"/>
        </a:ln>
        <a:effectLst/>
      </dsp:spPr>
      <dsp:style>
        <a:lnRef idx="2">
          <a:scrgbClr r="0" g="0" b="0"/>
        </a:lnRef>
        <a:fillRef idx="1">
          <a:scrgbClr r="0" g="0" b="0"/>
        </a:fillRef>
        <a:effectRef idx="0">
          <a:scrgbClr r="0" g="0" b="0"/>
        </a:effectRef>
        <a:fontRef idx="minor">
          <a:schemeClr val="lt1"/>
        </a:fontRef>
      </dsp:style>
    </dsp:sp>
    <dsp:sp modelId="{4EDEB9EC-D0D6-4B91-B241-6E00FED336D3}">
      <dsp:nvSpPr>
        <dsp:cNvPr id="0" name=""/>
        <dsp:cNvSpPr/>
      </dsp:nvSpPr>
      <dsp:spPr>
        <a:xfrm rot="5400000">
          <a:off x="1897786" y="1091755"/>
          <a:ext cx="873906" cy="1454160"/>
        </a:xfrm>
        <a:prstGeom prst="corner">
          <a:avLst>
            <a:gd name="adj1" fmla="val 16120"/>
            <a:gd name="adj2" fmla="val 16110"/>
          </a:avLst>
        </a:prstGeom>
        <a:solidFill>
          <a:srgbClr val="4BACC6">
            <a:hueOff val="-2483469"/>
            <a:satOff val="9953"/>
            <a:lumOff val="2157"/>
            <a:alphaOff val="0"/>
          </a:srgbClr>
        </a:solidFill>
        <a:ln w="25400" cap="flat" cmpd="sng" algn="ctr">
          <a:solidFill>
            <a:srgbClr val="4BACC6">
              <a:hueOff val="-2483469"/>
              <a:satOff val="9953"/>
              <a:lumOff val="2157"/>
              <a:alphaOff val="0"/>
            </a:srgbClr>
          </a:solidFill>
          <a:prstDash val="solid"/>
        </a:ln>
        <a:effectLst/>
      </dsp:spPr>
      <dsp:style>
        <a:lnRef idx="2">
          <a:scrgbClr r="0" g="0" b="0"/>
        </a:lnRef>
        <a:fillRef idx="1">
          <a:scrgbClr r="0" g="0" b="0"/>
        </a:fillRef>
        <a:effectRef idx="0">
          <a:scrgbClr r="0" g="0" b="0"/>
        </a:effectRef>
        <a:fontRef idx="minor">
          <a:schemeClr val="lt1"/>
        </a:fontRef>
      </dsp:style>
    </dsp:sp>
    <dsp:sp modelId="{09051706-A99E-40C4-AA5C-8825CFEA0B4F}">
      <dsp:nvSpPr>
        <dsp:cNvPr id="0" name=""/>
        <dsp:cNvSpPr/>
      </dsp:nvSpPr>
      <dsp:spPr>
        <a:xfrm>
          <a:off x="1751909" y="1526236"/>
          <a:ext cx="1312824" cy="1150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ctr" defTabSz="488950">
            <a:lnSpc>
              <a:spcPct val="90000"/>
            </a:lnSpc>
            <a:spcBef>
              <a:spcPct val="0"/>
            </a:spcBef>
            <a:spcAft>
              <a:spcPct val="35000"/>
            </a:spcAft>
          </a:pPr>
          <a:r>
            <a:rPr lang="en-GB" sz="1100" b="1" kern="1200">
              <a:solidFill>
                <a:sysClr val="windowText" lastClr="000000">
                  <a:hueOff val="0"/>
                  <a:satOff val="0"/>
                  <a:lumOff val="0"/>
                  <a:alphaOff val="0"/>
                </a:sysClr>
              </a:solidFill>
              <a:latin typeface="Calibri"/>
              <a:ea typeface="+mn-ea"/>
              <a:cs typeface="+mn-cs"/>
            </a:rPr>
            <a:t>STAGE 2</a:t>
          </a:r>
        </a:p>
        <a:p>
          <a:pPr lvl="0" algn="ctr" defTabSz="488950">
            <a:lnSpc>
              <a:spcPct val="90000"/>
            </a:lnSpc>
            <a:spcBef>
              <a:spcPct val="0"/>
            </a:spcBef>
            <a:spcAft>
              <a:spcPct val="35000"/>
            </a:spcAft>
          </a:pPr>
          <a:r>
            <a:rPr lang="en-GB" sz="1000" b="1" kern="1200">
              <a:solidFill>
                <a:srgbClr val="00B050"/>
              </a:solidFill>
              <a:latin typeface="Calibri"/>
              <a:ea typeface="+mn-ea"/>
              <a:cs typeface="+mn-cs"/>
            </a:rPr>
            <a:t>AWARENESS OF OPPRESSION</a:t>
          </a:r>
        </a:p>
        <a:p>
          <a:pPr lvl="0" algn="ctr" defTabSz="488950">
            <a:lnSpc>
              <a:spcPct val="90000"/>
            </a:lnSpc>
            <a:spcBef>
              <a:spcPct val="0"/>
            </a:spcBef>
            <a:spcAft>
              <a:spcPct val="35000"/>
            </a:spcAft>
          </a:pPr>
          <a:r>
            <a:rPr lang="en-GB" sz="1000" kern="1200">
              <a:solidFill>
                <a:sysClr val="windowText" lastClr="000000">
                  <a:hueOff val="0"/>
                  <a:satOff val="0"/>
                  <a:lumOff val="0"/>
                  <a:alphaOff val="0"/>
                </a:sysClr>
              </a:solidFill>
              <a:latin typeface="Calibri"/>
              <a:ea typeface="+mn-ea"/>
              <a:cs typeface="+mn-cs"/>
            </a:rPr>
            <a:t>I can't do anything</a:t>
          </a:r>
        </a:p>
        <a:p>
          <a:pPr lvl="0" algn="ctr" defTabSz="488950">
            <a:lnSpc>
              <a:spcPct val="90000"/>
            </a:lnSpc>
            <a:spcBef>
              <a:spcPct val="0"/>
            </a:spcBef>
            <a:spcAft>
              <a:spcPct val="35000"/>
            </a:spcAft>
          </a:pPr>
          <a:r>
            <a:rPr lang="en-GB" sz="1000" kern="1200">
              <a:solidFill>
                <a:sysClr val="windowText" lastClr="000000">
                  <a:hueOff val="0"/>
                  <a:satOff val="0"/>
                  <a:lumOff val="0"/>
                  <a:alphaOff val="0"/>
                </a:sysClr>
              </a:solidFill>
              <a:latin typeface="Calibri"/>
              <a:ea typeface="+mn-ea"/>
              <a:cs typeface="+mn-cs"/>
            </a:rPr>
            <a:t>I accept and acknowledge my oppression</a:t>
          </a:r>
        </a:p>
        <a:p>
          <a:pPr lvl="0" algn="ctr" defTabSz="488950">
            <a:lnSpc>
              <a:spcPct val="90000"/>
            </a:lnSpc>
            <a:spcBef>
              <a:spcPct val="0"/>
            </a:spcBef>
            <a:spcAft>
              <a:spcPct val="35000"/>
            </a:spcAft>
          </a:pPr>
          <a:r>
            <a:rPr lang="en-GB" sz="1100" b="1" kern="1200">
              <a:ln w="3175">
                <a:noFill/>
              </a:ln>
              <a:solidFill>
                <a:srgbClr val="00B050"/>
              </a:solidFill>
              <a:latin typeface="Calibri"/>
              <a:ea typeface="+mn-ea"/>
              <a:cs typeface="+mn-cs"/>
            </a:rPr>
            <a:t>'KNOWING ACCEPTANCE'</a:t>
          </a:r>
        </a:p>
        <a:p>
          <a:pPr lvl="0" algn="ctr" defTabSz="488950">
            <a:lnSpc>
              <a:spcPct val="90000"/>
            </a:lnSpc>
            <a:spcBef>
              <a:spcPct val="0"/>
            </a:spcBef>
            <a:spcAft>
              <a:spcPct val="35000"/>
            </a:spcAft>
          </a:pPr>
          <a:r>
            <a:rPr lang="en-GB" sz="1100" b="1" i="1" kern="1200">
              <a:solidFill>
                <a:sysClr val="windowText" lastClr="000000">
                  <a:hueOff val="0"/>
                  <a:satOff val="0"/>
                  <a:lumOff val="0"/>
                  <a:alphaOff val="0"/>
                </a:sysClr>
              </a:solidFill>
              <a:latin typeface="Calibri"/>
              <a:ea typeface="+mn-ea"/>
              <a:cs typeface="+mn-cs"/>
            </a:rPr>
            <a:t>Powerless and Controlled with Understanding</a:t>
          </a:r>
          <a:endParaRPr lang="en-GB" sz="1100" b="1" kern="1200">
            <a:ln w="3175">
              <a:noFill/>
            </a:ln>
            <a:solidFill>
              <a:srgbClr val="00B050"/>
            </a:solidFill>
            <a:latin typeface="Calibri"/>
            <a:ea typeface="+mn-ea"/>
            <a:cs typeface="+mn-cs"/>
          </a:endParaRPr>
        </a:p>
      </dsp:txBody>
      <dsp:txXfrm>
        <a:off x="1751909" y="1526236"/>
        <a:ext cx="1312824" cy="1150767"/>
      </dsp:txXfrm>
    </dsp:sp>
    <dsp:sp modelId="{D6575A3F-2FCA-4D31-B0D8-ABFF4BB58B2D}">
      <dsp:nvSpPr>
        <dsp:cNvPr id="0" name=""/>
        <dsp:cNvSpPr/>
      </dsp:nvSpPr>
      <dsp:spPr>
        <a:xfrm>
          <a:off x="2817031" y="984699"/>
          <a:ext cx="247702" cy="247702"/>
        </a:xfrm>
        <a:prstGeom prst="triangle">
          <a:avLst>
            <a:gd name="adj" fmla="val 100000"/>
          </a:avLst>
        </a:prstGeom>
        <a:solidFill>
          <a:srgbClr val="4BACC6">
            <a:hueOff val="-3725204"/>
            <a:satOff val="14929"/>
            <a:lumOff val="3235"/>
            <a:alphaOff val="0"/>
          </a:srgbClr>
        </a:solidFill>
        <a:ln w="25400" cap="flat" cmpd="sng" algn="ctr">
          <a:solidFill>
            <a:srgbClr val="4BACC6">
              <a:hueOff val="-3725204"/>
              <a:satOff val="14929"/>
              <a:lumOff val="3235"/>
              <a:alphaOff val="0"/>
            </a:srgbClr>
          </a:solidFill>
          <a:prstDash val="solid"/>
        </a:ln>
        <a:effectLst/>
      </dsp:spPr>
      <dsp:style>
        <a:lnRef idx="2">
          <a:scrgbClr r="0" g="0" b="0"/>
        </a:lnRef>
        <a:fillRef idx="1">
          <a:scrgbClr r="0" g="0" b="0"/>
        </a:fillRef>
        <a:effectRef idx="0">
          <a:scrgbClr r="0" g="0" b="0"/>
        </a:effectRef>
        <a:fontRef idx="minor">
          <a:schemeClr val="lt1"/>
        </a:fontRef>
      </dsp:style>
    </dsp:sp>
    <dsp:sp modelId="{976ED7B1-DB8C-45E4-9554-9CF7ED3D45A0}">
      <dsp:nvSpPr>
        <dsp:cNvPr id="0" name=""/>
        <dsp:cNvSpPr/>
      </dsp:nvSpPr>
      <dsp:spPr>
        <a:xfrm rot="5400000">
          <a:off x="3504939" y="694064"/>
          <a:ext cx="873906" cy="1454160"/>
        </a:xfrm>
        <a:prstGeom prst="corner">
          <a:avLst>
            <a:gd name="adj1" fmla="val 16120"/>
            <a:gd name="adj2" fmla="val 16110"/>
          </a:avLst>
        </a:prstGeom>
        <a:solidFill>
          <a:srgbClr val="4BACC6">
            <a:hueOff val="-4966938"/>
            <a:satOff val="19906"/>
            <a:lumOff val="4314"/>
            <a:alphaOff val="0"/>
          </a:srgbClr>
        </a:solidFill>
        <a:ln w="25400" cap="flat" cmpd="sng" algn="ctr">
          <a:solidFill>
            <a:srgbClr val="4BACC6">
              <a:hueOff val="-4966938"/>
              <a:satOff val="19906"/>
              <a:lumOff val="4314"/>
              <a:alphaOff val="0"/>
            </a:srgbClr>
          </a:solidFill>
          <a:prstDash val="solid"/>
        </a:ln>
        <a:effectLst/>
      </dsp:spPr>
      <dsp:style>
        <a:lnRef idx="2">
          <a:scrgbClr r="0" g="0" b="0"/>
        </a:lnRef>
        <a:fillRef idx="1">
          <a:scrgbClr r="0" g="0" b="0"/>
        </a:fillRef>
        <a:effectRef idx="0">
          <a:scrgbClr r="0" g="0" b="0"/>
        </a:effectRef>
        <a:fontRef idx="minor">
          <a:schemeClr val="lt1"/>
        </a:fontRef>
      </dsp:style>
    </dsp:sp>
    <dsp:sp modelId="{23D28359-FC4E-4629-B571-3E581D482DBD}">
      <dsp:nvSpPr>
        <dsp:cNvPr id="0" name=""/>
        <dsp:cNvSpPr/>
      </dsp:nvSpPr>
      <dsp:spPr>
        <a:xfrm>
          <a:off x="3359062" y="1128545"/>
          <a:ext cx="1312824" cy="1150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ctr" defTabSz="488950">
            <a:lnSpc>
              <a:spcPct val="90000"/>
            </a:lnSpc>
            <a:spcBef>
              <a:spcPct val="0"/>
            </a:spcBef>
            <a:spcAft>
              <a:spcPct val="35000"/>
            </a:spcAft>
          </a:pPr>
          <a:r>
            <a:rPr lang="en-GB" sz="1100" b="1" kern="1200" dirty="0">
              <a:solidFill>
                <a:sysClr val="windowText" lastClr="000000">
                  <a:hueOff val="0"/>
                  <a:satOff val="0"/>
                  <a:lumOff val="0"/>
                  <a:alphaOff val="0"/>
                </a:sysClr>
              </a:solidFill>
              <a:latin typeface="Calibri"/>
              <a:ea typeface="+mn-ea"/>
              <a:cs typeface="+mn-cs"/>
            </a:rPr>
            <a:t>STAGE 3</a:t>
          </a:r>
        </a:p>
        <a:p>
          <a:pPr lvl="0" algn="ctr" defTabSz="488950">
            <a:lnSpc>
              <a:spcPct val="90000"/>
            </a:lnSpc>
            <a:spcBef>
              <a:spcPct val="0"/>
            </a:spcBef>
            <a:spcAft>
              <a:spcPct val="35000"/>
            </a:spcAft>
          </a:pPr>
          <a:r>
            <a:rPr lang="en-GB" sz="1000" b="1" kern="1200" dirty="0">
              <a:solidFill>
                <a:srgbClr val="9BBB59">
                  <a:lumMod val="50000"/>
                </a:srgbClr>
              </a:solidFill>
              <a:latin typeface="Calibri"/>
              <a:ea typeface="+mn-ea"/>
              <a:cs typeface="+mn-cs"/>
            </a:rPr>
            <a:t>AWARENESS OF THE NEED FOR AGENCY</a:t>
          </a:r>
        </a:p>
        <a:p>
          <a:pPr lvl="0" algn="ctr" defTabSz="488950">
            <a:lnSpc>
              <a:spcPct val="90000"/>
            </a:lnSpc>
            <a:spcBef>
              <a:spcPct val="0"/>
            </a:spcBef>
            <a:spcAft>
              <a:spcPct val="35000"/>
            </a:spcAft>
          </a:pPr>
          <a:r>
            <a:rPr lang="en-GB" sz="1000" kern="1200" dirty="0">
              <a:solidFill>
                <a:sysClr val="windowText" lastClr="000000">
                  <a:hueOff val="0"/>
                  <a:satOff val="0"/>
                  <a:lumOff val="0"/>
                  <a:alphaOff val="0"/>
                </a:sysClr>
              </a:solidFill>
              <a:latin typeface="Calibri"/>
              <a:ea typeface="+mn-ea"/>
              <a:cs typeface="+mn-cs"/>
            </a:rPr>
            <a:t>I need to do something</a:t>
          </a:r>
        </a:p>
        <a:p>
          <a:pPr lvl="0" algn="ctr" defTabSz="488950">
            <a:lnSpc>
              <a:spcPct val="90000"/>
            </a:lnSpc>
            <a:spcBef>
              <a:spcPct val="0"/>
            </a:spcBef>
            <a:spcAft>
              <a:spcPct val="35000"/>
            </a:spcAft>
          </a:pPr>
          <a:r>
            <a:rPr lang="en-GB" sz="1000" kern="1200" dirty="0">
              <a:solidFill>
                <a:sysClr val="windowText" lastClr="000000">
                  <a:hueOff val="0"/>
                  <a:satOff val="0"/>
                  <a:lumOff val="0"/>
                  <a:alphaOff val="0"/>
                </a:sysClr>
              </a:solidFill>
              <a:latin typeface="Calibri"/>
              <a:ea typeface="+mn-ea"/>
              <a:cs typeface="+mn-cs"/>
            </a:rPr>
            <a:t>I have the power to act against oppression</a:t>
          </a:r>
        </a:p>
        <a:p>
          <a:pPr lvl="0" algn="ctr" defTabSz="488950">
            <a:lnSpc>
              <a:spcPct val="90000"/>
            </a:lnSpc>
            <a:spcBef>
              <a:spcPct val="0"/>
            </a:spcBef>
            <a:spcAft>
              <a:spcPct val="35000"/>
            </a:spcAft>
          </a:pPr>
          <a:r>
            <a:rPr lang="en-GB" sz="1100" b="1" kern="1200" dirty="0">
              <a:solidFill>
                <a:srgbClr val="92D050">
                  <a:shade val="30000"/>
                  <a:satMod val="115000"/>
                </a:srgbClr>
              </a:solidFill>
              <a:latin typeface="Calibri"/>
              <a:ea typeface="+mn-ea"/>
              <a:cs typeface="+mn-cs"/>
            </a:rPr>
            <a:t>POWER </a:t>
          </a:r>
          <a:br>
            <a:rPr lang="en-GB" sz="1100" b="1" kern="1200" dirty="0">
              <a:solidFill>
                <a:srgbClr val="92D050">
                  <a:shade val="30000"/>
                  <a:satMod val="115000"/>
                </a:srgbClr>
              </a:solidFill>
              <a:latin typeface="Calibri"/>
              <a:ea typeface="+mn-ea"/>
              <a:cs typeface="+mn-cs"/>
            </a:rPr>
          </a:br>
          <a:r>
            <a:rPr lang="en-GB" sz="1100" b="1" kern="1200" dirty="0">
              <a:solidFill>
                <a:srgbClr val="92D050">
                  <a:shade val="30000"/>
                  <a:satMod val="115000"/>
                </a:srgbClr>
              </a:solidFill>
              <a:latin typeface="Calibri"/>
              <a:ea typeface="+mn-ea"/>
              <a:cs typeface="+mn-cs"/>
            </a:rPr>
            <a:t>TO 'ACT' </a:t>
          </a:r>
        </a:p>
        <a:p>
          <a:pPr lvl="0" algn="ctr" defTabSz="488950">
            <a:lnSpc>
              <a:spcPct val="90000"/>
            </a:lnSpc>
            <a:spcBef>
              <a:spcPct val="0"/>
            </a:spcBef>
            <a:spcAft>
              <a:spcPct val="35000"/>
            </a:spcAft>
          </a:pPr>
          <a:r>
            <a:rPr lang="en-GB" sz="1100" b="1" i="1" kern="1200" dirty="0">
              <a:solidFill>
                <a:sysClr val="windowText" lastClr="000000">
                  <a:hueOff val="0"/>
                  <a:satOff val="0"/>
                  <a:lumOff val="0"/>
                  <a:alphaOff val="0"/>
                </a:sysClr>
              </a:solidFill>
              <a:latin typeface="Calibri"/>
              <a:ea typeface="+mn-ea"/>
              <a:cs typeface="+mn-cs"/>
            </a:rPr>
            <a:t>Some Power </a:t>
          </a:r>
          <a:br>
            <a:rPr lang="en-GB" sz="1100" b="1" i="1" kern="1200" dirty="0">
              <a:solidFill>
                <a:sysClr val="windowText" lastClr="000000">
                  <a:hueOff val="0"/>
                  <a:satOff val="0"/>
                  <a:lumOff val="0"/>
                  <a:alphaOff val="0"/>
                </a:sysClr>
              </a:solidFill>
              <a:latin typeface="Calibri"/>
              <a:ea typeface="+mn-ea"/>
              <a:cs typeface="+mn-cs"/>
            </a:rPr>
          </a:br>
          <a:r>
            <a:rPr lang="en-GB" sz="1100" b="1" i="1" kern="1200" dirty="0">
              <a:solidFill>
                <a:sysClr val="windowText" lastClr="000000">
                  <a:hueOff val="0"/>
                  <a:satOff val="0"/>
                  <a:lumOff val="0"/>
                  <a:alphaOff val="0"/>
                </a:sysClr>
              </a:solidFill>
              <a:latin typeface="Calibri"/>
              <a:ea typeface="+mn-ea"/>
              <a:cs typeface="+mn-cs"/>
            </a:rPr>
            <a:t>yet still Controlled</a:t>
          </a:r>
          <a:endParaRPr lang="en-GB" sz="1100" b="1" kern="1200" dirty="0">
            <a:solidFill>
              <a:srgbClr val="92D050">
                <a:shade val="30000"/>
                <a:satMod val="115000"/>
              </a:srgbClr>
            </a:solidFill>
            <a:latin typeface="Calibri"/>
            <a:ea typeface="+mn-ea"/>
            <a:cs typeface="+mn-cs"/>
          </a:endParaRPr>
        </a:p>
      </dsp:txBody>
      <dsp:txXfrm>
        <a:off x="3359062" y="1128545"/>
        <a:ext cx="1312824" cy="1150767"/>
      </dsp:txXfrm>
    </dsp:sp>
    <dsp:sp modelId="{BF9D8EE2-684B-4A89-B120-1DE5203EBDAC}">
      <dsp:nvSpPr>
        <dsp:cNvPr id="0" name=""/>
        <dsp:cNvSpPr/>
      </dsp:nvSpPr>
      <dsp:spPr>
        <a:xfrm>
          <a:off x="4424184" y="587007"/>
          <a:ext cx="247702" cy="247702"/>
        </a:xfrm>
        <a:prstGeom prst="triangle">
          <a:avLst>
            <a:gd name="adj" fmla="val 100000"/>
          </a:avLst>
        </a:prstGeom>
        <a:solidFill>
          <a:srgbClr val="4BACC6">
            <a:hueOff val="-6208672"/>
            <a:satOff val="24882"/>
            <a:lumOff val="5392"/>
            <a:alphaOff val="0"/>
          </a:srgbClr>
        </a:solidFill>
        <a:ln w="25400" cap="flat" cmpd="sng" algn="ctr">
          <a:solidFill>
            <a:srgbClr val="4BACC6">
              <a:hueOff val="-6208672"/>
              <a:satOff val="24882"/>
              <a:lumOff val="5392"/>
              <a:alphaOff val="0"/>
            </a:srgbClr>
          </a:solidFill>
          <a:prstDash val="solid"/>
        </a:ln>
        <a:effectLst/>
      </dsp:spPr>
      <dsp:style>
        <a:lnRef idx="2">
          <a:scrgbClr r="0" g="0" b="0"/>
        </a:lnRef>
        <a:fillRef idx="1">
          <a:scrgbClr r="0" g="0" b="0"/>
        </a:fillRef>
        <a:effectRef idx="0">
          <a:scrgbClr r="0" g="0" b="0"/>
        </a:effectRef>
        <a:fontRef idx="minor">
          <a:schemeClr val="lt1"/>
        </a:fontRef>
      </dsp:style>
    </dsp:sp>
    <dsp:sp modelId="{39649F5E-FC5F-4530-9598-39AD2EFBFBF3}">
      <dsp:nvSpPr>
        <dsp:cNvPr id="0" name=""/>
        <dsp:cNvSpPr/>
      </dsp:nvSpPr>
      <dsp:spPr>
        <a:xfrm rot="5400000">
          <a:off x="5112093" y="296372"/>
          <a:ext cx="873906" cy="1454160"/>
        </a:xfrm>
        <a:prstGeom prst="corner">
          <a:avLst>
            <a:gd name="adj1" fmla="val 16120"/>
            <a:gd name="adj2" fmla="val 16110"/>
          </a:avLst>
        </a:prstGeom>
        <a:solidFill>
          <a:srgbClr val="4BACC6">
            <a:hueOff val="-7450407"/>
            <a:satOff val="29858"/>
            <a:lumOff val="6471"/>
            <a:alphaOff val="0"/>
          </a:srgbClr>
        </a:solidFill>
        <a:ln w="25400" cap="flat" cmpd="sng" algn="ctr">
          <a:solidFill>
            <a:srgbClr val="4BACC6">
              <a:hueOff val="-7450407"/>
              <a:satOff val="29858"/>
              <a:lumOff val="6471"/>
              <a:alphaOff val="0"/>
            </a:srgbClr>
          </a:solidFill>
          <a:prstDash val="solid"/>
        </a:ln>
        <a:effectLst/>
      </dsp:spPr>
      <dsp:style>
        <a:lnRef idx="2">
          <a:scrgbClr r="0" g="0" b="0"/>
        </a:lnRef>
        <a:fillRef idx="1">
          <a:scrgbClr r="0" g="0" b="0"/>
        </a:fillRef>
        <a:effectRef idx="0">
          <a:scrgbClr r="0" g="0" b="0"/>
        </a:effectRef>
        <a:fontRef idx="minor">
          <a:schemeClr val="lt1"/>
        </a:fontRef>
      </dsp:style>
    </dsp:sp>
    <dsp:sp modelId="{B89D7D11-8C7C-4D3E-A104-AF55B34E38B2}">
      <dsp:nvSpPr>
        <dsp:cNvPr id="0" name=""/>
        <dsp:cNvSpPr/>
      </dsp:nvSpPr>
      <dsp:spPr>
        <a:xfrm>
          <a:off x="4966216" y="730853"/>
          <a:ext cx="1312824" cy="1150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ctr" defTabSz="488950">
            <a:lnSpc>
              <a:spcPct val="90000"/>
            </a:lnSpc>
            <a:spcBef>
              <a:spcPct val="0"/>
            </a:spcBef>
            <a:spcAft>
              <a:spcPct val="35000"/>
            </a:spcAft>
          </a:pPr>
          <a:r>
            <a:rPr lang="en-GB" sz="1100" b="1" kern="1200">
              <a:solidFill>
                <a:sysClr val="windowText" lastClr="000000">
                  <a:hueOff val="0"/>
                  <a:satOff val="0"/>
                  <a:lumOff val="0"/>
                  <a:alphaOff val="0"/>
                </a:sysClr>
              </a:solidFill>
              <a:latin typeface="Calibri"/>
              <a:ea typeface="+mn-ea"/>
              <a:cs typeface="+mn-cs"/>
            </a:rPr>
            <a:t>STAGE 4</a:t>
          </a:r>
        </a:p>
        <a:p>
          <a:pPr lvl="0" algn="ctr" defTabSz="488950">
            <a:lnSpc>
              <a:spcPct val="90000"/>
            </a:lnSpc>
            <a:spcBef>
              <a:spcPct val="0"/>
            </a:spcBef>
            <a:spcAft>
              <a:spcPct val="35000"/>
            </a:spcAft>
          </a:pPr>
          <a:r>
            <a:rPr lang="en-GB" sz="1000" b="1" kern="1200">
              <a:ln w="3175">
                <a:noFill/>
              </a:ln>
              <a:solidFill>
                <a:srgbClr val="FFCC00"/>
              </a:solidFill>
              <a:latin typeface="Calibri"/>
              <a:ea typeface="+mn-ea"/>
              <a:cs typeface="+mn-cs"/>
            </a:rPr>
            <a:t>AGENCY IN ACTION</a:t>
          </a:r>
        </a:p>
        <a:p>
          <a:pPr lvl="0" algn="ctr" defTabSz="488950">
            <a:lnSpc>
              <a:spcPct val="90000"/>
            </a:lnSpc>
            <a:spcBef>
              <a:spcPct val="0"/>
            </a:spcBef>
            <a:spcAft>
              <a:spcPct val="35000"/>
            </a:spcAft>
          </a:pPr>
          <a:r>
            <a:rPr lang="en-GB" sz="1000" kern="1200">
              <a:ln>
                <a:noFill/>
              </a:ln>
              <a:solidFill>
                <a:sysClr val="windowText" lastClr="000000">
                  <a:hueOff val="0"/>
                  <a:satOff val="0"/>
                  <a:lumOff val="0"/>
                  <a:alphaOff val="0"/>
                </a:sysClr>
              </a:solidFill>
              <a:latin typeface="Calibri"/>
              <a:ea typeface="+mn-ea"/>
              <a:cs typeface="+mn-cs"/>
            </a:rPr>
            <a:t>I do something</a:t>
          </a:r>
        </a:p>
        <a:p>
          <a:pPr lvl="0" algn="ctr" defTabSz="488950">
            <a:lnSpc>
              <a:spcPct val="90000"/>
            </a:lnSpc>
            <a:spcBef>
              <a:spcPct val="0"/>
            </a:spcBef>
            <a:spcAft>
              <a:spcPct val="35000"/>
            </a:spcAft>
          </a:pPr>
          <a:r>
            <a:rPr lang="en-GB" sz="1000" kern="1200">
              <a:ln>
                <a:noFill/>
              </a:ln>
              <a:solidFill>
                <a:sysClr val="windowText" lastClr="000000">
                  <a:hueOff val="0"/>
                  <a:satOff val="0"/>
                  <a:lumOff val="0"/>
                  <a:alphaOff val="0"/>
                </a:sysClr>
              </a:solidFill>
              <a:latin typeface="Calibri"/>
              <a:ea typeface="+mn-ea"/>
              <a:cs typeface="+mn-cs"/>
            </a:rPr>
            <a:t>I use the power to act against oppression</a:t>
          </a:r>
        </a:p>
        <a:p>
          <a:pPr lvl="0" algn="ctr" defTabSz="488950">
            <a:lnSpc>
              <a:spcPct val="90000"/>
            </a:lnSpc>
            <a:spcBef>
              <a:spcPct val="0"/>
            </a:spcBef>
            <a:spcAft>
              <a:spcPct val="35000"/>
            </a:spcAft>
          </a:pPr>
          <a:r>
            <a:rPr lang="en-GB" sz="1200" b="1" kern="1200">
              <a:ln w="3175">
                <a:noFill/>
              </a:ln>
              <a:solidFill>
                <a:srgbClr val="FFCC00"/>
              </a:solidFill>
              <a:latin typeface="Calibri"/>
              <a:ea typeface="+mn-ea"/>
              <a:cs typeface="+mn-cs"/>
            </a:rPr>
            <a:t>'ACTION</a:t>
          </a:r>
          <a:r>
            <a:rPr lang="en-GB" sz="1100" kern="1200">
              <a:ln w="3175">
                <a:noFill/>
              </a:ln>
              <a:solidFill>
                <a:srgbClr val="FFCC00"/>
              </a:solidFill>
              <a:latin typeface="Calibri"/>
              <a:ea typeface="+mn-ea"/>
              <a:cs typeface="+mn-cs"/>
            </a:rPr>
            <a:t>'</a:t>
          </a:r>
        </a:p>
        <a:p>
          <a:pPr lvl="0" algn="ctr" defTabSz="488950">
            <a:lnSpc>
              <a:spcPct val="90000"/>
            </a:lnSpc>
            <a:spcBef>
              <a:spcPct val="0"/>
            </a:spcBef>
            <a:spcAft>
              <a:spcPct val="35000"/>
            </a:spcAft>
          </a:pPr>
          <a:r>
            <a:rPr lang="en-GB" sz="1100" b="1" i="1" kern="1200">
              <a:ln>
                <a:noFill/>
              </a:ln>
              <a:solidFill>
                <a:sysClr val="windowText" lastClr="000000">
                  <a:hueOff val="0"/>
                  <a:satOff val="0"/>
                  <a:lumOff val="0"/>
                  <a:alphaOff val="0"/>
                </a:sysClr>
              </a:solidFill>
              <a:latin typeface="Calibri"/>
              <a:ea typeface="+mn-ea"/>
              <a:cs typeface="+mn-cs"/>
            </a:rPr>
            <a:t>Powerful and </a:t>
          </a:r>
          <a:br>
            <a:rPr lang="en-GB" sz="1100" b="1" i="1" kern="1200">
              <a:ln>
                <a:noFill/>
              </a:ln>
              <a:solidFill>
                <a:sysClr val="windowText" lastClr="000000">
                  <a:hueOff val="0"/>
                  <a:satOff val="0"/>
                  <a:lumOff val="0"/>
                  <a:alphaOff val="0"/>
                </a:sysClr>
              </a:solidFill>
              <a:latin typeface="Calibri"/>
              <a:ea typeface="+mn-ea"/>
              <a:cs typeface="+mn-cs"/>
            </a:rPr>
          </a:br>
          <a:r>
            <a:rPr lang="en-GB" sz="1100" b="1" i="1" kern="1200">
              <a:ln>
                <a:noFill/>
              </a:ln>
              <a:solidFill>
                <a:sysClr val="windowText" lastClr="000000">
                  <a:hueOff val="0"/>
                  <a:satOff val="0"/>
                  <a:lumOff val="0"/>
                  <a:alphaOff val="0"/>
                </a:sysClr>
              </a:solidFill>
              <a:latin typeface="Calibri"/>
              <a:ea typeface="+mn-ea"/>
              <a:cs typeface="+mn-cs"/>
            </a:rPr>
            <a:t>Not Controlled</a:t>
          </a:r>
          <a:endParaRPr lang="en-GB" sz="1100" kern="1200">
            <a:ln w="3175">
              <a:noFill/>
            </a:ln>
            <a:solidFill>
              <a:srgbClr val="FFCC00"/>
            </a:solidFill>
            <a:latin typeface="Calibri"/>
            <a:ea typeface="+mn-ea"/>
            <a:cs typeface="+mn-cs"/>
          </a:endParaRPr>
        </a:p>
      </dsp:txBody>
      <dsp:txXfrm>
        <a:off x="4966216" y="730853"/>
        <a:ext cx="1312824" cy="1150767"/>
      </dsp:txXfrm>
    </dsp:sp>
    <dsp:sp modelId="{AAF99BED-59F7-4E89-AF44-86EE609D2950}">
      <dsp:nvSpPr>
        <dsp:cNvPr id="0" name=""/>
        <dsp:cNvSpPr/>
      </dsp:nvSpPr>
      <dsp:spPr>
        <a:xfrm>
          <a:off x="6031338" y="189315"/>
          <a:ext cx="247702" cy="247702"/>
        </a:xfrm>
        <a:prstGeom prst="triangle">
          <a:avLst>
            <a:gd name="adj" fmla="val 100000"/>
          </a:avLst>
        </a:prstGeom>
        <a:solidFill>
          <a:srgbClr val="4BACC6">
            <a:hueOff val="-8692142"/>
            <a:satOff val="34835"/>
            <a:lumOff val="7549"/>
            <a:alphaOff val="0"/>
          </a:srgbClr>
        </a:solidFill>
        <a:ln w="25400" cap="flat" cmpd="sng" algn="ctr">
          <a:solidFill>
            <a:srgbClr val="4BACC6">
              <a:hueOff val="-8692142"/>
              <a:satOff val="34835"/>
              <a:lumOff val="7549"/>
              <a:alphaOff val="0"/>
            </a:srgbClr>
          </a:solidFill>
          <a:prstDash val="solid"/>
        </a:ln>
        <a:effectLst/>
      </dsp:spPr>
      <dsp:style>
        <a:lnRef idx="2">
          <a:scrgbClr r="0" g="0" b="0"/>
        </a:lnRef>
        <a:fillRef idx="1">
          <a:scrgbClr r="0" g="0" b="0"/>
        </a:fillRef>
        <a:effectRef idx="0">
          <a:scrgbClr r="0" g="0" b="0"/>
        </a:effectRef>
        <a:fontRef idx="minor">
          <a:schemeClr val="lt1"/>
        </a:fontRef>
      </dsp:style>
    </dsp:sp>
    <dsp:sp modelId="{6B2A77F4-A52D-4167-AF97-9774EC258E1E}">
      <dsp:nvSpPr>
        <dsp:cNvPr id="0" name=""/>
        <dsp:cNvSpPr/>
      </dsp:nvSpPr>
      <dsp:spPr>
        <a:xfrm rot="5400000">
          <a:off x="6719246" y="-101319"/>
          <a:ext cx="873906" cy="1454160"/>
        </a:xfrm>
        <a:prstGeom prst="corner">
          <a:avLst>
            <a:gd name="adj1" fmla="val 16120"/>
            <a:gd name="adj2" fmla="val 16110"/>
          </a:avLst>
        </a:prstGeom>
        <a:solidFill>
          <a:srgbClr val="4BACC6">
            <a:hueOff val="-9933876"/>
            <a:satOff val="39811"/>
            <a:lumOff val="8628"/>
            <a:alphaOff val="0"/>
          </a:srgbClr>
        </a:solidFill>
        <a:ln w="25400" cap="flat" cmpd="sng" algn="ctr">
          <a:solidFill>
            <a:srgbClr val="4BACC6">
              <a:hueOff val="-9933876"/>
              <a:satOff val="39811"/>
              <a:lumOff val="8628"/>
              <a:alphaOff val="0"/>
            </a:srgbClr>
          </a:solidFill>
          <a:prstDash val="solid"/>
        </a:ln>
        <a:effectLst/>
      </dsp:spPr>
      <dsp:style>
        <a:lnRef idx="2">
          <a:scrgbClr r="0" g="0" b="0"/>
        </a:lnRef>
        <a:fillRef idx="1">
          <a:scrgbClr r="0" g="0" b="0"/>
        </a:fillRef>
        <a:effectRef idx="0">
          <a:scrgbClr r="0" g="0" b="0"/>
        </a:effectRef>
        <a:fontRef idx="minor">
          <a:schemeClr val="lt1"/>
        </a:fontRef>
      </dsp:style>
    </dsp:sp>
    <dsp:sp modelId="{CEB9A707-C7E8-49AB-9B80-AC58A2AD15FC}">
      <dsp:nvSpPr>
        <dsp:cNvPr id="0" name=""/>
        <dsp:cNvSpPr/>
      </dsp:nvSpPr>
      <dsp:spPr>
        <a:xfrm>
          <a:off x="6573370" y="333161"/>
          <a:ext cx="1312824" cy="1150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ctr" defTabSz="488950">
            <a:lnSpc>
              <a:spcPct val="90000"/>
            </a:lnSpc>
            <a:spcBef>
              <a:spcPct val="0"/>
            </a:spcBef>
            <a:spcAft>
              <a:spcPct val="35000"/>
            </a:spcAft>
          </a:pPr>
          <a:r>
            <a:rPr lang="en-GB" sz="1100" b="1" kern="1200">
              <a:solidFill>
                <a:sysClr val="windowText" lastClr="000000">
                  <a:hueOff val="0"/>
                  <a:satOff val="0"/>
                  <a:lumOff val="0"/>
                  <a:alphaOff val="0"/>
                </a:sysClr>
              </a:solidFill>
              <a:latin typeface="Calibri"/>
              <a:ea typeface="+mn-ea"/>
              <a:cs typeface="+mn-cs"/>
            </a:rPr>
            <a:t>STAGE 5</a:t>
          </a:r>
        </a:p>
        <a:p>
          <a:pPr lvl="0" algn="ctr" defTabSz="488950">
            <a:lnSpc>
              <a:spcPct val="90000"/>
            </a:lnSpc>
            <a:spcBef>
              <a:spcPct val="0"/>
            </a:spcBef>
            <a:spcAft>
              <a:spcPct val="35000"/>
            </a:spcAft>
          </a:pPr>
          <a:r>
            <a:rPr lang="en-GB" sz="1000" b="1" kern="1200">
              <a:solidFill>
                <a:srgbClr val="CC3300"/>
              </a:solidFill>
              <a:latin typeface="Calibri"/>
              <a:ea typeface="+mn-ea"/>
              <a:cs typeface="+mn-cs"/>
            </a:rPr>
            <a:t>AUTO-AGENCY</a:t>
          </a:r>
        </a:p>
        <a:p>
          <a:pPr lvl="0" algn="ctr" defTabSz="488950">
            <a:lnSpc>
              <a:spcPct val="90000"/>
            </a:lnSpc>
            <a:spcBef>
              <a:spcPct val="0"/>
            </a:spcBef>
            <a:spcAft>
              <a:spcPct val="35000"/>
            </a:spcAft>
          </a:pPr>
          <a:r>
            <a:rPr lang="en-GB" sz="1000" kern="1200">
              <a:solidFill>
                <a:sysClr val="windowText" lastClr="000000">
                  <a:hueOff val="0"/>
                  <a:satOff val="0"/>
                  <a:lumOff val="0"/>
                  <a:alphaOff val="0"/>
                </a:sysClr>
              </a:solidFill>
              <a:latin typeface="Calibri"/>
              <a:ea typeface="+mn-ea"/>
              <a:cs typeface="+mn-cs"/>
            </a:rPr>
            <a:t>I do something automatically</a:t>
          </a:r>
        </a:p>
        <a:p>
          <a:pPr lvl="0" algn="ctr" defTabSz="488950">
            <a:lnSpc>
              <a:spcPct val="90000"/>
            </a:lnSpc>
            <a:spcBef>
              <a:spcPct val="0"/>
            </a:spcBef>
            <a:spcAft>
              <a:spcPct val="35000"/>
            </a:spcAft>
          </a:pPr>
          <a:r>
            <a:rPr lang="en-GB" sz="1000" kern="1200">
              <a:solidFill>
                <a:sysClr val="windowText" lastClr="000000">
                  <a:hueOff val="0"/>
                  <a:satOff val="0"/>
                  <a:lumOff val="0"/>
                  <a:alphaOff val="0"/>
                </a:sysClr>
              </a:solidFill>
              <a:latin typeface="Calibri"/>
              <a:ea typeface="+mn-ea"/>
              <a:cs typeface="+mn-cs"/>
            </a:rPr>
            <a:t>Explicit knowing unacceptance of oppression</a:t>
          </a:r>
        </a:p>
        <a:p>
          <a:pPr lvl="0" algn="ctr" defTabSz="488950">
            <a:lnSpc>
              <a:spcPct val="90000"/>
            </a:lnSpc>
            <a:spcBef>
              <a:spcPct val="0"/>
            </a:spcBef>
            <a:spcAft>
              <a:spcPct val="35000"/>
            </a:spcAft>
          </a:pPr>
          <a:r>
            <a:rPr lang="en-GB" sz="1100" b="1" kern="1200" cap="none" spc="0">
              <a:ln w="952">
                <a:noFill/>
              </a:ln>
              <a:solidFill>
                <a:srgbClr val="CC3300"/>
              </a:solidFill>
              <a:effectLst/>
              <a:latin typeface="Calibri"/>
              <a:ea typeface="+mn-ea"/>
              <a:cs typeface="+mn-cs"/>
            </a:rPr>
            <a:t>'PREVENTION &amp; RESISTANCE</a:t>
          </a:r>
          <a:r>
            <a:rPr lang="en-GB" sz="900" kern="1200">
              <a:solidFill>
                <a:srgbClr val="CC3300"/>
              </a:solidFill>
              <a:latin typeface="Calibri"/>
              <a:ea typeface="+mn-ea"/>
              <a:cs typeface="+mn-cs"/>
            </a:rPr>
            <a:t>'</a:t>
          </a:r>
        </a:p>
        <a:p>
          <a:pPr lvl="0" algn="ctr" defTabSz="488950">
            <a:lnSpc>
              <a:spcPct val="90000"/>
            </a:lnSpc>
            <a:spcBef>
              <a:spcPct val="0"/>
            </a:spcBef>
            <a:spcAft>
              <a:spcPct val="35000"/>
            </a:spcAft>
          </a:pPr>
          <a:r>
            <a:rPr lang="en-GB" sz="1100" b="1" i="1" kern="1200">
              <a:solidFill>
                <a:sysClr val="windowText" lastClr="000000">
                  <a:hueOff val="0"/>
                  <a:satOff val="0"/>
                  <a:lumOff val="0"/>
                  <a:alphaOff val="0"/>
                </a:sysClr>
              </a:solidFill>
              <a:latin typeface="Calibri"/>
              <a:ea typeface="+mn-ea"/>
              <a:cs typeface="+mn-cs"/>
            </a:rPr>
            <a:t>Powerful and </a:t>
          </a:r>
          <a:br>
            <a:rPr lang="en-GB" sz="1100" b="1" i="1" kern="1200">
              <a:solidFill>
                <a:sysClr val="windowText" lastClr="000000">
                  <a:hueOff val="0"/>
                  <a:satOff val="0"/>
                  <a:lumOff val="0"/>
                  <a:alphaOff val="0"/>
                </a:sysClr>
              </a:solidFill>
              <a:latin typeface="Calibri"/>
              <a:ea typeface="+mn-ea"/>
              <a:cs typeface="+mn-cs"/>
            </a:rPr>
          </a:br>
          <a:r>
            <a:rPr lang="en-GB" sz="1100" b="1" i="1" kern="1200">
              <a:solidFill>
                <a:sysClr val="windowText" lastClr="000000">
                  <a:hueOff val="0"/>
                  <a:satOff val="0"/>
                  <a:lumOff val="0"/>
                  <a:alphaOff val="0"/>
                </a:sysClr>
              </a:solidFill>
              <a:latin typeface="Calibri"/>
              <a:ea typeface="+mn-ea"/>
              <a:cs typeface="+mn-cs"/>
            </a:rPr>
            <a:t>In Control</a:t>
          </a:r>
          <a:endParaRPr lang="en-GB" sz="1100" kern="1200">
            <a:solidFill>
              <a:srgbClr val="CC3300"/>
            </a:solidFill>
            <a:latin typeface="Calibri"/>
            <a:ea typeface="+mn-ea"/>
            <a:cs typeface="+mn-cs"/>
          </a:endParaRPr>
        </a:p>
        <a:p>
          <a:pPr lvl="0" algn="ctr" defTabSz="488950">
            <a:lnSpc>
              <a:spcPct val="90000"/>
            </a:lnSpc>
            <a:spcBef>
              <a:spcPct val="0"/>
            </a:spcBef>
            <a:spcAft>
              <a:spcPct val="35000"/>
            </a:spcAft>
          </a:pPr>
          <a:endParaRPr lang="en-GB" sz="900" kern="1200">
            <a:solidFill>
              <a:sysClr val="windowText" lastClr="000000">
                <a:hueOff val="0"/>
                <a:satOff val="0"/>
                <a:lumOff val="0"/>
                <a:alphaOff val="0"/>
              </a:sysClr>
            </a:solidFill>
            <a:latin typeface="Calibri"/>
            <a:ea typeface="+mn-ea"/>
            <a:cs typeface="+mn-cs"/>
          </a:endParaRPr>
        </a:p>
      </dsp:txBody>
      <dsp:txXfrm>
        <a:off x="6573370" y="333161"/>
        <a:ext cx="1312824" cy="1150767"/>
      </dsp:txXfrm>
    </dsp:sp>
  </dsp:spTree>
</dsp:drawing>
</file>

<file path=ppt/diagrams/layout1.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22/01/2020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E58E99-CF8B-414D-9067-42EFA2661A0F}" type="datetimeFigureOut">
              <a:rPr lang="en-GB" smtClean="0"/>
              <a:t>22/01/2020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73400D-1125-4CCE-9DC0-5877F373F263}" type="slidenum">
              <a:rPr lang="en-GB" smtClean="0"/>
              <a:t>‹#›</a:t>
            </a:fld>
            <a:endParaRPr lang="en-GB"/>
          </a:p>
        </p:txBody>
      </p:sp>
    </p:spTree>
    <p:extLst>
      <p:ext uri="{BB962C8B-B14F-4D97-AF65-F5344CB8AC3E}">
        <p14:creationId xmlns:p14="http://schemas.microsoft.com/office/powerpoint/2010/main" val="17840162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C73400D-1125-4CCE-9DC0-5877F373F263}" type="slidenum">
              <a:rPr lang="en-GB" smtClean="0"/>
              <a:t>30</a:t>
            </a:fld>
            <a:endParaRPr lang="en-GB"/>
          </a:p>
        </p:txBody>
      </p:sp>
    </p:spTree>
    <p:extLst>
      <p:ext uri="{BB962C8B-B14F-4D97-AF65-F5344CB8AC3E}">
        <p14:creationId xmlns:p14="http://schemas.microsoft.com/office/powerpoint/2010/main" val="18691015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22/01/2020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22/01/2020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22/01/2020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22/01/2020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22/01/2020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22/01/2020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22/01/2020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www.hafancymru.co.uk/spectrum/" TargetMode="External"/><Relationship Id="rId2" Type="http://schemas.openxmlformats.org/officeDocument/2006/relationships/hyperlink" Target="http://www.cps.gov.uk/publications/docs/cps_vawg_report_2016.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fontScale="90000"/>
          </a:bodyPr>
          <a:lstStyle/>
          <a:p>
            <a:r>
              <a:rPr lang="en-GB" dirty="0"/>
              <a:t> </a:t>
            </a:r>
            <a:br>
              <a:rPr lang="en-GB" dirty="0"/>
            </a:br>
            <a:r>
              <a:rPr lang="en-GB" sz="3100" i="1" dirty="0"/>
              <a:t>Power and Control in Relationships: Responding to the needs of Pupils in Compulsory Education through Delivering Context appropriate Education on Violence against Women, Domestic Abuse and Sexual Violence</a:t>
            </a:r>
            <a:r>
              <a:rPr lang="en-GB" sz="3100" dirty="0"/>
              <a:t/>
            </a:r>
            <a:br>
              <a:rPr lang="en-GB" sz="3100" dirty="0"/>
            </a:br>
            <a:endParaRPr lang="en-GB" sz="3100" dirty="0"/>
          </a:p>
        </p:txBody>
      </p:sp>
      <p:sp>
        <p:nvSpPr>
          <p:cNvPr id="5" name="Subtitle 4"/>
          <p:cNvSpPr>
            <a:spLocks noGrp="1"/>
          </p:cNvSpPr>
          <p:nvPr>
            <p:ph type="subTitle" idx="1"/>
          </p:nvPr>
        </p:nvSpPr>
        <p:spPr/>
        <p:txBody>
          <a:bodyPr/>
          <a:lstStyle/>
          <a:p>
            <a:endParaRPr lang="en-GB" dirty="0" smtClean="0"/>
          </a:p>
          <a:p>
            <a:pPr lvl="0"/>
            <a:r>
              <a:rPr lang="en-GB" sz="2200" dirty="0">
                <a:solidFill>
                  <a:prstClr val="black">
                    <a:tint val="75000"/>
                  </a:prstClr>
                </a:solidFill>
                <a:latin typeface="Times New Roman" panose="02020603050405020304" pitchFamily="18" charset="0"/>
                <a:cs typeface="Times New Roman" panose="02020603050405020304" pitchFamily="18" charset="0"/>
              </a:rPr>
              <a:t>Dr Nicola Welton, Dr Caroline Lohmann-Hancock &amp; Phillip Morgan</a:t>
            </a:r>
          </a:p>
          <a:p>
            <a:endParaRPr lang="en-GB" dirty="0"/>
          </a:p>
        </p:txBody>
      </p:sp>
    </p:spTree>
    <p:extLst>
      <p:ext uri="{BB962C8B-B14F-4D97-AF65-F5344CB8AC3E}">
        <p14:creationId xmlns:p14="http://schemas.microsoft.com/office/powerpoint/2010/main" val="178637549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Context / Background </a:t>
            </a:r>
            <a:endParaRPr lang="en-GB" dirty="0"/>
          </a:p>
        </p:txBody>
      </p:sp>
      <p:sp>
        <p:nvSpPr>
          <p:cNvPr id="3" name="Content Placeholder 2"/>
          <p:cNvSpPr>
            <a:spLocks noGrp="1"/>
          </p:cNvSpPr>
          <p:nvPr>
            <p:ph idx="1"/>
          </p:nvPr>
        </p:nvSpPr>
        <p:spPr>
          <a:xfrm>
            <a:off x="457200" y="1417638"/>
            <a:ext cx="8229600" cy="4099595"/>
          </a:xfrm>
        </p:spPr>
        <p:txBody>
          <a:bodyPr>
            <a:normAutofit fontScale="92500" lnSpcReduction="20000"/>
          </a:bodyPr>
          <a:lstStyle/>
          <a:p>
            <a:pPr marL="342900" lvl="1" indent="-342900">
              <a:buFont typeface="Arial" pitchFamily="34" charset="0"/>
              <a:buChar char="•"/>
            </a:pPr>
            <a:r>
              <a:rPr lang="en-GB" dirty="0" smtClean="0"/>
              <a:t>CPS (2016)  </a:t>
            </a:r>
            <a:r>
              <a:rPr lang="en-GB" dirty="0"/>
              <a:t>Violence against Women and Girls crime report </a:t>
            </a:r>
            <a:r>
              <a:rPr lang="en-GB" dirty="0" smtClean="0"/>
              <a:t>2015-2016 illustrate some shocking figures: </a:t>
            </a:r>
          </a:p>
          <a:p>
            <a:pPr marL="342900" lvl="1" indent="-342900">
              <a:buFont typeface="Arial" pitchFamily="34" charset="0"/>
              <a:buChar char="•"/>
            </a:pPr>
            <a:endParaRPr lang="en-GB" dirty="0" smtClean="0"/>
          </a:p>
          <a:p>
            <a:pPr marL="342900" lvl="1" indent="-342900">
              <a:buFont typeface="Arial" pitchFamily="34" charset="0"/>
              <a:buChar char="•"/>
            </a:pPr>
            <a:r>
              <a:rPr lang="en-GB" dirty="0" smtClean="0"/>
              <a:t>offences </a:t>
            </a:r>
            <a:r>
              <a:rPr lang="en-GB" dirty="0"/>
              <a:t>against women, </a:t>
            </a:r>
            <a:r>
              <a:rPr lang="en-GB" dirty="0" smtClean="0"/>
              <a:t>including domestic </a:t>
            </a:r>
            <a:r>
              <a:rPr lang="en-GB" dirty="0"/>
              <a:t>abuse, rape and sexual assault, rose </a:t>
            </a:r>
            <a:r>
              <a:rPr lang="en-GB" dirty="0" smtClean="0"/>
              <a:t>by:</a:t>
            </a:r>
          </a:p>
          <a:p>
            <a:pPr lvl="1"/>
            <a:r>
              <a:rPr lang="en-GB" dirty="0" smtClean="0"/>
              <a:t> </a:t>
            </a:r>
            <a:r>
              <a:rPr lang="en-GB" dirty="0"/>
              <a:t>almost 10% </a:t>
            </a:r>
            <a:endParaRPr lang="en-GB" dirty="0" smtClean="0"/>
          </a:p>
          <a:p>
            <a:pPr lvl="1"/>
            <a:r>
              <a:rPr lang="en-GB" dirty="0" smtClean="0"/>
              <a:t> </a:t>
            </a:r>
            <a:r>
              <a:rPr lang="en-GB" dirty="0"/>
              <a:t>s</a:t>
            </a:r>
            <a:r>
              <a:rPr lang="en-GB" dirty="0" smtClean="0"/>
              <a:t>talking </a:t>
            </a:r>
            <a:r>
              <a:rPr lang="en-GB" dirty="0"/>
              <a:t>prosecutions were up by 7.1</a:t>
            </a:r>
            <a:r>
              <a:rPr lang="en-GB" dirty="0" smtClean="0"/>
              <a:t>%,</a:t>
            </a:r>
          </a:p>
          <a:p>
            <a:pPr lvl="1"/>
            <a:r>
              <a:rPr lang="en-GB" dirty="0" smtClean="0"/>
              <a:t> </a:t>
            </a:r>
            <a:r>
              <a:rPr lang="en-GB" dirty="0"/>
              <a:t>child sex prosecutions by 15.4% </a:t>
            </a:r>
            <a:endParaRPr lang="en-GB" dirty="0" smtClean="0"/>
          </a:p>
          <a:p>
            <a:pPr lvl="1"/>
            <a:r>
              <a:rPr lang="en-GB" dirty="0" smtClean="0"/>
              <a:t>a </a:t>
            </a:r>
            <a:r>
              <a:rPr lang="en-GB" dirty="0"/>
              <a:t>record number (4,643) of rape prosecutions.</a:t>
            </a:r>
          </a:p>
        </p:txBody>
      </p:sp>
    </p:spTree>
    <p:extLst>
      <p:ext uri="{BB962C8B-B14F-4D97-AF65-F5344CB8AC3E}">
        <p14:creationId xmlns:p14="http://schemas.microsoft.com/office/powerpoint/2010/main" val="350748012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Context / Background</a:t>
            </a:r>
            <a:endParaRPr lang="en-GB" dirty="0"/>
          </a:p>
        </p:txBody>
      </p:sp>
      <p:sp>
        <p:nvSpPr>
          <p:cNvPr id="3" name="Content Placeholder 2"/>
          <p:cNvSpPr>
            <a:spLocks noGrp="1"/>
          </p:cNvSpPr>
          <p:nvPr>
            <p:ph idx="1"/>
          </p:nvPr>
        </p:nvSpPr>
        <p:spPr/>
        <p:txBody>
          <a:bodyPr/>
          <a:lstStyle/>
          <a:p>
            <a:r>
              <a:rPr lang="en-GB" dirty="0"/>
              <a:t>Director of public prosecutions says use of social media to threaten and control is driving factor behind 10% rise in number of cases to 117,568 in </a:t>
            </a:r>
            <a:r>
              <a:rPr lang="en-GB" dirty="0" smtClean="0"/>
              <a:t>2015-16</a:t>
            </a:r>
          </a:p>
          <a:p>
            <a:pPr lvl="2"/>
            <a:r>
              <a:rPr lang="en-GB" dirty="0" smtClean="0"/>
              <a:t>(The Guardian 06/09/16) </a:t>
            </a:r>
            <a:endParaRPr lang="en-GB" dirty="0"/>
          </a:p>
        </p:txBody>
      </p:sp>
    </p:spTree>
    <p:extLst>
      <p:ext uri="{BB962C8B-B14F-4D97-AF65-F5344CB8AC3E}">
        <p14:creationId xmlns:p14="http://schemas.microsoft.com/office/powerpoint/2010/main" val="405075386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Context Background </a:t>
            </a:r>
            <a:endParaRPr lang="en-GB" dirty="0"/>
          </a:p>
        </p:txBody>
      </p:sp>
      <p:sp>
        <p:nvSpPr>
          <p:cNvPr id="3" name="Content Placeholder 2"/>
          <p:cNvSpPr>
            <a:spLocks noGrp="1"/>
          </p:cNvSpPr>
          <p:nvPr>
            <p:ph idx="1"/>
          </p:nvPr>
        </p:nvSpPr>
        <p:spPr/>
        <p:txBody>
          <a:bodyPr>
            <a:normAutofit/>
          </a:bodyPr>
          <a:lstStyle/>
          <a:p>
            <a:r>
              <a:rPr lang="en-GB" dirty="0"/>
              <a:t>Children and young people may be exposed to </a:t>
            </a:r>
            <a:r>
              <a:rPr lang="en-GB" dirty="0" smtClean="0"/>
              <a:t> </a:t>
            </a:r>
            <a:r>
              <a:rPr lang="en-GB" dirty="0"/>
              <a:t>abusive behaviours within the home and this may perpetuate a cycle of abuse in future relationships; ‘child victims of violence are at greater risk of being perpetrators of violence’ (Dodge </a:t>
            </a:r>
            <a:r>
              <a:rPr lang="en-GB" i="1" dirty="0"/>
              <a:t>cited in</a:t>
            </a:r>
            <a:r>
              <a:rPr lang="en-GB" dirty="0"/>
              <a:t> Kim, 2011: 402).</a:t>
            </a:r>
          </a:p>
        </p:txBody>
      </p:sp>
    </p:spTree>
    <p:extLst>
      <p:ext uri="{BB962C8B-B14F-4D97-AF65-F5344CB8AC3E}">
        <p14:creationId xmlns:p14="http://schemas.microsoft.com/office/powerpoint/2010/main" val="320801563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Context/ Background </a:t>
            </a:r>
            <a:endParaRPr lang="en-GB" dirty="0"/>
          </a:p>
        </p:txBody>
      </p:sp>
      <p:sp>
        <p:nvSpPr>
          <p:cNvPr id="3" name="Content Placeholder 2"/>
          <p:cNvSpPr>
            <a:spLocks noGrp="1"/>
          </p:cNvSpPr>
          <p:nvPr>
            <p:ph idx="1"/>
          </p:nvPr>
        </p:nvSpPr>
        <p:spPr/>
        <p:txBody>
          <a:bodyPr/>
          <a:lstStyle/>
          <a:p>
            <a:r>
              <a:rPr lang="en-GB" altLang="en-US" sz="2800" dirty="0"/>
              <a:t>Impact upon the education and progression of young people is well illustrated by ‘Action Against Domestic Abuse’s’ (CAADA, 2014: 10) research which indicates that:</a:t>
            </a:r>
          </a:p>
          <a:p>
            <a:pPr lvl="2"/>
            <a:r>
              <a:rPr lang="en-GB" altLang="en-US" dirty="0"/>
              <a:t>‘62% of children exposed to domestic abuse were also directly harmed. . .  52% had behavioural problems . . . 39% had difficulties adjusting in school . . . 60% felt responsible for negative events’.</a:t>
            </a:r>
          </a:p>
          <a:p>
            <a:endParaRPr lang="en-GB" dirty="0"/>
          </a:p>
        </p:txBody>
      </p:sp>
    </p:spTree>
    <p:extLst>
      <p:ext uri="{BB962C8B-B14F-4D97-AF65-F5344CB8AC3E}">
        <p14:creationId xmlns:p14="http://schemas.microsoft.com/office/powerpoint/2010/main" val="134291058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Context / Background </a:t>
            </a:r>
            <a:endParaRPr lang="en-GB" dirty="0"/>
          </a:p>
        </p:txBody>
      </p:sp>
      <p:sp>
        <p:nvSpPr>
          <p:cNvPr id="3" name="Content Placeholder 2"/>
          <p:cNvSpPr>
            <a:spLocks noGrp="1"/>
          </p:cNvSpPr>
          <p:nvPr>
            <p:ph idx="1"/>
          </p:nvPr>
        </p:nvSpPr>
        <p:spPr/>
        <p:txBody>
          <a:bodyPr/>
          <a:lstStyle/>
          <a:p>
            <a:pPr marL="514350" indent="-514350">
              <a:buFontTx/>
              <a:buAutoNum type="arabicPeriod" startAt="2"/>
            </a:pPr>
            <a:r>
              <a:rPr lang="en-GB" altLang="en-US" dirty="0"/>
              <a:t>Research suggests that there is a  significant concern about violence in intimate partnerships between adolescents. </a:t>
            </a:r>
          </a:p>
          <a:p>
            <a:pPr marL="514350" indent="-514350" algn="r">
              <a:buFontTx/>
              <a:buNone/>
            </a:pPr>
            <a:r>
              <a:rPr lang="en-GB" altLang="en-US" dirty="0"/>
              <a:t> </a:t>
            </a:r>
            <a:r>
              <a:rPr lang="en-GB" altLang="en-US" sz="2400" dirty="0"/>
              <a:t>(Allnock &amp; Miller, 2013; Barter </a:t>
            </a:r>
            <a:r>
              <a:rPr lang="en-GB" altLang="en-US" sz="2400" i="1" dirty="0" smtClean="0"/>
              <a:t>et al</a:t>
            </a:r>
            <a:r>
              <a:rPr lang="en-GB" altLang="en-US" sz="2400" dirty="0" smtClean="0"/>
              <a:t>, </a:t>
            </a:r>
            <a:r>
              <a:rPr lang="en-GB" altLang="en-US" sz="2400" dirty="0"/>
              <a:t>2009; Radford </a:t>
            </a:r>
            <a:r>
              <a:rPr lang="en-GB" altLang="en-US" sz="2400" i="1" dirty="0" smtClean="0"/>
              <a:t>et al</a:t>
            </a:r>
            <a:r>
              <a:rPr lang="en-GB" altLang="en-US" sz="2400" dirty="0" smtClean="0"/>
              <a:t>, </a:t>
            </a:r>
            <a:r>
              <a:rPr lang="en-GB" altLang="en-US" sz="2400" dirty="0"/>
              <a:t>2011 and Vizard, 2007) </a:t>
            </a:r>
            <a:endParaRPr lang="en-US" altLang="en-US" sz="2400" dirty="0"/>
          </a:p>
          <a:p>
            <a:endParaRPr lang="en-GB" dirty="0"/>
          </a:p>
        </p:txBody>
      </p:sp>
    </p:spTree>
    <p:extLst>
      <p:ext uri="{BB962C8B-B14F-4D97-AF65-F5344CB8AC3E}">
        <p14:creationId xmlns:p14="http://schemas.microsoft.com/office/powerpoint/2010/main" val="332494443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Context Background</a:t>
            </a:r>
            <a:endParaRPr lang="en-GB" dirty="0"/>
          </a:p>
        </p:txBody>
      </p:sp>
      <p:sp>
        <p:nvSpPr>
          <p:cNvPr id="3" name="Content Placeholder 2"/>
          <p:cNvSpPr>
            <a:spLocks noGrp="1"/>
          </p:cNvSpPr>
          <p:nvPr>
            <p:ph idx="1"/>
          </p:nvPr>
        </p:nvSpPr>
        <p:spPr/>
        <p:txBody>
          <a:bodyPr/>
          <a:lstStyle/>
          <a:p>
            <a:pPr marL="0" indent="0">
              <a:buFontTx/>
              <a:buNone/>
              <a:defRPr/>
            </a:pPr>
            <a:r>
              <a:rPr lang="en-US" altLang="en-US" sz="2400" kern="0" dirty="0"/>
              <a:t>Continued: Peer Abuse </a:t>
            </a:r>
          </a:p>
          <a:p>
            <a:pPr lvl="1">
              <a:defRPr/>
            </a:pPr>
            <a:r>
              <a:rPr lang="en-US" altLang="en-US" sz="2000" kern="0" dirty="0"/>
              <a:t>Two-thirds of sexual abuse experienced by children and young people is committed by peers, the majority of whom are boys (Radford </a:t>
            </a:r>
            <a:r>
              <a:rPr lang="en-US" altLang="en-US" sz="2000" i="1" kern="0" dirty="0" smtClean="0"/>
              <a:t>et al</a:t>
            </a:r>
            <a:r>
              <a:rPr lang="en-US" altLang="en-US" sz="2000" kern="0" dirty="0" smtClean="0"/>
              <a:t>,  </a:t>
            </a:r>
            <a:r>
              <a:rPr lang="en-US" altLang="en-US" sz="2000" kern="0" dirty="0"/>
              <a:t>2011 &amp; Vizard, 2007) .</a:t>
            </a:r>
          </a:p>
          <a:p>
            <a:pPr lvl="1">
              <a:defRPr/>
            </a:pPr>
            <a:endParaRPr lang="en-US" altLang="en-US" sz="2000" kern="0" dirty="0"/>
          </a:p>
          <a:p>
            <a:pPr lvl="1">
              <a:defRPr/>
            </a:pPr>
            <a:r>
              <a:rPr lang="en-GB" altLang="en-US" sz="2000" kern="0" dirty="0"/>
              <a:t>despite young people often reporting it, it has received far less attention than either bullying or domestic abuse (Barter, </a:t>
            </a:r>
            <a:r>
              <a:rPr lang="en-GB" altLang="en-US" sz="2000" i="1" kern="0" dirty="0" smtClean="0"/>
              <a:t>et al</a:t>
            </a:r>
            <a:r>
              <a:rPr lang="en-GB" altLang="en-US" sz="2000" kern="0" dirty="0" smtClean="0"/>
              <a:t>, </a:t>
            </a:r>
            <a:r>
              <a:rPr lang="en-GB" altLang="en-US" sz="2000" kern="0" dirty="0"/>
              <a:t>2009 ). </a:t>
            </a:r>
          </a:p>
          <a:p>
            <a:pPr lvl="1">
              <a:defRPr/>
            </a:pPr>
            <a:endParaRPr lang="en-GB" altLang="en-US" sz="2000" kern="0" dirty="0"/>
          </a:p>
          <a:p>
            <a:pPr lvl="1">
              <a:defRPr/>
            </a:pPr>
            <a:r>
              <a:rPr lang="en-GB" altLang="en-US" sz="2000" kern="0" dirty="0"/>
              <a:t>Allnock &amp; Miller (2013)  have identified that adults frequently fail to respond to such peer abuse. </a:t>
            </a:r>
            <a:endParaRPr lang="en-US" altLang="en-US" sz="2000" kern="0" dirty="0"/>
          </a:p>
          <a:p>
            <a:endParaRPr lang="en-GB" dirty="0"/>
          </a:p>
        </p:txBody>
      </p:sp>
    </p:spTree>
    <p:extLst>
      <p:ext uri="{BB962C8B-B14F-4D97-AF65-F5344CB8AC3E}">
        <p14:creationId xmlns:p14="http://schemas.microsoft.com/office/powerpoint/2010/main" val="13657256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Context background </a:t>
            </a:r>
            <a:endParaRPr lang="en-GB" dirty="0"/>
          </a:p>
        </p:txBody>
      </p:sp>
      <p:sp>
        <p:nvSpPr>
          <p:cNvPr id="3" name="Content Placeholder 2"/>
          <p:cNvSpPr>
            <a:spLocks noGrp="1"/>
          </p:cNvSpPr>
          <p:nvPr>
            <p:ph idx="1"/>
          </p:nvPr>
        </p:nvSpPr>
        <p:spPr/>
        <p:txBody>
          <a:bodyPr>
            <a:normAutofit fontScale="92500"/>
          </a:bodyPr>
          <a:lstStyle/>
          <a:p>
            <a:pPr marL="0" indent="0">
              <a:buNone/>
            </a:pPr>
            <a:r>
              <a:rPr lang="en-GB" dirty="0" smtClean="0"/>
              <a:t>The Welsh Government (2015) have identified </a:t>
            </a:r>
            <a:r>
              <a:rPr lang="en-GB" b="1" u="sng" dirty="0" smtClean="0"/>
              <a:t>Education </a:t>
            </a:r>
            <a:r>
              <a:rPr lang="en-GB" dirty="0" smtClean="0"/>
              <a:t> as a strategic priority to </a:t>
            </a:r>
            <a:r>
              <a:rPr lang="en-GB" dirty="0"/>
              <a:t>reduce the incidence of violence against women, domestic abuse and sexual violence </a:t>
            </a:r>
            <a:r>
              <a:rPr lang="en-GB" dirty="0" smtClean="0"/>
              <a:t>(VAWDA&amp;SV):</a:t>
            </a:r>
          </a:p>
          <a:p>
            <a:pPr lvl="1"/>
            <a:r>
              <a:rPr lang="en-GB" dirty="0" smtClean="0"/>
              <a:t>promote </a:t>
            </a:r>
            <a:r>
              <a:rPr lang="en-GB" dirty="0"/>
              <a:t>awareness of, and to prevent, protect and support victims</a:t>
            </a:r>
            <a:r>
              <a:rPr lang="en-GB" dirty="0" smtClean="0"/>
              <a:t>;</a:t>
            </a:r>
            <a:endParaRPr lang="en-GB" dirty="0"/>
          </a:p>
          <a:p>
            <a:pPr lvl="2"/>
            <a:r>
              <a:rPr lang="en-GB" dirty="0"/>
              <a:t>Change attitudes at an early age (</a:t>
            </a:r>
            <a:r>
              <a:rPr lang="en-GB" i="1" dirty="0"/>
              <a:t>e.g. through working in schools) </a:t>
            </a:r>
            <a:r>
              <a:rPr lang="en-GB" dirty="0"/>
              <a:t>and</a:t>
            </a:r>
            <a:r>
              <a:rPr lang="en-GB" i="1" dirty="0"/>
              <a:t> c</a:t>
            </a:r>
            <a:r>
              <a:rPr lang="en-GB" dirty="0"/>
              <a:t>hange public attitudes</a:t>
            </a:r>
            <a:r>
              <a:rPr lang="en-GB" i="1" dirty="0"/>
              <a:t> (e.g. through media engagement, campaigns etc</a:t>
            </a:r>
            <a:r>
              <a:rPr lang="en-GB" i="1" dirty="0" smtClean="0"/>
              <a:t>.) (WG, 2015,p2).</a:t>
            </a:r>
            <a:endParaRPr lang="en-GB" sz="2800" dirty="0"/>
          </a:p>
          <a:p>
            <a:endParaRPr lang="en-GB" dirty="0" smtClean="0"/>
          </a:p>
          <a:p>
            <a:endParaRPr lang="en-GB" dirty="0"/>
          </a:p>
        </p:txBody>
      </p:sp>
    </p:spTree>
    <p:extLst>
      <p:ext uri="{BB962C8B-B14F-4D97-AF65-F5344CB8AC3E}">
        <p14:creationId xmlns:p14="http://schemas.microsoft.com/office/powerpoint/2010/main" val="408227435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Context background </a:t>
            </a:r>
            <a:endParaRPr lang="en-GB" dirty="0"/>
          </a:p>
        </p:txBody>
      </p:sp>
      <p:sp>
        <p:nvSpPr>
          <p:cNvPr id="3" name="Content Placeholder 2"/>
          <p:cNvSpPr>
            <a:spLocks noGrp="1"/>
          </p:cNvSpPr>
          <p:nvPr>
            <p:ph idx="1"/>
          </p:nvPr>
        </p:nvSpPr>
        <p:spPr/>
        <p:txBody>
          <a:bodyPr>
            <a:normAutofit fontScale="85000" lnSpcReduction="20000"/>
          </a:bodyPr>
          <a:lstStyle/>
          <a:p>
            <a:r>
              <a:rPr lang="en-GB" dirty="0"/>
              <a:t>This research </a:t>
            </a:r>
            <a:r>
              <a:rPr lang="en-GB" dirty="0" smtClean="0"/>
              <a:t>presentation explores personal development sessions </a:t>
            </a:r>
            <a:r>
              <a:rPr lang="en-GB" dirty="0"/>
              <a:t>delivered in schools </a:t>
            </a:r>
            <a:r>
              <a:rPr lang="en-GB" dirty="0" smtClean="0"/>
              <a:t>pan Wales by </a:t>
            </a:r>
            <a:r>
              <a:rPr lang="en-GB" dirty="0"/>
              <a:t>Hafan </a:t>
            </a:r>
            <a:r>
              <a:rPr lang="en-GB" dirty="0" smtClean="0"/>
              <a:t>Cymru’s</a:t>
            </a:r>
            <a:r>
              <a:rPr lang="en-GB" dirty="0"/>
              <a:t> </a:t>
            </a:r>
            <a:r>
              <a:rPr lang="en-GB" dirty="0" smtClean="0"/>
              <a:t>Spectrum project </a:t>
            </a:r>
          </a:p>
          <a:p>
            <a:pPr lvl="1"/>
            <a:r>
              <a:rPr lang="en-GB" dirty="0" smtClean="0"/>
              <a:t> </a:t>
            </a:r>
            <a:r>
              <a:rPr lang="en-GB" dirty="0"/>
              <a:t>which focus on ‘power and control in relationships’ as a way of empowering pupils to develop agency when faced with </a:t>
            </a:r>
            <a:r>
              <a:rPr lang="en-GB" dirty="0" smtClean="0"/>
              <a:t>VAWDASV </a:t>
            </a:r>
            <a:r>
              <a:rPr lang="en-GB" dirty="0"/>
              <a:t>(Cattaneo &amp; Chapman, 2010: 85). </a:t>
            </a:r>
            <a:endParaRPr lang="en-GB" dirty="0" smtClean="0"/>
          </a:p>
          <a:p>
            <a:r>
              <a:rPr lang="en-GB" dirty="0" smtClean="0"/>
              <a:t>Pupils  </a:t>
            </a:r>
            <a:r>
              <a:rPr lang="en-GB" dirty="0"/>
              <a:t>perspective of these sessions and how this differs from that of teachers’ knowledge and understanding of their </a:t>
            </a:r>
            <a:r>
              <a:rPr lang="en-GB" dirty="0" smtClean="0"/>
              <a:t>responsibilities will explored. </a:t>
            </a:r>
          </a:p>
          <a:p>
            <a:endParaRPr lang="en-GB" dirty="0"/>
          </a:p>
        </p:txBody>
      </p:sp>
    </p:spTree>
    <p:extLst>
      <p:ext uri="{BB962C8B-B14F-4D97-AF65-F5344CB8AC3E}">
        <p14:creationId xmlns:p14="http://schemas.microsoft.com/office/powerpoint/2010/main" val="123729875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Context background </a:t>
            </a:r>
            <a:endParaRPr lang="en-GB" dirty="0"/>
          </a:p>
        </p:txBody>
      </p:sp>
      <p:sp>
        <p:nvSpPr>
          <p:cNvPr id="3" name="Content Placeholder 2"/>
          <p:cNvSpPr>
            <a:spLocks noGrp="1"/>
          </p:cNvSpPr>
          <p:nvPr>
            <p:ph idx="1"/>
          </p:nvPr>
        </p:nvSpPr>
        <p:spPr/>
        <p:txBody>
          <a:bodyPr/>
          <a:lstStyle/>
          <a:p>
            <a:r>
              <a:rPr lang="en-GB" altLang="en-US" dirty="0"/>
              <a:t>The Spectrum project  the key contribution of Hafan Cymru’s work </a:t>
            </a:r>
          </a:p>
          <a:p>
            <a:pPr lvl="1"/>
            <a:r>
              <a:rPr lang="en-GB" altLang="en-US" dirty="0"/>
              <a:t>‘…on prevention of domestic abuse and promoting independence…’. </a:t>
            </a:r>
          </a:p>
          <a:p>
            <a:pPr lvl="1"/>
            <a:r>
              <a:rPr lang="en-GB" altLang="en-US" dirty="0"/>
              <a:t>PSE programmes delivered from Foundation Phase to KS3 across Wales.</a:t>
            </a:r>
          </a:p>
          <a:p>
            <a:endParaRPr lang="en-GB" altLang="en-US" dirty="0"/>
          </a:p>
        </p:txBody>
      </p:sp>
    </p:spTree>
    <p:extLst>
      <p:ext uri="{BB962C8B-B14F-4D97-AF65-F5344CB8AC3E}">
        <p14:creationId xmlns:p14="http://schemas.microsoft.com/office/powerpoint/2010/main" val="50092873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Context Background </a:t>
            </a:r>
            <a:endParaRPr lang="en-GB" dirty="0"/>
          </a:p>
        </p:txBody>
      </p:sp>
      <p:sp>
        <p:nvSpPr>
          <p:cNvPr id="3" name="Content Placeholder 2"/>
          <p:cNvSpPr>
            <a:spLocks noGrp="1"/>
          </p:cNvSpPr>
          <p:nvPr>
            <p:ph idx="1"/>
          </p:nvPr>
        </p:nvSpPr>
        <p:spPr/>
        <p:txBody>
          <a:bodyPr/>
          <a:lstStyle/>
          <a:p>
            <a:pPr>
              <a:defRPr/>
            </a:pPr>
            <a:r>
              <a:rPr lang="en-GB" altLang="en-US" kern="0" dirty="0"/>
              <a:t>The projects aims are: </a:t>
            </a:r>
          </a:p>
          <a:p>
            <a:pPr lvl="1">
              <a:defRPr/>
            </a:pPr>
            <a:r>
              <a:rPr lang="en-GB" altLang="en-US" sz="2000" kern="0" dirty="0"/>
              <a:t>To change attitudes to  and increase the understanding of children and young people  about violence against women, domestic abuse and sexual violence,</a:t>
            </a:r>
          </a:p>
          <a:p>
            <a:pPr lvl="1">
              <a:defRPr/>
            </a:pPr>
            <a:r>
              <a:rPr lang="en-GB" altLang="en-US" sz="2000" kern="0" dirty="0"/>
              <a:t>to bring about less acceptance of violence, reduction in damaging gender stereotypes, less victim blaming, a recognition of healthy relationships, and an inevitable increase in disclosures and referrals to specialist services. </a:t>
            </a:r>
            <a:endParaRPr lang="en-US" altLang="en-US" sz="2000" kern="0" dirty="0"/>
          </a:p>
          <a:p>
            <a:pPr>
              <a:defRPr/>
            </a:pPr>
            <a:endParaRPr lang="en-GB" altLang="en-US" sz="2400" kern="0" dirty="0"/>
          </a:p>
          <a:p>
            <a:endParaRPr lang="en-GB" dirty="0"/>
          </a:p>
        </p:txBody>
      </p:sp>
    </p:spTree>
    <p:extLst>
      <p:ext uri="{BB962C8B-B14F-4D97-AF65-F5344CB8AC3E}">
        <p14:creationId xmlns:p14="http://schemas.microsoft.com/office/powerpoint/2010/main" val="181713321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evaluation </a:t>
            </a:r>
            <a:endParaRPr lang="en-GB" dirty="0"/>
          </a:p>
        </p:txBody>
      </p:sp>
      <p:sp>
        <p:nvSpPr>
          <p:cNvPr id="3" name="Content Placeholder 2"/>
          <p:cNvSpPr>
            <a:spLocks noGrp="1"/>
          </p:cNvSpPr>
          <p:nvPr>
            <p:ph idx="1"/>
          </p:nvPr>
        </p:nvSpPr>
        <p:spPr/>
        <p:txBody>
          <a:bodyPr/>
          <a:lstStyle/>
          <a:p>
            <a:r>
              <a:rPr lang="en-GB" dirty="0" smtClean="0"/>
              <a:t>Aims of evaluation:</a:t>
            </a:r>
          </a:p>
          <a:p>
            <a:pPr marL="971550" lvl="1" indent="-514350">
              <a:buFont typeface="+mj-lt"/>
              <a:buAutoNum type="arabicPeriod"/>
            </a:pPr>
            <a:r>
              <a:rPr lang="en-GB" dirty="0" smtClean="0"/>
              <a:t>To ascertain the effectiveness and impact of delivery on Spectrum sessions on pupils </a:t>
            </a:r>
            <a:r>
              <a:rPr lang="en-GB" b="1" u="sng" dirty="0" smtClean="0"/>
              <a:t>knowledge, understanding and  agency</a:t>
            </a:r>
            <a:r>
              <a:rPr lang="en-GB" dirty="0" smtClean="0"/>
              <a:t>  in relation to VAWDA&amp;SV</a:t>
            </a:r>
          </a:p>
        </p:txBody>
      </p:sp>
    </p:spTree>
    <p:extLst>
      <p:ext uri="{BB962C8B-B14F-4D97-AF65-F5344CB8AC3E}">
        <p14:creationId xmlns:p14="http://schemas.microsoft.com/office/powerpoint/2010/main" val="151179641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Evaluation cont..</a:t>
            </a:r>
            <a:endParaRPr lang="en-GB" dirty="0"/>
          </a:p>
        </p:txBody>
      </p:sp>
      <p:sp>
        <p:nvSpPr>
          <p:cNvPr id="3" name="Content Placeholder 2"/>
          <p:cNvSpPr>
            <a:spLocks noGrp="1"/>
          </p:cNvSpPr>
          <p:nvPr>
            <p:ph idx="1"/>
          </p:nvPr>
        </p:nvSpPr>
        <p:spPr/>
        <p:txBody>
          <a:bodyPr>
            <a:normAutofit/>
          </a:bodyPr>
          <a:lstStyle/>
          <a:p>
            <a:pPr marL="514350" indent="-514350">
              <a:buFont typeface="+mj-lt"/>
              <a:buAutoNum type="arabicPeriod" startAt="2"/>
            </a:pPr>
            <a:r>
              <a:rPr lang="en-GB" dirty="0" smtClean="0"/>
              <a:t>Ensure pupil voice: </a:t>
            </a:r>
          </a:p>
          <a:p>
            <a:pPr lvl="1"/>
            <a:r>
              <a:rPr lang="en-GB" dirty="0" smtClean="0"/>
              <a:t>Challenges </a:t>
            </a:r>
            <a:r>
              <a:rPr lang="en-GB" dirty="0"/>
              <a:t>of ‘hearing’ the voice of young people in regard to domestic abuse are outlined by Allnock and Miller (2013):</a:t>
            </a:r>
          </a:p>
          <a:p>
            <a:pPr lvl="2"/>
            <a:r>
              <a:rPr lang="en-GB" dirty="0"/>
              <a:t>‘Children and young people need to be provided with better knowledge about boundaries, their rights to protection and safety, and healthy relationships, and information about where and how to seek help.’ </a:t>
            </a:r>
          </a:p>
        </p:txBody>
      </p:sp>
    </p:spTree>
    <p:extLst>
      <p:ext uri="{BB962C8B-B14F-4D97-AF65-F5344CB8AC3E}">
        <p14:creationId xmlns:p14="http://schemas.microsoft.com/office/powerpoint/2010/main" val="243599737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Methodology </a:t>
            </a:r>
            <a:endParaRPr lang="en-GB" dirty="0"/>
          </a:p>
        </p:txBody>
      </p:sp>
      <p:sp>
        <p:nvSpPr>
          <p:cNvPr id="3" name="Content Placeholder 2"/>
          <p:cNvSpPr>
            <a:spLocks noGrp="1"/>
          </p:cNvSpPr>
          <p:nvPr>
            <p:ph idx="1"/>
          </p:nvPr>
        </p:nvSpPr>
        <p:spPr/>
        <p:txBody>
          <a:bodyPr>
            <a:normAutofit fontScale="92500" lnSpcReduction="20000"/>
          </a:bodyPr>
          <a:lstStyle/>
          <a:p>
            <a:r>
              <a:rPr lang="en-GB" dirty="0"/>
              <a:t> A </a:t>
            </a:r>
            <a:r>
              <a:rPr lang="en-GB" dirty="0" smtClean="0"/>
              <a:t>pragmatic (Creswell, 2011) evaluation design that adopted  a mixed methodological </a:t>
            </a:r>
            <a:r>
              <a:rPr lang="en-GB" dirty="0"/>
              <a:t>approach </a:t>
            </a:r>
            <a:r>
              <a:rPr lang="en-GB" dirty="0" smtClean="0"/>
              <a:t>was utilised.</a:t>
            </a:r>
          </a:p>
          <a:p>
            <a:r>
              <a:rPr lang="en-GB" dirty="0"/>
              <a:t>t</a:t>
            </a:r>
            <a:r>
              <a:rPr lang="en-GB" dirty="0" smtClean="0"/>
              <a:t>hus allowing between methods </a:t>
            </a:r>
            <a:r>
              <a:rPr lang="en-GB" dirty="0"/>
              <a:t>triangulation and multiple perspective </a:t>
            </a:r>
            <a:r>
              <a:rPr lang="en-GB" dirty="0" smtClean="0"/>
              <a:t>triangulation(Hesse-Biber &amp; Johnson, 2015; Mok </a:t>
            </a:r>
            <a:r>
              <a:rPr lang="en-GB" dirty="0"/>
              <a:t>&amp; Clarke, </a:t>
            </a:r>
            <a:r>
              <a:rPr lang="en-GB" dirty="0" smtClean="0"/>
              <a:t>2014).</a:t>
            </a:r>
            <a:endParaRPr lang="en-GB" dirty="0"/>
          </a:p>
          <a:p>
            <a:r>
              <a:rPr lang="en-GB" dirty="0" smtClean="0"/>
              <a:t> </a:t>
            </a:r>
            <a:r>
              <a:rPr lang="en-GB" dirty="0"/>
              <a:t>W</a:t>
            </a:r>
            <a:r>
              <a:rPr lang="en-GB" dirty="0" smtClean="0"/>
              <a:t>hich </a:t>
            </a:r>
            <a:r>
              <a:rPr lang="en-GB" dirty="0"/>
              <a:t>resulted in a number of key findings and recommendations for future delivery and implication for teacher and school </a:t>
            </a:r>
            <a:r>
              <a:rPr lang="en-GB" dirty="0" smtClean="0"/>
              <a:t>practice</a:t>
            </a:r>
          </a:p>
        </p:txBody>
      </p:sp>
    </p:spTree>
    <p:extLst>
      <p:ext uri="{BB962C8B-B14F-4D97-AF65-F5344CB8AC3E}">
        <p14:creationId xmlns:p14="http://schemas.microsoft.com/office/powerpoint/2010/main" val="328356860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Mixed Methods / Ethics </a:t>
            </a:r>
            <a:endParaRPr lang="en-GB" dirty="0"/>
          </a:p>
        </p:txBody>
      </p:sp>
      <p:sp>
        <p:nvSpPr>
          <p:cNvPr id="3" name="Content Placeholder 2"/>
          <p:cNvSpPr>
            <a:spLocks noGrp="1"/>
          </p:cNvSpPr>
          <p:nvPr>
            <p:ph idx="1"/>
          </p:nvPr>
        </p:nvSpPr>
        <p:spPr/>
        <p:txBody>
          <a:bodyPr>
            <a:normAutofit/>
          </a:bodyPr>
          <a:lstStyle/>
          <a:p>
            <a:r>
              <a:rPr lang="en-GB" dirty="0"/>
              <a:t>A</a:t>
            </a:r>
            <a:r>
              <a:rPr lang="en-GB" dirty="0" smtClean="0"/>
              <a:t>nalysis of </a:t>
            </a:r>
            <a:r>
              <a:rPr lang="en-GB" b="1" dirty="0" smtClean="0"/>
              <a:t> 2255  </a:t>
            </a:r>
            <a:r>
              <a:rPr lang="en-GB" dirty="0" smtClean="0"/>
              <a:t>pre </a:t>
            </a:r>
            <a:r>
              <a:rPr lang="en-GB" dirty="0"/>
              <a:t>and post evaluation questionnaires of Spectrum  </a:t>
            </a:r>
            <a:r>
              <a:rPr lang="en-GB" dirty="0" smtClean="0"/>
              <a:t>sessions;</a:t>
            </a:r>
          </a:p>
          <a:p>
            <a:pPr lvl="1"/>
            <a:r>
              <a:rPr lang="en-GB" dirty="0" smtClean="0"/>
              <a:t>305 </a:t>
            </a:r>
            <a:r>
              <a:rPr lang="en-GB" dirty="0"/>
              <a:t>were staff and </a:t>
            </a:r>
            <a:endParaRPr lang="en-GB" dirty="0" smtClean="0"/>
          </a:p>
          <a:p>
            <a:pPr lvl="1"/>
            <a:r>
              <a:rPr lang="en-GB" dirty="0" smtClean="0"/>
              <a:t>1951 </a:t>
            </a:r>
            <a:r>
              <a:rPr lang="en-GB" dirty="0"/>
              <a:t>pupils ranging from Foundation Phase through to Key Stage 3. </a:t>
            </a:r>
            <a:endParaRPr lang="en-GB" dirty="0" smtClean="0"/>
          </a:p>
          <a:p>
            <a:pPr lvl="1"/>
            <a:r>
              <a:rPr lang="en-GB" dirty="0" smtClean="0"/>
              <a:t>The </a:t>
            </a:r>
            <a:r>
              <a:rPr lang="en-GB" dirty="0"/>
              <a:t>gender divide was roughly equal across the pupil respondents (KS2/3) but for the teachers 87% female and 13% </a:t>
            </a:r>
            <a:r>
              <a:rPr lang="en-GB" dirty="0" smtClean="0"/>
              <a:t>male</a:t>
            </a:r>
          </a:p>
          <a:p>
            <a:endParaRPr lang="en-GB" dirty="0"/>
          </a:p>
        </p:txBody>
      </p:sp>
    </p:spTree>
    <p:extLst>
      <p:ext uri="{BB962C8B-B14F-4D97-AF65-F5344CB8AC3E}">
        <p14:creationId xmlns:p14="http://schemas.microsoft.com/office/powerpoint/2010/main" val="81919539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Mixed Methods / Ethics </a:t>
            </a:r>
          </a:p>
        </p:txBody>
      </p:sp>
      <p:sp>
        <p:nvSpPr>
          <p:cNvPr id="3" name="Content Placeholder 2"/>
          <p:cNvSpPr>
            <a:spLocks noGrp="1"/>
          </p:cNvSpPr>
          <p:nvPr>
            <p:ph idx="1"/>
          </p:nvPr>
        </p:nvSpPr>
        <p:spPr/>
        <p:txBody>
          <a:bodyPr>
            <a:normAutofit fontScale="92500"/>
          </a:bodyPr>
          <a:lstStyle/>
          <a:p>
            <a:r>
              <a:rPr lang="en-GB" dirty="0"/>
              <a:t>Session observations and participatory  focus groups with </a:t>
            </a:r>
            <a:r>
              <a:rPr lang="en-GB" dirty="0" smtClean="0"/>
              <a:t>pupils:</a:t>
            </a:r>
          </a:p>
          <a:p>
            <a:pPr lvl="1"/>
            <a:r>
              <a:rPr lang="en-GB" dirty="0"/>
              <a:t>In total 11 schools were visited </a:t>
            </a:r>
            <a:r>
              <a:rPr lang="en-GB" dirty="0" smtClean="0"/>
              <a:t>, 14</a:t>
            </a:r>
            <a:r>
              <a:rPr lang="en-GB" b="1" dirty="0" smtClean="0"/>
              <a:t> </a:t>
            </a:r>
            <a:r>
              <a:rPr lang="en-GB" dirty="0"/>
              <a:t>focus groups and </a:t>
            </a:r>
            <a:r>
              <a:rPr lang="en-GB" b="1" dirty="0"/>
              <a:t>14</a:t>
            </a:r>
            <a:r>
              <a:rPr lang="en-GB" dirty="0"/>
              <a:t> observations of a session </a:t>
            </a:r>
            <a:r>
              <a:rPr lang="en-GB" dirty="0" smtClean="0"/>
              <a:t>undertaken.</a:t>
            </a:r>
          </a:p>
          <a:p>
            <a:pPr lvl="1"/>
            <a:r>
              <a:rPr lang="en-GB" dirty="0" smtClean="0"/>
              <a:t>From Key stage 1 &amp; 2 academic cohort years 7-10 </a:t>
            </a:r>
          </a:p>
          <a:p>
            <a:pPr lvl="1"/>
            <a:r>
              <a:rPr lang="en-GB" dirty="0" smtClean="0"/>
              <a:t>74 children took part in </a:t>
            </a:r>
            <a:r>
              <a:rPr lang="en-GB" dirty="0"/>
              <a:t>the focus </a:t>
            </a:r>
            <a:r>
              <a:rPr lang="en-GB" dirty="0" smtClean="0"/>
              <a:t>groups</a:t>
            </a:r>
          </a:p>
          <a:p>
            <a:pPr lvl="1"/>
            <a:r>
              <a:rPr lang="en-GB" dirty="0" smtClean="0"/>
              <a:t> 312 </a:t>
            </a:r>
            <a:r>
              <a:rPr lang="en-GB" dirty="0"/>
              <a:t>observed.</a:t>
            </a:r>
          </a:p>
          <a:p>
            <a:endParaRPr lang="en-GB" dirty="0"/>
          </a:p>
        </p:txBody>
      </p:sp>
    </p:spTree>
    <p:extLst>
      <p:ext uri="{BB962C8B-B14F-4D97-AF65-F5344CB8AC3E}">
        <p14:creationId xmlns:p14="http://schemas.microsoft.com/office/powerpoint/2010/main" val="42157471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 / Ethics cont..</a:t>
            </a:r>
            <a:endParaRPr lang="en-GB" dirty="0"/>
          </a:p>
        </p:txBody>
      </p:sp>
      <p:sp>
        <p:nvSpPr>
          <p:cNvPr id="3" name="Content Placeholder 2"/>
          <p:cNvSpPr>
            <a:spLocks noGrp="1"/>
          </p:cNvSpPr>
          <p:nvPr>
            <p:ph idx="1"/>
          </p:nvPr>
        </p:nvSpPr>
        <p:spPr/>
        <p:txBody>
          <a:bodyPr>
            <a:normAutofit fontScale="92500" lnSpcReduction="10000"/>
          </a:bodyPr>
          <a:lstStyle/>
          <a:p>
            <a:pPr lvl="1"/>
            <a:endParaRPr lang="en-GB" dirty="0"/>
          </a:p>
          <a:p>
            <a:r>
              <a:rPr lang="en-GB" dirty="0"/>
              <a:t>An in-depth review of the spectrum teaching materials: Lesson plans and resources. </a:t>
            </a:r>
          </a:p>
          <a:p>
            <a:r>
              <a:rPr lang="en-GB" dirty="0"/>
              <a:t>Thematic analysis undertaken on the qualitative data </a:t>
            </a:r>
            <a:r>
              <a:rPr lang="en-GB" dirty="0" smtClean="0"/>
              <a:t>plus</a:t>
            </a:r>
            <a:endParaRPr lang="en-GB" dirty="0"/>
          </a:p>
          <a:p>
            <a:r>
              <a:rPr lang="en-GB" dirty="0" smtClean="0"/>
              <a:t>Correlation </a:t>
            </a:r>
            <a:r>
              <a:rPr lang="en-GB" dirty="0"/>
              <a:t>on the changes between pre and post questionnaires alongside the qualitative </a:t>
            </a:r>
            <a:r>
              <a:rPr lang="en-GB" dirty="0" smtClean="0"/>
              <a:t>questions</a:t>
            </a:r>
          </a:p>
          <a:p>
            <a:endParaRPr lang="en-GB" dirty="0"/>
          </a:p>
          <a:p>
            <a:endParaRPr lang="en-GB" dirty="0"/>
          </a:p>
        </p:txBody>
      </p:sp>
    </p:spTree>
    <p:extLst>
      <p:ext uri="{BB962C8B-B14F-4D97-AF65-F5344CB8AC3E}">
        <p14:creationId xmlns:p14="http://schemas.microsoft.com/office/powerpoint/2010/main" val="11696659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Ethics </a:t>
            </a:r>
            <a:endParaRPr lang="en-GB" dirty="0"/>
          </a:p>
        </p:txBody>
      </p:sp>
      <p:sp>
        <p:nvSpPr>
          <p:cNvPr id="3" name="Content Placeholder 2"/>
          <p:cNvSpPr>
            <a:spLocks noGrp="1"/>
          </p:cNvSpPr>
          <p:nvPr>
            <p:ph idx="1"/>
          </p:nvPr>
        </p:nvSpPr>
        <p:spPr>
          <a:xfrm>
            <a:off x="457200" y="1196752"/>
            <a:ext cx="8229600" cy="4320481"/>
          </a:xfrm>
        </p:spPr>
        <p:txBody>
          <a:bodyPr>
            <a:normAutofit fontScale="62500" lnSpcReduction="20000"/>
          </a:bodyPr>
          <a:lstStyle/>
          <a:p>
            <a:r>
              <a:rPr lang="en-GB" dirty="0" smtClean="0"/>
              <a:t>The BERA Charter for Research Staff in Education </a:t>
            </a:r>
            <a:r>
              <a:rPr lang="en-GB" dirty="0"/>
              <a:t>(2012) and Ethical Guidelines for Educational Research (BERA </a:t>
            </a:r>
            <a:r>
              <a:rPr lang="en-GB" dirty="0" smtClean="0"/>
              <a:t>2011; University of wales Trinity Saint David (UWSTD) Ethics Committee approval. </a:t>
            </a:r>
          </a:p>
          <a:p>
            <a:pPr marL="0" indent="0">
              <a:buNone/>
            </a:pPr>
            <a:endParaRPr lang="en-GB" dirty="0"/>
          </a:p>
          <a:p>
            <a:r>
              <a:rPr lang="en-GB" dirty="0" smtClean="0"/>
              <a:t>UWTSD is </a:t>
            </a:r>
            <a:r>
              <a:rPr lang="en-GB" dirty="0"/>
              <a:t>fully committed to the UN Convention on the Rights of the </a:t>
            </a:r>
            <a:r>
              <a:rPr lang="en-GB" dirty="0" smtClean="0"/>
              <a:t>Child. We </a:t>
            </a:r>
            <a:r>
              <a:rPr lang="en-GB" dirty="0"/>
              <a:t>fully endorse the challenges outlined by Roberts (2008: 264) when he states that:</a:t>
            </a:r>
          </a:p>
          <a:p>
            <a:pPr lvl="1"/>
            <a:r>
              <a:rPr lang="en-GB" dirty="0"/>
              <a:t>...since research questions and research agendas are still largely the province of adults, children’s narratives tend to be edited, re-formulated or truncated to fit our agendas</a:t>
            </a:r>
            <a:r>
              <a:rPr lang="en-GB" dirty="0" smtClean="0"/>
              <a:t>...</a:t>
            </a:r>
          </a:p>
          <a:p>
            <a:pPr lvl="1"/>
            <a:endParaRPr lang="en-GB" dirty="0" smtClean="0"/>
          </a:p>
          <a:p>
            <a:r>
              <a:rPr lang="en-GB" dirty="0" smtClean="0"/>
              <a:t>The </a:t>
            </a:r>
            <a:r>
              <a:rPr lang="en-GB" dirty="0"/>
              <a:t>movement to acknowledge the power and legitimacy of the children and young people’s voice (</a:t>
            </a:r>
            <a:r>
              <a:rPr lang="en-GB" dirty="0" err="1"/>
              <a:t>Gearon</a:t>
            </a:r>
            <a:r>
              <a:rPr lang="en-GB" dirty="0"/>
              <a:t>, 2003; Dahlberg, 2005, 2010; Moss, 2007) expects, for example, that researchers ensure that children and young people’s active and informed </a:t>
            </a:r>
            <a:r>
              <a:rPr lang="en-GB" dirty="0" smtClean="0"/>
              <a:t>consent and assent  </a:t>
            </a:r>
            <a:r>
              <a:rPr lang="en-GB" dirty="0"/>
              <a:t>is attained.  </a:t>
            </a:r>
          </a:p>
        </p:txBody>
      </p:sp>
    </p:spTree>
    <p:extLst>
      <p:ext uri="{BB962C8B-B14F-4D97-AF65-F5344CB8AC3E}">
        <p14:creationId xmlns:p14="http://schemas.microsoft.com/office/powerpoint/2010/main" val="38587451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Perspectives </a:t>
            </a:r>
            <a:endParaRPr lang="en-GB" dirty="0"/>
          </a:p>
        </p:txBody>
      </p:sp>
      <p:sp>
        <p:nvSpPr>
          <p:cNvPr id="3" name="Content Placeholder 2"/>
          <p:cNvSpPr>
            <a:spLocks noGrp="1"/>
          </p:cNvSpPr>
          <p:nvPr>
            <p:ph idx="1"/>
          </p:nvPr>
        </p:nvSpPr>
        <p:spPr/>
        <p:txBody>
          <a:bodyPr>
            <a:normAutofit/>
          </a:bodyPr>
          <a:lstStyle/>
          <a:p>
            <a:r>
              <a:rPr lang="en-GB" dirty="0"/>
              <a:t>The initial findings </a:t>
            </a:r>
            <a:r>
              <a:rPr lang="en-GB" dirty="0" smtClean="0"/>
              <a:t>indicated:</a:t>
            </a:r>
          </a:p>
          <a:p>
            <a:pPr lvl="1"/>
            <a:r>
              <a:rPr lang="en-GB" dirty="0" smtClean="0"/>
              <a:t>a </a:t>
            </a:r>
            <a:r>
              <a:rPr lang="en-GB" dirty="0"/>
              <a:t>high proportion of </a:t>
            </a:r>
            <a:r>
              <a:rPr lang="en-GB" dirty="0" smtClean="0"/>
              <a:t>staff and pupils  </a:t>
            </a:r>
            <a:r>
              <a:rPr lang="en-GB" dirty="0"/>
              <a:t>were aware of what constitutes ‘Domestic Abuse’ </a:t>
            </a:r>
            <a:r>
              <a:rPr lang="en-GB" dirty="0" smtClean="0"/>
              <a:t>however perceptions </a:t>
            </a:r>
            <a:r>
              <a:rPr lang="en-GB" dirty="0"/>
              <a:t>of the implications differed </a:t>
            </a:r>
            <a:r>
              <a:rPr lang="en-GB" dirty="0" smtClean="0"/>
              <a:t>between staff and pupils</a:t>
            </a:r>
            <a:r>
              <a:rPr lang="en-GB" dirty="0"/>
              <a:t>’. </a:t>
            </a:r>
            <a:endParaRPr lang="en-GB" dirty="0" smtClean="0"/>
          </a:p>
          <a:p>
            <a:pPr lvl="1"/>
            <a:r>
              <a:rPr lang="en-GB" dirty="0" smtClean="0"/>
              <a:t>This suggests that </a:t>
            </a:r>
            <a:r>
              <a:rPr lang="en-GB" dirty="0"/>
              <a:t>staff are not fully aware of pupils’ perspective of the impact of ‘Domestic Abuse’ on their lives</a:t>
            </a:r>
            <a:r>
              <a:rPr lang="en-GB" dirty="0" smtClean="0"/>
              <a:t>.</a:t>
            </a:r>
          </a:p>
          <a:p>
            <a:endParaRPr lang="en-GB" dirty="0"/>
          </a:p>
        </p:txBody>
      </p:sp>
    </p:spTree>
    <p:extLst>
      <p:ext uri="{BB962C8B-B14F-4D97-AF65-F5344CB8AC3E}">
        <p14:creationId xmlns:p14="http://schemas.microsoft.com/office/powerpoint/2010/main" val="20735923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lvl="0"/>
            <a:r>
              <a:rPr lang="en-GB" dirty="0"/>
              <a:t>The questionnaire </a:t>
            </a:r>
            <a:r>
              <a:rPr lang="en-GB" dirty="0" smtClean="0"/>
              <a:t>analysis identified </a:t>
            </a:r>
            <a:r>
              <a:rPr lang="en-GB" dirty="0"/>
              <a:t>that at times the staff perspective on the way a </a:t>
            </a:r>
            <a:r>
              <a:rPr lang="en-GB" dirty="0" smtClean="0"/>
              <a:t>pupils feels </a:t>
            </a:r>
            <a:r>
              <a:rPr lang="en-GB" dirty="0"/>
              <a:t>were considerably different and may indicate a lack of empathy and awareness of the child’s perspective</a:t>
            </a:r>
            <a:r>
              <a:rPr lang="en-GB" dirty="0" smtClean="0"/>
              <a:t>:</a:t>
            </a:r>
          </a:p>
          <a:p>
            <a:pPr lvl="1"/>
            <a:r>
              <a:rPr lang="en-GB" dirty="0" smtClean="0"/>
              <a:t> </a:t>
            </a:r>
            <a:r>
              <a:rPr lang="en-GB" i="1" dirty="0"/>
              <a:t>Develop a child-centred viewpoint which increases adult understanding of a child perspective.</a:t>
            </a:r>
            <a:endParaRPr lang="en-GB" dirty="0"/>
          </a:p>
          <a:p>
            <a:endParaRPr lang="en-GB" dirty="0"/>
          </a:p>
        </p:txBody>
      </p:sp>
    </p:spTree>
    <p:extLst>
      <p:ext uri="{BB962C8B-B14F-4D97-AF65-F5344CB8AC3E}">
        <p14:creationId xmlns:p14="http://schemas.microsoft.com/office/powerpoint/2010/main" val="23486085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lvl="0"/>
            <a:r>
              <a:rPr lang="en-GB" dirty="0"/>
              <a:t>There appears to be a lack of understand indicated in staff responses in regard to their role of ‘making the abuse stop’. Staff appear not to see this as their responsibility: </a:t>
            </a:r>
          </a:p>
          <a:p>
            <a:pPr lvl="1"/>
            <a:r>
              <a:rPr lang="en-GB" i="1" dirty="0"/>
              <a:t>Further focused sessions which outline roles and responsibilities at teacher, head teacher and other school staff levels.</a:t>
            </a:r>
            <a:endParaRPr lang="en-GB" dirty="0"/>
          </a:p>
          <a:p>
            <a:endParaRPr lang="en-GB" dirty="0"/>
          </a:p>
        </p:txBody>
      </p:sp>
    </p:spTree>
    <p:extLst>
      <p:ext uri="{BB962C8B-B14F-4D97-AF65-F5344CB8AC3E}">
        <p14:creationId xmlns:p14="http://schemas.microsoft.com/office/powerpoint/2010/main" val="2714203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Perspectives </a:t>
            </a:r>
            <a:endParaRPr lang="en-GB" dirty="0"/>
          </a:p>
        </p:txBody>
      </p:sp>
      <p:sp>
        <p:nvSpPr>
          <p:cNvPr id="3" name="Content Placeholder 2"/>
          <p:cNvSpPr>
            <a:spLocks noGrp="1"/>
          </p:cNvSpPr>
          <p:nvPr>
            <p:ph idx="1"/>
          </p:nvPr>
        </p:nvSpPr>
        <p:spPr/>
        <p:txBody>
          <a:bodyPr>
            <a:normAutofit/>
          </a:bodyPr>
          <a:lstStyle/>
          <a:p>
            <a:pPr marL="342900" lvl="1" indent="-342900">
              <a:buFont typeface="Arial" pitchFamily="34" charset="0"/>
              <a:buChar char="•"/>
            </a:pPr>
            <a:r>
              <a:rPr lang="en-GB" dirty="0"/>
              <a:t>Data also indicated that Key Stage 3/4 pupils wanted trainers </a:t>
            </a:r>
            <a:r>
              <a:rPr lang="en-GB" dirty="0" smtClean="0"/>
              <a:t>to:</a:t>
            </a:r>
          </a:p>
          <a:p>
            <a:pPr marL="342900" lvl="1" indent="-342900">
              <a:buFont typeface="Arial" pitchFamily="34" charset="0"/>
              <a:buChar char="•"/>
            </a:pPr>
            <a:r>
              <a:rPr lang="en-GB" dirty="0" smtClean="0"/>
              <a:t> </a:t>
            </a:r>
            <a:r>
              <a:rPr lang="en-GB" dirty="0"/>
              <a:t>“tell us straight” in regards to sexual education, online risks and bullying</a:t>
            </a:r>
            <a:r>
              <a:rPr lang="en-GB" dirty="0" smtClean="0"/>
              <a:t>.</a:t>
            </a:r>
          </a:p>
          <a:p>
            <a:pPr marL="342900" lvl="1" indent="-342900">
              <a:buFont typeface="Arial" pitchFamily="34" charset="0"/>
              <a:buChar char="•"/>
            </a:pPr>
            <a:r>
              <a:rPr lang="en-GB" dirty="0" smtClean="0"/>
              <a:t> </a:t>
            </a:r>
            <a:endParaRPr lang="en-GB" dirty="0"/>
          </a:p>
        </p:txBody>
      </p:sp>
    </p:spTree>
    <p:extLst>
      <p:ext uri="{BB962C8B-B14F-4D97-AF65-F5344CB8AC3E}">
        <p14:creationId xmlns:p14="http://schemas.microsoft.com/office/powerpoint/2010/main" val="19034482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Perspectives </a:t>
            </a:r>
            <a:endParaRPr lang="en-GB" dirty="0"/>
          </a:p>
        </p:txBody>
      </p:sp>
      <p:sp>
        <p:nvSpPr>
          <p:cNvPr id="3" name="Content Placeholder 2"/>
          <p:cNvSpPr>
            <a:spLocks noGrp="1"/>
          </p:cNvSpPr>
          <p:nvPr>
            <p:ph idx="1"/>
          </p:nvPr>
        </p:nvSpPr>
        <p:spPr/>
        <p:txBody>
          <a:bodyPr>
            <a:normAutofit fontScale="77500" lnSpcReduction="20000"/>
          </a:bodyPr>
          <a:lstStyle/>
          <a:p>
            <a:pPr marL="342900" lvl="1" indent="-342900">
              <a:buFont typeface="Arial" pitchFamily="34" charset="0"/>
              <a:buChar char="•"/>
            </a:pPr>
            <a:r>
              <a:rPr lang="en-GB" dirty="0"/>
              <a:t>It was also evident that pupils wanted:</a:t>
            </a:r>
          </a:p>
          <a:p>
            <a:pPr marL="742950" lvl="2" indent="-342900"/>
            <a:r>
              <a:rPr lang="en-GB" dirty="0"/>
              <a:t> “more sessions” and saw this as an essential part of their learning at school.</a:t>
            </a:r>
          </a:p>
          <a:p>
            <a:pPr lvl="0"/>
            <a:endParaRPr lang="en-GB" i="1" dirty="0" smtClean="0"/>
          </a:p>
          <a:p>
            <a:pPr lvl="0"/>
            <a:r>
              <a:rPr lang="en-GB" i="1" dirty="0" smtClean="0"/>
              <a:t>For </a:t>
            </a:r>
            <a:r>
              <a:rPr lang="en-GB" i="1" dirty="0"/>
              <a:t>Key stage 3 &amp; 4 it was identified in both the questionnaire and focus groups/observations the need to have extra sessions for specific issues indicated by the pupils. As well as  enhance current provision including more in depth sessions, and relate to a range of relevant and associated topics, </a:t>
            </a:r>
            <a:r>
              <a:rPr lang="en-GB" i="1" dirty="0" err="1"/>
              <a:t>e,g</a:t>
            </a:r>
            <a:r>
              <a:rPr lang="en-GB" i="1" dirty="0"/>
              <a:t> bullying, sexual relationships and relationships on line. .</a:t>
            </a:r>
            <a:endParaRPr lang="en-GB" dirty="0"/>
          </a:p>
          <a:p>
            <a:endParaRPr lang="en-GB" dirty="0"/>
          </a:p>
        </p:txBody>
      </p:sp>
    </p:spTree>
    <p:extLst>
      <p:ext uri="{BB962C8B-B14F-4D97-AF65-F5344CB8AC3E}">
        <p14:creationId xmlns:p14="http://schemas.microsoft.com/office/powerpoint/2010/main" val="25669943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4150" y="1728327"/>
            <a:ext cx="7772400" cy="1102519"/>
          </a:xfrm>
        </p:spPr>
        <p:txBody>
          <a:bodyPr/>
          <a:lstStyle/>
          <a:p>
            <a:r>
              <a:rPr lang="en-GB" dirty="0" smtClean="0">
                <a:latin typeface="Times New Roman" panose="02020603050405020304" pitchFamily="18" charset="0"/>
                <a:cs typeface="Times New Roman" panose="02020603050405020304" pitchFamily="18" charset="0"/>
              </a:rPr>
              <a:t>Hafan Cymru Spectrum Project</a:t>
            </a:r>
            <a:endParaRPr lang="en-GB"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1299950" y="3106572"/>
            <a:ext cx="6400800" cy="1314450"/>
          </a:xfrm>
        </p:spPr>
        <p:txBody>
          <a:bodyPr>
            <a:normAutofit fontScale="70000" lnSpcReduction="20000"/>
          </a:bodyPr>
          <a:lstStyle/>
          <a:p>
            <a:r>
              <a:rPr lang="en-GB" dirty="0" smtClean="0">
                <a:latin typeface="Times New Roman" panose="02020603050405020304" pitchFamily="18" charset="0"/>
                <a:cs typeface="Times New Roman" panose="02020603050405020304" pitchFamily="18" charset="0"/>
              </a:rPr>
              <a:t>UWTSD Model Explained</a:t>
            </a:r>
          </a:p>
          <a:p>
            <a:endParaRPr lang="en-GB" dirty="0">
              <a:latin typeface="Times New Roman" panose="02020603050405020304" pitchFamily="18" charset="0"/>
              <a:cs typeface="Times New Roman" panose="02020603050405020304" pitchFamily="18" charset="0"/>
            </a:endParaRPr>
          </a:p>
          <a:p>
            <a:r>
              <a:rPr lang="en-GB" dirty="0" smtClean="0">
                <a:latin typeface="Times New Roman" panose="02020603050405020304" pitchFamily="18" charset="0"/>
                <a:cs typeface="Times New Roman" panose="02020603050405020304" pitchFamily="18" charset="0"/>
              </a:rPr>
              <a:t>Dr Nicola Welton, Dr Caroline Lohmann-Hancock &amp; Phillip Morgan</a:t>
            </a:r>
            <a:endParaRPr lang="en-GB" dirty="0">
              <a:latin typeface="Times New Roman" panose="02020603050405020304" pitchFamily="18" charset="0"/>
              <a:cs typeface="Times New Roman" panose="02020603050405020304" pitchFamily="18" charset="0"/>
            </a:endParaRPr>
          </a:p>
        </p:txBody>
      </p:sp>
    </p:spTree>
    <p:custDataLst>
      <p:tags r:id="rId1"/>
    </p:custDataLst>
    <p:extLst>
      <p:ext uri="{BB962C8B-B14F-4D97-AF65-F5344CB8AC3E}">
        <p14:creationId xmlns:p14="http://schemas.microsoft.com/office/powerpoint/2010/main" val="6031039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Evaluation of  the Spectrum Project</a:t>
            </a:r>
            <a:br>
              <a:rPr lang="en-GB" dirty="0" smtClean="0"/>
            </a:br>
            <a:endParaRPr lang="en-GB" dirty="0"/>
          </a:p>
        </p:txBody>
      </p:sp>
      <p:sp>
        <p:nvSpPr>
          <p:cNvPr id="3" name="Content Placeholder 2"/>
          <p:cNvSpPr>
            <a:spLocks noGrp="1"/>
          </p:cNvSpPr>
          <p:nvPr>
            <p:ph idx="1"/>
          </p:nvPr>
        </p:nvSpPr>
        <p:spPr>
          <a:xfrm>
            <a:off x="685800" y="1926030"/>
            <a:ext cx="7772400" cy="3503221"/>
          </a:xfrm>
        </p:spPr>
        <p:txBody>
          <a:bodyPr>
            <a:normAutofit lnSpcReduction="10000"/>
          </a:bodyPr>
          <a:lstStyle/>
          <a:p>
            <a:r>
              <a:rPr lang="en-GB" dirty="0" smtClean="0"/>
              <a:t>Aims of Session: </a:t>
            </a:r>
          </a:p>
          <a:p>
            <a:pPr lvl="1"/>
            <a:r>
              <a:rPr lang="en-GB" dirty="0" smtClean="0"/>
              <a:t>To provide an overview of the results of the  analysis of Spectrum teaching materials leading to a revised Evaluation Questionnaire. </a:t>
            </a:r>
          </a:p>
          <a:p>
            <a:pPr lvl="1"/>
            <a:endParaRPr lang="en-GB" dirty="0" smtClean="0"/>
          </a:p>
          <a:p>
            <a:pPr lvl="1"/>
            <a:r>
              <a:rPr lang="en-GB" dirty="0" smtClean="0"/>
              <a:t>To discuss  and gain your perspective on a model of practice and pupil engagement. </a:t>
            </a:r>
          </a:p>
        </p:txBody>
      </p:sp>
    </p:spTree>
    <p:extLst>
      <p:ext uri="{BB962C8B-B14F-4D97-AF65-F5344CB8AC3E}">
        <p14:creationId xmlns:p14="http://schemas.microsoft.com/office/powerpoint/2010/main" val="111508010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685800" y="1314450"/>
            <a:ext cx="7772400" cy="857250"/>
          </a:xfrm>
          <a:prstGeom prst="rect">
            <a:avLst/>
          </a:prstGeom>
        </p:spPr>
        <p:txBody>
          <a:bodyPr/>
          <a:lstStyle>
            <a:lvl1pPr algn="ctr" rtl="0" eaLnBrk="1" fontAlgn="base" hangingPunct="1">
              <a:spcBef>
                <a:spcPct val="0"/>
              </a:spcBef>
              <a:spcAft>
                <a:spcPct val="0"/>
              </a:spcAft>
              <a:defRPr sz="4400">
                <a:solidFill>
                  <a:schemeClr val="tx2"/>
                </a:solidFill>
                <a:latin typeface="+mj-lt"/>
                <a:ea typeface="MS PGothic" pitchFamily="34" charset="-128"/>
                <a:cs typeface="ＭＳ Ｐゴシック" charset="0"/>
              </a:defRPr>
            </a:lvl1pPr>
            <a:lvl2pPr algn="ctr" rtl="0" eaLnBrk="1" fontAlgn="base" hangingPunct="1">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1" fontAlgn="base" hangingPunct="1">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1" fontAlgn="base" hangingPunct="1">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1" fontAlgn="base" hangingPunct="1">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1" fontAlgn="base" hangingPunct="1">
              <a:spcBef>
                <a:spcPct val="0"/>
              </a:spcBef>
              <a:spcAft>
                <a:spcPct val="0"/>
              </a:spcAft>
              <a:defRPr sz="4400">
                <a:solidFill>
                  <a:schemeClr val="tx2"/>
                </a:solidFill>
                <a:latin typeface="Arial" charset="0"/>
              </a:defRPr>
            </a:lvl6pPr>
            <a:lvl7pPr marL="914400" algn="ctr" rtl="0" eaLnBrk="1" fontAlgn="base" hangingPunct="1">
              <a:spcBef>
                <a:spcPct val="0"/>
              </a:spcBef>
              <a:spcAft>
                <a:spcPct val="0"/>
              </a:spcAft>
              <a:defRPr sz="4400">
                <a:solidFill>
                  <a:schemeClr val="tx2"/>
                </a:solidFill>
                <a:latin typeface="Arial" charset="0"/>
              </a:defRPr>
            </a:lvl7pPr>
            <a:lvl8pPr marL="1371600" algn="ctr" rtl="0" eaLnBrk="1" fontAlgn="base" hangingPunct="1">
              <a:spcBef>
                <a:spcPct val="0"/>
              </a:spcBef>
              <a:spcAft>
                <a:spcPct val="0"/>
              </a:spcAft>
              <a:defRPr sz="4400">
                <a:solidFill>
                  <a:schemeClr val="tx2"/>
                </a:solidFill>
                <a:latin typeface="Arial" charset="0"/>
              </a:defRPr>
            </a:lvl8pPr>
            <a:lvl9pPr marL="1828800" algn="ctr" rtl="0" eaLnBrk="1" fontAlgn="base" hangingPunct="1">
              <a:spcBef>
                <a:spcPct val="0"/>
              </a:spcBef>
              <a:spcAft>
                <a:spcPct val="0"/>
              </a:spcAft>
              <a:defRPr sz="4400">
                <a:solidFill>
                  <a:schemeClr val="tx2"/>
                </a:solidFill>
                <a:latin typeface="Arial" charset="0"/>
              </a:defRPr>
            </a:lvl9pPr>
          </a:lstStyle>
          <a:p>
            <a:r>
              <a:rPr lang="en-GB" sz="3300" kern="0"/>
              <a:t>Evaluation of  the Spectrum Project</a:t>
            </a:r>
            <a:endParaRPr lang="en-GB" sz="3300" kern="0" dirty="0"/>
          </a:p>
        </p:txBody>
      </p:sp>
      <p:sp>
        <p:nvSpPr>
          <p:cNvPr id="5" name="Content Placeholder 2"/>
          <p:cNvSpPr txBox="1">
            <a:spLocks/>
          </p:cNvSpPr>
          <p:nvPr/>
        </p:nvSpPr>
        <p:spPr>
          <a:xfrm>
            <a:off x="685800" y="2343150"/>
            <a:ext cx="7772400" cy="3086100"/>
          </a:xfrm>
          <a:prstGeom prst="rect">
            <a:avLst/>
          </a:prstGeom>
        </p:spPr>
        <p:txBody>
          <a:bodyPr/>
          <a:lstStyle>
            <a:lvl1pPr marL="342900" indent="-342900" algn="l" rtl="0" eaLnBrk="1" fontAlgn="base" hangingPunct="1">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1" fontAlgn="base" hangingPunct="1">
              <a:spcBef>
                <a:spcPct val="20000"/>
              </a:spcBef>
              <a:spcAft>
                <a:spcPct val="0"/>
              </a:spcAft>
              <a:buChar char="–"/>
              <a:defRPr sz="2800">
                <a:solidFill>
                  <a:schemeClr val="tx1"/>
                </a:solidFill>
                <a:latin typeface="+mn-lt"/>
                <a:ea typeface="MS PGothic" pitchFamily="34" charset="-128"/>
              </a:defRPr>
            </a:lvl2pPr>
            <a:lvl3pPr marL="1143000" indent="-228600" algn="l" rtl="0" eaLnBrk="1" fontAlgn="base" hangingPunct="1">
              <a:spcBef>
                <a:spcPct val="20000"/>
              </a:spcBef>
              <a:spcAft>
                <a:spcPct val="0"/>
              </a:spcAft>
              <a:buChar char="•"/>
              <a:defRPr sz="2400">
                <a:solidFill>
                  <a:schemeClr val="tx1"/>
                </a:solidFill>
                <a:latin typeface="+mn-lt"/>
                <a:ea typeface="MS PGothic" pitchFamily="34" charset="-128"/>
              </a:defRPr>
            </a:lvl3pPr>
            <a:lvl4pPr marL="1600200" indent="-228600" algn="l" rtl="0" eaLnBrk="1" fontAlgn="base" hangingPunct="1">
              <a:spcBef>
                <a:spcPct val="20000"/>
              </a:spcBef>
              <a:spcAft>
                <a:spcPct val="0"/>
              </a:spcAft>
              <a:buChar char="–"/>
              <a:defRPr sz="2000">
                <a:solidFill>
                  <a:schemeClr val="tx1"/>
                </a:solidFill>
                <a:latin typeface="+mn-lt"/>
                <a:ea typeface="MS PGothic" pitchFamily="34" charset="-128"/>
              </a:defRPr>
            </a:lvl4pPr>
            <a:lvl5pPr marL="2057400" indent="-228600" algn="l" rtl="0" eaLnBrk="1" fontAlgn="base" hangingPunct="1">
              <a:spcBef>
                <a:spcPct val="20000"/>
              </a:spcBef>
              <a:spcAft>
                <a:spcPct val="0"/>
              </a:spcAft>
              <a:buChar char="»"/>
              <a:defRPr sz="2000">
                <a:solidFill>
                  <a:schemeClr val="tx1"/>
                </a:solidFill>
                <a:latin typeface="+mn-lt"/>
                <a:ea typeface="MS PGothic" pitchFamily="34" charset="-128"/>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a:lstStyle>
          <a:p>
            <a:r>
              <a:rPr lang="en-GB" sz="2400" kern="0"/>
              <a:t>An initial evaluation was carried out between October 2013 and March 2014 which concluded: </a:t>
            </a:r>
          </a:p>
          <a:p>
            <a:pPr lvl="1"/>
            <a:r>
              <a:rPr lang="en-GB" sz="2100" kern="0"/>
              <a:t>“It is evident from the evaluation evidence that the quality and impact of the Spectrum project is effective; value for money has been demonstrated through impact; the wider priorities of Welsh Government are in alignment with the Spectrum project”.</a:t>
            </a:r>
          </a:p>
          <a:p>
            <a:pPr lvl="1"/>
            <a:endParaRPr lang="en-GB" sz="2100" kern="0"/>
          </a:p>
          <a:p>
            <a:pPr marL="0" indent="0">
              <a:buNone/>
            </a:pPr>
            <a:endParaRPr lang="en-GB" sz="2400" kern="0" dirty="0"/>
          </a:p>
        </p:txBody>
      </p:sp>
    </p:spTree>
    <p:extLst>
      <p:ext uri="{BB962C8B-B14F-4D97-AF65-F5344CB8AC3E}">
        <p14:creationId xmlns:p14="http://schemas.microsoft.com/office/powerpoint/2010/main" val="15791248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39552" y="476672"/>
            <a:ext cx="7772400" cy="857250"/>
          </a:xfrm>
        </p:spPr>
        <p:txBody>
          <a:bodyPr>
            <a:normAutofit fontScale="90000"/>
          </a:bodyPr>
          <a:lstStyle/>
          <a:p>
            <a:r>
              <a:rPr lang="en-GB" dirty="0" smtClean="0"/>
              <a:t>Evaluation of  the Spectrum Project</a:t>
            </a:r>
            <a:endParaRPr lang="en-GB" dirty="0"/>
          </a:p>
        </p:txBody>
      </p:sp>
      <p:sp>
        <p:nvSpPr>
          <p:cNvPr id="5" name="Content Placeholder 4"/>
          <p:cNvSpPr>
            <a:spLocks noGrp="1"/>
          </p:cNvSpPr>
          <p:nvPr>
            <p:ph idx="1"/>
          </p:nvPr>
        </p:nvSpPr>
        <p:spPr>
          <a:xfrm>
            <a:off x="730333" y="1747900"/>
            <a:ext cx="7772400" cy="3387437"/>
          </a:xfrm>
        </p:spPr>
        <p:txBody>
          <a:bodyPr>
            <a:normAutofit fontScale="77500" lnSpcReduction="20000"/>
          </a:bodyPr>
          <a:lstStyle/>
          <a:p>
            <a:r>
              <a:rPr lang="en-GB" dirty="0"/>
              <a:t>T</a:t>
            </a:r>
            <a:r>
              <a:rPr lang="en-GB" dirty="0" smtClean="0"/>
              <a:t>he current evaluation addresses two key recommendations highlighted in the initial  evaluation: </a:t>
            </a:r>
          </a:p>
          <a:p>
            <a:pPr marL="685800" lvl="1" indent="-385763">
              <a:buFont typeface="+mj-lt"/>
              <a:buAutoNum type="arabicPeriod"/>
            </a:pPr>
            <a:r>
              <a:rPr lang="en-GB" dirty="0" smtClean="0"/>
              <a:t>A review of the evaluation questionnaire used within the organisation at the end of all delivery sessions to increase the ‘usefulness’ of the data collected.</a:t>
            </a:r>
          </a:p>
          <a:p>
            <a:pPr marL="685800" lvl="1" indent="-385763">
              <a:buFont typeface="+mj-lt"/>
              <a:buAutoNum type="arabicPeriod"/>
            </a:pPr>
            <a:endParaRPr lang="en-GB" dirty="0" smtClean="0"/>
          </a:p>
          <a:p>
            <a:pPr marL="685800" lvl="1" indent="-385763">
              <a:buFont typeface="+mj-lt"/>
              <a:buAutoNum type="arabicPeriod"/>
            </a:pPr>
            <a:r>
              <a:rPr lang="en-GB" dirty="0" smtClean="0"/>
              <a:t>A qualitative exploration of the sustainability of outcomes among pupils and within schools involving face-to-face research with children young people. </a:t>
            </a:r>
          </a:p>
          <a:p>
            <a:endParaRPr lang="en-GB" dirty="0"/>
          </a:p>
        </p:txBody>
      </p:sp>
    </p:spTree>
    <p:extLst>
      <p:ext uri="{BB962C8B-B14F-4D97-AF65-F5344CB8AC3E}">
        <p14:creationId xmlns:p14="http://schemas.microsoft.com/office/powerpoint/2010/main" val="88157914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5800" y="764704"/>
            <a:ext cx="7772400" cy="857250"/>
          </a:xfrm>
        </p:spPr>
        <p:txBody>
          <a:bodyPr>
            <a:normAutofit fontScale="90000"/>
          </a:bodyPr>
          <a:lstStyle/>
          <a:p>
            <a:r>
              <a:rPr lang="en-GB" dirty="0" smtClean="0"/>
              <a:t>Evaluation of  the Spectrum Project</a:t>
            </a:r>
            <a:endParaRPr lang="en-GB" dirty="0"/>
          </a:p>
        </p:txBody>
      </p:sp>
      <p:sp>
        <p:nvSpPr>
          <p:cNvPr id="5" name="Content Placeholder 4"/>
          <p:cNvSpPr>
            <a:spLocks noGrp="1"/>
          </p:cNvSpPr>
          <p:nvPr>
            <p:ph idx="1"/>
          </p:nvPr>
        </p:nvSpPr>
        <p:spPr>
          <a:xfrm>
            <a:off x="685800" y="2104159"/>
            <a:ext cx="7772400" cy="3325091"/>
          </a:xfrm>
        </p:spPr>
        <p:txBody>
          <a:bodyPr>
            <a:normAutofit fontScale="92500" lnSpcReduction="20000"/>
          </a:bodyPr>
          <a:lstStyle/>
          <a:p>
            <a:r>
              <a:rPr lang="en-GB" dirty="0" smtClean="0"/>
              <a:t>To address the first recommendation a review of all teaching material was undertaken to ensure alignment between evaluation questions. </a:t>
            </a:r>
          </a:p>
          <a:p>
            <a:endParaRPr lang="en-GB" dirty="0" smtClean="0"/>
          </a:p>
          <a:p>
            <a:r>
              <a:rPr lang="en-GB" dirty="0" smtClean="0"/>
              <a:t>This review resulted in the development of a model that helped to explain and underpin the aims of the project . </a:t>
            </a:r>
            <a:endParaRPr lang="en-GB" dirty="0"/>
          </a:p>
        </p:txBody>
      </p:sp>
    </p:spTree>
    <p:extLst>
      <p:ext uri="{BB962C8B-B14F-4D97-AF65-F5344CB8AC3E}">
        <p14:creationId xmlns:p14="http://schemas.microsoft.com/office/powerpoint/2010/main" val="317981916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Evaluation of  the Spectrum Project</a:t>
            </a:r>
            <a:endParaRPr lang="en-GB" dirty="0"/>
          </a:p>
        </p:txBody>
      </p:sp>
      <p:sp>
        <p:nvSpPr>
          <p:cNvPr id="5" name="Content Placeholder 4"/>
          <p:cNvSpPr>
            <a:spLocks noGrp="1"/>
          </p:cNvSpPr>
          <p:nvPr>
            <p:ph idx="1"/>
          </p:nvPr>
        </p:nvSpPr>
        <p:spPr/>
        <p:txBody>
          <a:bodyPr/>
          <a:lstStyle/>
          <a:p>
            <a:r>
              <a:rPr lang="en-GB" dirty="0" smtClean="0"/>
              <a:t>The model developed is explored here. The usefulness of the model is what we would like to explore with you today: </a:t>
            </a:r>
          </a:p>
          <a:p>
            <a:pPr marL="0" indent="0">
              <a:buNone/>
            </a:pPr>
            <a:endParaRPr lang="en-GB" dirty="0" smtClean="0"/>
          </a:p>
          <a:p>
            <a:endParaRPr lang="en-GB" dirty="0"/>
          </a:p>
        </p:txBody>
      </p:sp>
    </p:spTree>
    <p:extLst>
      <p:ext uri="{BB962C8B-B14F-4D97-AF65-F5344CB8AC3E}">
        <p14:creationId xmlns:p14="http://schemas.microsoft.com/office/powerpoint/2010/main" val="95156128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Pupil Engagement Model</a:t>
            </a:r>
            <a:endParaRPr lang="en-GB" dirty="0"/>
          </a:p>
        </p:txBody>
      </p:sp>
      <p:graphicFrame>
        <p:nvGraphicFramePr>
          <p:cNvPr id="4" name="Content Placeholder 3"/>
          <p:cNvGraphicFramePr>
            <a:graphicFrameLocks noGrp="1"/>
          </p:cNvGraphicFramePr>
          <p:nvPr>
            <p:ph idx="4294967295"/>
            <p:extLst>
              <p:ext uri="{D42A27DB-BD31-4B8C-83A1-F6EECF244321}">
                <p14:modId xmlns:p14="http://schemas.microsoft.com/office/powerpoint/2010/main" val="3310903911"/>
              </p:ext>
            </p:extLst>
          </p:nvPr>
        </p:nvGraphicFramePr>
        <p:xfrm>
          <a:off x="601355" y="1788280"/>
          <a:ext cx="7886700" cy="32635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4544705" y="5422426"/>
            <a:ext cx="3970646" cy="300082"/>
          </a:xfrm>
          <a:prstGeom prst="rect">
            <a:avLst/>
          </a:prstGeom>
          <a:noFill/>
        </p:spPr>
        <p:txBody>
          <a:bodyPr wrap="square" rtlCol="0">
            <a:spAutoFit/>
          </a:bodyPr>
          <a:lstStyle/>
          <a:p>
            <a:r>
              <a:rPr lang="en-GB" sz="1350" dirty="0"/>
              <a:t>(Welton, Lohmann-Hancock &amp; Morgan, 2014)</a:t>
            </a:r>
          </a:p>
        </p:txBody>
      </p:sp>
    </p:spTree>
    <p:extLst>
      <p:ext uri="{BB962C8B-B14F-4D97-AF65-F5344CB8AC3E}">
        <p14:creationId xmlns:p14="http://schemas.microsoft.com/office/powerpoint/2010/main" val="114081412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Stage 1</a:t>
            </a:r>
          </a:p>
        </p:txBody>
      </p:sp>
      <p:sp>
        <p:nvSpPr>
          <p:cNvPr id="3" name="Content Placeholder 2"/>
          <p:cNvSpPr>
            <a:spLocks noGrp="1"/>
          </p:cNvSpPr>
          <p:nvPr>
            <p:ph idx="1"/>
          </p:nvPr>
        </p:nvSpPr>
        <p:spPr/>
        <p:txBody>
          <a:bodyPr/>
          <a:lstStyle/>
          <a:p>
            <a:pPr lvl="0" algn="ctr"/>
            <a:r>
              <a:rPr lang="en-GB" sz="3000" b="1">
                <a:solidFill>
                  <a:srgbClr val="00B0F0"/>
                </a:solidFill>
              </a:rPr>
              <a:t>OPPRESSION</a:t>
            </a:r>
          </a:p>
          <a:p>
            <a:pPr lvl="0" algn="ctr"/>
            <a:r>
              <a:rPr lang="en-GB" sz="3000">
                <a:solidFill>
                  <a:sysClr val="windowText" lastClr="000000">
                    <a:hueOff val="0"/>
                    <a:satOff val="0"/>
                    <a:lumOff val="0"/>
                    <a:alphaOff val="0"/>
                  </a:sysClr>
                </a:solidFill>
              </a:rPr>
              <a:t>I do nothing</a:t>
            </a:r>
          </a:p>
          <a:p>
            <a:pPr lvl="0" algn="ctr"/>
            <a:r>
              <a:rPr lang="en-GB" sz="3000">
                <a:solidFill>
                  <a:sysClr val="windowText" lastClr="000000">
                    <a:hueOff val="0"/>
                    <a:satOff val="0"/>
                    <a:lumOff val="0"/>
                    <a:alphaOff val="0"/>
                  </a:sysClr>
                </a:solidFill>
              </a:rPr>
              <a:t>I don't know I'm oppressed</a:t>
            </a:r>
          </a:p>
          <a:p>
            <a:pPr lvl="0" algn="ctr"/>
            <a:r>
              <a:rPr lang="en-GB" sz="3000" b="1">
                <a:ln w="952"/>
                <a:solidFill>
                  <a:srgbClr val="00B0F0"/>
                </a:solidFill>
                <a:effectLst>
                  <a:innerShdw blurRad="69850" dist="43180" dir="5400000">
                    <a:srgbClr val="000000">
                      <a:alpha val="65000"/>
                    </a:srgbClr>
                  </a:innerShdw>
                </a:effectLst>
              </a:rPr>
              <a:t>'UNKNOWING ACCEPTANCE'</a:t>
            </a:r>
          </a:p>
          <a:p>
            <a:pPr lvl="0" algn="ctr"/>
            <a:r>
              <a:rPr lang="en-GB" sz="3000" b="1" i="1">
                <a:solidFill>
                  <a:sysClr val="windowText" lastClr="000000">
                    <a:hueOff val="0"/>
                    <a:satOff val="0"/>
                    <a:lumOff val="0"/>
                    <a:alphaOff val="0"/>
                  </a:sysClr>
                </a:solidFill>
              </a:rPr>
              <a:t>Powerless and Controlled</a:t>
            </a:r>
            <a:endParaRPr lang="en-GB" sz="3000" b="1">
              <a:ln w="952"/>
              <a:solidFill>
                <a:srgbClr val="00B0F0"/>
              </a:solidFill>
              <a:effectLst>
                <a:innerShdw blurRad="69850" dist="43180" dir="5400000">
                  <a:srgbClr val="000000">
                    <a:alpha val="65000"/>
                  </a:srgbClr>
                </a:innerShdw>
              </a:effectLst>
            </a:endParaRPr>
          </a:p>
          <a:p>
            <a:endParaRPr lang="en-GB" dirty="0"/>
          </a:p>
        </p:txBody>
      </p:sp>
    </p:spTree>
    <p:extLst>
      <p:ext uri="{BB962C8B-B14F-4D97-AF65-F5344CB8AC3E}">
        <p14:creationId xmlns:p14="http://schemas.microsoft.com/office/powerpoint/2010/main" val="137646047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KS2 Primary Lesson Plan</a:t>
            </a:r>
            <a:r>
              <a:rPr lang="en-GB" dirty="0"/>
              <a:t/>
            </a:r>
            <a:br>
              <a:rPr lang="en-GB" dirty="0"/>
            </a:br>
            <a:endParaRPr lang="en-GB" dirty="0"/>
          </a:p>
        </p:txBody>
      </p:sp>
      <p:sp>
        <p:nvSpPr>
          <p:cNvPr id="3" name="Content Placeholder 2"/>
          <p:cNvSpPr>
            <a:spLocks noGrp="1"/>
          </p:cNvSpPr>
          <p:nvPr>
            <p:ph idx="1"/>
          </p:nvPr>
        </p:nvSpPr>
        <p:spPr>
          <a:xfrm>
            <a:off x="1709382" y="2286000"/>
            <a:ext cx="6099696" cy="2356620"/>
          </a:xfrm>
        </p:spPr>
        <p:txBody>
          <a:bodyPr/>
          <a:lstStyle/>
          <a:p>
            <a:pPr marL="0" indent="0">
              <a:buNone/>
            </a:pPr>
            <a:r>
              <a:rPr lang="en-GB" sz="2700" dirty="0">
                <a:latin typeface="Times New Roman" panose="02020603050405020304" pitchFamily="18" charset="0"/>
                <a:cs typeface="Times New Roman" panose="02020603050405020304" pitchFamily="18" charset="0"/>
              </a:rPr>
              <a:t>‘Relationships that are make us feel bad, or where we are hurt or made  to do something we think is wrong are unhealthy’.</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0178182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What the Pupils Said . . .</a:t>
            </a:r>
          </a:p>
        </p:txBody>
      </p:sp>
      <p:sp>
        <p:nvSpPr>
          <p:cNvPr id="3" name="Content Placeholder 2"/>
          <p:cNvSpPr>
            <a:spLocks noGrp="1"/>
          </p:cNvSpPr>
          <p:nvPr>
            <p:ph idx="1"/>
          </p:nvPr>
        </p:nvSpPr>
        <p:spPr>
          <a:xfrm>
            <a:off x="1643701" y="2576867"/>
            <a:ext cx="5843801" cy="2333768"/>
          </a:xfrm>
        </p:spPr>
        <p:txBody>
          <a:bodyPr>
            <a:normAutofit/>
          </a:bodyPr>
          <a:lstStyle/>
          <a:p>
            <a:pPr marL="0" indent="0" algn="ctr">
              <a:buNone/>
            </a:pPr>
            <a:r>
              <a:rPr lang="en-GB" sz="3000" i="1" dirty="0">
                <a:latin typeface="Times New Roman" panose="02020603050405020304" pitchFamily="18" charset="0"/>
                <a:cs typeface="Times New Roman" panose="02020603050405020304" pitchFamily="18" charset="0"/>
              </a:rPr>
              <a:t>“Bullying, if its abuse it’s hidden, it’s not very nice if you see friends being bullied/abused” </a:t>
            </a:r>
          </a:p>
        </p:txBody>
      </p:sp>
      <p:sp>
        <p:nvSpPr>
          <p:cNvPr id="4" name="TextBox 3"/>
          <p:cNvSpPr txBox="1"/>
          <p:nvPr/>
        </p:nvSpPr>
        <p:spPr>
          <a:xfrm>
            <a:off x="6786349" y="5012993"/>
            <a:ext cx="1402307" cy="300082"/>
          </a:xfrm>
          <a:prstGeom prst="rect">
            <a:avLst/>
          </a:prstGeom>
          <a:noFill/>
        </p:spPr>
        <p:txBody>
          <a:bodyPr wrap="square" rtlCol="0">
            <a:spAutoFit/>
          </a:bodyPr>
          <a:lstStyle/>
          <a:p>
            <a:r>
              <a:rPr lang="en-GB" sz="1350" dirty="0">
                <a:latin typeface="Times New Roman" panose="02020603050405020304" pitchFamily="18" charset="0"/>
                <a:cs typeface="Times New Roman" panose="02020603050405020304" pitchFamily="18" charset="0"/>
              </a:rPr>
              <a:t>(Swansea, 2015)</a:t>
            </a:r>
          </a:p>
        </p:txBody>
      </p:sp>
    </p:spTree>
    <p:extLst>
      <p:ext uri="{BB962C8B-B14F-4D97-AF65-F5344CB8AC3E}">
        <p14:creationId xmlns:p14="http://schemas.microsoft.com/office/powerpoint/2010/main" val="152787317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Stage 2</a:t>
            </a:r>
          </a:p>
        </p:txBody>
      </p:sp>
      <p:sp>
        <p:nvSpPr>
          <p:cNvPr id="3" name="Content Placeholder 2"/>
          <p:cNvSpPr>
            <a:spLocks noGrp="1"/>
          </p:cNvSpPr>
          <p:nvPr>
            <p:ph idx="1"/>
          </p:nvPr>
        </p:nvSpPr>
        <p:spPr/>
        <p:txBody>
          <a:bodyPr>
            <a:normAutofit/>
          </a:bodyPr>
          <a:lstStyle/>
          <a:p>
            <a:pPr lvl="0" algn="ctr"/>
            <a:r>
              <a:rPr lang="en-GB" sz="3000" b="1" dirty="0">
                <a:solidFill>
                  <a:srgbClr val="00B050"/>
                </a:solidFill>
              </a:rPr>
              <a:t>AWARENESS OF OPPRESSION</a:t>
            </a:r>
          </a:p>
          <a:p>
            <a:pPr lvl="0" algn="ctr"/>
            <a:r>
              <a:rPr lang="en-GB" sz="3000" dirty="0">
                <a:solidFill>
                  <a:sysClr val="windowText" lastClr="000000">
                    <a:hueOff val="0"/>
                    <a:satOff val="0"/>
                    <a:lumOff val="0"/>
                    <a:alphaOff val="0"/>
                  </a:sysClr>
                </a:solidFill>
              </a:rPr>
              <a:t>I can't do anything</a:t>
            </a:r>
          </a:p>
          <a:p>
            <a:pPr lvl="0" algn="ctr"/>
            <a:r>
              <a:rPr lang="en-GB" sz="3000" dirty="0">
                <a:solidFill>
                  <a:sysClr val="windowText" lastClr="000000">
                    <a:hueOff val="0"/>
                    <a:satOff val="0"/>
                    <a:lumOff val="0"/>
                    <a:alphaOff val="0"/>
                  </a:sysClr>
                </a:solidFill>
              </a:rPr>
              <a:t>I accept and acknowledge my oppression</a:t>
            </a:r>
          </a:p>
          <a:p>
            <a:pPr lvl="0" algn="ctr"/>
            <a:r>
              <a:rPr lang="en-GB" sz="3000" b="1" dirty="0">
                <a:ln w="3175">
                  <a:noFill/>
                </a:ln>
                <a:solidFill>
                  <a:srgbClr val="00B050"/>
                </a:solidFill>
              </a:rPr>
              <a:t>'KNOWING ACCEPTANCE'</a:t>
            </a:r>
          </a:p>
          <a:p>
            <a:pPr lvl="0" algn="ctr"/>
            <a:r>
              <a:rPr lang="en-GB" sz="3000" b="1" i="1" dirty="0">
                <a:solidFill>
                  <a:sysClr val="windowText" lastClr="000000">
                    <a:hueOff val="0"/>
                    <a:satOff val="0"/>
                    <a:lumOff val="0"/>
                    <a:alphaOff val="0"/>
                  </a:sysClr>
                </a:solidFill>
              </a:rPr>
              <a:t>Powerless and Controlled with Understanding</a:t>
            </a:r>
            <a:endParaRPr lang="en-GB" sz="3000" b="1" dirty="0">
              <a:ln w="3175">
                <a:noFill/>
              </a:ln>
              <a:solidFill>
                <a:srgbClr val="00B050"/>
              </a:solidFill>
            </a:endParaRPr>
          </a:p>
          <a:p>
            <a:endParaRPr lang="en-GB" dirty="0"/>
          </a:p>
        </p:txBody>
      </p:sp>
    </p:spTree>
    <p:extLst>
      <p:ext uri="{BB962C8B-B14F-4D97-AF65-F5344CB8AC3E}">
        <p14:creationId xmlns:p14="http://schemas.microsoft.com/office/powerpoint/2010/main" val="98044987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t>KS3 Belonging Lesson Plan </a:t>
            </a:r>
            <a:endParaRPr lang="en-GB" dirty="0"/>
          </a:p>
        </p:txBody>
      </p:sp>
      <p:sp>
        <p:nvSpPr>
          <p:cNvPr id="3" name="Content Placeholder 2"/>
          <p:cNvSpPr>
            <a:spLocks noGrp="1"/>
          </p:cNvSpPr>
          <p:nvPr>
            <p:ph idx="1"/>
          </p:nvPr>
        </p:nvSpPr>
        <p:spPr>
          <a:xfrm>
            <a:off x="1944694" y="2085549"/>
            <a:ext cx="5577670" cy="3152633"/>
          </a:xfrm>
        </p:spPr>
        <p:txBody>
          <a:bodyPr>
            <a:normAutofit lnSpcReduction="10000"/>
          </a:bodyPr>
          <a:lstStyle/>
          <a:p>
            <a:pPr marL="0" indent="0">
              <a:buNone/>
            </a:pPr>
            <a:r>
              <a:rPr lang="en-GB" b="1" dirty="0">
                <a:latin typeface="Times New Roman" panose="02020603050405020304" pitchFamily="18" charset="0"/>
                <a:cs typeface="Times New Roman" panose="02020603050405020304" pitchFamily="18" charset="0"/>
              </a:rPr>
              <a:t>Purpose of Activity: </a:t>
            </a:r>
            <a:endParaRPr lang="en-GB" b="1" dirty="0" smtClean="0">
              <a:latin typeface="Times New Roman" panose="02020603050405020304" pitchFamily="18" charset="0"/>
              <a:cs typeface="Times New Roman" panose="02020603050405020304" pitchFamily="18" charset="0"/>
            </a:endParaRPr>
          </a:p>
          <a:p>
            <a:pPr marL="0" indent="0">
              <a:buNone/>
            </a:pPr>
            <a:r>
              <a:rPr lang="en-GB" sz="3000" dirty="0">
                <a:latin typeface="Times New Roman" panose="02020603050405020304" pitchFamily="18" charset="0"/>
                <a:cs typeface="Times New Roman" panose="02020603050405020304" pitchFamily="18" charset="0"/>
              </a:rPr>
              <a:t>‘Look at issues that face young people who witness domestic abuse in the home and understand that abuse is caused by one person wanting too much power and control over another’. </a:t>
            </a:r>
          </a:p>
          <a:p>
            <a:endParaRPr lang="en-GB" dirty="0"/>
          </a:p>
        </p:txBody>
      </p:sp>
    </p:spTree>
    <p:extLst>
      <p:ext uri="{BB962C8B-B14F-4D97-AF65-F5344CB8AC3E}">
        <p14:creationId xmlns:p14="http://schemas.microsoft.com/office/powerpoint/2010/main" val="45835646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What the pupils said</a:t>
            </a:r>
          </a:p>
        </p:txBody>
      </p:sp>
      <p:sp>
        <p:nvSpPr>
          <p:cNvPr id="3" name="Content Placeholder 2"/>
          <p:cNvSpPr>
            <a:spLocks noGrp="1"/>
          </p:cNvSpPr>
          <p:nvPr>
            <p:ph idx="1"/>
          </p:nvPr>
        </p:nvSpPr>
        <p:spPr>
          <a:xfrm>
            <a:off x="1545609" y="2214350"/>
            <a:ext cx="6447714" cy="2389211"/>
          </a:xfrm>
        </p:spPr>
        <p:txBody>
          <a:bodyPr>
            <a:normAutofit/>
          </a:bodyPr>
          <a:lstStyle/>
          <a:p>
            <a:pPr marL="0" indent="0" algn="ctr">
              <a:buNone/>
            </a:pPr>
            <a:r>
              <a:rPr lang="en-GB" sz="3000" i="1" dirty="0">
                <a:latin typeface="Times New Roman" panose="02020603050405020304" pitchFamily="18" charset="0"/>
                <a:cs typeface="Times New Roman" panose="02020603050405020304" pitchFamily="18" charset="0"/>
              </a:rPr>
              <a:t>“When you are in a relationship, where someone who with control and power hurts you. Male or female. Mentally or physically, financially, emotionally, sexually”</a:t>
            </a:r>
          </a:p>
          <a:p>
            <a:endParaRPr lang="en-GB" dirty="0"/>
          </a:p>
        </p:txBody>
      </p:sp>
      <p:sp>
        <p:nvSpPr>
          <p:cNvPr id="4" name="TextBox 3"/>
          <p:cNvSpPr txBox="1"/>
          <p:nvPr/>
        </p:nvSpPr>
        <p:spPr>
          <a:xfrm>
            <a:off x="6796585" y="5094880"/>
            <a:ext cx="1718766" cy="300082"/>
          </a:xfrm>
          <a:prstGeom prst="rect">
            <a:avLst/>
          </a:prstGeom>
          <a:noFill/>
        </p:spPr>
        <p:txBody>
          <a:bodyPr wrap="square" rtlCol="0">
            <a:spAutoFit/>
          </a:bodyPr>
          <a:lstStyle/>
          <a:p>
            <a:r>
              <a:rPr lang="en-GB" sz="1350" dirty="0">
                <a:latin typeface="Times New Roman" panose="02020603050405020304" pitchFamily="18" charset="0"/>
                <a:cs typeface="Times New Roman" panose="02020603050405020304" pitchFamily="18" charset="0"/>
              </a:rPr>
              <a:t>(Swansea, 2015)</a:t>
            </a:r>
          </a:p>
        </p:txBody>
      </p:sp>
    </p:spTree>
    <p:extLst>
      <p:ext uri="{BB962C8B-B14F-4D97-AF65-F5344CB8AC3E}">
        <p14:creationId xmlns:p14="http://schemas.microsoft.com/office/powerpoint/2010/main" val="358475504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Stage 3</a:t>
            </a:r>
          </a:p>
        </p:txBody>
      </p:sp>
      <p:sp>
        <p:nvSpPr>
          <p:cNvPr id="3" name="Content Placeholder 2"/>
          <p:cNvSpPr>
            <a:spLocks noGrp="1"/>
          </p:cNvSpPr>
          <p:nvPr>
            <p:ph idx="1"/>
          </p:nvPr>
        </p:nvSpPr>
        <p:spPr/>
        <p:txBody>
          <a:bodyPr>
            <a:normAutofit lnSpcReduction="10000"/>
          </a:bodyPr>
          <a:lstStyle/>
          <a:p>
            <a:pPr lvl="0" algn="ctr"/>
            <a:r>
              <a:rPr lang="en-GB" sz="3000" b="1" dirty="0">
                <a:solidFill>
                  <a:srgbClr val="9BBB59">
                    <a:lumMod val="50000"/>
                  </a:srgbClr>
                </a:solidFill>
              </a:rPr>
              <a:t>AWARENESS OF THE NEED FOR AGENCY</a:t>
            </a:r>
          </a:p>
          <a:p>
            <a:pPr lvl="0" algn="ctr"/>
            <a:r>
              <a:rPr lang="en-GB" sz="3000" dirty="0">
                <a:solidFill>
                  <a:sysClr val="windowText" lastClr="000000">
                    <a:hueOff val="0"/>
                    <a:satOff val="0"/>
                    <a:lumOff val="0"/>
                    <a:alphaOff val="0"/>
                  </a:sysClr>
                </a:solidFill>
              </a:rPr>
              <a:t>I need to do something</a:t>
            </a:r>
          </a:p>
          <a:p>
            <a:pPr lvl="0" algn="ctr"/>
            <a:r>
              <a:rPr lang="en-GB" sz="3000" dirty="0">
                <a:solidFill>
                  <a:sysClr val="windowText" lastClr="000000">
                    <a:hueOff val="0"/>
                    <a:satOff val="0"/>
                    <a:lumOff val="0"/>
                    <a:alphaOff val="0"/>
                  </a:sysClr>
                </a:solidFill>
              </a:rPr>
              <a:t>I have the power to act against oppression</a:t>
            </a:r>
          </a:p>
          <a:p>
            <a:pPr lvl="0" algn="ctr"/>
            <a:r>
              <a:rPr lang="en-GB" sz="3000" b="1" dirty="0">
                <a:solidFill>
                  <a:srgbClr val="92D050">
                    <a:shade val="30000"/>
                    <a:satMod val="115000"/>
                  </a:srgbClr>
                </a:solidFill>
              </a:rPr>
              <a:t>POWER </a:t>
            </a:r>
            <a:br>
              <a:rPr lang="en-GB" sz="3000" b="1" dirty="0">
                <a:solidFill>
                  <a:srgbClr val="92D050">
                    <a:shade val="30000"/>
                    <a:satMod val="115000"/>
                  </a:srgbClr>
                </a:solidFill>
              </a:rPr>
            </a:br>
            <a:r>
              <a:rPr lang="en-GB" sz="3000" b="1" dirty="0">
                <a:solidFill>
                  <a:srgbClr val="92D050">
                    <a:shade val="30000"/>
                    <a:satMod val="115000"/>
                  </a:srgbClr>
                </a:solidFill>
              </a:rPr>
              <a:t>TO 'ACT' </a:t>
            </a:r>
          </a:p>
          <a:p>
            <a:pPr lvl="0" algn="ctr"/>
            <a:r>
              <a:rPr lang="en-GB" sz="3000" b="1" i="1" dirty="0">
                <a:solidFill>
                  <a:sysClr val="windowText" lastClr="000000">
                    <a:hueOff val="0"/>
                    <a:satOff val="0"/>
                    <a:lumOff val="0"/>
                    <a:alphaOff val="0"/>
                  </a:sysClr>
                </a:solidFill>
              </a:rPr>
              <a:t>Some Power </a:t>
            </a:r>
            <a:br>
              <a:rPr lang="en-GB" sz="3000" b="1" i="1" dirty="0">
                <a:solidFill>
                  <a:sysClr val="windowText" lastClr="000000">
                    <a:hueOff val="0"/>
                    <a:satOff val="0"/>
                    <a:lumOff val="0"/>
                    <a:alphaOff val="0"/>
                  </a:sysClr>
                </a:solidFill>
              </a:rPr>
            </a:br>
            <a:r>
              <a:rPr lang="en-GB" sz="3000" b="1" i="1" dirty="0">
                <a:solidFill>
                  <a:sysClr val="windowText" lastClr="000000">
                    <a:hueOff val="0"/>
                    <a:satOff val="0"/>
                    <a:lumOff val="0"/>
                    <a:alphaOff val="0"/>
                  </a:sysClr>
                </a:solidFill>
              </a:rPr>
              <a:t>yet still Controlled</a:t>
            </a:r>
            <a:endParaRPr lang="en-GB" sz="3000" b="1" dirty="0">
              <a:solidFill>
                <a:srgbClr val="92D050">
                  <a:shade val="30000"/>
                  <a:satMod val="115000"/>
                </a:srgbClr>
              </a:solidFill>
            </a:endParaRPr>
          </a:p>
          <a:p>
            <a:endParaRPr lang="en-GB" dirty="0"/>
          </a:p>
        </p:txBody>
      </p:sp>
    </p:spTree>
    <p:extLst>
      <p:ext uri="{BB962C8B-B14F-4D97-AF65-F5344CB8AC3E}">
        <p14:creationId xmlns:p14="http://schemas.microsoft.com/office/powerpoint/2010/main" val="62305232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t>KS3 Lesson Plan-Belonging</a:t>
            </a:r>
            <a:endParaRPr lang="en-GB" dirty="0"/>
          </a:p>
        </p:txBody>
      </p:sp>
      <p:sp>
        <p:nvSpPr>
          <p:cNvPr id="3" name="Content Placeholder 2"/>
          <p:cNvSpPr>
            <a:spLocks noGrp="1"/>
          </p:cNvSpPr>
          <p:nvPr>
            <p:ph idx="1"/>
          </p:nvPr>
        </p:nvSpPr>
        <p:spPr>
          <a:xfrm>
            <a:off x="1139589" y="2477495"/>
            <a:ext cx="7375761" cy="2825087"/>
          </a:xfrm>
        </p:spPr>
        <p:txBody>
          <a:bodyPr>
            <a:normAutofit/>
          </a:bodyPr>
          <a:lstStyle/>
          <a:p>
            <a:pPr marL="0" indent="0">
              <a:buNone/>
            </a:pPr>
            <a:r>
              <a:rPr lang="en-GB" sz="3000" dirty="0">
                <a:latin typeface="Times New Roman" panose="02020603050405020304" pitchFamily="18" charset="0"/>
                <a:cs typeface="Times New Roman" panose="02020603050405020304" pitchFamily="18" charset="0"/>
              </a:rPr>
              <a:t>‘To illustrate and raise awareness of support networks for young people to help them make informed choices about sex and for those who may have been victims of sexual violence.’ </a:t>
            </a:r>
          </a:p>
          <a:p>
            <a:endParaRPr lang="en-GB" dirty="0"/>
          </a:p>
        </p:txBody>
      </p:sp>
      <p:sp>
        <p:nvSpPr>
          <p:cNvPr id="4" name="TextBox 3"/>
          <p:cNvSpPr txBox="1"/>
          <p:nvPr/>
        </p:nvSpPr>
        <p:spPr>
          <a:xfrm>
            <a:off x="1678675" y="5494077"/>
            <a:ext cx="6836675" cy="300082"/>
          </a:xfrm>
          <a:prstGeom prst="rect">
            <a:avLst/>
          </a:prstGeom>
          <a:noFill/>
        </p:spPr>
        <p:txBody>
          <a:bodyPr wrap="square" rtlCol="0">
            <a:spAutoFit/>
          </a:bodyPr>
          <a:lstStyle/>
          <a:p>
            <a:endParaRPr lang="en-GB" sz="1350" dirty="0"/>
          </a:p>
        </p:txBody>
      </p:sp>
    </p:spTree>
    <p:extLst>
      <p:ext uri="{BB962C8B-B14F-4D97-AF65-F5344CB8AC3E}">
        <p14:creationId xmlns:p14="http://schemas.microsoft.com/office/powerpoint/2010/main" val="353156289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What the pupils said</a:t>
            </a:r>
          </a:p>
        </p:txBody>
      </p:sp>
      <p:sp>
        <p:nvSpPr>
          <p:cNvPr id="3" name="Content Placeholder 2"/>
          <p:cNvSpPr>
            <a:spLocks noGrp="1"/>
          </p:cNvSpPr>
          <p:nvPr>
            <p:ph idx="1"/>
          </p:nvPr>
        </p:nvSpPr>
        <p:spPr>
          <a:xfrm>
            <a:off x="628650" y="2226469"/>
            <a:ext cx="7886700" cy="1742471"/>
          </a:xfrm>
        </p:spPr>
        <p:txBody>
          <a:bodyPr/>
          <a:lstStyle/>
          <a:p>
            <a:pPr marL="0" indent="0" algn="ctr">
              <a:buNone/>
            </a:pPr>
            <a:endParaRPr lang="en-GB" i="1" dirty="0" smtClean="0"/>
          </a:p>
          <a:p>
            <a:pPr marL="0" indent="0" algn="ctr">
              <a:buNone/>
            </a:pPr>
            <a:endParaRPr lang="en-GB" i="1" dirty="0"/>
          </a:p>
        </p:txBody>
      </p:sp>
      <p:sp>
        <p:nvSpPr>
          <p:cNvPr id="5" name="TextBox 4"/>
          <p:cNvSpPr txBox="1"/>
          <p:nvPr/>
        </p:nvSpPr>
        <p:spPr>
          <a:xfrm>
            <a:off x="7267432" y="5207475"/>
            <a:ext cx="1535375" cy="507831"/>
          </a:xfrm>
          <a:prstGeom prst="rect">
            <a:avLst/>
          </a:prstGeom>
          <a:noFill/>
        </p:spPr>
        <p:txBody>
          <a:bodyPr wrap="square" rtlCol="0">
            <a:spAutoFit/>
          </a:bodyPr>
          <a:lstStyle/>
          <a:p>
            <a:r>
              <a:rPr lang="en-GB" sz="1350" dirty="0">
                <a:latin typeface="Times New Roman" panose="02020603050405020304" pitchFamily="18" charset="0"/>
                <a:cs typeface="Times New Roman" panose="02020603050405020304" pitchFamily="18" charset="0"/>
              </a:rPr>
              <a:t>(Swansea, 2015)</a:t>
            </a:r>
          </a:p>
          <a:p>
            <a:endParaRPr lang="en-GB" sz="1350" dirty="0"/>
          </a:p>
        </p:txBody>
      </p:sp>
      <p:sp>
        <p:nvSpPr>
          <p:cNvPr id="7" name="TextBox 6"/>
          <p:cNvSpPr txBox="1"/>
          <p:nvPr/>
        </p:nvSpPr>
        <p:spPr>
          <a:xfrm>
            <a:off x="1292272" y="2422655"/>
            <a:ext cx="6559456" cy="2400657"/>
          </a:xfrm>
          <a:prstGeom prst="rect">
            <a:avLst/>
          </a:prstGeom>
          <a:noFill/>
        </p:spPr>
        <p:txBody>
          <a:bodyPr wrap="square" rtlCol="0">
            <a:spAutoFit/>
          </a:bodyPr>
          <a:lstStyle/>
          <a:p>
            <a:pPr algn="just"/>
            <a:r>
              <a:rPr lang="en-GB" sz="3000" i="1" dirty="0">
                <a:latin typeface="Times New Roman" panose="02020603050405020304" pitchFamily="18" charset="0"/>
                <a:cs typeface="Times New Roman" panose="02020603050405020304" pitchFamily="18" charset="0"/>
              </a:rPr>
              <a:t>“I learned about what happens in real life, things on TV can reflect real life. It will help me going forward if I get in trouble. Tells us what to do or help a friend”</a:t>
            </a:r>
          </a:p>
        </p:txBody>
      </p:sp>
    </p:spTree>
    <p:extLst>
      <p:ext uri="{BB962C8B-B14F-4D97-AF65-F5344CB8AC3E}">
        <p14:creationId xmlns:p14="http://schemas.microsoft.com/office/powerpoint/2010/main" val="160454099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Stage 4</a:t>
            </a:r>
          </a:p>
        </p:txBody>
      </p:sp>
      <p:sp>
        <p:nvSpPr>
          <p:cNvPr id="3" name="Content Placeholder 2"/>
          <p:cNvSpPr>
            <a:spLocks noGrp="1"/>
          </p:cNvSpPr>
          <p:nvPr>
            <p:ph idx="1"/>
          </p:nvPr>
        </p:nvSpPr>
        <p:spPr/>
        <p:txBody>
          <a:bodyPr>
            <a:normAutofit/>
          </a:bodyPr>
          <a:lstStyle/>
          <a:p>
            <a:pPr lvl="0" algn="ctr"/>
            <a:r>
              <a:rPr lang="en-GB" sz="3000" b="1" dirty="0">
                <a:ln w="3175">
                  <a:noFill/>
                </a:ln>
                <a:solidFill>
                  <a:srgbClr val="FFCC00"/>
                </a:solidFill>
              </a:rPr>
              <a:t>AGENCY IN ACTION</a:t>
            </a:r>
          </a:p>
          <a:p>
            <a:pPr lvl="0" algn="ctr"/>
            <a:r>
              <a:rPr lang="en-GB" sz="3000" dirty="0">
                <a:solidFill>
                  <a:sysClr val="windowText" lastClr="000000">
                    <a:hueOff val="0"/>
                    <a:satOff val="0"/>
                    <a:lumOff val="0"/>
                    <a:alphaOff val="0"/>
                  </a:sysClr>
                </a:solidFill>
              </a:rPr>
              <a:t>I do something</a:t>
            </a:r>
          </a:p>
          <a:p>
            <a:pPr lvl="0" algn="ctr"/>
            <a:r>
              <a:rPr lang="en-GB" sz="3000" dirty="0">
                <a:solidFill>
                  <a:sysClr val="windowText" lastClr="000000">
                    <a:hueOff val="0"/>
                    <a:satOff val="0"/>
                    <a:lumOff val="0"/>
                    <a:alphaOff val="0"/>
                  </a:sysClr>
                </a:solidFill>
              </a:rPr>
              <a:t>I use the power to act against oppression</a:t>
            </a:r>
          </a:p>
          <a:p>
            <a:pPr lvl="0" algn="ctr"/>
            <a:r>
              <a:rPr lang="en-GB" sz="3000" b="1" dirty="0">
                <a:ln w="3175">
                  <a:noFill/>
                </a:ln>
                <a:solidFill>
                  <a:srgbClr val="FFCC00"/>
                </a:solidFill>
              </a:rPr>
              <a:t>'ACTION</a:t>
            </a:r>
            <a:r>
              <a:rPr lang="en-GB" sz="3000" dirty="0">
                <a:ln w="3175">
                  <a:noFill/>
                </a:ln>
                <a:solidFill>
                  <a:srgbClr val="FFCC00"/>
                </a:solidFill>
              </a:rPr>
              <a:t>'</a:t>
            </a:r>
          </a:p>
          <a:p>
            <a:pPr lvl="0" algn="ctr"/>
            <a:r>
              <a:rPr lang="en-GB" sz="3000" b="1" i="1" dirty="0">
                <a:solidFill>
                  <a:sysClr val="windowText" lastClr="000000">
                    <a:hueOff val="0"/>
                    <a:satOff val="0"/>
                    <a:lumOff val="0"/>
                    <a:alphaOff val="0"/>
                  </a:sysClr>
                </a:solidFill>
              </a:rPr>
              <a:t>Powerful and </a:t>
            </a:r>
            <a:br>
              <a:rPr lang="en-GB" sz="3000" b="1" i="1" dirty="0">
                <a:solidFill>
                  <a:sysClr val="windowText" lastClr="000000">
                    <a:hueOff val="0"/>
                    <a:satOff val="0"/>
                    <a:lumOff val="0"/>
                    <a:alphaOff val="0"/>
                  </a:sysClr>
                </a:solidFill>
              </a:rPr>
            </a:br>
            <a:r>
              <a:rPr lang="en-GB" sz="3000" b="1" i="1" dirty="0">
                <a:solidFill>
                  <a:sysClr val="windowText" lastClr="000000">
                    <a:hueOff val="0"/>
                    <a:satOff val="0"/>
                    <a:lumOff val="0"/>
                    <a:alphaOff val="0"/>
                  </a:sysClr>
                </a:solidFill>
              </a:rPr>
              <a:t>Not Controlled</a:t>
            </a:r>
            <a:endParaRPr lang="en-GB" sz="3000" dirty="0">
              <a:ln w="3175">
                <a:noFill/>
              </a:ln>
              <a:solidFill>
                <a:srgbClr val="FFCC00"/>
              </a:solidFill>
            </a:endParaRPr>
          </a:p>
          <a:p>
            <a:endParaRPr lang="en-GB" dirty="0"/>
          </a:p>
        </p:txBody>
      </p:sp>
    </p:spTree>
    <p:extLst>
      <p:ext uri="{BB962C8B-B14F-4D97-AF65-F5344CB8AC3E}">
        <p14:creationId xmlns:p14="http://schemas.microsoft.com/office/powerpoint/2010/main" val="3270545624"/>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KS3 Lesson Plan-Forced Marriage</a:t>
            </a:r>
            <a:endParaRPr lang="en-GB" dirty="0"/>
          </a:p>
        </p:txBody>
      </p:sp>
      <p:sp>
        <p:nvSpPr>
          <p:cNvPr id="3" name="Content Placeholder 2"/>
          <p:cNvSpPr>
            <a:spLocks noGrp="1"/>
          </p:cNvSpPr>
          <p:nvPr>
            <p:ph idx="1"/>
          </p:nvPr>
        </p:nvSpPr>
        <p:spPr>
          <a:xfrm>
            <a:off x="628650" y="2286000"/>
            <a:ext cx="7886700" cy="3080982"/>
          </a:xfrm>
        </p:spPr>
        <p:txBody>
          <a:bodyPr>
            <a:normAutofit/>
          </a:bodyPr>
          <a:lstStyle/>
          <a:p>
            <a:r>
              <a:rPr lang="en-GB" sz="3000" dirty="0">
                <a:latin typeface="Times New Roman" panose="02020603050405020304" pitchFamily="18" charset="0"/>
                <a:cs typeface="Times New Roman" panose="02020603050405020304" pitchFamily="18" charset="0"/>
              </a:rPr>
              <a:t> Ask pupils to consider whether marriage is a free choice, do they think they have the freedom to choose who and when and if to marry? </a:t>
            </a:r>
          </a:p>
          <a:p>
            <a:r>
              <a:rPr lang="en-GB" sz="3000" dirty="0">
                <a:latin typeface="Times New Roman" panose="02020603050405020304" pitchFamily="18" charset="0"/>
                <a:cs typeface="Times New Roman" panose="02020603050405020304" pitchFamily="18" charset="0"/>
              </a:rPr>
              <a:t>Skills – Developing Thinking :Form personal opinions and make informed decisions  </a:t>
            </a:r>
          </a:p>
          <a:p>
            <a:endParaRPr lang="en-GB" dirty="0"/>
          </a:p>
        </p:txBody>
      </p:sp>
    </p:spTree>
    <p:extLst>
      <p:ext uri="{BB962C8B-B14F-4D97-AF65-F5344CB8AC3E}">
        <p14:creationId xmlns:p14="http://schemas.microsoft.com/office/powerpoint/2010/main" val="945523577"/>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What the pupils said</a:t>
            </a:r>
          </a:p>
        </p:txBody>
      </p:sp>
      <p:sp>
        <p:nvSpPr>
          <p:cNvPr id="3" name="Content Placeholder 2"/>
          <p:cNvSpPr>
            <a:spLocks noGrp="1"/>
          </p:cNvSpPr>
          <p:nvPr>
            <p:ph idx="1"/>
          </p:nvPr>
        </p:nvSpPr>
        <p:spPr>
          <a:xfrm>
            <a:off x="741759" y="2286000"/>
            <a:ext cx="7886700" cy="2481334"/>
          </a:xfrm>
        </p:spPr>
        <p:txBody>
          <a:bodyPr>
            <a:normAutofit lnSpcReduction="10000"/>
          </a:bodyPr>
          <a:lstStyle/>
          <a:p>
            <a:pPr marL="0" indent="0" algn="just">
              <a:buNone/>
            </a:pPr>
            <a:r>
              <a:rPr lang="en-GB" sz="3000" i="1" dirty="0">
                <a:latin typeface="Times New Roman" panose="02020603050405020304" pitchFamily="18" charset="0"/>
                <a:cs typeface="Times New Roman" panose="02020603050405020304" pitchFamily="18" charset="0"/>
              </a:rPr>
              <a:t>What would you advise somebody if they felt unsafe at home or school?</a:t>
            </a:r>
          </a:p>
          <a:p>
            <a:pPr marL="0" indent="0" algn="just">
              <a:buNone/>
            </a:pPr>
            <a:r>
              <a:rPr lang="en-GB" sz="3000" i="1" dirty="0">
                <a:latin typeface="Times New Roman" panose="02020603050405020304" pitchFamily="18" charset="0"/>
                <a:cs typeface="Times New Roman" panose="02020603050405020304" pitchFamily="18" charset="0"/>
              </a:rPr>
              <a:t>Encourage them to do something.</a:t>
            </a:r>
          </a:p>
          <a:p>
            <a:pPr marL="0" indent="0" algn="just">
              <a:buNone/>
            </a:pPr>
            <a:r>
              <a:rPr lang="en-GB" sz="3000" i="1" dirty="0">
                <a:latin typeface="Times New Roman" panose="02020603050405020304" pitchFamily="18" charset="0"/>
                <a:cs typeface="Times New Roman" panose="02020603050405020304" pitchFamily="18" charset="0"/>
              </a:rPr>
              <a:t>Make sure they know they have someone to talk to”</a:t>
            </a:r>
          </a:p>
          <a:p>
            <a:endParaRPr lang="en-GB" dirty="0"/>
          </a:p>
        </p:txBody>
      </p:sp>
      <p:sp>
        <p:nvSpPr>
          <p:cNvPr id="4" name="TextBox 3"/>
          <p:cNvSpPr txBox="1"/>
          <p:nvPr/>
        </p:nvSpPr>
        <p:spPr>
          <a:xfrm>
            <a:off x="6387153" y="4961814"/>
            <a:ext cx="2128198" cy="300082"/>
          </a:xfrm>
          <a:prstGeom prst="rect">
            <a:avLst/>
          </a:prstGeom>
          <a:noFill/>
        </p:spPr>
        <p:txBody>
          <a:bodyPr wrap="square" rtlCol="0">
            <a:spAutoFit/>
          </a:bodyPr>
          <a:lstStyle/>
          <a:p>
            <a:r>
              <a:rPr lang="en-GB" sz="1350" dirty="0">
                <a:latin typeface="Times New Roman" panose="02020603050405020304" pitchFamily="18" charset="0"/>
                <a:cs typeface="Times New Roman" panose="02020603050405020304" pitchFamily="18" charset="0"/>
              </a:rPr>
              <a:t>(Swansea, 2015)</a:t>
            </a:r>
          </a:p>
        </p:txBody>
      </p:sp>
    </p:spTree>
    <p:extLst>
      <p:ext uri="{BB962C8B-B14F-4D97-AF65-F5344CB8AC3E}">
        <p14:creationId xmlns:p14="http://schemas.microsoft.com/office/powerpoint/2010/main" val="246514440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Stage 5</a:t>
            </a:r>
          </a:p>
        </p:txBody>
      </p:sp>
      <p:sp>
        <p:nvSpPr>
          <p:cNvPr id="3" name="Content Placeholder 2"/>
          <p:cNvSpPr>
            <a:spLocks noGrp="1"/>
          </p:cNvSpPr>
          <p:nvPr>
            <p:ph idx="1"/>
          </p:nvPr>
        </p:nvSpPr>
        <p:spPr/>
        <p:txBody>
          <a:bodyPr>
            <a:normAutofit/>
          </a:bodyPr>
          <a:lstStyle/>
          <a:p>
            <a:pPr lvl="0" algn="ctr"/>
            <a:r>
              <a:rPr lang="en-GB" sz="3000" b="1" dirty="0">
                <a:solidFill>
                  <a:srgbClr val="CC3300"/>
                </a:solidFill>
              </a:rPr>
              <a:t>AUTO-AGENCY</a:t>
            </a:r>
          </a:p>
          <a:p>
            <a:pPr lvl="0" algn="ctr"/>
            <a:r>
              <a:rPr lang="en-GB" sz="3000" dirty="0">
                <a:solidFill>
                  <a:sysClr val="windowText" lastClr="000000">
                    <a:hueOff val="0"/>
                    <a:satOff val="0"/>
                    <a:lumOff val="0"/>
                    <a:alphaOff val="0"/>
                  </a:sysClr>
                </a:solidFill>
              </a:rPr>
              <a:t>I do something automatically</a:t>
            </a:r>
          </a:p>
          <a:p>
            <a:pPr lvl="0" algn="ctr"/>
            <a:r>
              <a:rPr lang="en-GB" sz="3000" dirty="0">
                <a:solidFill>
                  <a:sysClr val="windowText" lastClr="000000">
                    <a:hueOff val="0"/>
                    <a:satOff val="0"/>
                    <a:lumOff val="0"/>
                    <a:alphaOff val="0"/>
                  </a:sysClr>
                </a:solidFill>
              </a:rPr>
              <a:t>Explicit knowing unacceptance of oppression</a:t>
            </a:r>
          </a:p>
          <a:p>
            <a:pPr lvl="0" algn="ctr"/>
            <a:r>
              <a:rPr lang="en-GB" sz="3000" b="1" dirty="0">
                <a:ln w="952">
                  <a:noFill/>
                </a:ln>
                <a:solidFill>
                  <a:srgbClr val="CC3300"/>
                </a:solidFill>
              </a:rPr>
              <a:t>'PREVENTION &amp; RESISTANCE</a:t>
            </a:r>
            <a:r>
              <a:rPr lang="en-GB" sz="3000" dirty="0">
                <a:solidFill>
                  <a:srgbClr val="CC3300"/>
                </a:solidFill>
              </a:rPr>
              <a:t>'</a:t>
            </a:r>
          </a:p>
          <a:p>
            <a:pPr lvl="0" algn="ctr"/>
            <a:r>
              <a:rPr lang="en-GB" sz="3000" b="1" i="1" dirty="0">
                <a:solidFill>
                  <a:sysClr val="windowText" lastClr="000000">
                    <a:hueOff val="0"/>
                    <a:satOff val="0"/>
                    <a:lumOff val="0"/>
                    <a:alphaOff val="0"/>
                  </a:sysClr>
                </a:solidFill>
              </a:rPr>
              <a:t>Powerful and </a:t>
            </a:r>
            <a:br>
              <a:rPr lang="en-GB" sz="3000" b="1" i="1" dirty="0">
                <a:solidFill>
                  <a:sysClr val="windowText" lastClr="000000">
                    <a:hueOff val="0"/>
                    <a:satOff val="0"/>
                    <a:lumOff val="0"/>
                    <a:alphaOff val="0"/>
                  </a:sysClr>
                </a:solidFill>
              </a:rPr>
            </a:br>
            <a:r>
              <a:rPr lang="en-GB" sz="3000" b="1" i="1" dirty="0">
                <a:solidFill>
                  <a:sysClr val="windowText" lastClr="000000">
                    <a:hueOff val="0"/>
                    <a:satOff val="0"/>
                    <a:lumOff val="0"/>
                    <a:alphaOff val="0"/>
                  </a:sysClr>
                </a:solidFill>
              </a:rPr>
              <a:t>In Control</a:t>
            </a:r>
            <a:endParaRPr lang="en-GB" sz="3000" dirty="0">
              <a:solidFill>
                <a:srgbClr val="CC3300"/>
              </a:solidFill>
            </a:endParaRPr>
          </a:p>
          <a:p>
            <a:endParaRPr lang="en-GB" dirty="0"/>
          </a:p>
        </p:txBody>
      </p:sp>
    </p:spTree>
    <p:extLst>
      <p:ext uri="{BB962C8B-B14F-4D97-AF65-F5344CB8AC3E}">
        <p14:creationId xmlns:p14="http://schemas.microsoft.com/office/powerpoint/2010/main" val="81528223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What is not included in Lessons</a:t>
            </a:r>
          </a:p>
        </p:txBody>
      </p:sp>
      <p:sp>
        <p:nvSpPr>
          <p:cNvPr id="3" name="Content Placeholder 2"/>
          <p:cNvSpPr>
            <a:spLocks noGrp="1"/>
          </p:cNvSpPr>
          <p:nvPr>
            <p:ph idx="1"/>
          </p:nvPr>
        </p:nvSpPr>
        <p:spPr>
          <a:xfrm>
            <a:off x="618415" y="2089138"/>
            <a:ext cx="7886700" cy="3230930"/>
          </a:xfrm>
        </p:spPr>
        <p:txBody>
          <a:bodyPr>
            <a:normAutofit fontScale="70000" lnSpcReduction="20000"/>
          </a:bodyPr>
          <a:lstStyle/>
          <a:p>
            <a:pPr>
              <a:lnSpc>
                <a:spcPct val="120000"/>
              </a:lnSpc>
            </a:pPr>
            <a:r>
              <a:rPr lang="en-GB" sz="3900" dirty="0">
                <a:latin typeface="Times New Roman" panose="02020603050405020304" pitchFamily="18" charset="0"/>
                <a:cs typeface="Times New Roman" panose="02020603050405020304" pitchFamily="18" charset="0"/>
              </a:rPr>
              <a:t>Pupils may be unaware of or not subject to oppression and therefore act in Auto-Agency in the absence of ‘Oppression’</a:t>
            </a:r>
          </a:p>
          <a:p>
            <a:pPr>
              <a:lnSpc>
                <a:spcPct val="120000"/>
              </a:lnSpc>
            </a:pPr>
            <a:r>
              <a:rPr lang="en-GB" sz="3900" dirty="0">
                <a:latin typeface="Times New Roman" panose="02020603050405020304" pitchFamily="18" charset="0"/>
                <a:cs typeface="Times New Roman" panose="02020603050405020304" pitchFamily="18" charset="0"/>
              </a:rPr>
              <a:t>Pupils may be restricted and not achieve ‘Auto-Agency’ as the Pedagogy of Law, which serves to protect them, also prevents them from displaying Autonomy and Unacceptance of Oppression</a:t>
            </a:r>
          </a:p>
          <a:p>
            <a:pPr>
              <a:lnSpc>
                <a:spcPct val="150000"/>
              </a:lnSpc>
            </a:pPr>
            <a:endParaRPr lang="en-GB" dirty="0" smtClean="0"/>
          </a:p>
        </p:txBody>
      </p:sp>
      <p:sp>
        <p:nvSpPr>
          <p:cNvPr id="4" name="TextBox 3"/>
          <p:cNvSpPr txBox="1"/>
          <p:nvPr/>
        </p:nvSpPr>
        <p:spPr>
          <a:xfrm>
            <a:off x="5823329" y="5412191"/>
            <a:ext cx="2681786" cy="300082"/>
          </a:xfrm>
          <a:prstGeom prst="rect">
            <a:avLst/>
          </a:prstGeom>
          <a:noFill/>
        </p:spPr>
        <p:txBody>
          <a:bodyPr wrap="square" rtlCol="0">
            <a:spAutoFit/>
          </a:bodyPr>
          <a:lstStyle/>
          <a:p>
            <a:r>
              <a:rPr lang="en-GB" sz="1350" dirty="0"/>
              <a:t>(Bourdieu and Passeron, 2013)</a:t>
            </a:r>
          </a:p>
        </p:txBody>
      </p:sp>
    </p:spTree>
    <p:extLst>
      <p:ext uri="{BB962C8B-B14F-4D97-AF65-F5344CB8AC3E}">
        <p14:creationId xmlns:p14="http://schemas.microsoft.com/office/powerpoint/2010/main" val="597198912"/>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p:cNvGraphicFramePr/>
          <p:nvPr>
            <p:extLst>
              <p:ext uri="{D42A27DB-BD31-4B8C-83A1-F6EECF244321}">
                <p14:modId xmlns:p14="http://schemas.microsoft.com/office/powerpoint/2010/main" val="284487282"/>
              </p:ext>
            </p:extLst>
          </p:nvPr>
        </p:nvGraphicFramePr>
        <p:xfrm>
          <a:off x="755576" y="1397513"/>
          <a:ext cx="8137478" cy="40790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Rectangle 3"/>
          <p:cNvSpPr>
            <a:spLocks noChangeArrowheads="1"/>
          </p:cNvSpPr>
          <p:nvPr/>
        </p:nvSpPr>
        <p:spPr bwMode="auto">
          <a:xfrm>
            <a:off x="1433014" y="1174244"/>
            <a:ext cx="1384623" cy="15923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584" tIns="685584" rIns="685584" bIns="685584" numCol="1" anchor="ctr" anchorCtr="0" compatLnSpc="1">
            <a:prstTxWarp prst="textNoShape">
              <a:avLst/>
            </a:prstTxWarp>
            <a:spAutoFit/>
          </a:bodyPr>
          <a:lstStyle/>
          <a:p>
            <a:endParaRPr lang="en-GB" sz="1350"/>
          </a:p>
        </p:txBody>
      </p:sp>
      <p:sp>
        <p:nvSpPr>
          <p:cNvPr id="9" name="Rectangle 5"/>
          <p:cNvSpPr>
            <a:spLocks noChangeArrowheads="1"/>
          </p:cNvSpPr>
          <p:nvPr/>
        </p:nvSpPr>
        <p:spPr bwMode="auto">
          <a:xfrm>
            <a:off x="1433015" y="2003347"/>
            <a:ext cx="138564"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endParaRPr lang="en-GB" sz="1350"/>
          </a:p>
        </p:txBody>
      </p:sp>
      <p:sp>
        <p:nvSpPr>
          <p:cNvPr id="10" name="Rectangle 6"/>
          <p:cNvSpPr>
            <a:spLocks noChangeArrowheads="1"/>
          </p:cNvSpPr>
          <p:nvPr/>
        </p:nvSpPr>
        <p:spPr bwMode="auto">
          <a:xfrm>
            <a:off x="1433015" y="6972630"/>
            <a:ext cx="138564"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pPr defTabSz="685800" eaLnBrk="0" fontAlgn="base" hangingPunct="0">
              <a:spcBef>
                <a:spcPct val="0"/>
              </a:spcBef>
              <a:spcAft>
                <a:spcPct val="0"/>
              </a:spcAft>
            </a:pPr>
            <a:endParaRPr lang="en-GB" altLang="en-US" sz="900" b="1">
              <a:ea typeface="Times New Roman" panose="02020603050405020304" pitchFamily="18" charset="0"/>
            </a:endParaRPr>
          </a:p>
          <a:p>
            <a:pPr defTabSz="685800" eaLnBrk="0" fontAlgn="base" hangingPunct="0">
              <a:spcBef>
                <a:spcPct val="0"/>
              </a:spcBef>
              <a:spcAft>
                <a:spcPct val="0"/>
              </a:spcAft>
            </a:pPr>
            <a:r>
              <a:rPr lang="en-GB" altLang="en-US" sz="900" b="1">
                <a:latin typeface="Arial" panose="020B0604020202020204" pitchFamily="34" charset="0"/>
                <a:ea typeface="Times New Roman" panose="02020603050405020304" pitchFamily="18" charset="0"/>
              </a:rPr>
              <a:t/>
            </a:r>
            <a:br>
              <a:rPr lang="en-GB" altLang="en-US" sz="900" b="1">
                <a:latin typeface="Arial" panose="020B0604020202020204" pitchFamily="34" charset="0"/>
                <a:ea typeface="Times New Roman" panose="02020603050405020304" pitchFamily="18" charset="0"/>
              </a:rPr>
            </a:br>
            <a:endParaRPr lang="en-GB" altLang="en-US" sz="1350">
              <a:latin typeface="Arial" panose="020B0604020202020204" pitchFamily="34" charset="0"/>
            </a:endParaRPr>
          </a:p>
        </p:txBody>
      </p:sp>
      <p:sp>
        <p:nvSpPr>
          <p:cNvPr id="13" name="Text Box 1"/>
          <p:cNvSpPr txBox="1">
            <a:spLocks noGrp="1" noChangeArrowheads="1"/>
          </p:cNvSpPr>
          <p:nvPr>
            <p:ph type="title"/>
          </p:nvPr>
        </p:nvSpPr>
        <p:spPr/>
        <p:txBody>
          <a:bodyPr>
            <a:normAutofit/>
          </a:bodyPr>
          <a:lstStyle/>
          <a:p>
            <a:pPr algn="ctr"/>
            <a:r>
              <a:rPr lang="en-GB" dirty="0"/>
              <a:t>Facilitator Awareness Model</a:t>
            </a:r>
          </a:p>
        </p:txBody>
      </p:sp>
      <p:sp>
        <p:nvSpPr>
          <p:cNvPr id="2" name="TextBox 1"/>
          <p:cNvSpPr txBox="1"/>
          <p:nvPr/>
        </p:nvSpPr>
        <p:spPr>
          <a:xfrm>
            <a:off x="5025789" y="5258653"/>
            <a:ext cx="3490414" cy="300082"/>
          </a:xfrm>
          <a:prstGeom prst="rect">
            <a:avLst/>
          </a:prstGeom>
          <a:noFill/>
        </p:spPr>
        <p:txBody>
          <a:bodyPr wrap="square" rtlCol="0">
            <a:spAutoFit/>
          </a:bodyPr>
          <a:lstStyle/>
          <a:p>
            <a:pPr lvl="0"/>
            <a:r>
              <a:rPr lang="en-GB" sz="1350" dirty="0">
                <a:solidFill>
                  <a:prstClr val="black"/>
                </a:solidFill>
                <a:latin typeface="Times New Roman" panose="02020603050405020304" pitchFamily="18" charset="0"/>
                <a:cs typeface="Times New Roman" panose="02020603050405020304" pitchFamily="18" charset="0"/>
              </a:rPr>
              <a:t>(Welton, Lohmann-Hancock &amp; Morgan, 2014)</a:t>
            </a:r>
          </a:p>
        </p:txBody>
      </p:sp>
    </p:spTree>
    <p:extLst>
      <p:ext uri="{BB962C8B-B14F-4D97-AF65-F5344CB8AC3E}">
        <p14:creationId xmlns:p14="http://schemas.microsoft.com/office/powerpoint/2010/main" val="2328018783"/>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Pupil Engagement Model</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766361401"/>
              </p:ext>
            </p:extLst>
          </p:nvPr>
        </p:nvGraphicFramePr>
        <p:xfrm>
          <a:off x="611591" y="1417638"/>
          <a:ext cx="7886700" cy="3263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4554941" y="5422426"/>
            <a:ext cx="3960410" cy="300082"/>
          </a:xfrm>
          <a:prstGeom prst="rect">
            <a:avLst/>
          </a:prstGeom>
          <a:noFill/>
        </p:spPr>
        <p:txBody>
          <a:bodyPr wrap="square" rtlCol="0">
            <a:spAutoFit/>
          </a:bodyPr>
          <a:lstStyle/>
          <a:p>
            <a:r>
              <a:rPr lang="en-GB" sz="1350" dirty="0">
                <a:solidFill>
                  <a:prstClr val="black"/>
                </a:solidFill>
              </a:rPr>
              <a:t>(Welton, Lohmann-Hancock &amp; Morgan, 2014)</a:t>
            </a:r>
          </a:p>
        </p:txBody>
      </p:sp>
    </p:spTree>
    <p:extLst>
      <p:ext uri="{BB962C8B-B14F-4D97-AF65-F5344CB8AC3E}">
        <p14:creationId xmlns:p14="http://schemas.microsoft.com/office/powerpoint/2010/main" val="30870879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517041" y="1271613"/>
            <a:ext cx="7870372" cy="3512127"/>
          </a:xfrm>
        </p:spPr>
        <p:txBody>
          <a:bodyPr>
            <a:normAutofit fontScale="85000" lnSpcReduction="10000"/>
          </a:bodyPr>
          <a:lstStyle/>
          <a:p>
            <a:r>
              <a:rPr lang="en-GB" dirty="0" smtClean="0"/>
              <a:t>The revised questionnaires have been based on this model. </a:t>
            </a:r>
          </a:p>
          <a:p>
            <a:r>
              <a:rPr lang="en-GB" dirty="0" smtClean="0"/>
              <a:t>We would like to explore with you for the remainder of the session:</a:t>
            </a:r>
          </a:p>
          <a:p>
            <a:pPr lvl="1"/>
            <a:r>
              <a:rPr lang="en-GB" dirty="0" smtClean="0"/>
              <a:t> your views and perspectives, which will then be fed into the evaluation ensuring a robust model, evaluation questionnaire and opportunities for you to think about your teaching materials and their impact on Children and Young People. </a:t>
            </a:r>
            <a:endParaRPr lang="en-GB" dirty="0"/>
          </a:p>
        </p:txBody>
      </p:sp>
    </p:spTree>
    <p:extLst>
      <p:ext uri="{BB962C8B-B14F-4D97-AF65-F5344CB8AC3E}">
        <p14:creationId xmlns:p14="http://schemas.microsoft.com/office/powerpoint/2010/main" val="3956997664"/>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Evaluation of  the Spectrum Project</a:t>
            </a:r>
            <a:endParaRPr lang="en-GB" dirty="0"/>
          </a:p>
        </p:txBody>
      </p:sp>
      <p:sp>
        <p:nvSpPr>
          <p:cNvPr id="5" name="Content Placeholder 4"/>
          <p:cNvSpPr>
            <a:spLocks noGrp="1"/>
          </p:cNvSpPr>
          <p:nvPr>
            <p:ph idx="1"/>
          </p:nvPr>
        </p:nvSpPr>
        <p:spPr/>
        <p:txBody>
          <a:bodyPr/>
          <a:lstStyle/>
          <a:p>
            <a:r>
              <a:rPr lang="en-GB" dirty="0" smtClean="0"/>
              <a:t>We would also like to take the opportunity to thank you for your co-operation throughout the evaluation. </a:t>
            </a:r>
            <a:endParaRPr lang="en-GB" dirty="0"/>
          </a:p>
        </p:txBody>
      </p:sp>
    </p:spTree>
    <p:extLst>
      <p:ext uri="{BB962C8B-B14F-4D97-AF65-F5344CB8AC3E}">
        <p14:creationId xmlns:p14="http://schemas.microsoft.com/office/powerpoint/2010/main" val="2361539310"/>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Issues</a:t>
            </a:r>
            <a:endParaRPr lang="en-GB" dirty="0"/>
          </a:p>
        </p:txBody>
      </p:sp>
      <p:sp>
        <p:nvSpPr>
          <p:cNvPr id="3" name="Content Placeholder 2"/>
          <p:cNvSpPr>
            <a:spLocks noGrp="1"/>
          </p:cNvSpPr>
          <p:nvPr>
            <p:ph idx="1"/>
          </p:nvPr>
        </p:nvSpPr>
        <p:spPr/>
        <p:txBody>
          <a:bodyPr>
            <a:normAutofit fontScale="55000" lnSpcReduction="20000"/>
          </a:bodyPr>
          <a:lstStyle/>
          <a:p>
            <a:pPr lvl="0"/>
            <a:r>
              <a:rPr lang="en-GB" dirty="0"/>
              <a:t>Consider further children and young peoples lived experiences and how they understand terms and relate issues to their own worldview. </a:t>
            </a:r>
            <a:endParaRPr lang="en-GB" dirty="0" smtClean="0"/>
          </a:p>
          <a:p>
            <a:r>
              <a:rPr lang="en-GB" b="1" i="1" dirty="0"/>
              <a:t>Delivery Recommendations</a:t>
            </a:r>
            <a:endParaRPr lang="en-GB" dirty="0"/>
          </a:p>
          <a:p>
            <a:pPr lvl="0"/>
            <a:r>
              <a:rPr lang="en-GB" dirty="0"/>
              <a:t>Children and Young people responded well to the participatory nature of the delivery but some requested more participation and inclusion.</a:t>
            </a:r>
          </a:p>
          <a:p>
            <a:pPr lvl="0"/>
            <a:r>
              <a:rPr lang="en-GB" dirty="0"/>
              <a:t>Consideration of Inclusion of more multimedia, online resources to support delivery.  </a:t>
            </a:r>
          </a:p>
          <a:p>
            <a:pPr lvl="0"/>
            <a:r>
              <a:rPr lang="en-GB" dirty="0"/>
              <a:t>The questionnaire identified that at times the staff perspective on the way a child feels were considerably different and may indicate a lack of empathy and awareness of the child’s perspective: </a:t>
            </a:r>
            <a:r>
              <a:rPr lang="en-GB" i="1" dirty="0"/>
              <a:t>Develop a child-centred viewpoint which increases adult understanding of a child perspective.</a:t>
            </a:r>
            <a:endParaRPr lang="en-GB" dirty="0"/>
          </a:p>
          <a:p>
            <a:pPr lvl="0"/>
            <a:r>
              <a:rPr lang="en-GB" dirty="0"/>
              <a:t>Consider further children and young peoples lived experiences and how they understand terms and relate issues to their own worldview. </a:t>
            </a:r>
          </a:p>
          <a:p>
            <a:pPr lvl="0"/>
            <a:r>
              <a:rPr lang="en-GB" dirty="0"/>
              <a:t>For both staff and pupil sessions would benefit for more time to explore issues in depth and provide opportunities for discussion. </a:t>
            </a:r>
          </a:p>
          <a:p>
            <a:pPr lvl="0"/>
            <a:endParaRPr lang="en-GB" dirty="0"/>
          </a:p>
          <a:p>
            <a:endParaRPr lang="en-GB" dirty="0"/>
          </a:p>
        </p:txBody>
      </p:sp>
    </p:spTree>
    <p:extLst>
      <p:ext uri="{BB962C8B-B14F-4D97-AF65-F5344CB8AC3E}">
        <p14:creationId xmlns:p14="http://schemas.microsoft.com/office/powerpoint/2010/main" val="381113135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Future Research </a:t>
            </a:r>
            <a:endParaRPr lang="en-GB" dirty="0"/>
          </a:p>
        </p:txBody>
      </p:sp>
      <p:sp>
        <p:nvSpPr>
          <p:cNvPr id="3" name="Content Placeholder 2"/>
          <p:cNvSpPr>
            <a:spLocks noGrp="1"/>
          </p:cNvSpPr>
          <p:nvPr>
            <p:ph idx="1"/>
          </p:nvPr>
        </p:nvSpPr>
        <p:spPr/>
        <p:txBody>
          <a:bodyPr>
            <a:normAutofit fontScale="85000" lnSpcReduction="20000"/>
          </a:bodyPr>
          <a:lstStyle/>
          <a:p>
            <a:pPr lvl="0"/>
            <a:r>
              <a:rPr lang="en-GB" dirty="0"/>
              <a:t>Teaching Staff perspectives </a:t>
            </a:r>
            <a:r>
              <a:rPr lang="en-GB" dirty="0" smtClean="0"/>
              <a:t>were difficult to capture qualitatively,</a:t>
            </a:r>
          </a:p>
          <a:p>
            <a:pPr lvl="0"/>
            <a:r>
              <a:rPr lang="en-GB" dirty="0" smtClean="0"/>
              <a:t>Further qualitative data required to support the questionnaire analysis that demonstrates areas of  school staff development in understanding pupils perspectives and empathising with their lived experiences. </a:t>
            </a:r>
          </a:p>
          <a:p>
            <a:pPr lvl="0"/>
            <a:r>
              <a:rPr lang="en-GB" dirty="0" smtClean="0"/>
              <a:t>Currently evaluation  focus groups are being carried out with School staff to identify ways to improve inset training on VAWDA&amp;SV.</a:t>
            </a:r>
          </a:p>
          <a:p>
            <a:pPr lvl="0"/>
            <a:endParaRPr lang="en-GB" dirty="0"/>
          </a:p>
          <a:p>
            <a:endParaRPr lang="en-GB" dirty="0"/>
          </a:p>
        </p:txBody>
      </p:sp>
    </p:spTree>
    <p:extLst>
      <p:ext uri="{BB962C8B-B14F-4D97-AF65-F5344CB8AC3E}">
        <p14:creationId xmlns:p14="http://schemas.microsoft.com/office/powerpoint/2010/main" val="268155492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p:txBody>
          <a:bodyPr>
            <a:normAutofit fontScale="55000" lnSpcReduction="20000"/>
          </a:bodyPr>
          <a:lstStyle/>
          <a:p>
            <a:r>
              <a:rPr lang="en-GB" dirty="0" smtClean="0"/>
              <a:t>Crown Prosecution Service (2016)  </a:t>
            </a:r>
            <a:r>
              <a:rPr lang="en-GB" i="1" dirty="0"/>
              <a:t>Violence against Women and Girls crime report </a:t>
            </a:r>
            <a:r>
              <a:rPr lang="en-GB" i="1" dirty="0" smtClean="0"/>
              <a:t>2015-2016. </a:t>
            </a:r>
            <a:r>
              <a:rPr lang="en-GB" dirty="0" smtClean="0"/>
              <a:t>Available from</a:t>
            </a:r>
            <a:r>
              <a:rPr lang="en-GB" dirty="0"/>
              <a:t>: </a:t>
            </a:r>
            <a:r>
              <a:rPr lang="en-GB" dirty="0">
                <a:hlinkClick r:id="rId2"/>
              </a:rPr>
              <a:t>http://</a:t>
            </a:r>
            <a:r>
              <a:rPr lang="en-GB" dirty="0" smtClean="0">
                <a:hlinkClick r:id="rId2"/>
              </a:rPr>
              <a:t>www.cps.gov.uk/publications/docs/cps_vawg_report_2016.pdf</a:t>
            </a:r>
            <a:r>
              <a:rPr lang="en-GB" dirty="0" smtClean="0"/>
              <a:t>. Accessed 06/09/16</a:t>
            </a:r>
          </a:p>
          <a:p>
            <a:r>
              <a:rPr lang="en-GB" dirty="0"/>
              <a:t>Cattaneo, L. B., &amp; Chapman, A. R. (2010). ‘The process of empowerment: A model for use in research and practice’. </a:t>
            </a:r>
            <a:r>
              <a:rPr lang="en-GB" i="1" dirty="0"/>
              <a:t>American Psychologist</a:t>
            </a:r>
            <a:r>
              <a:rPr lang="en-GB" dirty="0"/>
              <a:t>, Vol. 65, pp.646–659. </a:t>
            </a:r>
          </a:p>
          <a:p>
            <a:r>
              <a:rPr lang="en-GB" dirty="0" err="1"/>
              <a:t>Hafan</a:t>
            </a:r>
            <a:r>
              <a:rPr lang="en-GB" dirty="0"/>
              <a:t> </a:t>
            </a:r>
            <a:r>
              <a:rPr lang="en-GB" dirty="0" err="1"/>
              <a:t>Cymru</a:t>
            </a:r>
            <a:r>
              <a:rPr lang="en-GB" dirty="0"/>
              <a:t> (2016) Spectrum Project, </a:t>
            </a:r>
            <a:r>
              <a:rPr lang="en-GB" i="1" dirty="0" err="1"/>
              <a:t>Hafan</a:t>
            </a:r>
            <a:r>
              <a:rPr lang="en-GB" i="1" dirty="0"/>
              <a:t> </a:t>
            </a:r>
            <a:r>
              <a:rPr lang="en-GB" i="1" dirty="0" err="1"/>
              <a:t>Cymru</a:t>
            </a:r>
            <a:r>
              <a:rPr lang="en-GB" i="1" dirty="0"/>
              <a:t>, </a:t>
            </a:r>
            <a:r>
              <a:rPr lang="en-GB" dirty="0"/>
              <a:t>Available at: </a:t>
            </a:r>
            <a:r>
              <a:rPr lang="en-GB" u="sng" dirty="0">
                <a:hlinkClick r:id="rId3"/>
              </a:rPr>
              <a:t>http://www.hafancymru.co.uk/spectrum/</a:t>
            </a:r>
            <a:r>
              <a:rPr lang="en-GB" dirty="0"/>
              <a:t> [Accessed on: 26 January 2016].</a:t>
            </a:r>
          </a:p>
          <a:p>
            <a:r>
              <a:rPr lang="en-GB" dirty="0"/>
              <a:t>Hesse-</a:t>
            </a:r>
            <a:r>
              <a:rPr lang="en-GB" dirty="0" err="1"/>
              <a:t>Biber</a:t>
            </a:r>
            <a:r>
              <a:rPr lang="en-GB" dirty="0"/>
              <a:t>, S. N., &amp; Johnson, R. B. (Eds.). (2015). </a:t>
            </a:r>
            <a:r>
              <a:rPr lang="en-GB" i="1" dirty="0"/>
              <a:t>The Oxford handbook of multi-method and mixed methods research inquiry. </a:t>
            </a:r>
            <a:r>
              <a:rPr lang="en-GB" dirty="0"/>
              <a:t>London, England: Oxford University Press. </a:t>
            </a:r>
          </a:p>
          <a:p>
            <a:endParaRPr lang="en-GB" dirty="0" smtClean="0"/>
          </a:p>
          <a:p>
            <a:r>
              <a:rPr lang="en-GB" b="1" dirty="0" smtClean="0"/>
              <a:t>HMSO (2015) </a:t>
            </a:r>
            <a:r>
              <a:rPr lang="en-GB" b="1" i="1" dirty="0" smtClean="0"/>
              <a:t>Violence </a:t>
            </a:r>
            <a:r>
              <a:rPr lang="en-GB" b="1" i="1" dirty="0"/>
              <a:t>against Women, Domestic Abuse and Sexual Violence (Wales) Act </a:t>
            </a:r>
            <a:r>
              <a:rPr lang="en-GB" b="1" i="1" dirty="0" smtClean="0"/>
              <a:t>2015. Cardiff: National Assembly for Wales. </a:t>
            </a:r>
          </a:p>
          <a:p>
            <a:endParaRPr lang="en-GB" b="1" i="1" dirty="0" smtClean="0"/>
          </a:p>
          <a:p>
            <a:endParaRPr lang="en-GB" b="1" i="1" dirty="0"/>
          </a:p>
          <a:p>
            <a:endParaRPr lang="en-GB" dirty="0"/>
          </a:p>
        </p:txBody>
      </p:sp>
    </p:spTree>
    <p:extLst>
      <p:ext uri="{BB962C8B-B14F-4D97-AF65-F5344CB8AC3E}">
        <p14:creationId xmlns:p14="http://schemas.microsoft.com/office/powerpoint/2010/main" val="353572147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2006/metadata/properties"/>
    <ds:schemaRef ds:uri="303dbf9b-b85b-46a0-94f1-894078c07ecd"/>
    <ds:schemaRef ds:uri="http://purl.org/dc/terms/"/>
    <ds:schemaRef ds:uri="http://schemas.openxmlformats.org/package/2006/metadata/core-properties"/>
    <ds:schemaRef ds:uri="http://purl.org/dc/dcmitype/"/>
    <ds:schemaRef ds:uri="http://schemas.microsoft.com/office/infopath/2007/PartnerControls"/>
    <ds:schemaRef ds:uri="http://www.w3.org/XML/1998/namespace"/>
    <ds:schemaRef ds:uri="http://purl.org/dc/elements/1.1/"/>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708</TotalTime>
  <Words>2881</Words>
  <Application>Microsoft Office PowerPoint</Application>
  <PresentationFormat>On-screen Show (4:3)</PresentationFormat>
  <Paragraphs>296</Paragraphs>
  <Slides>51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51</vt:i4>
      </vt:variant>
    </vt:vector>
  </HeadingPairs>
  <TitlesOfParts>
    <vt:vector size="58" baseType="lpstr">
      <vt:lpstr>ＭＳ Ｐゴシック</vt:lpstr>
      <vt:lpstr>ＭＳ Ｐゴシック</vt:lpstr>
      <vt:lpstr>Arial</vt:lpstr>
      <vt:lpstr>Calibri</vt:lpstr>
      <vt:lpstr>Myriad Pro</vt:lpstr>
      <vt:lpstr>Times New Roman</vt:lpstr>
      <vt:lpstr>20140311PresentationUWTSDTemplate</vt:lpstr>
      <vt:lpstr>  Power and Control in Relationships: Responding to the needs of Pupils in Compulsory Education through Delivering Context appropriate Education on Violence against Women, Domestic Abuse and Sexual Violence </vt:lpstr>
      <vt:lpstr>Context / Background </vt:lpstr>
      <vt:lpstr>Context / Background</vt:lpstr>
      <vt:lpstr>Context Background </vt:lpstr>
      <vt:lpstr>Context/ Background </vt:lpstr>
      <vt:lpstr>Context / Background </vt:lpstr>
      <vt:lpstr>Context Background</vt:lpstr>
      <vt:lpstr>Context background </vt:lpstr>
      <vt:lpstr>Context background </vt:lpstr>
      <vt:lpstr>Context background </vt:lpstr>
      <vt:lpstr>Context Background </vt:lpstr>
      <vt:lpstr>Aims of evaluation </vt:lpstr>
      <vt:lpstr>Aims of Evaluation cont..</vt:lpstr>
      <vt:lpstr>Methodology </vt:lpstr>
      <vt:lpstr>Mixed Methods / Ethics </vt:lpstr>
      <vt:lpstr>Mixed Methods / Ethics </vt:lpstr>
      <vt:lpstr>Methods / Ethics cont..</vt:lpstr>
      <vt:lpstr>Ethics </vt:lpstr>
      <vt:lpstr>Perspectives </vt:lpstr>
      <vt:lpstr>PowerPoint Presentation</vt:lpstr>
      <vt:lpstr>PowerPoint Presentation</vt:lpstr>
      <vt:lpstr>Perspectives </vt:lpstr>
      <vt:lpstr>Perspectives </vt:lpstr>
      <vt:lpstr>Hafan Cymru Spectrum Project</vt:lpstr>
      <vt:lpstr>Evaluation of  the Spectrum Project </vt:lpstr>
      <vt:lpstr>PowerPoint Presentation</vt:lpstr>
      <vt:lpstr>Evaluation of  the Spectrum Project</vt:lpstr>
      <vt:lpstr>Evaluation of  the Spectrum Project</vt:lpstr>
      <vt:lpstr>Evaluation of  the Spectrum Project</vt:lpstr>
      <vt:lpstr>Pupil Engagement Model</vt:lpstr>
      <vt:lpstr>Stage 1</vt:lpstr>
      <vt:lpstr>KS2 Primary Lesson Plan </vt:lpstr>
      <vt:lpstr>What the Pupils Said . . .</vt:lpstr>
      <vt:lpstr>Stage 2</vt:lpstr>
      <vt:lpstr>KS3 Belonging Lesson Plan </vt:lpstr>
      <vt:lpstr>What the pupils said</vt:lpstr>
      <vt:lpstr>Stage 3</vt:lpstr>
      <vt:lpstr>KS3 Lesson Plan-Belonging</vt:lpstr>
      <vt:lpstr>What the pupils said</vt:lpstr>
      <vt:lpstr>Stage 4</vt:lpstr>
      <vt:lpstr>KS3 Lesson Plan-Forced Marriage</vt:lpstr>
      <vt:lpstr>What the pupils said</vt:lpstr>
      <vt:lpstr>Stage 5</vt:lpstr>
      <vt:lpstr>What is not included in Lessons</vt:lpstr>
      <vt:lpstr>Facilitator Awareness Model</vt:lpstr>
      <vt:lpstr>Pupil Engagement Model</vt:lpstr>
      <vt:lpstr>PowerPoint Presentation</vt:lpstr>
      <vt:lpstr>Evaluation of  the Spectrum Project</vt:lpstr>
      <vt:lpstr>Issues</vt:lpstr>
      <vt:lpstr>Future Research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Phillip Morgan</cp:lastModifiedBy>
  <cp:revision>33</cp:revision>
  <dcterms:created xsi:type="dcterms:W3CDTF">2015-04-14T15:21:28Z</dcterms:created>
  <dcterms:modified xsi:type="dcterms:W3CDTF">2020-01-22T11:30:58Z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