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58"/>
    <p:restoredTop sz="94610"/>
  </p:normalViewPr>
  <p:slideViewPr>
    <p:cSldViewPr snapToGrid="0" snapToObjects="1">
      <p:cViewPr varScale="1">
        <p:scale>
          <a:sx n="156" d="100"/>
          <a:sy n="156" d="100"/>
        </p:scale>
        <p:origin x="192" y="4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United Kingdom</c:v>
                </c:pt>
              </c:strCache>
            </c:strRef>
          </c:tx>
          <c:spPr>
            <a:solidFill>
              <a:srgbClr val="E7D9B7"/>
            </a:solidFill>
            <a:effectLst/>
          </c:spPr>
          <c:invertIfNegative val="0"/>
          <c:dLbls>
            <c:numFmt formatCode="#,##0" sourceLinked="0"/>
            <c:spPr>
              <a:noFill/>
              <a:ln>
                <a:noFill/>
              </a:ln>
              <a:effectLst/>
            </c:spPr>
            <c:txPr>
              <a:bodyPr/>
              <a:lstStyle/>
              <a:p>
                <a:pPr>
                  <a:defRPr sz="900" b="0" i="0" u="none" strike="noStrike">
                    <a:solidFill>
                      <a:srgbClr val="211C1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Power
Distance</c:v>
                </c:pt>
                <c:pt idx="1">
                  <c:v>Individualism</c:v>
                </c:pt>
                <c:pt idx="2">
                  <c:v>Motivation /
Masculinity</c:v>
                </c:pt>
                <c:pt idx="3">
                  <c:v>Uncertainty
Avoidance</c:v>
                </c:pt>
                <c:pt idx="4">
                  <c:v>Long-Term
Orientation</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6717-024D-9365-860E715B64BB}"/>
            </c:ext>
          </c:extLst>
        </c:ser>
        <c:ser>
          <c:idx val="1"/>
          <c:order val="1"/>
          <c:tx>
            <c:strRef>
              <c:f>Sheet1!$C$1</c:f>
              <c:strCache>
                <c:ptCount val="1"/>
                <c:pt idx="0">
                  <c:v>China</c:v>
                </c:pt>
              </c:strCache>
            </c:strRef>
          </c:tx>
          <c:spPr>
            <a:solidFill>
              <a:srgbClr val="8A6A2F"/>
            </a:solidFill>
            <a:effectLst/>
          </c:spPr>
          <c:invertIfNegative val="0"/>
          <c:dLbls>
            <c:numFmt formatCode="#,##0" sourceLinked="0"/>
            <c:spPr>
              <a:noFill/>
              <a:ln>
                <a:noFill/>
              </a:ln>
              <a:effectLst/>
            </c:spPr>
            <c:txPr>
              <a:bodyPr/>
              <a:lstStyle/>
              <a:p>
                <a:pPr>
                  <a:defRPr sz="900" b="0" i="0" u="none" strike="noStrike">
                    <a:solidFill>
                      <a:srgbClr val="211C18"/>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Sheet1!$A$2:$A$7</c:f>
              <c:strCache>
                <c:ptCount val="6"/>
                <c:pt idx="0">
                  <c:v>Power
Distance</c:v>
                </c:pt>
                <c:pt idx="1">
                  <c:v>Individualism</c:v>
                </c:pt>
                <c:pt idx="2">
                  <c:v>Motivation /
Masculinity</c:v>
                </c:pt>
                <c:pt idx="3">
                  <c:v>Uncertainty
Avoidance</c:v>
                </c:pt>
                <c:pt idx="4">
                  <c:v>Long-Term
Orientation</c:v>
                </c:pt>
                <c:pt idx="5">
                  <c:v>Indulgence</c:v>
                </c:pt>
              </c:strCache>
            </c:strRef>
          </c:cat>
          <c:val>
            <c:numRef>
              <c:f>Sheet1!$C$2:$C$7</c:f>
              <c:numCache>
                <c:formatCode>General</c:formatCode>
                <c:ptCount val="6"/>
                <c:pt idx="0">
                  <c:v>80</c:v>
                </c:pt>
                <c:pt idx="1">
                  <c:v>20</c:v>
                </c:pt>
                <c:pt idx="2">
                  <c:v>66</c:v>
                </c:pt>
                <c:pt idx="3">
                  <c:v>30</c:v>
                </c:pt>
                <c:pt idx="4">
                  <c:v>87</c:v>
                </c:pt>
                <c:pt idx="5">
                  <c:v>24</c:v>
                </c:pt>
              </c:numCache>
            </c:numRef>
          </c:val>
          <c:extLst>
            <c:ext xmlns:c16="http://schemas.microsoft.com/office/drawing/2014/chart" uri="{C3380CC4-5D6E-409C-BE32-E72D297353CC}">
              <c16:uniqueId val="{00000001-6717-024D-9365-860E715B64BB}"/>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6E645A"/>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4EDE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6E645A"/>
                </a:solidFill>
                <a:latin typeface="Arial"/>
              </a:defRPr>
            </a:pPr>
            <a:endParaRPr lang="en-US"/>
          </a:p>
        </c:txPr>
        <c:crossAx val="2094734554"/>
        <c:crosses val="autoZero"/>
        <c:crossBetween val="between"/>
      </c:valAx>
      <c:spPr>
        <a:noFill/>
        <a:ln>
          <a:noFill/>
        </a:ln>
        <a:effectLst/>
      </c:spPr>
    </c:plotArea>
    <c:legend>
      <c:legendPos val="t"/>
      <c:overlay val="0"/>
      <c:txPr>
        <a:bodyPr/>
        <a:lstStyle/>
        <a:p>
          <a:pPr>
            <a:defRPr sz="1100">
              <a:solidFill>
                <a:srgbClr val="211C18"/>
              </a:solidFill>
            </a:defRPr>
          </a:pPr>
          <a:endParaRPr lang="en-US"/>
        </a:p>
      </c:txPr>
    </c:legend>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25889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My role here is Director of Strategic Partnerships, and what I want to put to you today is the next stage of Charlotte Tilbury's growth: a proper, full-scale expansion into mainland China. We are already there in a small way, and the commercial case for going further is a strong one. But I want to be honest with you from the start. Whether this works will come down to culture, not just to how good our products are. So over the next few minutes I will walk you through the cultural landscape we would be stepping into, and what I think we need to do to get it right. (~40 seconds)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how the next ten minutes will run. I will start with some background on Charlotte Tilbury and the opportunity in China, then spend a moment on what culture actually means. From there we look at Chinese culture itself: the language, the people, the values, and how business gets done. After that come the sensitivities, meaning where the UK and China genuinely differ and why that matters for us. I will ground all of this in Hofstede's data, and then finish with my recommendations for the Board. (~30 seconds)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some context. Charlotte Tilbury started in London in 2013 and has grown into a genuinely global brand since then. We sell in seventy-six countries, and UK revenue alone reached four hundred and eighty-seven million pounds in 2024. In China, though, we need to be honest about where we actually stand. Right now it is department-store counters and marketplace e-commerce; we do not have a single standalone flagship. The demand is clearly there, because Chinese consumers already find us through social platforms and travel retail. So this is not a cold start. The job is to turn awareness that already exists into a proper, localised retail presence of our own, anchored by flagships in Shanghai and Beijing. And to do that well, we have to understand the culture we are scaling into. (~55 seconds)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we analyse China, it is worth being clear about what culture actually is. Hofstede calls it the collective programming of the mind: the shared values, norms, symbols and social structures that mark one group out from another. Hall's iceberg then adds the warning we need to hear. Only about ten percent of culture is visible. Packaging, gifting rituals, colour choices, those are easy to spot. The other ninety percent sits below the surface: attitudes to hierarchy, to time, to relationships, even to beauty itself. And that is exactly where market strategies tend to fail, often without anyone quite noticing why. The next four slides look at that hidden ninety percent. (~40 seconds)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start with language. Mandarin is the official spoken language, though Cantonese and regional dialects sit alongside it, and a shared written script holds everything together. But honestly, the vocabulary matters less than the style. China is a high-context culture, which means meaning lives in tone, in context, in silence. 'We will consider it' very often means no. Even small rituals carry weight here: surnames come first, and business cards are exchanged with two hands and actually read. For us, three practical things follow. Choose Chinese product and shade names with real care. Commission evocative translation for every campaign rather than literal translation. And train the team to hear what a retail partner is not saying. (~50 seconds)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 people. China has 1.4 billion of them, roughly ninety-two percent Han Chinese alongside fifty-five recognised minority groups, and a cosmetics market now worth hundreds of billions of yuan. What matters most for us is how the society is organised. It is collectivist: identity sits in the group, family obligation runs deep, and Confucian hierarchy gives age and rank genuine weight. Business, meanwhile, runs through guanxi, the reciprocal networks of trust that distribution and retail space actually flow through. So our marketing has to build peer and family validation rather than just individual desire, because reviews and social proof are what decide beauty purchases there. We should expect collective, top-down decisions from any retail partner. And we accept that the relationship comes before the shelf space, not after it. (~50 seconds)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China is officially secular, but three philosophical traditions run through the national worldview, and each one touches business. Confucianism gives us the ethics: order, respect for elders, duty, and face. Taoism brings balance and the avoidance of open conflict, and it also shapes an aesthetic that prizes natural, harmonious beauty over transformation. Buddhism adds patience and long time horizons. Symbolism here is practical knowledge, not decoration. Red and gold mean fortune. Eight is lucky and four is avoided. That reaches into our packaging, our counter design, even our launch dates, most obviously around Chinese New Year. What it means for us is harmony-first conduct in every negotiation, and symbolism built into every commercial detail. (~45 seconds)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four concepts govern Chinese business life, and our deal team needs to know them cold. Guanxi first: retail partnerships and prime counter placement follow the relationship, never the other way round. Then mianzi, or face. One blunt public criticism of a partner can undo months of goodwill in a moment. Dengji is hierarchy, which means our delegation has to mirror the partner's in seniority, right down to seating and business cards. And naixin, patience, because a partner who senses we are desperate for a quick win in China holds real leverage over us. None of these is an obstacle if we prepare properly. Every single one of them is expensive if we do not. (~50 seconds)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the differences from the UK come into sharpest focus. On Hall's spectrum we sit at opposite ends. British communication is low-context and direct; Chinese communication is high-context and indirect. Beauty ideals differ too. The fair, luminous, almost translucent skin often described as bai bai nen nen sits alongside bolder self-expression, so we cannot simply export a British aesthetic and hope it lands. Decisions are collective rather than individual. Discovery runs through key opinion leaders and livestream platforms, Douyin and Xiaohongshu above all, long before anyone tries a product in store. And one difference matters more than the rest. For us, a signed contract ends a negotiation. In China, it is a milestone in a relationship that keeps evolving. (~45 seconds)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does cultural sensitivity actually look like in practice? Four adaptations. On product, we calibrate shade ranges for local skin tones and respond to that fair, luminous, skincare-first aesthetic while keeping our signature glamour. On digital, we treat Xiaohongshu and Douyin as the primary discovery and purchase channel they genuinely are, not as a supplement to stores. On brand, we choose an evocative Chinese name and actively reinforce our premium positioning rather than assuming it travels on its own. And on format, we open flagship boutiques in prestige malls in Shanghai and Beijing, working alongside our existing counters. The precedents tell the story here. M&amp;S under-adapted and left China. Jo Malone London localised patiently, through gifting culture and Tmall, before scaling its stores. Adaptation, not translation, is the whole difference. (~50 seconds)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ground this in theory. Hofstede's model measures national culture across six dimensions, and the UK and China comparison is striking. Power distance: thirty-five against eighty. Individualism: eighty-nine against twenty, which is one of the widest gaps you will find between any two major economies, and it goes to the heart of a brand built on personal glamour and self-expression. Long-term orientation: fifty-one against eighty-seven. Interestingly, we are almost identical on motivation and on uncertainty avoidance, which gives us some useful common ground to work from. On the next slide I will translate the three big gaps into what they actually mean for Charlotte Tilbury. (~40 seconds)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gaps, and what follows from each one. The individualism gap of sixty-nine points is the largest, and for a beauty brand it is probably the one that matters most. Purchases are validated socially, through peer reviews, KOL endorsement and family opinion, so our marketing has to earn social proof rather than settle for admiration. The power distance gap tells us hierarchy is substance rather than ceremony in every meeting with a retail partner. And the long-term orientation gap means a partner sees themselves investing in years of brand-building, not a single campaign. Our plans need to show that same patience. Pressing for a quick sales spike would read as a lack of real commitment. (~45 seconds)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for my recommendations, in two parts, starting with market strategy. One, deepen and formalise our retail partnership with a leading Chinese beauty retailer or platform, which gives us local guanxi, logistics and regulatory knowledge from day one. Two, engage a zhongjianren, a trusted intermediary, because an introduction through a respected local partner carries a legitimacy that cold outreach simply does not. Three, anchor flagship boutiques in prestige malls in Shanghai and Beijing. Four, localise product and content before launch rather than after: shades, naming, and a proper Xiaohongshu and Douyin strategy. And five, protect the brand early. China operates first-to-file trademark rules, and any delay gets expensive. (~45 seconds)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half is about how we behave. Match their hierarchy: a senior, stable delegation, and keep the same faces throughout. Invest in guanxi, because the relationship-building meals, the visits, the gifting, that is the negotiation, and we should budget for it properly. Protect mianzi at all times, which means objections raised in private and no one ever cornered in public. Practise patience: no self-imposed deadlines, and treat silence as thinking rather than agreement. Treat a signed agreement as the beginning of the relationship, not the end of it. And underneath all of this sits my sixth recommendation, and my direct ask of the Board today: formal cultural intelligence training for the deal team before they get on the plane. (~45 seconds)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close with three messages. The opportunity is real. The demand exists, the market is growing, and it fits our brand, but only culturally fluent scaling will capture it. Culture is the strategy. Guanxi, face, hierarchy and patience, that hidden ninety percent, will decide this expansion far more than the product will. And adaptability is trainable. M&amp;S shows us the cost of ignoring culture; patient localisation shows us the reward. With cultural intelligence as our bridge, China is not a risk for us to manage. It is an advantage for us to seize. Thank you, and I would welcome the Board's questions. (~40 seconds)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reference list covers the range of sources requested: academic journals and books, Charlotte Tilbury's own reported figures, the business press, and industry coverage of the beauty market in China.</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7.png"/><Relationship Id="rId7"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3.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41110"/>
        </a:solidFill>
        <a:effectLst/>
      </p:bgPr>
    </p:bg>
    <p:spTree>
      <p:nvGrpSpPr>
        <p:cNvPr id="1" name=""/>
        <p:cNvGrpSpPr/>
        <p:nvPr/>
      </p:nvGrpSpPr>
      <p:grpSpPr>
        <a:xfrm>
          <a:off x="0" y="0"/>
          <a:ext cx="0" cy="0"/>
          <a:chOff x="0" y="0"/>
          <a:chExt cx="0" cy="0"/>
        </a:xfrm>
      </p:grpSpPr>
      <p:sp>
        <p:nvSpPr>
          <p:cNvPr id="4" name="Text 2"/>
          <p:cNvSpPr/>
          <p:nvPr/>
        </p:nvSpPr>
        <p:spPr>
          <a:xfrm>
            <a:off x="5212080" y="640080"/>
            <a:ext cx="3383280" cy="3383280"/>
          </a:xfrm>
          <a:prstGeom prst="rect">
            <a:avLst/>
          </a:prstGeom>
          <a:noFill/>
          <a:ln/>
        </p:spPr>
        <p:txBody>
          <a:bodyPr wrap="square" lIns="0" tIns="0" rIns="0" bIns="0" rtlCol="0" anchor="ctr"/>
          <a:lstStyle/>
          <a:p>
            <a:pPr marL="0" indent="0" algn="ctr">
              <a:buNone/>
            </a:pPr>
            <a:r>
              <a:rPr lang="en-US" sz="8400" b="1" kern="0" spc="200" dirty="0">
                <a:solidFill>
                  <a:srgbClr val="B8935A"/>
                </a:solidFill>
                <a:latin typeface="Cambria" pitchFamily="34" charset="0"/>
                <a:ea typeface="Cambria" pitchFamily="34" charset="-122"/>
                <a:cs typeface="Cambria" pitchFamily="34" charset="-120"/>
              </a:rPr>
              <a:t>CT</a:t>
            </a:r>
            <a:endParaRPr lang="en-US" sz="8400" dirty="0"/>
          </a:p>
        </p:txBody>
      </p:sp>
      <p:sp>
        <p:nvSpPr>
          <p:cNvPr id="5" name="Shape 3"/>
          <p:cNvSpPr/>
          <p:nvPr/>
        </p:nvSpPr>
        <p:spPr>
          <a:xfrm>
            <a:off x="8650224" y="2331720"/>
            <a:ext cx="146304" cy="9144"/>
          </a:xfrm>
          <a:prstGeom prst="line">
            <a:avLst/>
          </a:prstGeom>
          <a:noFill/>
          <a:ln w="12700">
            <a:solidFill>
              <a:srgbClr val="8A6A2F"/>
            </a:solidFill>
            <a:prstDash val="solid"/>
          </a:ln>
        </p:spPr>
        <p:txBody>
          <a:bodyPr/>
          <a:lstStyle/>
          <a:p>
            <a:endParaRPr lang="en-US"/>
          </a:p>
        </p:txBody>
      </p:sp>
      <p:sp>
        <p:nvSpPr>
          <p:cNvPr id="6" name="Shape 4"/>
          <p:cNvSpPr/>
          <p:nvPr/>
        </p:nvSpPr>
        <p:spPr>
          <a:xfrm>
            <a:off x="8416237" y="2986659"/>
            <a:ext cx="126703" cy="54864"/>
          </a:xfrm>
          <a:prstGeom prst="line">
            <a:avLst/>
          </a:prstGeom>
          <a:noFill/>
          <a:ln w="12700">
            <a:solidFill>
              <a:srgbClr val="8A6A2F"/>
            </a:solidFill>
            <a:prstDash val="solid"/>
          </a:ln>
        </p:spPr>
        <p:txBody>
          <a:bodyPr/>
          <a:lstStyle/>
          <a:p>
            <a:endParaRPr lang="en-US"/>
          </a:p>
        </p:txBody>
      </p:sp>
      <p:sp>
        <p:nvSpPr>
          <p:cNvPr id="7" name="Shape 5"/>
          <p:cNvSpPr/>
          <p:nvPr/>
        </p:nvSpPr>
        <p:spPr>
          <a:xfrm>
            <a:off x="7776972" y="3466108"/>
            <a:ext cx="73152" cy="95027"/>
          </a:xfrm>
          <a:prstGeom prst="line">
            <a:avLst/>
          </a:prstGeom>
          <a:noFill/>
          <a:ln w="12700">
            <a:solidFill>
              <a:srgbClr val="8A6A2F"/>
            </a:solidFill>
            <a:prstDash val="solid"/>
          </a:ln>
        </p:spPr>
        <p:txBody>
          <a:bodyPr/>
          <a:lstStyle/>
          <a:p>
            <a:endParaRPr lang="en-US"/>
          </a:p>
        </p:txBody>
      </p:sp>
      <p:sp>
        <p:nvSpPr>
          <p:cNvPr id="8" name="Shape 6"/>
          <p:cNvSpPr/>
          <p:nvPr/>
        </p:nvSpPr>
        <p:spPr>
          <a:xfrm>
            <a:off x="6903720" y="3641598"/>
            <a:ext cx="9144" cy="109728"/>
          </a:xfrm>
          <a:prstGeom prst="line">
            <a:avLst/>
          </a:prstGeom>
          <a:noFill/>
          <a:ln w="12700">
            <a:solidFill>
              <a:srgbClr val="8A6A2F"/>
            </a:solidFill>
            <a:prstDash val="solid"/>
          </a:ln>
        </p:spPr>
        <p:txBody>
          <a:bodyPr/>
          <a:lstStyle/>
          <a:p>
            <a:endParaRPr lang="en-US"/>
          </a:p>
        </p:txBody>
      </p:sp>
      <p:sp>
        <p:nvSpPr>
          <p:cNvPr id="9" name="Shape 7"/>
          <p:cNvSpPr/>
          <p:nvPr/>
        </p:nvSpPr>
        <p:spPr>
          <a:xfrm>
            <a:off x="5957316" y="3466108"/>
            <a:ext cx="73152" cy="95027"/>
          </a:xfrm>
          <a:prstGeom prst="line">
            <a:avLst/>
          </a:prstGeom>
          <a:noFill/>
          <a:ln w="12700">
            <a:solidFill>
              <a:srgbClr val="8A6A2F"/>
            </a:solidFill>
            <a:prstDash val="solid"/>
          </a:ln>
        </p:spPr>
        <p:txBody>
          <a:bodyPr/>
          <a:lstStyle/>
          <a:p>
            <a:endParaRPr lang="en-US"/>
          </a:p>
        </p:txBody>
      </p:sp>
      <p:sp>
        <p:nvSpPr>
          <p:cNvPr id="10" name="Shape 8"/>
          <p:cNvSpPr/>
          <p:nvPr/>
        </p:nvSpPr>
        <p:spPr>
          <a:xfrm>
            <a:off x="5264500" y="2986659"/>
            <a:ext cx="126703" cy="54864"/>
          </a:xfrm>
          <a:prstGeom prst="line">
            <a:avLst/>
          </a:prstGeom>
          <a:noFill/>
          <a:ln w="12700">
            <a:solidFill>
              <a:srgbClr val="8A6A2F"/>
            </a:solidFill>
            <a:prstDash val="solid"/>
          </a:ln>
        </p:spPr>
        <p:txBody>
          <a:bodyPr/>
          <a:lstStyle/>
          <a:p>
            <a:endParaRPr lang="en-US"/>
          </a:p>
        </p:txBody>
      </p:sp>
      <p:sp>
        <p:nvSpPr>
          <p:cNvPr id="11" name="Shape 9"/>
          <p:cNvSpPr/>
          <p:nvPr/>
        </p:nvSpPr>
        <p:spPr>
          <a:xfrm>
            <a:off x="5010912" y="2331720"/>
            <a:ext cx="146304" cy="9144"/>
          </a:xfrm>
          <a:prstGeom prst="line">
            <a:avLst/>
          </a:prstGeom>
          <a:noFill/>
          <a:ln w="12700">
            <a:solidFill>
              <a:srgbClr val="8A6A2F"/>
            </a:solidFill>
            <a:prstDash val="solid"/>
          </a:ln>
        </p:spPr>
        <p:txBody>
          <a:bodyPr/>
          <a:lstStyle/>
          <a:p>
            <a:endParaRPr lang="en-US"/>
          </a:p>
        </p:txBody>
      </p:sp>
      <p:sp>
        <p:nvSpPr>
          <p:cNvPr id="12" name="Shape 10"/>
          <p:cNvSpPr/>
          <p:nvPr/>
        </p:nvSpPr>
        <p:spPr>
          <a:xfrm>
            <a:off x="5264500" y="1621917"/>
            <a:ext cx="126703" cy="54864"/>
          </a:xfrm>
          <a:prstGeom prst="line">
            <a:avLst/>
          </a:prstGeom>
          <a:noFill/>
          <a:ln w="12700">
            <a:solidFill>
              <a:srgbClr val="8A6A2F"/>
            </a:solidFill>
            <a:prstDash val="solid"/>
          </a:ln>
        </p:spPr>
        <p:txBody>
          <a:bodyPr/>
          <a:lstStyle/>
          <a:p>
            <a:endParaRPr lang="en-US"/>
          </a:p>
        </p:txBody>
      </p:sp>
      <p:sp>
        <p:nvSpPr>
          <p:cNvPr id="13" name="Shape 11"/>
          <p:cNvSpPr/>
          <p:nvPr/>
        </p:nvSpPr>
        <p:spPr>
          <a:xfrm>
            <a:off x="5957316" y="1102305"/>
            <a:ext cx="73152" cy="95027"/>
          </a:xfrm>
          <a:prstGeom prst="line">
            <a:avLst/>
          </a:prstGeom>
          <a:noFill/>
          <a:ln w="12700">
            <a:solidFill>
              <a:srgbClr val="8A6A2F"/>
            </a:solidFill>
            <a:prstDash val="solid"/>
          </a:ln>
        </p:spPr>
        <p:txBody>
          <a:bodyPr/>
          <a:lstStyle/>
          <a:p>
            <a:endParaRPr lang="en-US"/>
          </a:p>
        </p:txBody>
      </p:sp>
      <p:sp>
        <p:nvSpPr>
          <p:cNvPr id="14" name="Shape 12"/>
          <p:cNvSpPr/>
          <p:nvPr/>
        </p:nvSpPr>
        <p:spPr>
          <a:xfrm>
            <a:off x="6903720" y="912114"/>
            <a:ext cx="9144" cy="109728"/>
          </a:xfrm>
          <a:prstGeom prst="line">
            <a:avLst/>
          </a:prstGeom>
          <a:noFill/>
          <a:ln w="12700">
            <a:solidFill>
              <a:srgbClr val="8A6A2F"/>
            </a:solidFill>
            <a:prstDash val="solid"/>
          </a:ln>
        </p:spPr>
        <p:txBody>
          <a:bodyPr/>
          <a:lstStyle/>
          <a:p>
            <a:endParaRPr lang="en-US"/>
          </a:p>
        </p:txBody>
      </p:sp>
      <p:sp>
        <p:nvSpPr>
          <p:cNvPr id="15" name="Shape 13"/>
          <p:cNvSpPr/>
          <p:nvPr/>
        </p:nvSpPr>
        <p:spPr>
          <a:xfrm>
            <a:off x="7776972" y="1102305"/>
            <a:ext cx="73152" cy="95027"/>
          </a:xfrm>
          <a:prstGeom prst="line">
            <a:avLst/>
          </a:prstGeom>
          <a:noFill/>
          <a:ln w="12700">
            <a:solidFill>
              <a:srgbClr val="8A6A2F"/>
            </a:solidFill>
            <a:prstDash val="solid"/>
          </a:ln>
        </p:spPr>
        <p:txBody>
          <a:bodyPr/>
          <a:lstStyle/>
          <a:p>
            <a:endParaRPr lang="en-US"/>
          </a:p>
        </p:txBody>
      </p:sp>
      <p:sp>
        <p:nvSpPr>
          <p:cNvPr id="16" name="Shape 14"/>
          <p:cNvSpPr/>
          <p:nvPr/>
        </p:nvSpPr>
        <p:spPr>
          <a:xfrm>
            <a:off x="8416237" y="1621917"/>
            <a:ext cx="126703" cy="54864"/>
          </a:xfrm>
          <a:prstGeom prst="line">
            <a:avLst/>
          </a:prstGeom>
          <a:noFill/>
          <a:ln w="12700">
            <a:solidFill>
              <a:srgbClr val="8A6A2F"/>
            </a:solidFill>
            <a:prstDash val="solid"/>
          </a:ln>
        </p:spPr>
        <p:txBody>
          <a:bodyPr/>
          <a:lstStyle/>
          <a:p>
            <a:endParaRPr lang="en-US"/>
          </a:p>
        </p:txBody>
      </p:sp>
      <p:sp>
        <p:nvSpPr>
          <p:cNvPr id="18" name="Text 16"/>
          <p:cNvSpPr/>
          <p:nvPr/>
        </p:nvSpPr>
        <p:spPr>
          <a:xfrm>
            <a:off x="548640" y="457200"/>
            <a:ext cx="566928" cy="566928"/>
          </a:xfrm>
          <a:prstGeom prst="rect">
            <a:avLst/>
          </a:prstGeom>
          <a:noFill/>
          <a:ln/>
        </p:spPr>
        <p:txBody>
          <a:bodyPr wrap="square" lIns="0" tIns="0" rIns="0" bIns="0" rtlCol="0" anchor="ctr"/>
          <a:lstStyle/>
          <a:p>
            <a:pPr marL="0" indent="0" algn="ctr">
              <a:buNone/>
            </a:pPr>
            <a:r>
              <a:rPr lang="en-US" sz="1500" b="1" dirty="0">
                <a:solidFill>
                  <a:srgbClr val="141110"/>
                </a:solidFill>
                <a:latin typeface="Calibri" pitchFamily="34" charset="0"/>
                <a:ea typeface="Calibri" pitchFamily="34" charset="-122"/>
                <a:cs typeface="Calibri" pitchFamily="34" charset="-120"/>
              </a:rPr>
              <a:t>T</a:t>
            </a:r>
            <a:endParaRPr lang="en-US" sz="1500" dirty="0"/>
          </a:p>
        </p:txBody>
      </p:sp>
      <p:sp>
        <p:nvSpPr>
          <p:cNvPr id="19" name="Text 17"/>
          <p:cNvSpPr/>
          <p:nvPr/>
        </p:nvSpPr>
        <p:spPr>
          <a:xfrm>
            <a:off x="548640" y="1234440"/>
            <a:ext cx="6858000" cy="320040"/>
          </a:xfrm>
          <a:prstGeom prst="rect">
            <a:avLst/>
          </a:prstGeom>
          <a:noFill/>
          <a:ln/>
        </p:spPr>
        <p:txBody>
          <a:bodyPr wrap="square" lIns="0" tIns="0" rIns="0" bIns="0" rtlCol="0" anchor="ctr"/>
          <a:lstStyle/>
          <a:p>
            <a:pPr marL="0" indent="0">
              <a:buNone/>
            </a:pPr>
            <a:r>
              <a:rPr lang="en-US" sz="1200" kern="0" spc="400" dirty="0">
                <a:solidFill>
                  <a:srgbClr val="B7AA98"/>
                </a:solidFill>
                <a:latin typeface="Calibri" pitchFamily="34" charset="0"/>
                <a:ea typeface="Calibri" pitchFamily="34" charset="-122"/>
                <a:cs typeface="Calibri" pitchFamily="34" charset="-120"/>
              </a:rPr>
              <a:t>INTERNATIONAL BUSINESS COMMUNICATIONS</a:t>
            </a:r>
            <a:endParaRPr lang="en-US" sz="1200" dirty="0"/>
          </a:p>
        </p:txBody>
      </p:sp>
      <p:sp>
        <p:nvSpPr>
          <p:cNvPr id="20" name="Text 18"/>
          <p:cNvSpPr/>
          <p:nvPr/>
        </p:nvSpPr>
        <p:spPr>
          <a:xfrm>
            <a:off x="502920" y="1554480"/>
            <a:ext cx="7863840" cy="868680"/>
          </a:xfrm>
          <a:prstGeom prst="rect">
            <a:avLst/>
          </a:prstGeom>
          <a:noFill/>
          <a:ln/>
        </p:spPr>
        <p:txBody>
          <a:bodyPr wrap="square" lIns="0" tIns="0" rIns="0" bIns="0"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Bridging the Distance</a:t>
            </a:r>
            <a:endParaRPr lang="en-US" sz="4600" dirty="0"/>
          </a:p>
        </p:txBody>
      </p:sp>
      <p:sp>
        <p:nvSpPr>
          <p:cNvPr id="22" name="Shape 20"/>
          <p:cNvSpPr/>
          <p:nvPr/>
        </p:nvSpPr>
        <p:spPr>
          <a:xfrm>
            <a:off x="2157984" y="2354580"/>
            <a:ext cx="82296" cy="82296"/>
          </a:xfrm>
          <a:prstGeom prst="line">
            <a:avLst/>
          </a:prstGeom>
          <a:solidFill>
            <a:srgbClr val="B8935A"/>
          </a:solidFill>
          <a:ln/>
        </p:spPr>
        <p:txBody>
          <a:bodyPr/>
          <a:lstStyle/>
          <a:p>
            <a:endParaRPr lang="en-US"/>
          </a:p>
        </p:txBody>
      </p:sp>
      <p:sp>
        <p:nvSpPr>
          <p:cNvPr id="23" name="Text 21"/>
          <p:cNvSpPr/>
          <p:nvPr/>
        </p:nvSpPr>
        <p:spPr>
          <a:xfrm>
            <a:off x="548640" y="2578608"/>
            <a:ext cx="6035040" cy="777240"/>
          </a:xfrm>
          <a:prstGeom prst="rect">
            <a:avLst/>
          </a:prstGeom>
          <a:noFill/>
          <a:ln/>
        </p:spPr>
        <p:txBody>
          <a:bodyPr wrap="square" lIns="0" tIns="0" rIns="0" bIns="0" rtlCol="0" anchor="ctr"/>
          <a:lstStyle/>
          <a:p>
            <a:pPr marL="0" indent="0">
              <a:buNone/>
            </a:pPr>
            <a:r>
              <a:rPr lang="en-US" sz="1600" i="1" dirty="0">
                <a:solidFill>
                  <a:srgbClr val="E7D9B7"/>
                </a:solidFill>
                <a:latin typeface="Cambria" pitchFamily="34" charset="0"/>
                <a:ea typeface="Cambria" pitchFamily="34" charset="-122"/>
                <a:cs typeface="Cambria" pitchFamily="34" charset="-120"/>
              </a:rPr>
              <a:t>Charlotte Tilbury's Next Chapter in China: Culture, Sensitivity and Strategy for Growth</a:t>
            </a:r>
            <a:endParaRPr lang="en-US" sz="1600" dirty="0"/>
          </a:p>
        </p:txBody>
      </p:sp>
      <p:sp>
        <p:nvSpPr>
          <p:cNvPr id="24" name="Shape 22"/>
          <p:cNvSpPr/>
          <p:nvPr/>
        </p:nvSpPr>
        <p:spPr>
          <a:xfrm>
            <a:off x="548640" y="3355848"/>
            <a:ext cx="4926230" cy="1307592"/>
          </a:xfrm>
          <a:prstGeom prst="roundRect">
            <a:avLst>
              <a:gd name="adj" fmla="val 6957"/>
            </a:avLst>
          </a:prstGeom>
          <a:solidFill>
            <a:srgbClr val="231E1A"/>
          </a:solidFill>
          <a:ln w="9525">
            <a:solidFill>
              <a:srgbClr val="8A6A2F"/>
            </a:solidFill>
            <a:prstDash val="solid"/>
          </a:ln>
          <a:effectLst>
            <a:outerShdw blurRad="101600" dist="25400" dir="2700000" algn="bl" rotWithShape="0">
              <a:srgbClr val="000000">
                <a:alpha val="14000"/>
              </a:srgbClr>
            </a:outerShdw>
          </a:effectLst>
        </p:spPr>
        <p:txBody>
          <a:bodyPr/>
          <a:lstStyle/>
          <a:p>
            <a:endParaRPr lang="en-US" dirty="0"/>
          </a:p>
        </p:txBody>
      </p:sp>
      <p:sp>
        <p:nvSpPr>
          <p:cNvPr id="25" name="Text 23"/>
          <p:cNvSpPr/>
          <p:nvPr/>
        </p:nvSpPr>
        <p:spPr>
          <a:xfrm>
            <a:off x="834886" y="3751326"/>
            <a:ext cx="4422913" cy="74752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Student Name: ANAMARIA FERMESANU </a:t>
            </a:r>
          </a:p>
          <a:p>
            <a:pPr marL="0" indent="0">
              <a:buNone/>
            </a:pPr>
            <a:r>
              <a:rPr lang="en-US" sz="1100" b="1" dirty="0">
                <a:solidFill>
                  <a:srgbClr val="FFFFFF"/>
                </a:solidFill>
                <a:latin typeface="Calibri" pitchFamily="34" charset="0"/>
                <a:ea typeface="Calibri" pitchFamily="34" charset="-122"/>
                <a:cs typeface="Calibri" pitchFamily="34" charset="-120"/>
              </a:rPr>
              <a:t>Student No: 1906077</a:t>
            </a:r>
          </a:p>
          <a:p>
            <a:pPr marL="0" indent="0">
              <a:buNone/>
            </a:pPr>
            <a:r>
              <a:rPr lang="en-US" sz="1100" b="1" dirty="0">
                <a:solidFill>
                  <a:schemeClr val="bg1"/>
                </a:solidFill>
              </a:rPr>
              <a:t>Module Name: INTERNATIONAL BUSINESS COMMUNICATIONS</a:t>
            </a:r>
          </a:p>
          <a:p>
            <a:r>
              <a:rPr lang="en-US" sz="1100" b="1" dirty="0">
                <a:solidFill>
                  <a:schemeClr val="bg2"/>
                </a:solidFill>
                <a:latin typeface="Calibri" pitchFamily="34" charset="0"/>
                <a:cs typeface="Calibri" pitchFamily="34" charset="-120"/>
              </a:rPr>
              <a:t>Module Code : </a:t>
            </a:r>
            <a:r>
              <a:rPr lang="en-GB" sz="1100" b="1" dirty="0">
                <a:solidFill>
                  <a:schemeClr val="bg2"/>
                </a:solidFill>
              </a:rPr>
              <a:t>LCBB6023 </a:t>
            </a:r>
          </a:p>
          <a:p>
            <a:r>
              <a:rPr lang="en-GB" sz="1100" b="1" dirty="0">
                <a:solidFill>
                  <a:schemeClr val="bg2"/>
                </a:solidFill>
              </a:rPr>
              <a:t>Assignment Title: Component 1: Practical Individual Presentation</a:t>
            </a:r>
            <a:endParaRPr lang="en-GB" sz="1100" dirty="0">
              <a:solidFill>
                <a:schemeClr val="bg2"/>
              </a:solidFill>
            </a:endParaRPr>
          </a:p>
          <a:p>
            <a:endParaRPr lang="en-GB" sz="1100" dirty="0">
              <a:solidFill>
                <a:schemeClr val="bg2"/>
              </a:solidFill>
            </a:endParaRPr>
          </a:p>
          <a:p>
            <a:pPr marL="0" indent="0">
              <a:buNone/>
            </a:pPr>
            <a:endParaRPr lang="en-US" sz="1300" b="1" dirty="0">
              <a:solidFill>
                <a:schemeClr val="bg2"/>
              </a:solidFill>
            </a:endParaRPr>
          </a:p>
        </p:txBody>
      </p:sp>
      <p:pic>
        <p:nvPicPr>
          <p:cNvPr id="3" name="Picture 2" descr="A black background with white text&#10;&#10;AI-generated content may be incorrect.">
            <a:extLst>
              <a:ext uri="{FF2B5EF4-FFF2-40B4-BE49-F238E27FC236}">
                <a16:creationId xmlns:a16="http://schemas.microsoft.com/office/drawing/2014/main" id="{DB6908AD-1EA1-1552-4CAD-48059C4055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496" y="372394"/>
            <a:ext cx="2109640" cy="751785"/>
          </a:xfrm>
          <a:prstGeom prst="rect">
            <a:avLst/>
          </a:prstGeom>
          <a:solidFill>
            <a:schemeClr val="tx1"/>
          </a:solidFill>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02</a:t>
            </a:r>
            <a:endParaRPr lang="en-US" sz="1100" dirty="0"/>
          </a:p>
        </p:txBody>
      </p:sp>
      <p:sp>
        <p:nvSpPr>
          <p:cNvPr id="4" name="Text 2"/>
          <p:cNvSpPr/>
          <p:nvPr/>
        </p:nvSpPr>
        <p:spPr>
          <a:xfrm>
            <a:off x="502920" y="320040"/>
            <a:ext cx="7772400" cy="594360"/>
          </a:xfrm>
          <a:prstGeom prst="rect">
            <a:avLst/>
          </a:prstGeom>
          <a:noFill/>
          <a:ln/>
        </p:spPr>
        <p:txBody>
          <a:bodyPr wrap="square" lIns="0" tIns="0" rIns="0" bIns="0" rtlCol="0" anchor="ctr"/>
          <a:lstStyle/>
          <a:p>
            <a:pPr marL="0" indent="0">
              <a:buNone/>
            </a:pPr>
            <a:r>
              <a:rPr lang="en-US" sz="3400" b="1" dirty="0">
                <a:solidFill>
                  <a:srgbClr val="211C18"/>
                </a:solidFill>
                <a:latin typeface="Cambria" pitchFamily="34" charset="0"/>
                <a:ea typeface="Cambria" pitchFamily="34" charset="-122"/>
                <a:cs typeface="Cambria" pitchFamily="34" charset="-120"/>
              </a:rPr>
              <a:t>Agenda</a:t>
            </a:r>
            <a:endParaRPr lang="en-US" sz="3400" dirty="0"/>
          </a:p>
        </p:txBody>
      </p:sp>
      <p:sp>
        <p:nvSpPr>
          <p:cNvPr id="5" name="Shape 3"/>
          <p:cNvSpPr/>
          <p:nvPr/>
        </p:nvSpPr>
        <p:spPr>
          <a:xfrm>
            <a:off x="502920" y="1143000"/>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6" name="Shape 4"/>
          <p:cNvSpPr/>
          <p:nvPr/>
        </p:nvSpPr>
        <p:spPr>
          <a:xfrm>
            <a:off x="667512" y="1426464"/>
            <a:ext cx="475488" cy="475488"/>
          </a:xfrm>
          <a:prstGeom prst="roundRect">
            <a:avLst>
              <a:gd name="adj" fmla="val 11538"/>
            </a:avLst>
          </a:prstGeom>
          <a:solidFill>
            <a:srgbClr val="B8935A"/>
          </a:solidFill>
          <a:ln/>
        </p:spPr>
        <p:txBody>
          <a:bodyPr/>
          <a:lstStyle/>
          <a:p>
            <a:endParaRPr lang="en-US"/>
          </a:p>
        </p:txBody>
      </p:sp>
      <p:sp>
        <p:nvSpPr>
          <p:cNvPr id="7" name="Text 5"/>
          <p:cNvSpPr/>
          <p:nvPr/>
        </p:nvSpPr>
        <p:spPr>
          <a:xfrm>
            <a:off x="667512" y="1426464"/>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01</a:t>
            </a:r>
            <a:endParaRPr lang="en-US" sz="1300" dirty="0"/>
          </a:p>
        </p:txBody>
      </p:sp>
      <p:sp>
        <p:nvSpPr>
          <p:cNvPr id="8" name="Text 6"/>
          <p:cNvSpPr/>
          <p:nvPr/>
        </p:nvSpPr>
        <p:spPr>
          <a:xfrm>
            <a:off x="1307592" y="1252728"/>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Introduction to the Context</a:t>
            </a:r>
            <a:endParaRPr lang="en-US" sz="1350" dirty="0"/>
          </a:p>
        </p:txBody>
      </p:sp>
      <p:sp>
        <p:nvSpPr>
          <p:cNvPr id="9" name="Text 7"/>
          <p:cNvSpPr/>
          <p:nvPr/>
        </p:nvSpPr>
        <p:spPr>
          <a:xfrm>
            <a:off x="1307592" y="1572768"/>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Charlotte Tilbury : a British beauty house scaling up in China</a:t>
            </a:r>
            <a:endParaRPr lang="en-US" sz="1000" dirty="0"/>
          </a:p>
        </p:txBody>
      </p:sp>
      <p:sp>
        <p:nvSpPr>
          <p:cNvPr id="10" name="Shape 8"/>
          <p:cNvSpPr/>
          <p:nvPr/>
        </p:nvSpPr>
        <p:spPr>
          <a:xfrm>
            <a:off x="4754880" y="1143000"/>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1" name="Shape 9"/>
          <p:cNvSpPr/>
          <p:nvPr/>
        </p:nvSpPr>
        <p:spPr>
          <a:xfrm>
            <a:off x="4919472" y="1426464"/>
            <a:ext cx="475488" cy="475488"/>
          </a:xfrm>
          <a:prstGeom prst="roundRect">
            <a:avLst>
              <a:gd name="adj" fmla="val 11538"/>
            </a:avLst>
          </a:prstGeom>
          <a:solidFill>
            <a:srgbClr val="B8935A"/>
          </a:solidFill>
          <a:ln/>
        </p:spPr>
        <p:txBody>
          <a:bodyPr/>
          <a:lstStyle/>
          <a:p>
            <a:endParaRPr lang="en-US"/>
          </a:p>
        </p:txBody>
      </p:sp>
      <p:sp>
        <p:nvSpPr>
          <p:cNvPr id="12" name="Text 10"/>
          <p:cNvSpPr/>
          <p:nvPr/>
        </p:nvSpPr>
        <p:spPr>
          <a:xfrm>
            <a:off x="4919472" y="1426464"/>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02</a:t>
            </a:r>
            <a:endParaRPr lang="en-US" sz="1300" dirty="0"/>
          </a:p>
        </p:txBody>
      </p:sp>
      <p:sp>
        <p:nvSpPr>
          <p:cNvPr id="13" name="Text 11"/>
          <p:cNvSpPr/>
          <p:nvPr/>
        </p:nvSpPr>
        <p:spPr>
          <a:xfrm>
            <a:off x="5559552" y="1252728"/>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Understanding Culture</a:t>
            </a:r>
            <a:endParaRPr lang="en-US" sz="1350" dirty="0"/>
          </a:p>
        </p:txBody>
      </p:sp>
      <p:sp>
        <p:nvSpPr>
          <p:cNvPr id="14" name="Text 12"/>
          <p:cNvSpPr/>
          <p:nvPr/>
        </p:nvSpPr>
        <p:spPr>
          <a:xfrm>
            <a:off x="5559552" y="1572768"/>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Definition, elements and the cultural iceberg</a:t>
            </a:r>
            <a:endParaRPr lang="en-US" sz="1000" dirty="0"/>
          </a:p>
        </p:txBody>
      </p:sp>
      <p:sp>
        <p:nvSpPr>
          <p:cNvPr id="15" name="Shape 13"/>
          <p:cNvSpPr/>
          <p:nvPr/>
        </p:nvSpPr>
        <p:spPr>
          <a:xfrm>
            <a:off x="502920" y="2350008"/>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6" name="Shape 14"/>
          <p:cNvSpPr/>
          <p:nvPr/>
        </p:nvSpPr>
        <p:spPr>
          <a:xfrm>
            <a:off x="667512" y="2633472"/>
            <a:ext cx="475488" cy="475488"/>
          </a:xfrm>
          <a:prstGeom prst="roundRect">
            <a:avLst>
              <a:gd name="adj" fmla="val 11538"/>
            </a:avLst>
          </a:prstGeom>
          <a:solidFill>
            <a:srgbClr val="B8935A"/>
          </a:solidFill>
          <a:ln/>
        </p:spPr>
        <p:txBody>
          <a:bodyPr/>
          <a:lstStyle/>
          <a:p>
            <a:endParaRPr lang="en-US"/>
          </a:p>
        </p:txBody>
      </p:sp>
      <p:sp>
        <p:nvSpPr>
          <p:cNvPr id="17" name="Text 15"/>
          <p:cNvSpPr/>
          <p:nvPr/>
        </p:nvSpPr>
        <p:spPr>
          <a:xfrm>
            <a:off x="667512" y="2633472"/>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03</a:t>
            </a:r>
            <a:endParaRPr lang="en-US" sz="1300" dirty="0"/>
          </a:p>
        </p:txBody>
      </p:sp>
      <p:sp>
        <p:nvSpPr>
          <p:cNvPr id="18" name="Text 16"/>
          <p:cNvSpPr/>
          <p:nvPr/>
        </p:nvSpPr>
        <p:spPr>
          <a:xfrm>
            <a:off x="1307592" y="2459736"/>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Chinese Culture</a:t>
            </a:r>
            <a:endParaRPr lang="en-US" sz="1350" dirty="0"/>
          </a:p>
        </p:txBody>
      </p:sp>
      <p:sp>
        <p:nvSpPr>
          <p:cNvPr id="19" name="Text 17"/>
          <p:cNvSpPr/>
          <p:nvPr/>
        </p:nvSpPr>
        <p:spPr>
          <a:xfrm>
            <a:off x="1307592" y="2779776"/>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Language, people, social structure, values and business attitudes</a:t>
            </a:r>
            <a:endParaRPr lang="en-US" sz="1000" dirty="0"/>
          </a:p>
        </p:txBody>
      </p:sp>
      <p:sp>
        <p:nvSpPr>
          <p:cNvPr id="20" name="Shape 18"/>
          <p:cNvSpPr/>
          <p:nvPr/>
        </p:nvSpPr>
        <p:spPr>
          <a:xfrm>
            <a:off x="4754880" y="2350008"/>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1" name="Shape 19"/>
          <p:cNvSpPr/>
          <p:nvPr/>
        </p:nvSpPr>
        <p:spPr>
          <a:xfrm>
            <a:off x="4919472" y="2633472"/>
            <a:ext cx="475488" cy="475488"/>
          </a:xfrm>
          <a:prstGeom prst="roundRect">
            <a:avLst>
              <a:gd name="adj" fmla="val 11538"/>
            </a:avLst>
          </a:prstGeom>
          <a:solidFill>
            <a:srgbClr val="B8935A"/>
          </a:solidFill>
          <a:ln/>
        </p:spPr>
        <p:txBody>
          <a:bodyPr/>
          <a:lstStyle/>
          <a:p>
            <a:endParaRPr lang="en-US"/>
          </a:p>
        </p:txBody>
      </p:sp>
      <p:sp>
        <p:nvSpPr>
          <p:cNvPr id="22" name="Text 20"/>
          <p:cNvSpPr/>
          <p:nvPr/>
        </p:nvSpPr>
        <p:spPr>
          <a:xfrm>
            <a:off x="4919472" y="2633472"/>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04</a:t>
            </a:r>
            <a:endParaRPr lang="en-US" sz="1300" dirty="0"/>
          </a:p>
        </p:txBody>
      </p:sp>
      <p:sp>
        <p:nvSpPr>
          <p:cNvPr id="23" name="Text 21"/>
          <p:cNvSpPr/>
          <p:nvPr/>
        </p:nvSpPr>
        <p:spPr>
          <a:xfrm>
            <a:off x="5559552" y="2459736"/>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Cultural Sensitivity</a:t>
            </a:r>
            <a:endParaRPr lang="en-US" sz="1350" dirty="0"/>
          </a:p>
        </p:txBody>
      </p:sp>
      <p:sp>
        <p:nvSpPr>
          <p:cNvPr id="24" name="Text 22"/>
          <p:cNvSpPr/>
          <p:nvPr/>
        </p:nvSpPr>
        <p:spPr>
          <a:xfrm>
            <a:off x="5559552" y="2779776"/>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Key UK–China differences and what they mean for the brand</a:t>
            </a:r>
            <a:endParaRPr lang="en-US" sz="1000" dirty="0"/>
          </a:p>
        </p:txBody>
      </p:sp>
      <p:sp>
        <p:nvSpPr>
          <p:cNvPr id="25" name="Shape 23"/>
          <p:cNvSpPr/>
          <p:nvPr/>
        </p:nvSpPr>
        <p:spPr>
          <a:xfrm>
            <a:off x="502920" y="3557016"/>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6" name="Shape 24"/>
          <p:cNvSpPr/>
          <p:nvPr/>
        </p:nvSpPr>
        <p:spPr>
          <a:xfrm>
            <a:off x="667512" y="3840480"/>
            <a:ext cx="475488" cy="475488"/>
          </a:xfrm>
          <a:prstGeom prst="roundRect">
            <a:avLst>
              <a:gd name="adj" fmla="val 11538"/>
            </a:avLst>
          </a:prstGeom>
          <a:solidFill>
            <a:srgbClr val="B8935A"/>
          </a:solidFill>
          <a:ln/>
        </p:spPr>
        <p:txBody>
          <a:bodyPr/>
          <a:lstStyle/>
          <a:p>
            <a:endParaRPr lang="en-US"/>
          </a:p>
        </p:txBody>
      </p:sp>
      <p:sp>
        <p:nvSpPr>
          <p:cNvPr id="27" name="Text 25"/>
          <p:cNvSpPr/>
          <p:nvPr/>
        </p:nvSpPr>
        <p:spPr>
          <a:xfrm>
            <a:off x="667512" y="3840480"/>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05</a:t>
            </a:r>
            <a:endParaRPr lang="en-US" sz="1300" dirty="0"/>
          </a:p>
        </p:txBody>
      </p:sp>
      <p:sp>
        <p:nvSpPr>
          <p:cNvPr id="28" name="Text 26"/>
          <p:cNvSpPr/>
          <p:nvPr/>
        </p:nvSpPr>
        <p:spPr>
          <a:xfrm>
            <a:off x="1307592" y="3666744"/>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Hofstede's Dimensions</a:t>
            </a:r>
            <a:endParaRPr lang="en-US" sz="1350" dirty="0"/>
          </a:p>
        </p:txBody>
      </p:sp>
      <p:sp>
        <p:nvSpPr>
          <p:cNvPr id="29" name="Text 27"/>
          <p:cNvSpPr/>
          <p:nvPr/>
        </p:nvSpPr>
        <p:spPr>
          <a:xfrm>
            <a:off x="1307592" y="3986784"/>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UK vs China : the data and its implications</a:t>
            </a:r>
            <a:endParaRPr lang="en-US" sz="1000" dirty="0"/>
          </a:p>
        </p:txBody>
      </p:sp>
      <p:sp>
        <p:nvSpPr>
          <p:cNvPr id="30" name="Shape 28"/>
          <p:cNvSpPr/>
          <p:nvPr/>
        </p:nvSpPr>
        <p:spPr>
          <a:xfrm>
            <a:off x="4754880" y="3557016"/>
            <a:ext cx="3977640" cy="1042416"/>
          </a:xfrm>
          <a:prstGeom prst="roundRect">
            <a:avLst>
              <a:gd name="adj" fmla="val 7018"/>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31" name="Shape 29"/>
          <p:cNvSpPr/>
          <p:nvPr/>
        </p:nvSpPr>
        <p:spPr>
          <a:xfrm>
            <a:off x="4919472" y="3840480"/>
            <a:ext cx="475488" cy="475488"/>
          </a:xfrm>
          <a:prstGeom prst="roundRect">
            <a:avLst>
              <a:gd name="adj" fmla="val 11538"/>
            </a:avLst>
          </a:prstGeom>
          <a:solidFill>
            <a:srgbClr val="B8935A"/>
          </a:solidFill>
          <a:ln/>
        </p:spPr>
        <p:txBody>
          <a:bodyPr/>
          <a:lstStyle/>
          <a:p>
            <a:endParaRPr lang="en-US"/>
          </a:p>
        </p:txBody>
      </p:sp>
      <p:sp>
        <p:nvSpPr>
          <p:cNvPr id="32" name="Text 30"/>
          <p:cNvSpPr/>
          <p:nvPr/>
        </p:nvSpPr>
        <p:spPr>
          <a:xfrm>
            <a:off x="4919472" y="3840480"/>
            <a:ext cx="475488" cy="475488"/>
          </a:xfrm>
          <a:prstGeom prst="rect">
            <a:avLst/>
          </a:prstGeom>
          <a:noFill/>
          <a:ln/>
        </p:spPr>
        <p:txBody>
          <a:bodyPr wrap="square" lIns="0" tIns="0" rIns="0" bIns="0" rtlCol="0" anchor="ctr"/>
          <a:lstStyle/>
          <a:p>
            <a:pPr marL="0" indent="0" algn="ctr">
              <a:buNone/>
            </a:pPr>
            <a:r>
              <a:rPr lang="en-US" sz="1300" b="1" dirty="0">
                <a:solidFill>
                  <a:srgbClr val="141110"/>
                </a:solidFill>
                <a:latin typeface="Calibri" pitchFamily="34" charset="0"/>
                <a:ea typeface="Calibri" pitchFamily="34" charset="-122"/>
                <a:cs typeface="Calibri" pitchFamily="34" charset="-120"/>
              </a:rPr>
              <a:t>06</a:t>
            </a:r>
            <a:endParaRPr lang="en-US" sz="1300" dirty="0"/>
          </a:p>
        </p:txBody>
      </p:sp>
      <p:sp>
        <p:nvSpPr>
          <p:cNvPr id="33" name="Text 31"/>
          <p:cNvSpPr/>
          <p:nvPr/>
        </p:nvSpPr>
        <p:spPr>
          <a:xfrm>
            <a:off x="5559552" y="3666744"/>
            <a:ext cx="3063240" cy="320040"/>
          </a:xfrm>
          <a:prstGeom prst="rect">
            <a:avLst/>
          </a:prstGeom>
          <a:noFill/>
          <a:ln/>
        </p:spPr>
        <p:txBody>
          <a:bodyPr wrap="square" lIns="0" tIns="0" rIns="0" bIns="0" rtlCol="0" anchor="ctr"/>
          <a:lstStyle/>
          <a:p>
            <a:pPr marL="0" indent="0">
              <a:buNone/>
            </a:pPr>
            <a:r>
              <a:rPr lang="en-US" sz="1350" b="1" dirty="0">
                <a:solidFill>
                  <a:srgbClr val="8A6A2F"/>
                </a:solidFill>
                <a:latin typeface="Calibri" pitchFamily="34" charset="0"/>
                <a:ea typeface="Calibri" pitchFamily="34" charset="-122"/>
                <a:cs typeface="Calibri" pitchFamily="34" charset="-120"/>
              </a:rPr>
              <a:t>Recommendations &amp; Conclusion</a:t>
            </a:r>
            <a:endParaRPr lang="en-US" sz="1350" dirty="0"/>
          </a:p>
        </p:txBody>
      </p:sp>
      <p:sp>
        <p:nvSpPr>
          <p:cNvPr id="34" name="Text 32"/>
          <p:cNvSpPr/>
          <p:nvPr/>
        </p:nvSpPr>
        <p:spPr>
          <a:xfrm>
            <a:off x="5559552" y="3986784"/>
            <a:ext cx="3017520" cy="548640"/>
          </a:xfrm>
          <a:prstGeom prst="rect">
            <a:avLst/>
          </a:prstGeom>
          <a:noFill/>
          <a:ln/>
        </p:spPr>
        <p:txBody>
          <a:bodyPr wrap="square" lIns="0" tIns="0" rIns="0" bIns="0" rtlCol="0" anchor="ctr"/>
          <a:lstStyle/>
          <a:p>
            <a:pPr marL="0" indent="0">
              <a:buNone/>
            </a:pPr>
            <a:r>
              <a:rPr lang="en-US" sz="1000" dirty="0">
                <a:solidFill>
                  <a:srgbClr val="6E645A"/>
                </a:solidFill>
                <a:latin typeface="Calibri" pitchFamily="34" charset="0"/>
                <a:ea typeface="Calibri" pitchFamily="34" charset="-122"/>
                <a:cs typeface="Calibri" pitchFamily="34" charset="-120"/>
              </a:rPr>
              <a:t>A roadmap for Charlotte Tilbury's success in China</a:t>
            </a:r>
            <a:endParaRPr lang="en-US" sz="1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03</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INTRODUCTION TO THE CONTEXT</a:t>
            </a:r>
            <a:endParaRPr lang="en-US" sz="1050" dirty="0"/>
          </a:p>
        </p:txBody>
      </p:sp>
      <p:sp>
        <p:nvSpPr>
          <p:cNvPr id="5" name="Text 3"/>
          <p:cNvSpPr/>
          <p:nvPr/>
        </p:nvSpPr>
        <p:spPr>
          <a:xfrm>
            <a:off x="521208" y="544068"/>
            <a:ext cx="8211312" cy="662940"/>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Charlotte Tilbury : A British Beauty House Scaling Up in China</a:t>
            </a:r>
            <a:endParaRPr lang="en-US" sz="2900" dirty="0"/>
          </a:p>
        </p:txBody>
      </p:sp>
      <p:sp>
        <p:nvSpPr>
          <p:cNvPr id="7" name="Shape 5"/>
          <p:cNvSpPr/>
          <p:nvPr/>
        </p:nvSpPr>
        <p:spPr>
          <a:xfrm>
            <a:off x="502920" y="1353312"/>
            <a:ext cx="4114800" cy="3337560"/>
          </a:xfrm>
          <a:prstGeom prst="roundRect">
            <a:avLst>
              <a:gd name="adj" fmla="val 2192"/>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8" name="Text 6"/>
          <p:cNvSpPr/>
          <p:nvPr/>
        </p:nvSpPr>
        <p:spPr>
          <a:xfrm>
            <a:off x="749808" y="1499616"/>
            <a:ext cx="3657600" cy="256032"/>
          </a:xfrm>
          <a:prstGeom prst="rect">
            <a:avLst/>
          </a:prstGeom>
          <a:noFill/>
          <a:ln/>
        </p:spPr>
        <p:txBody>
          <a:bodyPr wrap="square" lIns="0" tIns="0" rIns="0" bIns="0" rtlCol="0" anchor="ctr"/>
          <a:lstStyle/>
          <a:p>
            <a:pPr marL="0" indent="0">
              <a:buNone/>
            </a:pPr>
            <a:r>
              <a:rPr lang="en-US" sz="1100" b="1" kern="0" spc="200" dirty="0">
                <a:solidFill>
                  <a:srgbClr val="E7D9B7"/>
                </a:solidFill>
                <a:latin typeface="Calibri" pitchFamily="34" charset="0"/>
                <a:ea typeface="Calibri" pitchFamily="34" charset="-122"/>
                <a:cs typeface="Calibri" pitchFamily="34" charset="-120"/>
              </a:rPr>
              <a:t>WHO WE ARE</a:t>
            </a:r>
            <a:endParaRPr lang="en-US" sz="1100" dirty="0"/>
          </a:p>
        </p:txBody>
      </p:sp>
      <p:sp>
        <p:nvSpPr>
          <p:cNvPr id="9" name="Text 7"/>
          <p:cNvSpPr/>
          <p:nvPr/>
        </p:nvSpPr>
        <p:spPr>
          <a:xfrm>
            <a:off x="749808" y="1810512"/>
            <a:ext cx="1143000" cy="566928"/>
          </a:xfrm>
          <a:prstGeom prst="rect">
            <a:avLst/>
          </a:prstGeom>
          <a:noFill/>
          <a:ln/>
        </p:spPr>
        <p:txBody>
          <a:bodyPr wrap="square" lIns="0" tIns="0" rIns="0" bIns="0" rtlCol="0" anchor="ctr"/>
          <a:lstStyle/>
          <a:p>
            <a:pPr marL="0" indent="0">
              <a:buNone/>
            </a:pPr>
            <a:r>
              <a:rPr lang="en-US" sz="2000" b="1" dirty="0">
                <a:solidFill>
                  <a:srgbClr val="D9B98F"/>
                </a:solidFill>
                <a:latin typeface="Cambria" pitchFamily="34" charset="0"/>
                <a:ea typeface="Cambria" pitchFamily="34" charset="-122"/>
                <a:cs typeface="Cambria" pitchFamily="34" charset="-120"/>
              </a:rPr>
              <a:t>2013</a:t>
            </a:r>
            <a:endParaRPr lang="en-US" sz="2000" dirty="0"/>
          </a:p>
        </p:txBody>
      </p:sp>
      <p:sp>
        <p:nvSpPr>
          <p:cNvPr id="10" name="Text 8"/>
          <p:cNvSpPr/>
          <p:nvPr/>
        </p:nvSpPr>
        <p:spPr>
          <a:xfrm>
            <a:off x="1956816" y="1810512"/>
            <a:ext cx="2514600" cy="566928"/>
          </a:xfrm>
          <a:prstGeom prst="rect">
            <a:avLst/>
          </a:prstGeom>
          <a:noFill/>
          <a:ln/>
        </p:spPr>
        <p:txBody>
          <a:bodyPr wrap="square" lIns="0" tIns="0" rIns="0" bIns="0" rtlCol="0" anchor="ctr"/>
          <a:lstStyle/>
          <a:p>
            <a:pPr marL="0" indent="0">
              <a:buNone/>
            </a:pPr>
            <a:r>
              <a:rPr lang="en-US" sz="1050" dirty="0">
                <a:solidFill>
                  <a:srgbClr val="FBF7F1"/>
                </a:solidFill>
                <a:latin typeface="Calibri" pitchFamily="34" charset="0"/>
                <a:ea typeface="Calibri" pitchFamily="34" charset="-122"/>
                <a:cs typeface="Calibri" pitchFamily="34" charset="-120"/>
              </a:rPr>
              <a:t>Founded in London by makeup artist Charlotte Tilbury</a:t>
            </a:r>
            <a:endParaRPr lang="en-US" sz="1050" dirty="0"/>
          </a:p>
        </p:txBody>
      </p:sp>
      <p:sp>
        <p:nvSpPr>
          <p:cNvPr id="11" name="Text 9"/>
          <p:cNvSpPr/>
          <p:nvPr/>
        </p:nvSpPr>
        <p:spPr>
          <a:xfrm>
            <a:off x="749808" y="2505456"/>
            <a:ext cx="1143000" cy="566928"/>
          </a:xfrm>
          <a:prstGeom prst="rect">
            <a:avLst/>
          </a:prstGeom>
          <a:noFill/>
          <a:ln/>
        </p:spPr>
        <p:txBody>
          <a:bodyPr wrap="square" lIns="0" tIns="0" rIns="0" bIns="0" rtlCol="0" anchor="ctr"/>
          <a:lstStyle/>
          <a:p>
            <a:pPr marL="0" indent="0">
              <a:buNone/>
            </a:pPr>
            <a:r>
              <a:rPr lang="en-US" sz="2000" b="1" dirty="0">
                <a:solidFill>
                  <a:srgbClr val="D9B98F"/>
                </a:solidFill>
                <a:latin typeface="Cambria" pitchFamily="34" charset="0"/>
                <a:ea typeface="Cambria" pitchFamily="34" charset="-122"/>
                <a:cs typeface="Cambria" pitchFamily="34" charset="-120"/>
              </a:rPr>
              <a:t>76</a:t>
            </a:r>
            <a:endParaRPr lang="en-US" sz="2000" dirty="0"/>
          </a:p>
        </p:txBody>
      </p:sp>
      <p:sp>
        <p:nvSpPr>
          <p:cNvPr id="12" name="Text 10"/>
          <p:cNvSpPr/>
          <p:nvPr/>
        </p:nvSpPr>
        <p:spPr>
          <a:xfrm>
            <a:off x="1956816" y="2505456"/>
            <a:ext cx="2514600" cy="566928"/>
          </a:xfrm>
          <a:prstGeom prst="rect">
            <a:avLst/>
          </a:prstGeom>
          <a:noFill/>
          <a:ln/>
        </p:spPr>
        <p:txBody>
          <a:bodyPr wrap="square" lIns="0" tIns="0" rIns="0" bIns="0" rtlCol="0" anchor="ctr"/>
          <a:lstStyle/>
          <a:p>
            <a:pPr marL="0" indent="0">
              <a:buNone/>
            </a:pPr>
            <a:r>
              <a:rPr lang="en-US" sz="1050" dirty="0">
                <a:solidFill>
                  <a:srgbClr val="FBF7F1"/>
                </a:solidFill>
                <a:latin typeface="Calibri" pitchFamily="34" charset="0"/>
                <a:ea typeface="Calibri" pitchFamily="34" charset="-122"/>
                <a:cs typeface="Calibri" pitchFamily="34" charset="-120"/>
              </a:rPr>
              <a:t>countries where products are sold; a genuinely global brand</a:t>
            </a:r>
            <a:endParaRPr lang="en-US" sz="1050" dirty="0"/>
          </a:p>
        </p:txBody>
      </p:sp>
      <p:sp>
        <p:nvSpPr>
          <p:cNvPr id="13" name="Text 11"/>
          <p:cNvSpPr/>
          <p:nvPr/>
        </p:nvSpPr>
        <p:spPr>
          <a:xfrm>
            <a:off x="749808" y="3200400"/>
            <a:ext cx="1143000" cy="566928"/>
          </a:xfrm>
          <a:prstGeom prst="rect">
            <a:avLst/>
          </a:prstGeom>
          <a:noFill/>
          <a:ln/>
        </p:spPr>
        <p:txBody>
          <a:bodyPr wrap="square" lIns="0" tIns="0" rIns="0" bIns="0" rtlCol="0" anchor="ctr"/>
          <a:lstStyle/>
          <a:p>
            <a:pPr marL="0" indent="0">
              <a:buNone/>
            </a:pPr>
            <a:r>
              <a:rPr lang="en-US" sz="2000" b="1" dirty="0">
                <a:solidFill>
                  <a:srgbClr val="D9B98F"/>
                </a:solidFill>
                <a:latin typeface="Cambria" pitchFamily="34" charset="0"/>
                <a:ea typeface="Cambria" pitchFamily="34" charset="-122"/>
                <a:cs typeface="Cambria" pitchFamily="34" charset="-120"/>
              </a:rPr>
              <a:t>£487m</a:t>
            </a:r>
            <a:endParaRPr lang="en-US" sz="2000" dirty="0"/>
          </a:p>
        </p:txBody>
      </p:sp>
      <p:sp>
        <p:nvSpPr>
          <p:cNvPr id="14" name="Text 12"/>
          <p:cNvSpPr/>
          <p:nvPr/>
        </p:nvSpPr>
        <p:spPr>
          <a:xfrm>
            <a:off x="1956816" y="3200400"/>
            <a:ext cx="2514600" cy="566928"/>
          </a:xfrm>
          <a:prstGeom prst="rect">
            <a:avLst/>
          </a:prstGeom>
          <a:noFill/>
          <a:ln/>
        </p:spPr>
        <p:txBody>
          <a:bodyPr wrap="square" lIns="0" tIns="0" rIns="0" bIns="0" rtlCol="0" anchor="ctr"/>
          <a:lstStyle/>
          <a:p>
            <a:pPr marL="0" indent="0">
              <a:buNone/>
            </a:pPr>
            <a:r>
              <a:rPr lang="en-US" sz="1050" dirty="0">
                <a:solidFill>
                  <a:srgbClr val="FBF7F1"/>
                </a:solidFill>
                <a:latin typeface="Calibri" pitchFamily="34" charset="0"/>
                <a:ea typeface="Calibri" pitchFamily="34" charset="-122"/>
                <a:cs typeface="Calibri" pitchFamily="34" charset="-120"/>
              </a:rPr>
              <a:t>UK revenue reported for 2024, strong and still growing</a:t>
            </a:r>
            <a:endParaRPr lang="en-US" sz="1050" dirty="0"/>
          </a:p>
        </p:txBody>
      </p:sp>
      <p:sp>
        <p:nvSpPr>
          <p:cNvPr id="15" name="Text 13"/>
          <p:cNvSpPr/>
          <p:nvPr/>
        </p:nvSpPr>
        <p:spPr>
          <a:xfrm>
            <a:off x="749808" y="3895344"/>
            <a:ext cx="1143000" cy="566928"/>
          </a:xfrm>
          <a:prstGeom prst="rect">
            <a:avLst/>
          </a:prstGeom>
          <a:noFill/>
          <a:ln/>
        </p:spPr>
        <p:txBody>
          <a:bodyPr wrap="square" lIns="0" tIns="0" rIns="0" bIns="0" rtlCol="0" anchor="ctr"/>
          <a:lstStyle/>
          <a:p>
            <a:pPr marL="0" indent="0">
              <a:buNone/>
            </a:pPr>
            <a:r>
              <a:rPr lang="en-US" sz="2000" b="1" dirty="0">
                <a:solidFill>
                  <a:srgbClr val="D9B98F"/>
                </a:solidFill>
                <a:latin typeface="Cambria" pitchFamily="34" charset="0"/>
                <a:ea typeface="Cambria" pitchFamily="34" charset="-122"/>
                <a:cs typeface="Cambria" pitchFamily="34" charset="-120"/>
              </a:rPr>
              <a:t>3,500+</a:t>
            </a:r>
            <a:endParaRPr lang="en-US" sz="2000" dirty="0"/>
          </a:p>
        </p:txBody>
      </p:sp>
      <p:sp>
        <p:nvSpPr>
          <p:cNvPr id="16" name="Text 14"/>
          <p:cNvSpPr/>
          <p:nvPr/>
        </p:nvSpPr>
        <p:spPr>
          <a:xfrm>
            <a:off x="1956816" y="3895344"/>
            <a:ext cx="2514600" cy="566928"/>
          </a:xfrm>
          <a:prstGeom prst="rect">
            <a:avLst/>
          </a:prstGeom>
          <a:noFill/>
          <a:ln/>
        </p:spPr>
        <p:txBody>
          <a:bodyPr wrap="square" lIns="0" tIns="0" rIns="0" bIns="0" rtlCol="0" anchor="ctr"/>
          <a:lstStyle/>
          <a:p>
            <a:pPr marL="0" indent="0">
              <a:buNone/>
            </a:pPr>
            <a:r>
              <a:rPr lang="en-US" sz="1050" dirty="0">
                <a:solidFill>
                  <a:srgbClr val="FBF7F1"/>
                </a:solidFill>
                <a:latin typeface="Calibri" pitchFamily="34" charset="0"/>
                <a:ea typeface="Calibri" pitchFamily="34" charset="-122"/>
                <a:cs typeface="Calibri" pitchFamily="34" charset="-120"/>
              </a:rPr>
              <a:t>employees worldwide, across Europe, the Americas and Asia</a:t>
            </a:r>
            <a:endParaRPr lang="en-US" sz="1050" dirty="0"/>
          </a:p>
        </p:txBody>
      </p:sp>
      <p:sp>
        <p:nvSpPr>
          <p:cNvPr id="17" name="Shape 15"/>
          <p:cNvSpPr/>
          <p:nvPr/>
        </p:nvSpPr>
        <p:spPr>
          <a:xfrm>
            <a:off x="4800600" y="1353312"/>
            <a:ext cx="3840480" cy="2286000"/>
          </a:xfrm>
          <a:prstGeom prst="roundRect">
            <a:avLst>
              <a:gd name="adj" fmla="val 32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8" name="Text 16"/>
          <p:cNvSpPr/>
          <p:nvPr/>
        </p:nvSpPr>
        <p:spPr>
          <a:xfrm>
            <a:off x="5029200" y="1490472"/>
            <a:ext cx="3383280" cy="256032"/>
          </a:xfrm>
          <a:prstGeom prst="rect">
            <a:avLst/>
          </a:prstGeom>
          <a:noFill/>
          <a:ln/>
        </p:spPr>
        <p:txBody>
          <a:bodyPr wrap="square" lIns="0" tIns="0" rIns="0" bIns="0" rtlCol="0" anchor="ctr"/>
          <a:lstStyle/>
          <a:p>
            <a:pPr marL="0" indent="0">
              <a:buNone/>
            </a:pPr>
            <a:r>
              <a:rPr lang="en-US" sz="1050" b="1" kern="0" spc="150" dirty="0">
                <a:solidFill>
                  <a:srgbClr val="8A6A2F"/>
                </a:solidFill>
                <a:latin typeface="Calibri" pitchFamily="34" charset="0"/>
                <a:ea typeface="Calibri" pitchFamily="34" charset="-122"/>
                <a:cs typeface="Calibri" pitchFamily="34" charset="-120"/>
              </a:rPr>
              <a:t>WHERE WE STAND IN CHINA TODAY</a:t>
            </a:r>
            <a:endParaRPr lang="en-US" sz="1050" dirty="0"/>
          </a:p>
        </p:txBody>
      </p:sp>
      <p:sp>
        <p:nvSpPr>
          <p:cNvPr id="19" name="Text 17"/>
          <p:cNvSpPr/>
          <p:nvPr/>
        </p:nvSpPr>
        <p:spPr>
          <a:xfrm>
            <a:off x="5029200" y="1773936"/>
            <a:ext cx="3429000" cy="1783080"/>
          </a:xfrm>
          <a:prstGeom prst="rect">
            <a:avLst/>
          </a:prstGeom>
          <a:noFill/>
          <a:ln/>
        </p:spPr>
        <p:txBody>
          <a:bodyPr wrap="square" lIns="0" tIns="0" rIns="0" bIns="0" rtlCol="0" anchor="ctr"/>
          <a:lstStyle/>
          <a:p>
            <a:pPr marL="342900" indent="-342900">
              <a:spcAft>
                <a:spcPts val="600"/>
              </a:spcAft>
              <a:buSzPct val="100000"/>
              <a:buChar char="•"/>
            </a:pPr>
            <a:r>
              <a:rPr lang="en-US" sz="1000" dirty="0">
                <a:solidFill>
                  <a:srgbClr val="211C18"/>
                </a:solidFill>
                <a:latin typeface="Calibri" pitchFamily="34" charset="0"/>
                <a:ea typeface="Calibri" pitchFamily="34" charset="-122"/>
                <a:cs typeface="Calibri" pitchFamily="34" charset="-120"/>
              </a:rPr>
              <a:t>A limited presence: department-store counters and marketplace e-commerce, but no standalone flagship stores</a:t>
            </a:r>
            <a:endParaRPr lang="en-US" sz="1000" dirty="0"/>
          </a:p>
          <a:p>
            <a:pPr marL="342900" indent="-342900">
              <a:spcAft>
                <a:spcPts val="600"/>
              </a:spcAft>
              <a:buSzPct val="100000"/>
              <a:buChar char="•"/>
            </a:pPr>
            <a:r>
              <a:rPr lang="en-US" sz="1000" dirty="0">
                <a:solidFill>
                  <a:srgbClr val="211C18"/>
                </a:solidFill>
                <a:latin typeface="Calibri" pitchFamily="34" charset="0"/>
                <a:ea typeface="Calibri" pitchFamily="34" charset="-122"/>
                <a:cs typeface="Calibri" pitchFamily="34" charset="-120"/>
              </a:rPr>
              <a:t>Strong latent demand : Chinese consumers already discover the brand via social platforms and duty-free travel retail</a:t>
            </a:r>
            <a:endParaRPr lang="en-US" sz="1000" dirty="0"/>
          </a:p>
          <a:p>
            <a:pPr marL="342900" indent="-342900">
              <a:spcAft>
                <a:spcPts val="600"/>
              </a:spcAft>
              <a:buSzPct val="100000"/>
              <a:buChar char="•"/>
            </a:pPr>
            <a:r>
              <a:rPr lang="en-US" sz="1000" dirty="0">
                <a:solidFill>
                  <a:srgbClr val="211C18"/>
                </a:solidFill>
                <a:latin typeface="Calibri" pitchFamily="34" charset="0"/>
                <a:ea typeface="Calibri" pitchFamily="34" charset="-122"/>
                <a:cs typeface="Calibri" pitchFamily="34" charset="-120"/>
              </a:rPr>
              <a:t>The opportunity: convert awareness into a fully localised, owned retail presence</a:t>
            </a:r>
            <a:endParaRPr lang="en-US" sz="1000" dirty="0"/>
          </a:p>
        </p:txBody>
      </p:sp>
      <p:sp>
        <p:nvSpPr>
          <p:cNvPr id="20" name="Shape 18"/>
          <p:cNvSpPr/>
          <p:nvPr/>
        </p:nvSpPr>
        <p:spPr>
          <a:xfrm>
            <a:off x="4800600" y="3776472"/>
            <a:ext cx="3840480" cy="914400"/>
          </a:xfrm>
          <a:prstGeom prst="roundRect">
            <a:avLst>
              <a:gd name="adj" fmla="val 8000"/>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21" name="Text 19"/>
          <p:cNvSpPr/>
          <p:nvPr/>
        </p:nvSpPr>
        <p:spPr>
          <a:xfrm>
            <a:off x="5029200" y="3886200"/>
            <a:ext cx="3429000" cy="713232"/>
          </a:xfrm>
          <a:prstGeom prst="rect">
            <a:avLst/>
          </a:prstGeom>
          <a:noFill/>
          <a:ln/>
        </p:spPr>
        <p:txBody>
          <a:bodyPr wrap="square" lIns="0" tIns="0" rIns="0" bIns="0" rtlCol="0" anchor="ctr"/>
          <a:lstStyle/>
          <a:p>
            <a:pPr marL="0" indent="0">
              <a:buNone/>
            </a:pPr>
            <a:r>
              <a:rPr lang="en-US" sz="1050" b="1" dirty="0">
                <a:solidFill>
                  <a:srgbClr val="E7D9B7"/>
                </a:solidFill>
                <a:latin typeface="Calibri" pitchFamily="34" charset="0"/>
                <a:ea typeface="Calibri" pitchFamily="34" charset="-122"/>
                <a:cs typeface="Calibri" pitchFamily="34" charset="-120"/>
              </a:rPr>
              <a:t>OUR OBJECTIVE:  </a:t>
            </a:r>
            <a:r>
              <a:rPr lang="en-US" sz="1050" dirty="0">
                <a:solidFill>
                  <a:srgbClr val="FFFFFF"/>
                </a:solidFill>
                <a:latin typeface="Calibri" pitchFamily="34" charset="0"/>
                <a:ea typeface="Calibri" pitchFamily="34" charset="-122"/>
                <a:cs typeface="Calibri" pitchFamily="34" charset="-120"/>
              </a:rPr>
              <a:t>a strategic distribution partnership with a leading Chinese beauty retailer, anchored by flagship stores in Shanghai and Beijing.</a:t>
            </a:r>
            <a:endParaRPr lang="en-US" sz="10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04</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UNDERSTANDING CULTURE</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What Is Culture?</a:t>
            </a:r>
            <a:endParaRPr lang="en-US" sz="2900" dirty="0"/>
          </a:p>
        </p:txBody>
      </p:sp>
      <p:sp>
        <p:nvSpPr>
          <p:cNvPr id="6" name="Shape 4"/>
          <p:cNvSpPr/>
          <p:nvPr/>
        </p:nvSpPr>
        <p:spPr>
          <a:xfrm>
            <a:off x="502920" y="1143000"/>
            <a:ext cx="4480560" cy="1417320"/>
          </a:xfrm>
          <a:prstGeom prst="roundRect">
            <a:avLst>
              <a:gd name="adj" fmla="val 5161"/>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7" name="Text 5"/>
          <p:cNvSpPr/>
          <p:nvPr/>
        </p:nvSpPr>
        <p:spPr>
          <a:xfrm>
            <a:off x="731520" y="1280160"/>
            <a:ext cx="4023360" cy="1143000"/>
          </a:xfrm>
          <a:prstGeom prst="rect">
            <a:avLst/>
          </a:prstGeom>
          <a:noFill/>
          <a:ln/>
        </p:spPr>
        <p:txBody>
          <a:bodyPr wrap="square" lIns="0" tIns="0" rIns="0" bIns="0" rtlCol="0" anchor="ctr"/>
          <a:lstStyle/>
          <a:p>
            <a:pPr marL="0" indent="0">
              <a:buNone/>
            </a:pPr>
            <a:r>
              <a:rPr lang="en-US" sz="1300" i="1" dirty="0">
                <a:solidFill>
                  <a:srgbClr val="FFFFFF"/>
                </a:solidFill>
                <a:latin typeface="Cambria" pitchFamily="34" charset="0"/>
                <a:ea typeface="Cambria" pitchFamily="34" charset="-122"/>
                <a:cs typeface="Cambria" pitchFamily="34" charset="-120"/>
              </a:rPr>
              <a:t>“The collective programming of the mind which distinguishes the members of one group or category of people from others.”</a:t>
            </a:r>
            <a:endParaRPr lang="en-US" sz="1300" dirty="0"/>
          </a:p>
          <a:p>
            <a:pPr marL="0" indent="0">
              <a:buNone/>
            </a:pPr>
            <a:r>
              <a:rPr lang="en-US" sz="1000" dirty="0">
                <a:solidFill>
                  <a:srgbClr val="E7D9B7"/>
                </a:solidFill>
                <a:latin typeface="Calibri" pitchFamily="34" charset="0"/>
                <a:ea typeface="Calibri" pitchFamily="34" charset="-122"/>
                <a:cs typeface="Calibri" pitchFamily="34" charset="-120"/>
              </a:rPr>
              <a:t> Hofstede, Hofstede &amp; Minkov (2010)</a:t>
            </a:r>
            <a:endParaRPr lang="en-US" sz="1300" dirty="0"/>
          </a:p>
        </p:txBody>
      </p:sp>
      <p:sp>
        <p:nvSpPr>
          <p:cNvPr id="8" name="Shape 6"/>
          <p:cNvSpPr/>
          <p:nvPr/>
        </p:nvSpPr>
        <p:spPr>
          <a:xfrm>
            <a:off x="502920" y="2743200"/>
            <a:ext cx="4480560" cy="2011680"/>
          </a:xfrm>
          <a:prstGeom prst="roundRect">
            <a:avLst>
              <a:gd name="adj" fmla="val 3636"/>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9" name="Text 7"/>
          <p:cNvSpPr/>
          <p:nvPr/>
        </p:nvSpPr>
        <p:spPr>
          <a:xfrm>
            <a:off x="731520" y="2880360"/>
            <a:ext cx="4023360" cy="274320"/>
          </a:xfrm>
          <a:prstGeom prst="rect">
            <a:avLst/>
          </a:prstGeom>
          <a:noFill/>
          <a:ln/>
        </p:spPr>
        <p:txBody>
          <a:bodyPr wrap="square" lIns="0" tIns="0" rIns="0" bIns="0" rtlCol="0" anchor="ctr"/>
          <a:lstStyle/>
          <a:p>
            <a:pPr marL="0" indent="0">
              <a:buNone/>
            </a:pPr>
            <a:r>
              <a:rPr lang="en-US" sz="1100" b="1" kern="0" spc="200" dirty="0">
                <a:solidFill>
                  <a:srgbClr val="8A6A2F"/>
                </a:solidFill>
                <a:latin typeface="Calibri" pitchFamily="34" charset="0"/>
                <a:ea typeface="Calibri" pitchFamily="34" charset="-122"/>
                <a:cs typeface="Calibri" pitchFamily="34" charset="-120"/>
              </a:rPr>
              <a:t>KEY ELEMENTS OF CULTURE</a:t>
            </a:r>
            <a:endParaRPr lang="en-US" sz="1100" dirty="0"/>
          </a:p>
        </p:txBody>
      </p:sp>
      <p:sp>
        <p:nvSpPr>
          <p:cNvPr id="10" name="Text 8"/>
          <p:cNvSpPr/>
          <p:nvPr/>
        </p:nvSpPr>
        <p:spPr>
          <a:xfrm>
            <a:off x="731520" y="3182112"/>
            <a:ext cx="4069080" cy="1463040"/>
          </a:xfrm>
          <a:prstGeom prst="rect">
            <a:avLst/>
          </a:prstGeom>
          <a:noFill/>
          <a:ln/>
        </p:spPr>
        <p:txBody>
          <a:bodyPr wrap="square" lIns="0" tIns="0" rIns="0" bIns="0" rtlCol="0" anchor="ctr"/>
          <a:lstStyle/>
          <a:p>
            <a:pPr marL="0" indent="0">
              <a:spcAft>
                <a:spcPts val="500"/>
              </a:spcAft>
              <a:buNone/>
            </a:pPr>
            <a:r>
              <a:rPr lang="en-US" sz="1150" b="1" dirty="0">
                <a:solidFill>
                  <a:srgbClr val="211C18"/>
                </a:solidFill>
                <a:latin typeface="Calibri" pitchFamily="34" charset="0"/>
                <a:ea typeface="Calibri" pitchFamily="34" charset="-122"/>
                <a:cs typeface="Calibri" pitchFamily="34" charset="-120"/>
              </a:rPr>
              <a:t>Values</a:t>
            </a:r>
            <a:r>
              <a:rPr lang="en-US" sz="1150" dirty="0">
                <a:solidFill>
                  <a:srgbClr val="6E645A"/>
                </a:solidFill>
                <a:latin typeface="Calibri" pitchFamily="34" charset="0"/>
                <a:ea typeface="Calibri" pitchFamily="34" charset="-122"/>
                <a:cs typeface="Calibri" pitchFamily="34" charset="-120"/>
              </a:rPr>
              <a:t> : deep beliefs about right and wrong (the core)</a:t>
            </a:r>
            <a:endParaRPr lang="en-US" sz="1150" dirty="0"/>
          </a:p>
          <a:p>
            <a:pPr marL="0" indent="0">
              <a:spcAft>
                <a:spcPts val="500"/>
              </a:spcAft>
              <a:buNone/>
            </a:pPr>
            <a:r>
              <a:rPr lang="en-US" sz="1150" b="1" dirty="0">
                <a:solidFill>
                  <a:srgbClr val="211C18"/>
                </a:solidFill>
                <a:latin typeface="Calibri" pitchFamily="34" charset="0"/>
                <a:ea typeface="Calibri" pitchFamily="34" charset="-122"/>
                <a:cs typeface="Calibri" pitchFamily="34" charset="-120"/>
              </a:rPr>
              <a:t>Norms &amp; rituals</a:t>
            </a:r>
            <a:r>
              <a:rPr lang="en-US" sz="1150" dirty="0">
                <a:solidFill>
                  <a:srgbClr val="6E645A"/>
                </a:solidFill>
                <a:latin typeface="Calibri" pitchFamily="34" charset="0"/>
                <a:ea typeface="Calibri" pitchFamily="34" charset="-122"/>
                <a:cs typeface="Calibri" pitchFamily="34" charset="-120"/>
              </a:rPr>
              <a:t> : greetings, gift-giving and etiquette</a:t>
            </a:r>
            <a:endParaRPr lang="en-US" sz="1150" dirty="0"/>
          </a:p>
          <a:p>
            <a:pPr marL="0" indent="0">
              <a:spcAft>
                <a:spcPts val="500"/>
              </a:spcAft>
              <a:buNone/>
            </a:pPr>
            <a:r>
              <a:rPr lang="en-US" sz="1150" b="1" dirty="0">
                <a:solidFill>
                  <a:srgbClr val="211C18"/>
                </a:solidFill>
                <a:latin typeface="Calibri" pitchFamily="34" charset="0"/>
                <a:ea typeface="Calibri" pitchFamily="34" charset="-122"/>
                <a:cs typeface="Calibri" pitchFamily="34" charset="-120"/>
              </a:rPr>
              <a:t>Symbols &amp; language</a:t>
            </a:r>
            <a:r>
              <a:rPr lang="en-US" sz="1150" dirty="0">
                <a:solidFill>
                  <a:srgbClr val="6E645A"/>
                </a:solidFill>
                <a:latin typeface="Calibri" pitchFamily="34" charset="0"/>
                <a:ea typeface="Calibri" pitchFamily="34" charset="-122"/>
                <a:cs typeface="Calibri" pitchFamily="34" charset="-120"/>
              </a:rPr>
              <a:t> : words, gestures, colour, imagery</a:t>
            </a:r>
            <a:endParaRPr lang="en-US" sz="1150" dirty="0"/>
          </a:p>
          <a:p>
            <a:pPr marL="0" indent="0">
              <a:spcAft>
                <a:spcPts val="500"/>
              </a:spcAft>
              <a:buNone/>
            </a:pPr>
            <a:r>
              <a:rPr lang="en-US" sz="1150" b="1" dirty="0">
                <a:solidFill>
                  <a:srgbClr val="211C18"/>
                </a:solidFill>
                <a:latin typeface="Calibri" pitchFamily="34" charset="0"/>
                <a:ea typeface="Calibri" pitchFamily="34" charset="-122"/>
                <a:cs typeface="Calibri" pitchFamily="34" charset="-120"/>
              </a:rPr>
              <a:t>Social structures</a:t>
            </a:r>
            <a:r>
              <a:rPr lang="en-US" sz="1150" dirty="0">
                <a:solidFill>
                  <a:srgbClr val="6E645A"/>
                </a:solidFill>
                <a:latin typeface="Calibri" pitchFamily="34" charset="0"/>
                <a:ea typeface="Calibri" pitchFamily="34" charset="-122"/>
                <a:cs typeface="Calibri" pitchFamily="34" charset="-120"/>
              </a:rPr>
              <a:t> : family, hierarchy, institutions, beauty ideals</a:t>
            </a:r>
            <a:endParaRPr lang="en-US" sz="1150" dirty="0"/>
          </a:p>
        </p:txBody>
      </p:sp>
      <p:sp>
        <p:nvSpPr>
          <p:cNvPr id="11" name="Text 9"/>
          <p:cNvSpPr/>
          <p:nvPr/>
        </p:nvSpPr>
        <p:spPr>
          <a:xfrm>
            <a:off x="5486400" y="1051560"/>
            <a:ext cx="3200400" cy="274320"/>
          </a:xfrm>
          <a:prstGeom prst="rect">
            <a:avLst/>
          </a:prstGeom>
          <a:noFill/>
          <a:ln/>
        </p:spPr>
        <p:txBody>
          <a:bodyPr wrap="square" lIns="0" tIns="0" rIns="0" bIns="0" rtlCol="0" anchor="ctr"/>
          <a:lstStyle/>
          <a:p>
            <a:pPr marL="0" indent="0" algn="ctr">
              <a:buNone/>
            </a:pPr>
            <a:r>
              <a:rPr lang="en-US" sz="1200" b="1" kern="0" spc="150" dirty="0">
                <a:solidFill>
                  <a:srgbClr val="8A6A2F"/>
                </a:solidFill>
                <a:latin typeface="Calibri" pitchFamily="34" charset="0"/>
                <a:ea typeface="Calibri" pitchFamily="34" charset="-122"/>
                <a:cs typeface="Calibri" pitchFamily="34" charset="-120"/>
              </a:rPr>
              <a:t>THE CULTURAL ICEBERG  (Hall, 1976</a:t>
            </a:r>
            <a:r>
              <a:rPr lang="en-US" sz="1100" b="1" kern="0" spc="150" dirty="0">
                <a:solidFill>
                  <a:srgbClr val="8A6A2F"/>
                </a:solidFill>
                <a:latin typeface="Calibri" pitchFamily="34" charset="0"/>
                <a:ea typeface="Calibri" pitchFamily="34" charset="-122"/>
                <a:cs typeface="Calibri" pitchFamily="34" charset="-120"/>
              </a:rPr>
              <a:t>)</a:t>
            </a:r>
            <a:endParaRPr lang="en-US" sz="1100" dirty="0"/>
          </a:p>
        </p:txBody>
      </p:sp>
      <p:sp>
        <p:nvSpPr>
          <p:cNvPr id="12" name="Shape 10"/>
          <p:cNvSpPr/>
          <p:nvPr/>
        </p:nvSpPr>
        <p:spPr>
          <a:xfrm>
            <a:off x="5486400" y="2377440"/>
            <a:ext cx="3200400" cy="2377440"/>
          </a:xfrm>
          <a:prstGeom prst="rect">
            <a:avLst/>
          </a:prstGeom>
          <a:solidFill>
            <a:srgbClr val="F6EFE6"/>
          </a:solidFill>
          <a:ln/>
        </p:spPr>
        <p:txBody>
          <a:bodyPr/>
          <a:lstStyle/>
          <a:p>
            <a:endParaRPr lang="en-US" dirty="0"/>
          </a:p>
        </p:txBody>
      </p:sp>
      <p:sp>
        <p:nvSpPr>
          <p:cNvPr id="13" name="Shape 11"/>
          <p:cNvSpPr/>
          <p:nvPr/>
        </p:nvSpPr>
        <p:spPr>
          <a:xfrm>
            <a:off x="6446520" y="1389888"/>
            <a:ext cx="1280160" cy="1005840"/>
          </a:xfrm>
          <a:prstGeom prst="triangle">
            <a:avLst/>
          </a:prstGeom>
          <a:solidFill>
            <a:srgbClr val="E7D9B7"/>
          </a:solidFill>
          <a:ln/>
        </p:spPr>
        <p:txBody>
          <a:bodyPr/>
          <a:lstStyle/>
          <a:p>
            <a:endParaRPr lang="en-US"/>
          </a:p>
        </p:txBody>
      </p:sp>
      <p:sp>
        <p:nvSpPr>
          <p:cNvPr id="14" name="Shape 12"/>
          <p:cNvSpPr/>
          <p:nvPr/>
        </p:nvSpPr>
        <p:spPr>
          <a:xfrm flipV="1">
            <a:off x="5989320" y="2377440"/>
            <a:ext cx="2194560" cy="2103120"/>
          </a:xfrm>
          <a:prstGeom prst="triangle">
            <a:avLst/>
          </a:prstGeom>
          <a:solidFill>
            <a:srgbClr val="8A6A2F"/>
          </a:solidFill>
          <a:ln/>
        </p:spPr>
        <p:txBody>
          <a:bodyPr/>
          <a:lstStyle/>
          <a:p>
            <a:endParaRPr lang="en-US"/>
          </a:p>
        </p:txBody>
      </p:sp>
      <p:sp>
        <p:nvSpPr>
          <p:cNvPr id="15" name="Shape 13"/>
          <p:cNvSpPr/>
          <p:nvPr/>
        </p:nvSpPr>
        <p:spPr>
          <a:xfrm>
            <a:off x="5486400" y="2377440"/>
            <a:ext cx="3200400" cy="0"/>
          </a:xfrm>
          <a:prstGeom prst="line">
            <a:avLst/>
          </a:prstGeom>
          <a:noFill/>
          <a:ln w="19050">
            <a:solidFill>
              <a:srgbClr val="B8935A"/>
            </a:solidFill>
            <a:prstDash val="dash"/>
          </a:ln>
        </p:spPr>
        <p:txBody>
          <a:bodyPr/>
          <a:lstStyle/>
          <a:p>
            <a:endParaRPr lang="en-US"/>
          </a:p>
        </p:txBody>
      </p:sp>
      <p:sp>
        <p:nvSpPr>
          <p:cNvPr id="16" name="Text 14"/>
          <p:cNvSpPr/>
          <p:nvPr/>
        </p:nvSpPr>
        <p:spPr>
          <a:xfrm>
            <a:off x="7315200" y="1463040"/>
            <a:ext cx="1463040" cy="731520"/>
          </a:xfrm>
          <a:prstGeom prst="rect">
            <a:avLst/>
          </a:prstGeom>
          <a:noFill/>
          <a:ln/>
        </p:spPr>
        <p:txBody>
          <a:bodyPr wrap="square" lIns="0" tIns="0" rIns="0" bIns="0" rtlCol="0" anchor="ctr"/>
          <a:lstStyle/>
          <a:p>
            <a:pPr marL="0" indent="0">
              <a:buNone/>
            </a:pPr>
            <a:r>
              <a:rPr lang="en-US" sz="1200" b="1" dirty="0">
                <a:latin typeface="Calibri" pitchFamily="34" charset="0"/>
                <a:ea typeface="Calibri" pitchFamily="34" charset="-122"/>
                <a:cs typeface="Calibri" pitchFamily="34" charset="-120"/>
              </a:rPr>
              <a:t>VISIBLE ~10%</a:t>
            </a:r>
            <a:endParaRPr lang="en-US" sz="1200" dirty="0"/>
          </a:p>
          <a:p>
            <a:pPr marL="0" indent="0">
              <a:buNone/>
            </a:pPr>
            <a:r>
              <a:rPr lang="en-US" sz="1000" dirty="0">
                <a:latin typeface="Calibri" pitchFamily="34" charset="0"/>
                <a:ea typeface="Calibri" pitchFamily="34" charset="-122"/>
                <a:cs typeface="Calibri" pitchFamily="34" charset="-120"/>
              </a:rPr>
              <a:t>language · dress · gifting · etiquette</a:t>
            </a:r>
            <a:endParaRPr lang="en-US" sz="1000" dirty="0"/>
          </a:p>
        </p:txBody>
      </p:sp>
      <p:sp>
        <p:nvSpPr>
          <p:cNvPr id="17" name="Text 15"/>
          <p:cNvSpPr/>
          <p:nvPr/>
        </p:nvSpPr>
        <p:spPr>
          <a:xfrm>
            <a:off x="6263640" y="3200400"/>
            <a:ext cx="1691640" cy="914400"/>
          </a:xfrm>
          <a:prstGeom prst="rect">
            <a:avLst/>
          </a:prstGeom>
          <a:noFill/>
          <a:ln/>
        </p:spPr>
        <p:txBody>
          <a:bodyPr wrap="square" lIns="0" tIns="0" rIns="0" bIns="0" rtlCol="0" anchor="ctr"/>
          <a:lstStyle/>
          <a:p>
            <a:pPr marL="0" indent="0" algn="ctr">
              <a:buNone/>
            </a:pPr>
            <a:r>
              <a:rPr lang="en-US" sz="1200" b="1" dirty="0">
                <a:latin typeface="Calibri" pitchFamily="34" charset="0"/>
                <a:ea typeface="Calibri" pitchFamily="34" charset="-122"/>
                <a:cs typeface="Calibri" pitchFamily="34" charset="-120"/>
              </a:rPr>
              <a:t>HIDDEN ~90%</a:t>
            </a:r>
            <a:endParaRPr lang="en-US" sz="1200" dirty="0"/>
          </a:p>
          <a:p>
            <a:pPr marL="0" indent="0" algn="ctr">
              <a:buNone/>
            </a:pPr>
            <a:r>
              <a:rPr lang="en-US" sz="1000" dirty="0">
                <a:latin typeface="Calibri" pitchFamily="34" charset="0"/>
                <a:ea typeface="Calibri" pitchFamily="34" charset="-122"/>
                <a:cs typeface="Calibri" pitchFamily="34" charset="-120"/>
              </a:rPr>
              <a:t>values · beliefs · attitudes to hierarchy, time &amp; relationships</a:t>
            </a:r>
            <a:endParaRPr lang="en-US" sz="1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05</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CHINESE CULTURE · PART 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Language &amp; Communication</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How the Chinese language environment shapes every business interaction  (Hall, 1976)</a:t>
            </a:r>
            <a:endParaRPr lang="en-US" sz="1200" dirty="0"/>
          </a:p>
        </p:txBody>
      </p:sp>
      <p:sp>
        <p:nvSpPr>
          <p:cNvPr id="7" name="Shape 5"/>
          <p:cNvSpPr/>
          <p:nvPr/>
        </p:nvSpPr>
        <p:spPr>
          <a:xfrm>
            <a:off x="502920" y="1353312"/>
            <a:ext cx="5212080" cy="859536"/>
          </a:xfrm>
          <a:prstGeom prst="roundRect">
            <a:avLst>
              <a:gd name="adj" fmla="val 8511"/>
            </a:avLst>
          </a:prstGeom>
          <a:solidFill>
            <a:srgbClr val="F6EFE6"/>
          </a:solidFill>
          <a:ln/>
          <a:effectLst>
            <a:outerShdw blurRad="101600" dist="25400" dir="2700000" algn="bl" rotWithShape="0">
              <a:srgbClr val="000000">
                <a:alpha val="14000"/>
              </a:srgbClr>
            </a:outerShdw>
          </a:effectLst>
        </p:spPr>
        <p:txBody>
          <a:bodyPr/>
          <a:lstStyle/>
          <a:p>
            <a:endParaRPr lang="en-US" dirty="0"/>
          </a:p>
        </p:txBody>
      </p:sp>
      <p:sp>
        <p:nvSpPr>
          <p:cNvPr id="8" name="Shape 6"/>
          <p:cNvSpPr/>
          <p:nvPr/>
        </p:nvSpPr>
        <p:spPr>
          <a:xfrm>
            <a:off x="685800" y="1554480"/>
            <a:ext cx="457200" cy="457200"/>
          </a:xfrm>
          <a:prstGeom prst="line">
            <a:avLst/>
          </a:prstGeom>
          <a:solidFill>
            <a:srgbClr val="8A6A2F"/>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795528" y="1664208"/>
            <a:ext cx="237744" cy="237744"/>
          </a:xfrm>
          <a:prstGeom prst="rect">
            <a:avLst/>
          </a:prstGeom>
          <a:solidFill>
            <a:schemeClr val="tx1"/>
          </a:solidFill>
        </p:spPr>
      </p:pic>
      <p:sp>
        <p:nvSpPr>
          <p:cNvPr id="10" name="Text 7"/>
          <p:cNvSpPr/>
          <p:nvPr/>
        </p:nvSpPr>
        <p:spPr>
          <a:xfrm>
            <a:off x="1298448" y="1426464"/>
            <a:ext cx="4297680" cy="73152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One written language, many spoken</a:t>
            </a:r>
            <a:endParaRPr lang="en-US" sz="1150" dirty="0"/>
          </a:p>
          <a:p>
            <a:pPr marL="0" indent="0">
              <a:buNone/>
            </a:pPr>
            <a:r>
              <a:rPr lang="en-US" sz="950" dirty="0">
                <a:solidFill>
                  <a:srgbClr val="6E645A"/>
                </a:solidFill>
                <a:latin typeface="Calibri" pitchFamily="34" charset="0"/>
                <a:ea typeface="Calibri" pitchFamily="34" charset="-122"/>
                <a:cs typeface="Calibri" pitchFamily="34" charset="-120"/>
              </a:rPr>
              <a:t>Mandarin (Pǔtōnghuà) is official; Cantonese and regional dialects coexist. Shared characters unify the written word ; vital for packaging and marketing copy.</a:t>
            </a:r>
            <a:endParaRPr lang="en-US" sz="1150" dirty="0"/>
          </a:p>
        </p:txBody>
      </p:sp>
      <p:sp>
        <p:nvSpPr>
          <p:cNvPr id="11" name="Shape 8"/>
          <p:cNvSpPr/>
          <p:nvPr/>
        </p:nvSpPr>
        <p:spPr>
          <a:xfrm>
            <a:off x="502920" y="2340864"/>
            <a:ext cx="5212080" cy="859536"/>
          </a:xfrm>
          <a:prstGeom prst="roundRect">
            <a:avLst>
              <a:gd name="adj" fmla="val 851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2" name="Shape 9"/>
          <p:cNvSpPr/>
          <p:nvPr/>
        </p:nvSpPr>
        <p:spPr>
          <a:xfrm>
            <a:off x="685800" y="2542032"/>
            <a:ext cx="457200" cy="457200"/>
          </a:xfrm>
          <a:prstGeom prst="line">
            <a:avLst/>
          </a:prstGeom>
          <a:solidFill>
            <a:srgbClr val="8A6A2F"/>
          </a:solidFill>
          <a:ln/>
        </p:spPr>
        <p:txBody>
          <a:bodyPr/>
          <a:lstStyle/>
          <a:p>
            <a:endParaRPr lang="en-US"/>
          </a:p>
        </p:txBody>
      </p:sp>
      <p:pic>
        <p:nvPicPr>
          <p:cNvPr id="13" name="Image 1" descr="preencoded.png"/>
          <p:cNvPicPr>
            <a:picLocks noChangeAspect="1"/>
          </p:cNvPicPr>
          <p:nvPr/>
        </p:nvPicPr>
        <p:blipFill>
          <a:blip r:embed="rId4"/>
          <a:stretch>
            <a:fillRect/>
          </a:stretch>
        </p:blipFill>
        <p:spPr>
          <a:xfrm>
            <a:off x="795528" y="2651760"/>
            <a:ext cx="237744" cy="237744"/>
          </a:xfrm>
          <a:prstGeom prst="rect">
            <a:avLst/>
          </a:prstGeom>
          <a:solidFill>
            <a:schemeClr val="tx1"/>
          </a:solidFill>
        </p:spPr>
      </p:pic>
      <p:sp>
        <p:nvSpPr>
          <p:cNvPr id="14" name="Text 10"/>
          <p:cNvSpPr/>
          <p:nvPr/>
        </p:nvSpPr>
        <p:spPr>
          <a:xfrm>
            <a:off x="1298448" y="2414016"/>
            <a:ext cx="4297680" cy="73152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High-context, indirect style</a:t>
            </a:r>
            <a:endParaRPr lang="en-US" sz="1150" dirty="0"/>
          </a:p>
          <a:p>
            <a:pPr marL="0" indent="0">
              <a:buNone/>
            </a:pPr>
            <a:r>
              <a:rPr lang="en-US" sz="950" dirty="0">
                <a:solidFill>
                  <a:srgbClr val="6E645A"/>
                </a:solidFill>
                <a:latin typeface="Calibri" pitchFamily="34" charset="0"/>
                <a:ea typeface="Calibri" pitchFamily="34" charset="-122"/>
                <a:cs typeface="Calibri" pitchFamily="34" charset="-120"/>
              </a:rPr>
              <a:t>Meaning is carried in tone, context and silence. “We will consider it” often means no ; open refusal is avoided to preserve harmony and face.</a:t>
            </a:r>
            <a:endParaRPr lang="en-US" sz="1150" dirty="0"/>
          </a:p>
        </p:txBody>
      </p:sp>
      <p:sp>
        <p:nvSpPr>
          <p:cNvPr id="15" name="Shape 11"/>
          <p:cNvSpPr/>
          <p:nvPr/>
        </p:nvSpPr>
        <p:spPr>
          <a:xfrm>
            <a:off x="502920" y="3328416"/>
            <a:ext cx="5212080" cy="859536"/>
          </a:xfrm>
          <a:prstGeom prst="roundRect">
            <a:avLst>
              <a:gd name="adj" fmla="val 851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6" name="Shape 12"/>
          <p:cNvSpPr/>
          <p:nvPr/>
        </p:nvSpPr>
        <p:spPr>
          <a:xfrm>
            <a:off x="685800" y="3529584"/>
            <a:ext cx="457200" cy="457200"/>
          </a:xfrm>
          <a:prstGeom prst="line">
            <a:avLst/>
          </a:prstGeom>
          <a:solidFill>
            <a:srgbClr val="8A6A2F"/>
          </a:solidFill>
          <a:ln/>
        </p:spPr>
        <p:txBody>
          <a:bodyPr/>
          <a:lstStyle/>
          <a:p>
            <a:endParaRPr lang="en-US"/>
          </a:p>
        </p:txBody>
      </p:sp>
      <p:pic>
        <p:nvPicPr>
          <p:cNvPr id="17" name="Image 2" descr="preencoded.png"/>
          <p:cNvPicPr>
            <a:picLocks noChangeAspect="1"/>
          </p:cNvPicPr>
          <p:nvPr/>
        </p:nvPicPr>
        <p:blipFill>
          <a:blip r:embed="rId5"/>
          <a:stretch>
            <a:fillRect/>
          </a:stretch>
        </p:blipFill>
        <p:spPr>
          <a:xfrm>
            <a:off x="795528" y="3639312"/>
            <a:ext cx="237744" cy="237744"/>
          </a:xfrm>
          <a:prstGeom prst="rect">
            <a:avLst/>
          </a:prstGeom>
          <a:solidFill>
            <a:schemeClr val="tx1"/>
          </a:solidFill>
        </p:spPr>
      </p:pic>
      <p:sp>
        <p:nvSpPr>
          <p:cNvPr id="18" name="Text 13"/>
          <p:cNvSpPr/>
          <p:nvPr/>
        </p:nvSpPr>
        <p:spPr>
          <a:xfrm>
            <a:off x="1298448" y="3401568"/>
            <a:ext cx="4297680" cy="73152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Names, titles and etiquette</a:t>
            </a:r>
            <a:endParaRPr lang="en-US" sz="1150" dirty="0"/>
          </a:p>
          <a:p>
            <a:pPr marL="0" indent="0">
              <a:buNone/>
            </a:pPr>
            <a:r>
              <a:rPr lang="en-US" sz="950" dirty="0">
                <a:solidFill>
                  <a:srgbClr val="6E645A"/>
                </a:solidFill>
                <a:latin typeface="Calibri" pitchFamily="34" charset="0"/>
                <a:ea typeface="Calibri" pitchFamily="34" charset="-122"/>
                <a:cs typeface="Calibri" pitchFamily="34" charset="-120"/>
              </a:rPr>
              <a:t>Surname comes first; titles signal respect. Business cards are exchanged with two hands and read carefully ; small rituals with large meaning.</a:t>
            </a:r>
            <a:endParaRPr lang="en-US" sz="1150" dirty="0"/>
          </a:p>
        </p:txBody>
      </p:sp>
      <p:sp>
        <p:nvSpPr>
          <p:cNvPr id="19" name="Shape 14"/>
          <p:cNvSpPr/>
          <p:nvPr/>
        </p:nvSpPr>
        <p:spPr>
          <a:xfrm>
            <a:off x="5897880" y="1353312"/>
            <a:ext cx="2743200" cy="3017520"/>
          </a:xfrm>
          <a:prstGeom prst="roundRect">
            <a:avLst>
              <a:gd name="adj" fmla="val 2667"/>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20" name="Text 15"/>
          <p:cNvSpPr/>
          <p:nvPr/>
        </p:nvSpPr>
        <p:spPr>
          <a:xfrm>
            <a:off x="6108192" y="1499616"/>
            <a:ext cx="2377440" cy="457200"/>
          </a:xfrm>
          <a:prstGeom prst="rect">
            <a:avLst/>
          </a:prstGeom>
          <a:noFill/>
          <a:ln/>
        </p:spPr>
        <p:txBody>
          <a:bodyPr wrap="square" lIns="0" tIns="0" rIns="0" bIns="0" rtlCol="0" anchor="ctr"/>
          <a:lstStyle/>
          <a:p>
            <a:pPr marL="0" indent="0">
              <a:buNone/>
            </a:pPr>
            <a:r>
              <a:rPr lang="en-US" sz="1000" b="1" kern="0" spc="100" dirty="0">
                <a:solidFill>
                  <a:srgbClr val="E7D9B7"/>
                </a:solidFill>
                <a:latin typeface="Calibri" pitchFamily="34" charset="0"/>
                <a:ea typeface="Calibri" pitchFamily="34" charset="-122"/>
                <a:cs typeface="Calibri" pitchFamily="34" charset="-120"/>
              </a:rPr>
              <a:t>IMPACT ON CHARLOTTE TILBURY</a:t>
            </a:r>
            <a:endParaRPr lang="en-US" sz="1000" dirty="0"/>
          </a:p>
        </p:txBody>
      </p:sp>
      <p:sp>
        <p:nvSpPr>
          <p:cNvPr id="21" name="Text 16"/>
          <p:cNvSpPr/>
          <p:nvPr/>
        </p:nvSpPr>
        <p:spPr>
          <a:xfrm>
            <a:off x="6108192" y="1965960"/>
            <a:ext cx="2395728" cy="2331720"/>
          </a:xfrm>
          <a:prstGeom prst="rect">
            <a:avLst/>
          </a:prstGeom>
          <a:noFill/>
          <a:ln/>
        </p:spPr>
        <p:txBody>
          <a:bodyPr wrap="square" lIns="0" tIns="0" rIns="0" bIns="0" rtlCol="0" anchor="ctr"/>
          <a:lstStyle/>
          <a:p>
            <a:pPr marL="342900" indent="-342900">
              <a:spcAft>
                <a:spcPts val="700"/>
              </a:spcAft>
              <a:buSzPct val="100000"/>
              <a:buChar char="•"/>
            </a:pPr>
            <a:r>
              <a:rPr lang="en-US" sz="950" dirty="0">
                <a:solidFill>
                  <a:srgbClr val="FFFFFF"/>
                </a:solidFill>
                <a:latin typeface="Calibri" pitchFamily="34" charset="0"/>
                <a:ea typeface="Calibri" pitchFamily="34" charset="-122"/>
                <a:cs typeface="Calibri" pitchFamily="34" charset="-120"/>
              </a:rPr>
              <a:t>Product and shade naming: a Chinese name must be chosen with care , sound, meaning and characters all signal quality</a:t>
            </a:r>
            <a:endParaRPr lang="en-US" sz="950" dirty="0"/>
          </a:p>
          <a:p>
            <a:pPr marL="342900" indent="-342900">
              <a:spcAft>
                <a:spcPts val="700"/>
              </a:spcAft>
              <a:buSzPct val="100000"/>
              <a:buChar char="•"/>
            </a:pPr>
            <a:r>
              <a:rPr lang="en-US" sz="950" dirty="0">
                <a:solidFill>
                  <a:srgbClr val="FFFFFF"/>
                </a:solidFill>
                <a:latin typeface="Calibri" pitchFamily="34" charset="0"/>
                <a:ea typeface="Calibri" pitchFamily="34" charset="-122"/>
                <a:cs typeface="Calibri" pitchFamily="34" charset="-120"/>
              </a:rPr>
              <a:t>Professional translation for every campaign; poetic, evocative Chinese copy rather than literal translation</a:t>
            </a:r>
            <a:endParaRPr lang="en-US" sz="950" dirty="0"/>
          </a:p>
          <a:p>
            <a:pPr marL="342900" indent="-342900">
              <a:spcAft>
                <a:spcPts val="700"/>
              </a:spcAft>
              <a:buSzPct val="100000"/>
              <a:buChar char="•"/>
            </a:pPr>
            <a:r>
              <a:rPr lang="en-US" sz="950" dirty="0">
                <a:solidFill>
                  <a:srgbClr val="FFFFFF"/>
                </a:solidFill>
                <a:latin typeface="Calibri" pitchFamily="34" charset="0"/>
                <a:ea typeface="Calibri" pitchFamily="34" charset="-122"/>
                <a:cs typeface="Calibri" pitchFamily="34" charset="-120"/>
              </a:rPr>
              <a:t>Train the team to read indirect retailer feedback and never force a public “no”</a:t>
            </a:r>
            <a:endParaRPr lang="en-US" sz="9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06</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CHINESE CULTURE · PART II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People &amp; Social Structure</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A collectivist society ordered by family, hierarchy and relationships  (Hofstede et al., 2010; Fang, 2006)</a:t>
            </a:r>
            <a:endParaRPr lang="en-US" sz="1200" dirty="0"/>
          </a:p>
        </p:txBody>
      </p:sp>
      <p:sp>
        <p:nvSpPr>
          <p:cNvPr id="7" name="Shape 5"/>
          <p:cNvSpPr/>
          <p:nvPr/>
        </p:nvSpPr>
        <p:spPr>
          <a:xfrm>
            <a:off x="502920" y="1325880"/>
            <a:ext cx="2651760" cy="914400"/>
          </a:xfrm>
          <a:prstGeom prst="roundRect">
            <a:avLst>
              <a:gd name="adj" fmla="val 80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8" name="Text 6"/>
          <p:cNvSpPr/>
          <p:nvPr/>
        </p:nvSpPr>
        <p:spPr>
          <a:xfrm>
            <a:off x="640080" y="1417320"/>
            <a:ext cx="960120" cy="731520"/>
          </a:xfrm>
          <a:prstGeom prst="rect">
            <a:avLst/>
          </a:prstGeom>
          <a:noFill/>
          <a:ln/>
        </p:spPr>
        <p:txBody>
          <a:bodyPr wrap="square" lIns="0" tIns="0" rIns="0" bIns="0" rtlCol="0" anchor="ctr"/>
          <a:lstStyle/>
          <a:p>
            <a:pPr marL="0" indent="0" algn="ctr">
              <a:buNone/>
            </a:pPr>
            <a:r>
              <a:rPr lang="en-US" sz="2000" b="1" dirty="0">
                <a:solidFill>
                  <a:srgbClr val="8A6A2F"/>
                </a:solidFill>
                <a:latin typeface="Cambria" pitchFamily="34" charset="0"/>
                <a:ea typeface="Cambria" pitchFamily="34" charset="-122"/>
                <a:cs typeface="Cambria" pitchFamily="34" charset="-120"/>
              </a:rPr>
              <a:t>1.4bn</a:t>
            </a:r>
            <a:endParaRPr lang="en-US" sz="2000" dirty="0"/>
          </a:p>
        </p:txBody>
      </p:sp>
      <p:sp>
        <p:nvSpPr>
          <p:cNvPr id="9" name="Text 7"/>
          <p:cNvSpPr/>
          <p:nvPr/>
        </p:nvSpPr>
        <p:spPr>
          <a:xfrm>
            <a:off x="1618488" y="1399032"/>
            <a:ext cx="1481328" cy="786384"/>
          </a:xfrm>
          <a:prstGeom prst="rect">
            <a:avLst/>
          </a:prstGeom>
          <a:noFill/>
          <a:ln/>
        </p:spPr>
        <p:txBody>
          <a:bodyPr wrap="square" lIns="0" tIns="0" rIns="0" bIns="0" rtlCol="0" anchor="ctr"/>
          <a:lstStyle/>
          <a:p>
            <a:pPr marL="0" indent="0">
              <a:buNone/>
            </a:pPr>
            <a:r>
              <a:rPr lang="en-US" sz="850" dirty="0">
                <a:solidFill>
                  <a:srgbClr val="6E645A"/>
                </a:solidFill>
                <a:latin typeface="Calibri" pitchFamily="34" charset="0"/>
                <a:ea typeface="Calibri" pitchFamily="34" charset="-122"/>
                <a:cs typeface="Calibri" pitchFamily="34" charset="-120"/>
              </a:rPr>
              <a:t>people: the world's second-largest consumer market</a:t>
            </a:r>
            <a:endParaRPr lang="en-US" sz="850" dirty="0"/>
          </a:p>
        </p:txBody>
      </p:sp>
      <p:sp>
        <p:nvSpPr>
          <p:cNvPr id="10" name="Shape 8"/>
          <p:cNvSpPr/>
          <p:nvPr/>
        </p:nvSpPr>
        <p:spPr>
          <a:xfrm>
            <a:off x="3337560" y="1325880"/>
            <a:ext cx="2651760" cy="914400"/>
          </a:xfrm>
          <a:prstGeom prst="roundRect">
            <a:avLst>
              <a:gd name="adj" fmla="val 80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1" name="Text 9"/>
          <p:cNvSpPr/>
          <p:nvPr/>
        </p:nvSpPr>
        <p:spPr>
          <a:xfrm>
            <a:off x="3474720" y="1417320"/>
            <a:ext cx="960120" cy="731520"/>
          </a:xfrm>
          <a:prstGeom prst="rect">
            <a:avLst/>
          </a:prstGeom>
          <a:noFill/>
          <a:ln/>
        </p:spPr>
        <p:txBody>
          <a:bodyPr wrap="square" lIns="0" tIns="0" rIns="0" bIns="0" rtlCol="0" anchor="ctr"/>
          <a:lstStyle/>
          <a:p>
            <a:pPr marL="0" indent="0" algn="ctr">
              <a:buNone/>
            </a:pPr>
            <a:r>
              <a:rPr lang="en-US" sz="2000" b="1" dirty="0">
                <a:solidFill>
                  <a:srgbClr val="8A6A2F"/>
                </a:solidFill>
                <a:latin typeface="Cambria" pitchFamily="34" charset="0"/>
                <a:ea typeface="Cambria" pitchFamily="34" charset="-122"/>
                <a:cs typeface="Cambria" pitchFamily="34" charset="-120"/>
              </a:rPr>
              <a:t>~92%</a:t>
            </a:r>
            <a:endParaRPr lang="en-US" sz="2000" dirty="0"/>
          </a:p>
        </p:txBody>
      </p:sp>
      <p:sp>
        <p:nvSpPr>
          <p:cNvPr id="12" name="Text 10"/>
          <p:cNvSpPr/>
          <p:nvPr/>
        </p:nvSpPr>
        <p:spPr>
          <a:xfrm>
            <a:off x="4453128" y="1399032"/>
            <a:ext cx="1481328" cy="786384"/>
          </a:xfrm>
          <a:prstGeom prst="rect">
            <a:avLst/>
          </a:prstGeom>
          <a:noFill/>
          <a:ln/>
        </p:spPr>
        <p:txBody>
          <a:bodyPr wrap="square" lIns="0" tIns="0" rIns="0" bIns="0" rtlCol="0" anchor="ctr"/>
          <a:lstStyle/>
          <a:p>
            <a:pPr marL="0" indent="0">
              <a:buNone/>
            </a:pPr>
            <a:r>
              <a:rPr lang="en-US" sz="850" dirty="0">
                <a:solidFill>
                  <a:srgbClr val="6E645A"/>
                </a:solidFill>
                <a:latin typeface="Calibri" pitchFamily="34" charset="0"/>
                <a:ea typeface="Calibri" pitchFamily="34" charset="-122"/>
                <a:cs typeface="Calibri" pitchFamily="34" charset="-120"/>
              </a:rPr>
              <a:t>Han Chinese, alongside 55 recognised ethnic minority groups</a:t>
            </a:r>
            <a:endParaRPr lang="en-US" sz="850" dirty="0"/>
          </a:p>
        </p:txBody>
      </p:sp>
      <p:sp>
        <p:nvSpPr>
          <p:cNvPr id="13" name="Shape 11"/>
          <p:cNvSpPr/>
          <p:nvPr/>
        </p:nvSpPr>
        <p:spPr>
          <a:xfrm>
            <a:off x="6172200" y="1325880"/>
            <a:ext cx="2651760" cy="914400"/>
          </a:xfrm>
          <a:prstGeom prst="roundRect">
            <a:avLst>
              <a:gd name="adj" fmla="val 80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4" name="Text 12"/>
          <p:cNvSpPr/>
          <p:nvPr/>
        </p:nvSpPr>
        <p:spPr>
          <a:xfrm>
            <a:off x="6309360" y="1417320"/>
            <a:ext cx="960120" cy="731520"/>
          </a:xfrm>
          <a:prstGeom prst="rect">
            <a:avLst/>
          </a:prstGeom>
          <a:noFill/>
          <a:ln/>
        </p:spPr>
        <p:txBody>
          <a:bodyPr wrap="square" lIns="0" tIns="0" rIns="0" bIns="0" rtlCol="0" anchor="ctr"/>
          <a:lstStyle/>
          <a:p>
            <a:pPr marL="0" indent="0" algn="ctr">
              <a:buNone/>
            </a:pPr>
            <a:r>
              <a:rPr lang="en-US" sz="2000" b="1" dirty="0">
                <a:solidFill>
                  <a:srgbClr val="8A6A2F"/>
                </a:solidFill>
                <a:latin typeface="Cambria" pitchFamily="34" charset="0"/>
                <a:ea typeface="Cambria" pitchFamily="34" charset="-122"/>
                <a:cs typeface="Cambria" pitchFamily="34" charset="-120"/>
              </a:rPr>
              <a:t>¥580bn+</a:t>
            </a:r>
            <a:endParaRPr lang="en-US" sz="2000" dirty="0"/>
          </a:p>
        </p:txBody>
      </p:sp>
      <p:sp>
        <p:nvSpPr>
          <p:cNvPr id="15" name="Text 13"/>
          <p:cNvSpPr/>
          <p:nvPr/>
        </p:nvSpPr>
        <p:spPr>
          <a:xfrm>
            <a:off x="7287768" y="1399032"/>
            <a:ext cx="1481328" cy="786384"/>
          </a:xfrm>
          <a:prstGeom prst="rect">
            <a:avLst/>
          </a:prstGeom>
          <a:noFill/>
          <a:ln/>
        </p:spPr>
        <p:txBody>
          <a:bodyPr wrap="square" lIns="0" tIns="0" rIns="0" bIns="0" rtlCol="0" anchor="ctr"/>
          <a:lstStyle/>
          <a:p>
            <a:pPr marL="0" indent="0">
              <a:buNone/>
            </a:pPr>
            <a:r>
              <a:rPr lang="en-US" sz="850" dirty="0">
                <a:solidFill>
                  <a:srgbClr val="6E645A"/>
                </a:solidFill>
                <a:latin typeface="Calibri" pitchFamily="34" charset="0"/>
                <a:ea typeface="Calibri" pitchFamily="34" charset="-122"/>
                <a:cs typeface="Calibri" pitchFamily="34" charset="-120"/>
              </a:rPr>
              <a:t>estimated size of China's cosmetics market  (China Daily, 2025)</a:t>
            </a:r>
            <a:endParaRPr lang="en-US" sz="850" dirty="0"/>
          </a:p>
        </p:txBody>
      </p:sp>
      <p:sp>
        <p:nvSpPr>
          <p:cNvPr id="16" name="Shape 14"/>
          <p:cNvSpPr/>
          <p:nvPr/>
        </p:nvSpPr>
        <p:spPr>
          <a:xfrm>
            <a:off x="502920" y="2423160"/>
            <a:ext cx="5212080" cy="2286000"/>
          </a:xfrm>
          <a:prstGeom prst="roundRect">
            <a:avLst>
              <a:gd name="adj" fmla="val 32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7" name="Text 15"/>
          <p:cNvSpPr/>
          <p:nvPr/>
        </p:nvSpPr>
        <p:spPr>
          <a:xfrm>
            <a:off x="731520" y="2560320"/>
            <a:ext cx="4754880" cy="256032"/>
          </a:xfrm>
          <a:prstGeom prst="rect">
            <a:avLst/>
          </a:prstGeom>
          <a:noFill/>
          <a:ln/>
        </p:spPr>
        <p:txBody>
          <a:bodyPr wrap="square" lIns="0" tIns="0" rIns="0" bIns="0" rtlCol="0" anchor="ctr"/>
          <a:lstStyle/>
          <a:p>
            <a:pPr marL="0" indent="0">
              <a:buNone/>
            </a:pPr>
            <a:r>
              <a:rPr lang="en-US" sz="1100" b="1" kern="0" spc="200" dirty="0">
                <a:solidFill>
                  <a:srgbClr val="8A6A2F"/>
                </a:solidFill>
                <a:latin typeface="Calibri" pitchFamily="34" charset="0"/>
                <a:ea typeface="Calibri" pitchFamily="34" charset="-122"/>
                <a:cs typeface="Calibri" pitchFamily="34" charset="-120"/>
              </a:rPr>
              <a:t>HOW SOCIETY IS ORGANISED</a:t>
            </a:r>
            <a:endParaRPr lang="en-US" sz="1100" dirty="0"/>
          </a:p>
        </p:txBody>
      </p:sp>
      <p:sp>
        <p:nvSpPr>
          <p:cNvPr id="18" name="Text 16"/>
          <p:cNvSpPr/>
          <p:nvPr/>
        </p:nvSpPr>
        <p:spPr>
          <a:xfrm>
            <a:off x="731520" y="2862072"/>
            <a:ext cx="4800600" cy="1737360"/>
          </a:xfrm>
          <a:prstGeom prst="rect">
            <a:avLst/>
          </a:prstGeom>
          <a:noFill/>
          <a:ln/>
        </p:spPr>
        <p:txBody>
          <a:bodyPr wrap="square" lIns="0" tIns="0" rIns="0" bIns="0" rtlCol="0" anchor="ctr"/>
          <a:lstStyle/>
          <a:p>
            <a:pPr marL="0" indent="0">
              <a:spcAft>
                <a:spcPts val="600"/>
              </a:spcAft>
              <a:buNone/>
            </a:pPr>
            <a:r>
              <a:rPr lang="en-US" sz="1050" b="1" dirty="0">
                <a:solidFill>
                  <a:srgbClr val="211C18"/>
                </a:solidFill>
                <a:latin typeface="Calibri" pitchFamily="34" charset="0"/>
                <a:ea typeface="Calibri" pitchFamily="34" charset="-122"/>
                <a:cs typeface="Calibri" pitchFamily="34" charset="-120"/>
              </a:rPr>
              <a:t>Collectivism — </a:t>
            </a:r>
            <a:r>
              <a:rPr lang="en-US" sz="1050" dirty="0">
                <a:solidFill>
                  <a:srgbClr val="6E645A"/>
                </a:solidFill>
                <a:latin typeface="Calibri" pitchFamily="34" charset="0"/>
                <a:ea typeface="Calibri" pitchFamily="34" charset="-122"/>
                <a:cs typeface="Calibri" pitchFamily="34" charset="-120"/>
              </a:rPr>
              <a:t>identity is rooted in the group: family, employer, nation; purchase decisions weigh peer and family opinion heavily</a:t>
            </a:r>
            <a:endParaRPr lang="en-US" sz="1050" dirty="0"/>
          </a:p>
          <a:p>
            <a:pPr marL="0" indent="0">
              <a:spcAft>
                <a:spcPts val="600"/>
              </a:spcAft>
              <a:buNone/>
            </a:pPr>
            <a:r>
              <a:rPr lang="en-US" sz="1050" b="1" dirty="0">
                <a:solidFill>
                  <a:srgbClr val="211C18"/>
                </a:solidFill>
                <a:latin typeface="Calibri" pitchFamily="34" charset="0"/>
                <a:ea typeface="Calibri" pitchFamily="34" charset="-122"/>
                <a:cs typeface="Calibri" pitchFamily="34" charset="-120"/>
              </a:rPr>
              <a:t>Family centrality — </a:t>
            </a:r>
            <a:r>
              <a:rPr lang="en-US" sz="1050" dirty="0">
                <a:solidFill>
                  <a:srgbClr val="6E645A"/>
                </a:solidFill>
                <a:latin typeface="Calibri" pitchFamily="34" charset="0"/>
                <a:ea typeface="Calibri" pitchFamily="34" charset="-122"/>
                <a:cs typeface="Calibri" pitchFamily="34" charset="-120"/>
              </a:rPr>
              <a:t>filial piety and generational obligation shape gifting, spending and self-presentation</a:t>
            </a:r>
            <a:endParaRPr lang="en-US" sz="1050" dirty="0"/>
          </a:p>
          <a:p>
            <a:pPr marL="0" indent="0">
              <a:spcAft>
                <a:spcPts val="600"/>
              </a:spcAft>
              <a:buNone/>
            </a:pPr>
            <a:r>
              <a:rPr lang="en-US" sz="1050" b="1" dirty="0">
                <a:solidFill>
                  <a:srgbClr val="211C18"/>
                </a:solidFill>
                <a:latin typeface="Calibri" pitchFamily="34" charset="0"/>
                <a:ea typeface="Calibri" pitchFamily="34" charset="-122"/>
                <a:cs typeface="Calibri" pitchFamily="34" charset="-120"/>
              </a:rPr>
              <a:t>Confucian hierarchy — </a:t>
            </a:r>
            <a:r>
              <a:rPr lang="en-US" sz="1050" dirty="0">
                <a:solidFill>
                  <a:srgbClr val="6E645A"/>
                </a:solidFill>
                <a:latin typeface="Calibri" pitchFamily="34" charset="0"/>
                <a:ea typeface="Calibri" pitchFamily="34" charset="-122"/>
                <a:cs typeface="Calibri" pitchFamily="34" charset="-120"/>
              </a:rPr>
              <a:t>age, rank and seniority are respected; order and deference are virtues, not weaknesses</a:t>
            </a:r>
            <a:endParaRPr lang="en-US" sz="1050" dirty="0"/>
          </a:p>
          <a:p>
            <a:pPr marL="0" indent="0">
              <a:spcAft>
                <a:spcPts val="600"/>
              </a:spcAft>
              <a:buNone/>
            </a:pPr>
            <a:r>
              <a:rPr lang="en-US" sz="1050" b="1" dirty="0">
                <a:solidFill>
                  <a:srgbClr val="211C18"/>
                </a:solidFill>
                <a:latin typeface="Calibri" pitchFamily="34" charset="0"/>
                <a:ea typeface="Calibri" pitchFamily="34" charset="-122"/>
                <a:cs typeface="Calibri" pitchFamily="34" charset="-120"/>
              </a:rPr>
              <a:t>Guānxi networks — </a:t>
            </a:r>
            <a:r>
              <a:rPr lang="en-US" sz="1050" dirty="0">
                <a:solidFill>
                  <a:srgbClr val="6E645A"/>
                </a:solidFill>
                <a:latin typeface="Calibri" pitchFamily="34" charset="0"/>
                <a:ea typeface="Calibri" pitchFamily="34" charset="-122"/>
                <a:cs typeface="Calibri" pitchFamily="34" charset="-120"/>
              </a:rPr>
              <a:t>webs of reciprocal personal relationships through which trust, distribution and retail space are secured</a:t>
            </a:r>
            <a:endParaRPr lang="en-US" sz="1050" dirty="0"/>
          </a:p>
        </p:txBody>
      </p:sp>
      <p:sp>
        <p:nvSpPr>
          <p:cNvPr id="19" name="Shape 17"/>
          <p:cNvSpPr/>
          <p:nvPr/>
        </p:nvSpPr>
        <p:spPr>
          <a:xfrm>
            <a:off x="5897880" y="2423160"/>
            <a:ext cx="2743200" cy="2286000"/>
          </a:xfrm>
          <a:prstGeom prst="roundRect">
            <a:avLst>
              <a:gd name="adj" fmla="val 3200"/>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20" name="Text 18"/>
          <p:cNvSpPr/>
          <p:nvPr/>
        </p:nvSpPr>
        <p:spPr>
          <a:xfrm>
            <a:off x="6108192" y="2560320"/>
            <a:ext cx="2377440" cy="457200"/>
          </a:xfrm>
          <a:prstGeom prst="rect">
            <a:avLst/>
          </a:prstGeom>
          <a:noFill/>
          <a:ln/>
        </p:spPr>
        <p:txBody>
          <a:bodyPr wrap="square" lIns="0" tIns="0" rIns="0" bIns="0" rtlCol="0" anchor="ctr"/>
          <a:lstStyle/>
          <a:p>
            <a:pPr marL="0" indent="0">
              <a:buNone/>
            </a:pPr>
            <a:r>
              <a:rPr lang="en-US" sz="1000" b="1" kern="0" spc="100" dirty="0">
                <a:solidFill>
                  <a:srgbClr val="E7D9B7"/>
                </a:solidFill>
                <a:latin typeface="Calibri" pitchFamily="34" charset="0"/>
                <a:ea typeface="Calibri" pitchFamily="34" charset="-122"/>
                <a:cs typeface="Calibri" pitchFamily="34" charset="-120"/>
              </a:rPr>
              <a:t>IMPACT ON CHARLOTTE TILBURY</a:t>
            </a:r>
            <a:endParaRPr lang="en-US" sz="1000" dirty="0"/>
          </a:p>
        </p:txBody>
      </p:sp>
      <p:sp>
        <p:nvSpPr>
          <p:cNvPr id="21" name="Text 19"/>
          <p:cNvSpPr/>
          <p:nvPr/>
        </p:nvSpPr>
        <p:spPr>
          <a:xfrm>
            <a:off x="6108192" y="2871216"/>
            <a:ext cx="2395728" cy="1737360"/>
          </a:xfrm>
          <a:prstGeom prst="rect">
            <a:avLst/>
          </a:prstGeom>
          <a:noFill/>
          <a:ln/>
        </p:spPr>
        <p:txBody>
          <a:bodyPr wrap="square" lIns="0" tIns="0" rIns="0" bIns="0" rtlCol="0" anchor="ctr"/>
          <a:lstStyle/>
          <a:p>
            <a:pPr marL="342900" indent="-342900">
              <a:spcAft>
                <a:spcPts val="600"/>
              </a:spcAft>
              <a:buSzPct val="100000"/>
              <a:buChar char="•"/>
            </a:pPr>
            <a:r>
              <a:rPr lang="en-US" sz="900" dirty="0">
                <a:solidFill>
                  <a:srgbClr val="FFFFFF"/>
                </a:solidFill>
                <a:latin typeface="Calibri" pitchFamily="34" charset="0"/>
                <a:ea typeface="Calibri" pitchFamily="34" charset="-122"/>
                <a:cs typeface="Calibri" pitchFamily="34" charset="-120"/>
              </a:rPr>
              <a:t>Marketing must build peer and family validation, not just individual desire, reviews and social proof are decisive</a:t>
            </a:r>
            <a:endParaRPr lang="en-US" sz="900" dirty="0"/>
          </a:p>
          <a:p>
            <a:pPr marL="342900" indent="-342900">
              <a:spcAft>
                <a:spcPts val="600"/>
              </a:spcAft>
              <a:buSzPct val="100000"/>
              <a:buChar char="•"/>
            </a:pPr>
            <a:r>
              <a:rPr lang="en-US" sz="900" dirty="0">
                <a:solidFill>
                  <a:srgbClr val="FFFFFF"/>
                </a:solidFill>
                <a:latin typeface="Calibri" pitchFamily="34" charset="0"/>
                <a:ea typeface="Calibri" pitchFamily="34" charset="-122"/>
                <a:cs typeface="Calibri" pitchFamily="34" charset="-120"/>
              </a:rPr>
              <a:t>Expect collective, top-down decisions from any retail partner, one meeting rarely decides anything</a:t>
            </a:r>
            <a:endParaRPr lang="en-US" sz="900" dirty="0"/>
          </a:p>
          <a:p>
            <a:pPr marL="342900" indent="-342900">
              <a:spcAft>
                <a:spcPts val="600"/>
              </a:spcAft>
              <a:buSzPct val="100000"/>
              <a:buChar char="•"/>
            </a:pPr>
            <a:r>
              <a:rPr lang="en-US" sz="900" dirty="0">
                <a:solidFill>
                  <a:srgbClr val="FFFFFF"/>
                </a:solidFill>
                <a:latin typeface="Calibri" pitchFamily="34" charset="0"/>
                <a:ea typeface="Calibri" pitchFamily="34" charset="-122"/>
                <a:cs typeface="Calibri" pitchFamily="34" charset="-120"/>
              </a:rPr>
              <a:t>Relationships must be built before shelf space or counter placement follows</a:t>
            </a:r>
            <a:endParaRPr lang="en-US" sz="9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07</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CHINESE CULTURE · PART III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Religious &amp; Philosophical Values</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Three traditions blend into one worldview: harmony, balance and patience  (Fang, 2006)</a:t>
            </a:r>
            <a:endParaRPr lang="en-US" sz="1200" dirty="0"/>
          </a:p>
        </p:txBody>
      </p:sp>
      <p:sp>
        <p:nvSpPr>
          <p:cNvPr id="7" name="Shape 5"/>
          <p:cNvSpPr/>
          <p:nvPr/>
        </p:nvSpPr>
        <p:spPr>
          <a:xfrm>
            <a:off x="502920" y="1371600"/>
            <a:ext cx="2651760" cy="1828800"/>
          </a:xfrm>
          <a:prstGeom prst="roundRect">
            <a:avLst>
              <a:gd name="adj" fmla="val 40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pic>
        <p:nvPicPr>
          <p:cNvPr id="9" name="Image 0" descr="preencoded.png"/>
          <p:cNvPicPr>
            <a:picLocks noChangeAspect="1"/>
          </p:cNvPicPr>
          <p:nvPr/>
        </p:nvPicPr>
        <p:blipFill>
          <a:blip r:embed="rId3"/>
          <a:stretch>
            <a:fillRect/>
          </a:stretch>
        </p:blipFill>
        <p:spPr>
          <a:xfrm>
            <a:off x="1682496" y="1682496"/>
            <a:ext cx="292608" cy="292608"/>
          </a:xfrm>
          <a:prstGeom prst="rect">
            <a:avLst/>
          </a:prstGeom>
        </p:spPr>
      </p:pic>
      <p:sp>
        <p:nvSpPr>
          <p:cNvPr id="10" name="Text 7"/>
          <p:cNvSpPr/>
          <p:nvPr/>
        </p:nvSpPr>
        <p:spPr>
          <a:xfrm>
            <a:off x="594360" y="2212848"/>
            <a:ext cx="2468880" cy="274320"/>
          </a:xfrm>
          <a:prstGeom prst="rect">
            <a:avLst/>
          </a:prstGeom>
          <a:noFill/>
          <a:ln/>
        </p:spPr>
        <p:txBody>
          <a:bodyPr wrap="square" lIns="0" tIns="0" rIns="0" bIns="0" rtlCol="0" anchor="ctr"/>
          <a:lstStyle/>
          <a:p>
            <a:pPr marL="0" indent="0" algn="ctr">
              <a:buNone/>
            </a:pPr>
            <a:r>
              <a:rPr lang="en-US" sz="1300" b="1" dirty="0">
                <a:solidFill>
                  <a:srgbClr val="8A6A2F"/>
                </a:solidFill>
                <a:latin typeface="Calibri" pitchFamily="34" charset="0"/>
                <a:ea typeface="Calibri" pitchFamily="34" charset="-122"/>
                <a:cs typeface="Calibri" pitchFamily="34" charset="-120"/>
              </a:rPr>
              <a:t>Confucianism</a:t>
            </a:r>
            <a:endParaRPr lang="en-US" sz="1300" dirty="0"/>
          </a:p>
        </p:txBody>
      </p:sp>
      <p:sp>
        <p:nvSpPr>
          <p:cNvPr id="11" name="Text 8"/>
          <p:cNvSpPr/>
          <p:nvPr/>
        </p:nvSpPr>
        <p:spPr>
          <a:xfrm>
            <a:off x="667512" y="2496312"/>
            <a:ext cx="2331720" cy="658368"/>
          </a:xfrm>
          <a:prstGeom prst="rect">
            <a:avLst/>
          </a:prstGeom>
          <a:noFill/>
          <a:ln/>
        </p:spPr>
        <p:txBody>
          <a:bodyPr wrap="square" lIns="0" tIns="0" rIns="0" bIns="0" rtlCol="0" anchor="ctr"/>
          <a:lstStyle/>
          <a:p>
            <a:pPr marL="0" indent="0" algn="ctr">
              <a:buNone/>
            </a:pPr>
            <a:r>
              <a:rPr lang="en-US" sz="900" dirty="0">
                <a:solidFill>
                  <a:srgbClr val="6E645A"/>
                </a:solidFill>
                <a:latin typeface="Calibri" pitchFamily="34" charset="0"/>
                <a:ea typeface="Calibri" pitchFamily="34" charset="-122"/>
                <a:cs typeface="Calibri" pitchFamily="34" charset="-120"/>
              </a:rPr>
              <a:t>Social order, respect for elders and authority, duty, education and “face” — the ethical backbone of business conduct.</a:t>
            </a:r>
            <a:endParaRPr lang="en-US" sz="900" dirty="0"/>
          </a:p>
        </p:txBody>
      </p:sp>
      <p:pic>
        <p:nvPicPr>
          <p:cNvPr id="14" name="Image 1" descr="preencoded.png"/>
          <p:cNvPicPr>
            <a:picLocks noChangeAspect="1"/>
          </p:cNvPicPr>
          <p:nvPr/>
        </p:nvPicPr>
        <p:blipFill>
          <a:blip r:embed="rId4"/>
          <a:stretch>
            <a:fillRect/>
          </a:stretch>
        </p:blipFill>
        <p:spPr>
          <a:xfrm>
            <a:off x="4517136" y="1682496"/>
            <a:ext cx="292608" cy="292608"/>
          </a:xfrm>
          <a:prstGeom prst="rect">
            <a:avLst/>
          </a:prstGeom>
        </p:spPr>
      </p:pic>
      <p:sp>
        <p:nvSpPr>
          <p:cNvPr id="15" name="Text 11"/>
          <p:cNvSpPr/>
          <p:nvPr/>
        </p:nvSpPr>
        <p:spPr>
          <a:xfrm>
            <a:off x="3429000" y="2212848"/>
            <a:ext cx="2468880" cy="274320"/>
          </a:xfrm>
          <a:prstGeom prst="rect">
            <a:avLst/>
          </a:prstGeom>
          <a:noFill/>
          <a:ln/>
        </p:spPr>
        <p:txBody>
          <a:bodyPr wrap="square" lIns="0" tIns="0" rIns="0" bIns="0" rtlCol="0" anchor="ctr"/>
          <a:lstStyle/>
          <a:p>
            <a:pPr marL="0" indent="0" algn="ctr">
              <a:buNone/>
            </a:pPr>
            <a:r>
              <a:rPr lang="en-US" sz="1300" b="1" dirty="0">
                <a:solidFill>
                  <a:srgbClr val="8A6A2F"/>
                </a:solidFill>
                <a:latin typeface="Calibri" pitchFamily="34" charset="0"/>
                <a:ea typeface="Calibri" pitchFamily="34" charset="-122"/>
                <a:cs typeface="Calibri" pitchFamily="34" charset="-120"/>
              </a:rPr>
              <a:t>Taoism</a:t>
            </a:r>
            <a:endParaRPr lang="en-US" sz="1300" dirty="0"/>
          </a:p>
        </p:txBody>
      </p:sp>
      <p:sp>
        <p:nvSpPr>
          <p:cNvPr id="16" name="Text 12"/>
          <p:cNvSpPr/>
          <p:nvPr/>
        </p:nvSpPr>
        <p:spPr>
          <a:xfrm>
            <a:off x="3502152" y="2496312"/>
            <a:ext cx="2331720" cy="658368"/>
          </a:xfrm>
          <a:prstGeom prst="rect">
            <a:avLst/>
          </a:prstGeom>
          <a:noFill/>
          <a:ln/>
        </p:spPr>
        <p:txBody>
          <a:bodyPr wrap="square" lIns="0" tIns="0" rIns="0" bIns="0" rtlCol="0" anchor="ctr"/>
          <a:lstStyle/>
          <a:p>
            <a:pPr marL="0" indent="0" algn="ctr">
              <a:buNone/>
            </a:pPr>
            <a:r>
              <a:rPr lang="en-US" sz="900" dirty="0">
                <a:solidFill>
                  <a:srgbClr val="6E645A"/>
                </a:solidFill>
                <a:latin typeface="Calibri" pitchFamily="34" charset="0"/>
                <a:ea typeface="Calibri" pitchFamily="34" charset="-122"/>
                <a:cs typeface="Calibri" pitchFamily="34" charset="-120"/>
              </a:rPr>
              <a:t>Balance and harmony (yin–yang); avoiding open conflict; a worldview that also shapes ideas of natural, balanced beauty.</a:t>
            </a:r>
            <a:endParaRPr lang="en-US" sz="900" dirty="0"/>
          </a:p>
        </p:txBody>
      </p:sp>
      <p:sp>
        <p:nvSpPr>
          <p:cNvPr id="17" name="Shape 13"/>
          <p:cNvSpPr/>
          <p:nvPr/>
        </p:nvSpPr>
        <p:spPr>
          <a:xfrm>
            <a:off x="6172200" y="1371600"/>
            <a:ext cx="2651760" cy="1828800"/>
          </a:xfrm>
          <a:prstGeom prst="roundRect">
            <a:avLst>
              <a:gd name="adj" fmla="val 4000"/>
            </a:avLst>
          </a:prstGeom>
          <a:solidFill>
            <a:srgbClr val="F6EFE6"/>
          </a:solidFill>
          <a:ln/>
          <a:effectLst>
            <a:outerShdw blurRad="101600" dist="25400" dir="2700000" algn="bl" rotWithShape="0">
              <a:srgbClr val="000000">
                <a:alpha val="14000"/>
              </a:srgbClr>
            </a:outerShdw>
          </a:effectLst>
        </p:spPr>
        <p:txBody>
          <a:bodyPr/>
          <a:lstStyle/>
          <a:p>
            <a:endParaRPr lang="en-US"/>
          </a:p>
        </p:txBody>
      </p:sp>
      <p:pic>
        <p:nvPicPr>
          <p:cNvPr id="19" name="Image 2" descr="preencoded.png"/>
          <p:cNvPicPr>
            <a:picLocks noChangeAspect="1"/>
          </p:cNvPicPr>
          <p:nvPr/>
        </p:nvPicPr>
        <p:blipFill>
          <a:blip r:embed="rId5"/>
          <a:stretch>
            <a:fillRect/>
          </a:stretch>
        </p:blipFill>
        <p:spPr>
          <a:xfrm>
            <a:off x="7351776" y="1682496"/>
            <a:ext cx="292608" cy="292608"/>
          </a:xfrm>
          <a:prstGeom prst="rect">
            <a:avLst/>
          </a:prstGeom>
        </p:spPr>
      </p:pic>
      <p:sp>
        <p:nvSpPr>
          <p:cNvPr id="20" name="Text 15"/>
          <p:cNvSpPr/>
          <p:nvPr/>
        </p:nvSpPr>
        <p:spPr>
          <a:xfrm>
            <a:off x="6263640" y="2212848"/>
            <a:ext cx="2468880" cy="274320"/>
          </a:xfrm>
          <a:prstGeom prst="rect">
            <a:avLst/>
          </a:prstGeom>
          <a:noFill/>
          <a:ln/>
        </p:spPr>
        <p:txBody>
          <a:bodyPr wrap="square" lIns="0" tIns="0" rIns="0" bIns="0" rtlCol="0" anchor="ctr"/>
          <a:lstStyle/>
          <a:p>
            <a:pPr marL="0" indent="0" algn="ctr">
              <a:buNone/>
            </a:pPr>
            <a:r>
              <a:rPr lang="en-US" sz="1300" b="1" dirty="0">
                <a:solidFill>
                  <a:srgbClr val="8A6A2F"/>
                </a:solidFill>
                <a:latin typeface="Calibri" pitchFamily="34" charset="0"/>
                <a:ea typeface="Calibri" pitchFamily="34" charset="-122"/>
                <a:cs typeface="Calibri" pitchFamily="34" charset="-120"/>
              </a:rPr>
              <a:t>Buddhism</a:t>
            </a:r>
            <a:endParaRPr lang="en-US" sz="1300" dirty="0"/>
          </a:p>
        </p:txBody>
      </p:sp>
      <p:sp>
        <p:nvSpPr>
          <p:cNvPr id="21" name="Text 16"/>
          <p:cNvSpPr/>
          <p:nvPr/>
        </p:nvSpPr>
        <p:spPr>
          <a:xfrm>
            <a:off x="6336792" y="2496312"/>
            <a:ext cx="2331720" cy="658368"/>
          </a:xfrm>
          <a:prstGeom prst="rect">
            <a:avLst/>
          </a:prstGeom>
          <a:noFill/>
          <a:ln/>
        </p:spPr>
        <p:txBody>
          <a:bodyPr wrap="square" lIns="0" tIns="0" rIns="0" bIns="0" rtlCol="0" anchor="ctr"/>
          <a:lstStyle/>
          <a:p>
            <a:pPr marL="0" indent="0" algn="ctr">
              <a:buNone/>
            </a:pPr>
            <a:r>
              <a:rPr lang="en-US" sz="900" dirty="0">
                <a:solidFill>
                  <a:srgbClr val="6E645A"/>
                </a:solidFill>
                <a:latin typeface="Calibri" pitchFamily="34" charset="0"/>
                <a:ea typeface="Calibri" pitchFamily="34" charset="-122"/>
                <a:cs typeface="Calibri" pitchFamily="34" charset="-120"/>
              </a:rPr>
              <a:t>Patience, moderation and long-term karma, reinforcing China's famously long-time horizons in business.</a:t>
            </a:r>
            <a:endParaRPr lang="en-US" sz="900" dirty="0"/>
          </a:p>
        </p:txBody>
      </p:sp>
      <p:sp>
        <p:nvSpPr>
          <p:cNvPr id="22" name="Shape 17"/>
          <p:cNvSpPr/>
          <p:nvPr/>
        </p:nvSpPr>
        <p:spPr>
          <a:xfrm>
            <a:off x="502920" y="3383280"/>
            <a:ext cx="8138160" cy="658368"/>
          </a:xfrm>
          <a:prstGeom prst="roundRect">
            <a:avLst>
              <a:gd name="adj" fmla="val 11111"/>
            </a:avLst>
          </a:prstGeom>
          <a:solidFill>
            <a:srgbClr val="F6EFE6"/>
          </a:solidFill>
          <a:ln/>
        </p:spPr>
        <p:txBody>
          <a:bodyPr/>
          <a:lstStyle/>
          <a:p>
            <a:endParaRPr lang="en-US"/>
          </a:p>
        </p:txBody>
      </p:sp>
      <p:pic>
        <p:nvPicPr>
          <p:cNvPr id="23" name="Image 3" descr="preencoded.png"/>
          <p:cNvPicPr>
            <a:picLocks noChangeAspect="1"/>
          </p:cNvPicPr>
          <p:nvPr/>
        </p:nvPicPr>
        <p:blipFill>
          <a:blip r:embed="rId6"/>
          <a:stretch>
            <a:fillRect/>
          </a:stretch>
        </p:blipFill>
        <p:spPr>
          <a:xfrm>
            <a:off x="713232" y="3547872"/>
            <a:ext cx="329184" cy="329184"/>
          </a:xfrm>
          <a:prstGeom prst="rect">
            <a:avLst/>
          </a:prstGeom>
        </p:spPr>
      </p:pic>
      <p:sp>
        <p:nvSpPr>
          <p:cNvPr id="24" name="Text 18"/>
          <p:cNvSpPr/>
          <p:nvPr/>
        </p:nvSpPr>
        <p:spPr>
          <a:xfrm>
            <a:off x="1170432" y="3456432"/>
            <a:ext cx="731520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Symbolism matters: </a:t>
            </a:r>
            <a:r>
              <a:rPr lang="en-US" sz="1100" dirty="0">
                <a:solidFill>
                  <a:srgbClr val="211C18"/>
                </a:solidFill>
                <a:latin typeface="Calibri" pitchFamily="34" charset="0"/>
                <a:ea typeface="Calibri" pitchFamily="34" charset="-122"/>
                <a:cs typeface="Calibri" pitchFamily="34" charset="-120"/>
              </a:rPr>
              <a:t>red and gold signify fortune and celebration; the number 8 is lucky, 4 is avoided. Colours, packaging, prices and launch dates all carry meaning.</a:t>
            </a:r>
            <a:endParaRPr lang="en-US" sz="1100" dirty="0"/>
          </a:p>
        </p:txBody>
      </p:sp>
      <p:sp>
        <p:nvSpPr>
          <p:cNvPr id="25" name="Shape 19"/>
          <p:cNvSpPr/>
          <p:nvPr/>
        </p:nvSpPr>
        <p:spPr>
          <a:xfrm>
            <a:off x="502920" y="4187952"/>
            <a:ext cx="8138160" cy="566928"/>
          </a:xfrm>
          <a:prstGeom prst="roundRect">
            <a:avLst>
              <a:gd name="adj" fmla="val 12903"/>
            </a:avLst>
          </a:prstGeom>
          <a:solidFill>
            <a:srgbClr val="141110"/>
          </a:solidFill>
          <a:ln/>
        </p:spPr>
        <p:txBody>
          <a:bodyPr/>
          <a:lstStyle/>
          <a:p>
            <a:endParaRPr lang="en-US"/>
          </a:p>
        </p:txBody>
      </p:sp>
      <p:sp>
        <p:nvSpPr>
          <p:cNvPr id="26" name="Text 20"/>
          <p:cNvSpPr/>
          <p:nvPr/>
        </p:nvSpPr>
        <p:spPr>
          <a:xfrm>
            <a:off x="749808" y="4261104"/>
            <a:ext cx="7680960" cy="438912"/>
          </a:xfrm>
          <a:prstGeom prst="rect">
            <a:avLst/>
          </a:prstGeom>
          <a:noFill/>
          <a:ln/>
        </p:spPr>
        <p:txBody>
          <a:bodyPr wrap="square" lIns="0" tIns="0" rIns="0" bIns="0" rtlCol="0" anchor="ctr"/>
          <a:lstStyle/>
          <a:p>
            <a:pPr marL="0" indent="0">
              <a:buNone/>
            </a:pPr>
            <a:r>
              <a:rPr lang="en-US" sz="1000" b="1" dirty="0">
                <a:solidFill>
                  <a:srgbClr val="E7D9B7"/>
                </a:solidFill>
                <a:latin typeface="Calibri" pitchFamily="34" charset="0"/>
                <a:ea typeface="Calibri" pitchFamily="34" charset="-122"/>
                <a:cs typeface="Calibri" pitchFamily="34" charset="-120"/>
              </a:rPr>
              <a:t>IMPACT ON CHARLOTTE TILBURY:  </a:t>
            </a:r>
            <a:r>
              <a:rPr lang="en-US" sz="1000" dirty="0">
                <a:solidFill>
                  <a:srgbClr val="FFFFFF"/>
                </a:solidFill>
                <a:latin typeface="Calibri" pitchFamily="34" charset="0"/>
                <a:ea typeface="Calibri" pitchFamily="34" charset="-122"/>
                <a:cs typeface="Calibri" pitchFamily="34" charset="-120"/>
              </a:rPr>
              <a:t>harmony-first negotiation conduct, and symbolism embedded in packaging, counter design, pricing and launch timing (e.g. Chinese New Year collections).</a:t>
            </a:r>
            <a:endParaRPr lang="en-US" sz="1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141110"/>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08</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7AA98"/>
                </a:solidFill>
                <a:latin typeface="Calibri" pitchFamily="34" charset="0"/>
                <a:ea typeface="Calibri" pitchFamily="34" charset="-122"/>
                <a:cs typeface="Calibri" pitchFamily="34" charset="-120"/>
              </a:rPr>
              <a:t>CHINESE CULTURE · PART IV</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FFFFFF"/>
                </a:solidFill>
                <a:latin typeface="Cambria" pitchFamily="34" charset="0"/>
                <a:ea typeface="Cambria" pitchFamily="34" charset="-122"/>
                <a:cs typeface="Cambria" pitchFamily="34" charset="-120"/>
              </a:rPr>
              <a:t>Business &amp; Work-Related Attitudes</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E7D9B7"/>
                </a:solidFill>
                <a:latin typeface="Cambria" pitchFamily="34" charset="0"/>
                <a:ea typeface="Cambria" pitchFamily="34" charset="-122"/>
                <a:cs typeface="Cambria" pitchFamily="34" charset="-120"/>
              </a:rPr>
              <a:t>Four concepts that will shape every meeting, launch and negotiation  (Graham &amp; Lam, 2003; Fang, 2006)</a:t>
            </a:r>
            <a:endParaRPr lang="en-US" sz="1200" dirty="0"/>
          </a:p>
        </p:txBody>
      </p:sp>
      <p:sp>
        <p:nvSpPr>
          <p:cNvPr id="7" name="Shape 5"/>
          <p:cNvSpPr/>
          <p:nvPr/>
        </p:nvSpPr>
        <p:spPr>
          <a:xfrm>
            <a:off x="502920" y="1325880"/>
            <a:ext cx="3977640" cy="1609344"/>
          </a:xfrm>
          <a:prstGeom prst="roundRect">
            <a:avLst>
              <a:gd name="adj" fmla="val 4545"/>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8" name="Text 6"/>
          <p:cNvSpPr/>
          <p:nvPr/>
        </p:nvSpPr>
        <p:spPr>
          <a:xfrm>
            <a:off x="640080" y="1453896"/>
            <a:ext cx="960120" cy="566928"/>
          </a:xfrm>
          <a:prstGeom prst="rect">
            <a:avLst/>
          </a:prstGeom>
          <a:noFill/>
          <a:ln/>
        </p:spPr>
        <p:txBody>
          <a:bodyPr wrap="square" lIns="0" tIns="0" rIns="0" bIns="0" rtlCol="0" anchor="ctr"/>
          <a:lstStyle/>
          <a:p>
            <a:pPr marL="0" indent="0">
              <a:buNone/>
            </a:pPr>
            <a:r>
              <a:rPr lang="en-US" sz="2500" b="1" dirty="0">
                <a:solidFill>
                  <a:srgbClr val="E7D9B7"/>
                </a:solidFill>
                <a:latin typeface="Calibri" pitchFamily="34" charset="0"/>
                <a:ea typeface="Calibri" pitchFamily="34" charset="-122"/>
                <a:cs typeface="Calibri" pitchFamily="34" charset="-120"/>
              </a:rPr>
              <a:t>关系</a:t>
            </a:r>
            <a:endParaRPr lang="en-US" sz="2500" dirty="0"/>
          </a:p>
        </p:txBody>
      </p:sp>
      <p:pic>
        <p:nvPicPr>
          <p:cNvPr id="9" name="Image 0" descr="preencoded.png"/>
          <p:cNvPicPr>
            <a:picLocks noChangeAspect="1"/>
          </p:cNvPicPr>
          <p:nvPr/>
        </p:nvPicPr>
        <p:blipFill>
          <a:blip r:embed="rId3"/>
          <a:stretch>
            <a:fillRect/>
          </a:stretch>
        </p:blipFill>
        <p:spPr>
          <a:xfrm>
            <a:off x="4023360" y="1490472"/>
            <a:ext cx="310896" cy="310896"/>
          </a:xfrm>
          <a:prstGeom prst="rect">
            <a:avLst/>
          </a:prstGeom>
        </p:spPr>
      </p:pic>
      <p:sp>
        <p:nvSpPr>
          <p:cNvPr id="10" name="Text 7"/>
          <p:cNvSpPr/>
          <p:nvPr/>
        </p:nvSpPr>
        <p:spPr>
          <a:xfrm>
            <a:off x="1645920" y="1490472"/>
            <a:ext cx="2377440" cy="502920"/>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Guānxi — relationships</a:t>
            </a:r>
            <a:endParaRPr lang="en-US" sz="1250" dirty="0"/>
          </a:p>
        </p:txBody>
      </p:sp>
      <p:sp>
        <p:nvSpPr>
          <p:cNvPr id="11" name="Text 8"/>
          <p:cNvSpPr/>
          <p:nvPr/>
        </p:nvSpPr>
        <p:spPr>
          <a:xfrm>
            <a:off x="667512" y="2075688"/>
            <a:ext cx="3657600" cy="804672"/>
          </a:xfrm>
          <a:prstGeom prst="rect">
            <a:avLst/>
          </a:prstGeom>
          <a:noFill/>
          <a:ln/>
        </p:spPr>
        <p:txBody>
          <a:bodyPr wrap="square" lIns="0" tIns="0" rIns="0" bIns="0" rtlCol="0" anchor="ctr"/>
          <a:lstStyle/>
          <a:p>
            <a:pPr marL="0" indent="0">
              <a:spcAft>
                <a:spcPts val="400"/>
              </a:spcAft>
              <a:buNone/>
            </a:pPr>
            <a:r>
              <a:rPr lang="en-US" sz="950" dirty="0">
                <a:solidFill>
                  <a:srgbClr val="E7D9B7"/>
                </a:solidFill>
                <a:latin typeface="Calibri" pitchFamily="34" charset="0"/>
                <a:ea typeface="Calibri" pitchFamily="34" charset="-122"/>
                <a:cs typeface="Calibri" pitchFamily="34" charset="-120"/>
              </a:rPr>
              <a:t>Trust-based personal networks built on reciprocity and obligation. </a:t>
            </a:r>
            <a:endParaRPr lang="en-US" sz="950" dirty="0"/>
          </a:p>
          <a:p>
            <a:pPr marL="0" indent="0">
              <a:spcAft>
                <a:spcPts val="400"/>
              </a:spcAft>
              <a:buNone/>
            </a:pPr>
            <a:r>
              <a:rPr lang="en-US" sz="950" b="1" dirty="0">
                <a:solidFill>
                  <a:srgbClr val="D9B98F"/>
                </a:solidFill>
                <a:latin typeface="Calibri" pitchFamily="34" charset="0"/>
                <a:ea typeface="Calibri" pitchFamily="34" charset="-122"/>
                <a:cs typeface="Calibri" pitchFamily="34" charset="-120"/>
              </a:rPr>
              <a:t>Impact: </a:t>
            </a:r>
            <a:r>
              <a:rPr lang="en-US" sz="950" dirty="0">
                <a:solidFill>
                  <a:srgbClr val="FBF7F1"/>
                </a:solidFill>
                <a:latin typeface="Calibri" pitchFamily="34" charset="0"/>
                <a:ea typeface="Calibri" pitchFamily="34" charset="-122"/>
                <a:cs typeface="Calibri" pitchFamily="34" charset="-120"/>
              </a:rPr>
              <a:t>Retail partnerships and prime counter placement follow relationships, not the reverse.</a:t>
            </a:r>
            <a:endParaRPr lang="en-US" sz="950" dirty="0"/>
          </a:p>
        </p:txBody>
      </p:sp>
      <p:sp>
        <p:nvSpPr>
          <p:cNvPr id="12" name="Shape 9"/>
          <p:cNvSpPr/>
          <p:nvPr/>
        </p:nvSpPr>
        <p:spPr>
          <a:xfrm>
            <a:off x="4754880" y="1325880"/>
            <a:ext cx="3977640" cy="1609344"/>
          </a:xfrm>
          <a:prstGeom prst="roundRect">
            <a:avLst>
              <a:gd name="adj" fmla="val 4545"/>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13" name="Text 10"/>
          <p:cNvSpPr/>
          <p:nvPr/>
        </p:nvSpPr>
        <p:spPr>
          <a:xfrm>
            <a:off x="4892040" y="1453896"/>
            <a:ext cx="960120" cy="566928"/>
          </a:xfrm>
          <a:prstGeom prst="rect">
            <a:avLst/>
          </a:prstGeom>
          <a:noFill/>
          <a:ln/>
        </p:spPr>
        <p:txBody>
          <a:bodyPr wrap="square" lIns="0" tIns="0" rIns="0" bIns="0" rtlCol="0" anchor="ctr"/>
          <a:lstStyle/>
          <a:p>
            <a:pPr marL="0" indent="0">
              <a:buNone/>
            </a:pPr>
            <a:r>
              <a:rPr lang="en-US" sz="2500" b="1" dirty="0">
                <a:solidFill>
                  <a:srgbClr val="E7D9B7"/>
                </a:solidFill>
                <a:latin typeface="Calibri" pitchFamily="34" charset="0"/>
                <a:ea typeface="Calibri" pitchFamily="34" charset="-122"/>
                <a:cs typeface="Calibri" pitchFamily="34" charset="-120"/>
              </a:rPr>
              <a:t>面子</a:t>
            </a:r>
            <a:endParaRPr lang="en-US" sz="2500" dirty="0"/>
          </a:p>
        </p:txBody>
      </p:sp>
      <p:pic>
        <p:nvPicPr>
          <p:cNvPr id="14" name="Image 1" descr="preencoded.png"/>
          <p:cNvPicPr>
            <a:picLocks noChangeAspect="1"/>
          </p:cNvPicPr>
          <p:nvPr/>
        </p:nvPicPr>
        <p:blipFill>
          <a:blip r:embed="rId4"/>
          <a:stretch>
            <a:fillRect/>
          </a:stretch>
        </p:blipFill>
        <p:spPr>
          <a:xfrm>
            <a:off x="8275320" y="1490472"/>
            <a:ext cx="310896" cy="310896"/>
          </a:xfrm>
          <a:prstGeom prst="rect">
            <a:avLst/>
          </a:prstGeom>
        </p:spPr>
      </p:pic>
      <p:sp>
        <p:nvSpPr>
          <p:cNvPr id="15" name="Text 11"/>
          <p:cNvSpPr/>
          <p:nvPr/>
        </p:nvSpPr>
        <p:spPr>
          <a:xfrm>
            <a:off x="5897880" y="1490472"/>
            <a:ext cx="2377440" cy="502920"/>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Miànzi — face</a:t>
            </a:r>
            <a:endParaRPr lang="en-US" sz="1250" dirty="0"/>
          </a:p>
        </p:txBody>
      </p:sp>
      <p:sp>
        <p:nvSpPr>
          <p:cNvPr id="16" name="Text 12"/>
          <p:cNvSpPr/>
          <p:nvPr/>
        </p:nvSpPr>
        <p:spPr>
          <a:xfrm>
            <a:off x="4919472" y="2075688"/>
            <a:ext cx="3657600" cy="804672"/>
          </a:xfrm>
          <a:prstGeom prst="rect">
            <a:avLst/>
          </a:prstGeom>
          <a:noFill/>
          <a:ln/>
        </p:spPr>
        <p:txBody>
          <a:bodyPr wrap="square" lIns="0" tIns="0" rIns="0" bIns="0" rtlCol="0" anchor="ctr"/>
          <a:lstStyle/>
          <a:p>
            <a:pPr marL="0" indent="0">
              <a:spcAft>
                <a:spcPts val="400"/>
              </a:spcAft>
              <a:buNone/>
            </a:pPr>
            <a:r>
              <a:rPr lang="en-US" sz="950" dirty="0">
                <a:solidFill>
                  <a:srgbClr val="E7D9B7"/>
                </a:solidFill>
                <a:latin typeface="Calibri" pitchFamily="34" charset="0"/>
                <a:ea typeface="Calibri" pitchFamily="34" charset="-122"/>
                <a:cs typeface="Calibri" pitchFamily="34" charset="-120"/>
              </a:rPr>
              <a:t>Social standing, dignity and reputation — given, saved, or lost. </a:t>
            </a:r>
            <a:endParaRPr lang="en-US" sz="950" dirty="0"/>
          </a:p>
          <a:p>
            <a:pPr marL="0" indent="0">
              <a:spcAft>
                <a:spcPts val="400"/>
              </a:spcAft>
              <a:buNone/>
            </a:pPr>
            <a:r>
              <a:rPr lang="en-US" sz="950" b="1" dirty="0">
                <a:solidFill>
                  <a:srgbClr val="D9B98F"/>
                </a:solidFill>
                <a:latin typeface="Calibri" pitchFamily="34" charset="0"/>
                <a:ea typeface="Calibri" pitchFamily="34" charset="-122"/>
                <a:cs typeface="Calibri" pitchFamily="34" charset="-120"/>
              </a:rPr>
              <a:t>Impact: </a:t>
            </a:r>
            <a:r>
              <a:rPr lang="en-US" sz="950" dirty="0">
                <a:solidFill>
                  <a:srgbClr val="FBF7F1"/>
                </a:solidFill>
                <a:latin typeface="Calibri" pitchFamily="34" charset="0"/>
                <a:ea typeface="Calibri" pitchFamily="34" charset="-122"/>
                <a:cs typeface="Calibri" pitchFamily="34" charset="-120"/>
              </a:rPr>
              <a:t>Public criticism of a partner or a blunt refusal causes lost face and can end talks instantly.</a:t>
            </a:r>
            <a:endParaRPr lang="en-US" sz="950" dirty="0"/>
          </a:p>
        </p:txBody>
      </p:sp>
      <p:sp>
        <p:nvSpPr>
          <p:cNvPr id="17" name="Shape 13"/>
          <p:cNvSpPr/>
          <p:nvPr/>
        </p:nvSpPr>
        <p:spPr>
          <a:xfrm>
            <a:off x="502920" y="3090672"/>
            <a:ext cx="3977640" cy="1609344"/>
          </a:xfrm>
          <a:prstGeom prst="roundRect">
            <a:avLst>
              <a:gd name="adj" fmla="val 4545"/>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18" name="Text 14"/>
          <p:cNvSpPr/>
          <p:nvPr/>
        </p:nvSpPr>
        <p:spPr>
          <a:xfrm>
            <a:off x="640080" y="3218688"/>
            <a:ext cx="960120" cy="566928"/>
          </a:xfrm>
          <a:prstGeom prst="rect">
            <a:avLst/>
          </a:prstGeom>
          <a:noFill/>
          <a:ln/>
        </p:spPr>
        <p:txBody>
          <a:bodyPr wrap="square" lIns="0" tIns="0" rIns="0" bIns="0" rtlCol="0" anchor="ctr"/>
          <a:lstStyle/>
          <a:p>
            <a:pPr marL="0" indent="0">
              <a:buNone/>
            </a:pPr>
            <a:r>
              <a:rPr lang="en-US" sz="2500" b="1" dirty="0">
                <a:solidFill>
                  <a:srgbClr val="E7D9B7"/>
                </a:solidFill>
                <a:latin typeface="Calibri" pitchFamily="34" charset="0"/>
                <a:ea typeface="Calibri" pitchFamily="34" charset="-122"/>
                <a:cs typeface="Calibri" pitchFamily="34" charset="-120"/>
              </a:rPr>
              <a:t>等级</a:t>
            </a:r>
            <a:endParaRPr lang="en-US" sz="2500" dirty="0"/>
          </a:p>
        </p:txBody>
      </p:sp>
      <p:pic>
        <p:nvPicPr>
          <p:cNvPr id="19" name="Image 2" descr="preencoded.png"/>
          <p:cNvPicPr>
            <a:picLocks noChangeAspect="1"/>
          </p:cNvPicPr>
          <p:nvPr/>
        </p:nvPicPr>
        <p:blipFill>
          <a:blip r:embed="rId5"/>
          <a:stretch>
            <a:fillRect/>
          </a:stretch>
        </p:blipFill>
        <p:spPr>
          <a:xfrm>
            <a:off x="4023360" y="3255264"/>
            <a:ext cx="310896" cy="310896"/>
          </a:xfrm>
          <a:prstGeom prst="rect">
            <a:avLst/>
          </a:prstGeom>
        </p:spPr>
      </p:pic>
      <p:sp>
        <p:nvSpPr>
          <p:cNvPr id="20" name="Text 15"/>
          <p:cNvSpPr/>
          <p:nvPr/>
        </p:nvSpPr>
        <p:spPr>
          <a:xfrm>
            <a:off x="1645920" y="3255264"/>
            <a:ext cx="2377440" cy="502920"/>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Děngjí — hierarchy</a:t>
            </a:r>
            <a:endParaRPr lang="en-US" sz="1250" dirty="0"/>
          </a:p>
        </p:txBody>
      </p:sp>
      <p:sp>
        <p:nvSpPr>
          <p:cNvPr id="21" name="Text 16"/>
          <p:cNvSpPr/>
          <p:nvPr/>
        </p:nvSpPr>
        <p:spPr>
          <a:xfrm>
            <a:off x="667512" y="3840480"/>
            <a:ext cx="3657600" cy="804672"/>
          </a:xfrm>
          <a:prstGeom prst="rect">
            <a:avLst/>
          </a:prstGeom>
          <a:noFill/>
          <a:ln/>
        </p:spPr>
        <p:txBody>
          <a:bodyPr wrap="square" lIns="0" tIns="0" rIns="0" bIns="0" rtlCol="0" anchor="ctr"/>
          <a:lstStyle/>
          <a:p>
            <a:pPr marL="0" indent="0">
              <a:spcAft>
                <a:spcPts val="400"/>
              </a:spcAft>
              <a:buNone/>
            </a:pPr>
            <a:r>
              <a:rPr lang="en-US" sz="950" dirty="0">
                <a:solidFill>
                  <a:srgbClr val="E7D9B7"/>
                </a:solidFill>
                <a:latin typeface="Calibri" pitchFamily="34" charset="0"/>
                <a:ea typeface="Calibri" pitchFamily="34" charset="-122"/>
                <a:cs typeface="Calibri" pitchFamily="34" charset="-120"/>
              </a:rPr>
              <a:t>Deep respect for seniority, rank and protocol (Confucian roots). </a:t>
            </a:r>
            <a:endParaRPr lang="en-US" sz="950" dirty="0"/>
          </a:p>
          <a:p>
            <a:pPr marL="0" indent="0">
              <a:spcAft>
                <a:spcPts val="400"/>
              </a:spcAft>
              <a:buNone/>
            </a:pPr>
            <a:r>
              <a:rPr lang="en-US" sz="950" b="1" dirty="0">
                <a:solidFill>
                  <a:srgbClr val="D9B98F"/>
                </a:solidFill>
                <a:latin typeface="Calibri" pitchFamily="34" charset="0"/>
                <a:ea typeface="Calibri" pitchFamily="34" charset="-122"/>
                <a:cs typeface="Calibri" pitchFamily="34" charset="-120"/>
              </a:rPr>
              <a:t>Impact: </a:t>
            </a:r>
            <a:r>
              <a:rPr lang="en-US" sz="950" dirty="0">
                <a:solidFill>
                  <a:srgbClr val="FBF7F1"/>
                </a:solidFill>
                <a:latin typeface="Calibri" pitchFamily="34" charset="0"/>
                <a:ea typeface="Calibri" pitchFamily="34" charset="-122"/>
                <a:cs typeface="Calibri" pitchFamily="34" charset="-120"/>
              </a:rPr>
              <a:t>Our delegation must match the partners in rank; juniors challenging seniors causes offence.</a:t>
            </a:r>
            <a:endParaRPr lang="en-US" sz="950" dirty="0"/>
          </a:p>
        </p:txBody>
      </p:sp>
      <p:sp>
        <p:nvSpPr>
          <p:cNvPr id="22" name="Shape 17"/>
          <p:cNvSpPr/>
          <p:nvPr/>
        </p:nvSpPr>
        <p:spPr>
          <a:xfrm>
            <a:off x="4754880" y="3090672"/>
            <a:ext cx="3977640" cy="1609344"/>
          </a:xfrm>
          <a:prstGeom prst="roundRect">
            <a:avLst>
              <a:gd name="adj" fmla="val 4545"/>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23" name="Text 18"/>
          <p:cNvSpPr/>
          <p:nvPr/>
        </p:nvSpPr>
        <p:spPr>
          <a:xfrm>
            <a:off x="4892040" y="3218688"/>
            <a:ext cx="960120" cy="566928"/>
          </a:xfrm>
          <a:prstGeom prst="rect">
            <a:avLst/>
          </a:prstGeom>
          <a:noFill/>
          <a:ln/>
        </p:spPr>
        <p:txBody>
          <a:bodyPr wrap="square" lIns="0" tIns="0" rIns="0" bIns="0" rtlCol="0" anchor="ctr"/>
          <a:lstStyle/>
          <a:p>
            <a:pPr marL="0" indent="0">
              <a:buNone/>
            </a:pPr>
            <a:r>
              <a:rPr lang="en-US" sz="2500" b="1" dirty="0">
                <a:solidFill>
                  <a:srgbClr val="E7D9B7"/>
                </a:solidFill>
                <a:latin typeface="Calibri" pitchFamily="34" charset="0"/>
                <a:ea typeface="Calibri" pitchFamily="34" charset="-122"/>
                <a:cs typeface="Calibri" pitchFamily="34" charset="-120"/>
              </a:rPr>
              <a:t>耐心</a:t>
            </a:r>
            <a:endParaRPr lang="en-US" sz="2500" dirty="0"/>
          </a:p>
        </p:txBody>
      </p:sp>
      <p:pic>
        <p:nvPicPr>
          <p:cNvPr id="24" name="Image 3" descr="preencoded.png"/>
          <p:cNvPicPr>
            <a:picLocks noChangeAspect="1"/>
          </p:cNvPicPr>
          <p:nvPr/>
        </p:nvPicPr>
        <p:blipFill>
          <a:blip r:embed="rId6"/>
          <a:stretch>
            <a:fillRect/>
          </a:stretch>
        </p:blipFill>
        <p:spPr>
          <a:xfrm>
            <a:off x="8275320" y="3255264"/>
            <a:ext cx="310896" cy="310896"/>
          </a:xfrm>
          <a:prstGeom prst="rect">
            <a:avLst/>
          </a:prstGeom>
        </p:spPr>
      </p:pic>
      <p:sp>
        <p:nvSpPr>
          <p:cNvPr id="25" name="Text 19"/>
          <p:cNvSpPr/>
          <p:nvPr/>
        </p:nvSpPr>
        <p:spPr>
          <a:xfrm>
            <a:off x="5897880" y="3255264"/>
            <a:ext cx="2377440" cy="502920"/>
          </a:xfrm>
          <a:prstGeom prst="rect">
            <a:avLst/>
          </a:prstGeom>
          <a:noFill/>
          <a:ln/>
        </p:spPr>
        <p:txBody>
          <a:bodyPr wrap="square" lIns="0" tIns="0" rIns="0" bIns="0"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Nàixīn — patience &amp; time</a:t>
            </a:r>
            <a:endParaRPr lang="en-US" sz="1250" dirty="0"/>
          </a:p>
        </p:txBody>
      </p:sp>
      <p:sp>
        <p:nvSpPr>
          <p:cNvPr id="26" name="Text 20"/>
          <p:cNvSpPr/>
          <p:nvPr/>
        </p:nvSpPr>
        <p:spPr>
          <a:xfrm>
            <a:off x="4919472" y="3840480"/>
            <a:ext cx="3657600" cy="804672"/>
          </a:xfrm>
          <a:prstGeom prst="rect">
            <a:avLst/>
          </a:prstGeom>
          <a:noFill/>
          <a:ln/>
        </p:spPr>
        <p:txBody>
          <a:bodyPr wrap="square" lIns="0" tIns="0" rIns="0" bIns="0" rtlCol="0" anchor="ctr"/>
          <a:lstStyle/>
          <a:p>
            <a:pPr marL="0" indent="0">
              <a:spcAft>
                <a:spcPts val="400"/>
              </a:spcAft>
              <a:buNone/>
            </a:pPr>
            <a:r>
              <a:rPr lang="en-US" sz="950" dirty="0">
                <a:solidFill>
                  <a:srgbClr val="E7D9B7"/>
                </a:solidFill>
                <a:latin typeface="Calibri" pitchFamily="34" charset="0"/>
                <a:ea typeface="Calibri" pitchFamily="34" charset="-122"/>
                <a:cs typeface="Calibri" pitchFamily="34" charset="-120"/>
              </a:rPr>
              <a:t>Long-term orientation; negotiation as an unfolding process. </a:t>
            </a:r>
            <a:endParaRPr lang="en-US" sz="950" dirty="0"/>
          </a:p>
          <a:p>
            <a:pPr marL="0" indent="0">
              <a:spcAft>
                <a:spcPts val="400"/>
              </a:spcAft>
              <a:buNone/>
            </a:pPr>
            <a:r>
              <a:rPr lang="en-US" sz="950" b="1" dirty="0">
                <a:solidFill>
                  <a:srgbClr val="D9B98F"/>
                </a:solidFill>
                <a:latin typeface="Calibri" pitchFamily="34" charset="0"/>
                <a:ea typeface="Calibri" pitchFamily="34" charset="-122"/>
                <a:cs typeface="Calibri" pitchFamily="34" charset="-120"/>
              </a:rPr>
              <a:t>Impact: </a:t>
            </a:r>
            <a:r>
              <a:rPr lang="en-US" sz="950" dirty="0">
                <a:solidFill>
                  <a:srgbClr val="FBF7F1"/>
                </a:solidFill>
                <a:latin typeface="Calibri" pitchFamily="34" charset="0"/>
                <a:ea typeface="Calibri" pitchFamily="34" charset="-122"/>
                <a:cs typeface="Calibri" pitchFamily="34" charset="-120"/>
              </a:rPr>
              <a:t>Deadlines are leverage against us. Rushing signals weakness and bad faith.</a:t>
            </a:r>
            <a:endParaRPr lang="en-US" sz="9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09</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CULTURAL SENSITIVITY · PART 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Key Differences from the UK</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Where British instincts will mislead us  (Hall, 1976; Meyer, 2014)</a:t>
            </a:r>
            <a:endParaRPr lang="en-US" sz="1200" dirty="0"/>
          </a:p>
        </p:txBody>
      </p:sp>
      <p:sp>
        <p:nvSpPr>
          <p:cNvPr id="7" name="Shape 5"/>
          <p:cNvSpPr/>
          <p:nvPr/>
        </p:nvSpPr>
        <p:spPr>
          <a:xfrm>
            <a:off x="731520" y="1389888"/>
            <a:ext cx="7680960" cy="219456"/>
          </a:xfrm>
          <a:prstGeom prst="roundRect">
            <a:avLst>
              <a:gd name="adj" fmla="val 50000"/>
            </a:avLst>
          </a:prstGeom>
          <a:solidFill>
            <a:srgbClr val="F6EFE6"/>
          </a:solidFill>
          <a:ln/>
        </p:spPr>
        <p:txBody>
          <a:bodyPr/>
          <a:lstStyle/>
          <a:p>
            <a:endParaRPr lang="en-US"/>
          </a:p>
        </p:txBody>
      </p:sp>
      <p:sp>
        <p:nvSpPr>
          <p:cNvPr id="8" name="Shape 6"/>
          <p:cNvSpPr/>
          <p:nvPr/>
        </p:nvSpPr>
        <p:spPr>
          <a:xfrm>
            <a:off x="731520" y="1389888"/>
            <a:ext cx="2743200" cy="219456"/>
          </a:xfrm>
          <a:prstGeom prst="roundRect">
            <a:avLst>
              <a:gd name="adj" fmla="val 50000"/>
            </a:avLst>
          </a:prstGeom>
          <a:solidFill>
            <a:srgbClr val="E7D9B7"/>
          </a:solidFill>
          <a:ln/>
        </p:spPr>
        <p:txBody>
          <a:bodyPr/>
          <a:lstStyle/>
          <a:p>
            <a:endParaRPr lang="en-US"/>
          </a:p>
        </p:txBody>
      </p:sp>
      <p:sp>
        <p:nvSpPr>
          <p:cNvPr id="9" name="Shape 7"/>
          <p:cNvSpPr/>
          <p:nvPr/>
        </p:nvSpPr>
        <p:spPr>
          <a:xfrm>
            <a:off x="5669280" y="1389888"/>
            <a:ext cx="2743200" cy="219456"/>
          </a:xfrm>
          <a:prstGeom prst="roundRect">
            <a:avLst>
              <a:gd name="adj" fmla="val 50000"/>
            </a:avLst>
          </a:prstGeom>
          <a:solidFill>
            <a:srgbClr val="8A6A2F"/>
          </a:solidFill>
          <a:ln/>
        </p:spPr>
        <p:txBody>
          <a:bodyPr/>
          <a:lstStyle/>
          <a:p>
            <a:endParaRPr lang="en-US"/>
          </a:p>
        </p:txBody>
      </p:sp>
      <p:sp>
        <p:nvSpPr>
          <p:cNvPr id="11" name="Text 9"/>
          <p:cNvSpPr/>
          <p:nvPr/>
        </p:nvSpPr>
        <p:spPr>
          <a:xfrm>
            <a:off x="1554480" y="1280160"/>
            <a:ext cx="420624" cy="420624"/>
          </a:xfrm>
          <a:prstGeom prst="rect">
            <a:avLst/>
          </a:prstGeom>
          <a:noFill/>
          <a:ln/>
        </p:spPr>
        <p:txBody>
          <a:bodyPr wrap="square" lIns="0" tIns="0" rIns="0" bIns="0" rtlCol="0" anchor="ctr"/>
          <a:lstStyle/>
          <a:p>
            <a:pPr marL="0" indent="0" algn="ctr">
              <a:buNone/>
            </a:pPr>
            <a:r>
              <a:rPr lang="en-US" sz="950" b="1" dirty="0">
                <a:solidFill>
                  <a:srgbClr val="8A6A2F"/>
                </a:solidFill>
                <a:latin typeface="Calibri" pitchFamily="34" charset="0"/>
                <a:ea typeface="Calibri" pitchFamily="34" charset="-122"/>
                <a:cs typeface="Calibri" pitchFamily="34" charset="-120"/>
              </a:rPr>
              <a:t>UK</a:t>
            </a:r>
            <a:endParaRPr lang="en-US" sz="950" dirty="0"/>
          </a:p>
        </p:txBody>
      </p:sp>
      <p:sp>
        <p:nvSpPr>
          <p:cNvPr id="12" name="Shape 10"/>
          <p:cNvSpPr/>
          <p:nvPr/>
        </p:nvSpPr>
        <p:spPr>
          <a:xfrm>
            <a:off x="7086600" y="1280160"/>
            <a:ext cx="420624" cy="420624"/>
          </a:xfrm>
          <a:prstGeom prst="line">
            <a:avLst/>
          </a:prstGeom>
          <a:solidFill>
            <a:srgbClr val="B8935A"/>
          </a:solidFill>
          <a:ln/>
        </p:spPr>
        <p:txBody>
          <a:bodyPr/>
          <a:lstStyle/>
          <a:p>
            <a:endParaRPr lang="en-US"/>
          </a:p>
        </p:txBody>
      </p:sp>
      <p:sp>
        <p:nvSpPr>
          <p:cNvPr id="13" name="Text 11"/>
          <p:cNvSpPr/>
          <p:nvPr/>
        </p:nvSpPr>
        <p:spPr>
          <a:xfrm>
            <a:off x="7086600" y="1280160"/>
            <a:ext cx="420624" cy="420624"/>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中</a:t>
            </a:r>
            <a:endParaRPr lang="en-US" sz="1100" dirty="0"/>
          </a:p>
        </p:txBody>
      </p:sp>
      <p:sp>
        <p:nvSpPr>
          <p:cNvPr id="14" name="Text 12"/>
          <p:cNvSpPr/>
          <p:nvPr/>
        </p:nvSpPr>
        <p:spPr>
          <a:xfrm>
            <a:off x="731520" y="1719072"/>
            <a:ext cx="3657600" cy="237744"/>
          </a:xfrm>
          <a:prstGeom prst="rect">
            <a:avLst/>
          </a:prstGeom>
          <a:noFill/>
          <a:ln/>
        </p:spPr>
        <p:txBody>
          <a:bodyPr wrap="square" lIns="0" tIns="0" rIns="0" bIns="0" rtlCol="0" anchor="ctr"/>
          <a:lstStyle/>
          <a:p>
            <a:pPr marL="0" indent="0">
              <a:buNone/>
            </a:pPr>
            <a:r>
              <a:rPr lang="en-US" sz="900" b="1" kern="0" spc="100" dirty="0">
                <a:solidFill>
                  <a:srgbClr val="6E645A"/>
                </a:solidFill>
                <a:latin typeface="Calibri" pitchFamily="34" charset="0"/>
                <a:ea typeface="Calibri" pitchFamily="34" charset="-122"/>
                <a:cs typeface="Calibri" pitchFamily="34" charset="-120"/>
              </a:rPr>
              <a:t>LOW CONTEXT — explicit words</a:t>
            </a:r>
            <a:endParaRPr lang="en-US" sz="900" dirty="0"/>
          </a:p>
        </p:txBody>
      </p:sp>
      <p:sp>
        <p:nvSpPr>
          <p:cNvPr id="15" name="Text 13"/>
          <p:cNvSpPr/>
          <p:nvPr/>
        </p:nvSpPr>
        <p:spPr>
          <a:xfrm>
            <a:off x="4754880" y="1719072"/>
            <a:ext cx="3657600" cy="237744"/>
          </a:xfrm>
          <a:prstGeom prst="rect">
            <a:avLst/>
          </a:prstGeom>
          <a:noFill/>
          <a:ln/>
        </p:spPr>
        <p:txBody>
          <a:bodyPr wrap="square" lIns="0" tIns="0" rIns="0" bIns="0" rtlCol="0" anchor="ctr"/>
          <a:lstStyle/>
          <a:p>
            <a:pPr marL="0" indent="0" algn="r">
              <a:buNone/>
            </a:pPr>
            <a:r>
              <a:rPr lang="en-US" sz="900" b="1" kern="0" spc="100" dirty="0">
                <a:solidFill>
                  <a:srgbClr val="6E645A"/>
                </a:solidFill>
                <a:latin typeface="Calibri" pitchFamily="34" charset="0"/>
                <a:ea typeface="Calibri" pitchFamily="34" charset="-122"/>
                <a:cs typeface="Calibri" pitchFamily="34" charset="-120"/>
              </a:rPr>
              <a:t>HIGH CONTEXT — implicit meaning</a:t>
            </a:r>
            <a:endParaRPr lang="en-US" sz="900" dirty="0"/>
          </a:p>
        </p:txBody>
      </p:sp>
      <p:graphicFrame>
        <p:nvGraphicFramePr>
          <p:cNvPr id="16" name="Table 0"/>
          <p:cNvGraphicFramePr>
            <a:graphicFrameLocks noGrp="1"/>
          </p:cNvGraphicFramePr>
          <p:nvPr>
            <p:extLst>
              <p:ext uri="{D42A27DB-BD31-4B8C-83A1-F6EECF244321}">
                <p14:modId xmlns:p14="http://schemas.microsoft.com/office/powerpoint/2010/main" val="2546275984"/>
              </p:ext>
            </p:extLst>
          </p:nvPr>
        </p:nvGraphicFramePr>
        <p:xfrm>
          <a:off x="502920" y="2148840"/>
          <a:ext cx="8138160" cy="2523744"/>
        </p:xfrm>
        <a:graphic>
          <a:graphicData uri="http://schemas.openxmlformats.org/drawingml/2006/table">
            <a:tbl>
              <a:tblPr/>
              <a:tblGrid>
                <a:gridCol w="146304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3474720">
                  <a:extLst>
                    <a:ext uri="{9D8B030D-6E8A-4147-A177-3AD203B41FA5}">
                      <a16:colId xmlns:a16="http://schemas.microsoft.com/office/drawing/2014/main" val="20002"/>
                    </a:ext>
                  </a:extLst>
                </a:gridCol>
              </a:tblGrid>
              <a:tr h="420624">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DIMENSION</a:t>
                      </a:r>
                      <a:endParaRPr lang="en-US" sz="95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8A6A2F"/>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UNITED KINGDOM</a:t>
                      </a:r>
                      <a:endParaRPr lang="en-US" sz="95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8A6A2F"/>
                    </a:solidFill>
                  </a:tcPr>
                </a:tc>
                <a:tc>
                  <a:txBody>
                    <a:bodyPr/>
                    <a:lstStyle/>
                    <a:p>
                      <a:pPr marL="0" indent="0">
                        <a:buNone/>
                      </a:pPr>
                      <a:r>
                        <a:rPr lang="en-US" sz="950" b="1" dirty="0">
                          <a:solidFill>
                            <a:srgbClr val="FFFFFF"/>
                          </a:solidFill>
                          <a:latin typeface="Calibri" pitchFamily="34" charset="0"/>
                          <a:ea typeface="Calibri" pitchFamily="34" charset="-122"/>
                          <a:cs typeface="Calibri" pitchFamily="34" charset="-120"/>
                        </a:rPr>
                        <a:t>CHINA</a:t>
                      </a:r>
                      <a:endParaRPr lang="en-US" sz="95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8A6A2F"/>
                    </a:solidFill>
                  </a:tcPr>
                </a:tc>
                <a:extLst>
                  <a:ext uri="{0D108BD9-81ED-4DB2-BD59-A6C34878D82A}">
                    <a16:rowId xmlns:a16="http://schemas.microsoft.com/office/drawing/2014/main" val="10000"/>
                  </a:ext>
                </a:extLst>
              </a:tr>
              <a:tr h="420624">
                <a:tc>
                  <a:txBody>
                    <a:bodyPr/>
                    <a:lstStyle/>
                    <a:p>
                      <a:pPr marL="0" indent="0">
                        <a:buNone/>
                      </a:pPr>
                      <a:r>
                        <a:rPr lang="en-US" sz="900" b="1" dirty="0">
                          <a:solidFill>
                            <a:srgbClr val="211C18"/>
                          </a:solidFill>
                          <a:latin typeface="Calibri" pitchFamily="34" charset="0"/>
                          <a:ea typeface="Calibri" pitchFamily="34" charset="-122"/>
                          <a:cs typeface="Calibri" pitchFamily="34" charset="-120"/>
                        </a:rPr>
                        <a:t>Communication</a:t>
                      </a:r>
                      <a:endParaRPr lang="en-US" sz="900" b="1"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Direct — “say what you mean”; “no” is information</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Indirect — refusal softened; silence carries meaning</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20624">
                <a:tc>
                  <a:txBody>
                    <a:bodyPr/>
                    <a:lstStyle/>
                    <a:p>
                      <a:pPr marL="0" indent="0">
                        <a:buNone/>
                      </a:pPr>
                      <a:r>
                        <a:rPr lang="en-US" sz="900" b="1" dirty="0">
                          <a:solidFill>
                            <a:srgbClr val="211C18"/>
                          </a:solidFill>
                          <a:latin typeface="Calibri" pitchFamily="34" charset="0"/>
                          <a:ea typeface="Calibri" pitchFamily="34" charset="-122"/>
                          <a:cs typeface="Calibri" pitchFamily="34" charset="-120"/>
                        </a:rPr>
                        <a:t>Beauty ideal</a:t>
                      </a:r>
                      <a:endParaRPr lang="en-US" sz="900" b="1"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Individual self-expression; bold statement looks</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Fair, luminous, “natural” skin (白白嫩嫩) prized alongside expression</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20624">
                <a:tc>
                  <a:txBody>
                    <a:bodyPr/>
                    <a:lstStyle/>
                    <a:p>
                      <a:pPr marL="0" indent="0">
                        <a:buNone/>
                      </a:pPr>
                      <a:r>
                        <a:rPr lang="en-US" sz="900" b="1" dirty="0">
                          <a:solidFill>
                            <a:srgbClr val="211C18"/>
                          </a:solidFill>
                          <a:latin typeface="Calibri" pitchFamily="34" charset="0"/>
                          <a:ea typeface="Calibri" pitchFamily="34" charset="-122"/>
                          <a:cs typeface="Calibri" pitchFamily="34" charset="-120"/>
                        </a:rPr>
                        <a:t>Decision-making</a:t>
                      </a:r>
                      <a:endParaRPr lang="en-US" sz="900" b="1"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Individual, delegated authority</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Collective and top-down; consensus behind closed doors</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0624">
                <a:tc>
                  <a:txBody>
                    <a:bodyPr/>
                    <a:lstStyle/>
                    <a:p>
                      <a:pPr marL="0" indent="0">
                        <a:buNone/>
                      </a:pPr>
                      <a:r>
                        <a:rPr lang="en-US" sz="900" b="1" dirty="0">
                          <a:solidFill>
                            <a:srgbClr val="211C18"/>
                          </a:solidFill>
                          <a:latin typeface="Calibri" pitchFamily="34" charset="0"/>
                          <a:ea typeface="Calibri" pitchFamily="34" charset="-122"/>
                          <a:cs typeface="Calibri" pitchFamily="34" charset="-120"/>
                        </a:rPr>
                        <a:t>Discovery channel</a:t>
                      </a:r>
                      <a:endParaRPr lang="en-US" sz="900" b="1"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In-store trial, press and word-of-mouth</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KOL/livestream-led (Douyin, Xiaohongshu); trial follows online buzz</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20624">
                <a:tc>
                  <a:txBody>
                    <a:bodyPr/>
                    <a:lstStyle/>
                    <a:p>
                      <a:pPr marL="0" indent="0">
                        <a:buNone/>
                      </a:pPr>
                      <a:r>
                        <a:rPr lang="en-US" sz="900" b="1" dirty="0">
                          <a:solidFill>
                            <a:srgbClr val="211C18"/>
                          </a:solidFill>
                          <a:latin typeface="Calibri" pitchFamily="34" charset="0"/>
                          <a:ea typeface="Calibri" pitchFamily="34" charset="-122"/>
                          <a:cs typeface="Calibri" pitchFamily="34" charset="-120"/>
                        </a:rPr>
                        <a:t>The contract</a:t>
                      </a:r>
                      <a:endParaRPr lang="en-US" sz="900" b="1"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Binding endpoint of negotiation</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tc>
                  <a:txBody>
                    <a:bodyPr/>
                    <a:lstStyle/>
                    <a:p>
                      <a:pPr marL="0" indent="0">
                        <a:buNone/>
                      </a:pPr>
                      <a:r>
                        <a:rPr lang="en-US" sz="900" dirty="0">
                          <a:solidFill>
                            <a:srgbClr val="211C18"/>
                          </a:solidFill>
                          <a:latin typeface="Calibri" pitchFamily="34" charset="0"/>
                          <a:ea typeface="Calibri" pitchFamily="34" charset="-122"/>
                          <a:cs typeface="Calibri" pitchFamily="34" charset="-120"/>
                        </a:rPr>
                        <a:t>A milestone in an evolving relationship</a:t>
                      </a:r>
                      <a:endParaRPr lang="en-US" sz="900" dirty="0">
                        <a:latin typeface="Calibri" charset="0"/>
                        <a:ea typeface="Calibri" charset="0"/>
                        <a:cs typeface="Calibri" charset="0"/>
                      </a:endParaRPr>
                    </a:p>
                  </a:txBody>
                  <a:tcPr marL="54864" marR="54864" marT="54864" marB="54864" anchor="ctr">
                    <a:lnL w="9525" cap="flat" cmpd="sng" algn="ctr">
                      <a:solidFill>
                        <a:srgbClr val="D5E5DC"/>
                      </a:solidFill>
                      <a:prstDash val="solid"/>
                      <a:round/>
                      <a:headEnd type="none" w="med" len="med"/>
                      <a:tailEnd type="none" w="med" len="med"/>
                    </a:lnL>
                    <a:lnR w="9525" cap="flat" cmpd="sng" algn="ctr">
                      <a:solidFill>
                        <a:srgbClr val="D5E5DC"/>
                      </a:solidFill>
                      <a:prstDash val="solid"/>
                      <a:round/>
                      <a:headEnd type="none" w="med" len="med"/>
                      <a:tailEnd type="none" w="med" len="med"/>
                    </a:lnR>
                    <a:lnT w="9525" cap="flat" cmpd="sng" algn="ctr">
                      <a:solidFill>
                        <a:srgbClr val="D5E5DC"/>
                      </a:solidFill>
                      <a:prstDash val="solid"/>
                      <a:round/>
                      <a:headEnd type="none" w="med" len="med"/>
                      <a:tailEnd type="none" w="med" len="med"/>
                    </a:lnT>
                    <a:lnB w="9525" cap="flat" cmpd="sng" algn="ctr">
                      <a:solidFill>
                        <a:srgbClr val="D5E5D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10</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CULTURAL SENSITIVITY · PART II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What This Means for Charlotte Tilbury</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Adapting the offer without diluting the brand</a:t>
            </a:r>
            <a:endParaRPr lang="en-US" sz="1200" dirty="0"/>
          </a:p>
        </p:txBody>
      </p:sp>
      <p:sp>
        <p:nvSpPr>
          <p:cNvPr id="7" name="Shape 5"/>
          <p:cNvSpPr/>
          <p:nvPr/>
        </p:nvSpPr>
        <p:spPr>
          <a:xfrm>
            <a:off x="502920" y="1325880"/>
            <a:ext cx="3977640" cy="1152144"/>
          </a:xfrm>
          <a:prstGeom prst="roundRect">
            <a:avLst>
              <a:gd name="adj" fmla="val 6349"/>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8" name="Shape 6"/>
          <p:cNvSpPr/>
          <p:nvPr/>
        </p:nvSpPr>
        <p:spPr>
          <a:xfrm>
            <a:off x="649224" y="1673352"/>
            <a:ext cx="457200" cy="457200"/>
          </a:xfrm>
          <a:prstGeom prst="line">
            <a:avLst/>
          </a:prstGeom>
          <a:solidFill>
            <a:srgbClr val="8A6A2F"/>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758952" y="1783080"/>
            <a:ext cx="237744" cy="237744"/>
          </a:xfrm>
          <a:prstGeom prst="rect">
            <a:avLst/>
          </a:prstGeom>
          <a:solidFill>
            <a:schemeClr val="tx1"/>
          </a:solidFill>
        </p:spPr>
      </p:pic>
      <p:sp>
        <p:nvSpPr>
          <p:cNvPr id="10" name="Text 7"/>
          <p:cNvSpPr/>
          <p:nvPr/>
        </p:nvSpPr>
        <p:spPr>
          <a:xfrm>
            <a:off x="1252728" y="1417320"/>
            <a:ext cx="3108960" cy="100584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Product localisation</a:t>
            </a:r>
            <a:endParaRPr lang="en-US" sz="1150" dirty="0"/>
          </a:p>
          <a:p>
            <a:pPr marL="0" indent="0">
              <a:buNone/>
            </a:pPr>
            <a:r>
              <a:rPr lang="en-US" sz="900" dirty="0">
                <a:solidFill>
                  <a:srgbClr val="6E645A"/>
                </a:solidFill>
                <a:latin typeface="Calibri" pitchFamily="34" charset="0"/>
                <a:ea typeface="Calibri" pitchFamily="34" charset="-122"/>
                <a:cs typeface="Calibri" pitchFamily="34" charset="-120"/>
              </a:rPr>
              <a:t>Shade ranges calibrated for local skin tones; formulations responsive to the fair, luminous “skincare-first” aesthetic alongside our signature glamour.</a:t>
            </a:r>
            <a:endParaRPr lang="en-US" sz="1150" dirty="0"/>
          </a:p>
        </p:txBody>
      </p:sp>
      <p:sp>
        <p:nvSpPr>
          <p:cNvPr id="11" name="Shape 8"/>
          <p:cNvSpPr/>
          <p:nvPr/>
        </p:nvSpPr>
        <p:spPr>
          <a:xfrm>
            <a:off x="4754880" y="1325880"/>
            <a:ext cx="3977640" cy="1152144"/>
          </a:xfrm>
          <a:prstGeom prst="roundRect">
            <a:avLst>
              <a:gd name="adj" fmla="val 6349"/>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2" name="Shape 9"/>
          <p:cNvSpPr/>
          <p:nvPr/>
        </p:nvSpPr>
        <p:spPr>
          <a:xfrm>
            <a:off x="4901184" y="1673352"/>
            <a:ext cx="457200" cy="457200"/>
          </a:xfrm>
          <a:prstGeom prst="line">
            <a:avLst/>
          </a:prstGeom>
          <a:solidFill>
            <a:srgbClr val="8A6A2F"/>
          </a:solidFill>
          <a:ln/>
        </p:spPr>
        <p:txBody>
          <a:bodyPr/>
          <a:lstStyle/>
          <a:p>
            <a:endParaRPr lang="en-US"/>
          </a:p>
        </p:txBody>
      </p:sp>
      <p:pic>
        <p:nvPicPr>
          <p:cNvPr id="13" name="Image 1" descr="preencoded.png"/>
          <p:cNvPicPr>
            <a:picLocks noChangeAspect="1"/>
          </p:cNvPicPr>
          <p:nvPr/>
        </p:nvPicPr>
        <p:blipFill>
          <a:blip r:embed="rId4"/>
          <a:stretch>
            <a:fillRect/>
          </a:stretch>
        </p:blipFill>
        <p:spPr>
          <a:xfrm>
            <a:off x="5010912" y="1783080"/>
            <a:ext cx="237744" cy="237744"/>
          </a:xfrm>
          <a:prstGeom prst="rect">
            <a:avLst/>
          </a:prstGeom>
          <a:solidFill>
            <a:schemeClr val="tx1"/>
          </a:solidFill>
        </p:spPr>
      </p:pic>
      <p:sp>
        <p:nvSpPr>
          <p:cNvPr id="14" name="Text 10"/>
          <p:cNvSpPr/>
          <p:nvPr/>
        </p:nvSpPr>
        <p:spPr>
          <a:xfrm>
            <a:off x="5504688" y="1417320"/>
            <a:ext cx="3108960" cy="100584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Digital-first, KOL-led retail</a:t>
            </a:r>
            <a:endParaRPr lang="en-US" sz="1150" dirty="0"/>
          </a:p>
          <a:p>
            <a:pPr marL="0" indent="0">
              <a:buNone/>
            </a:pPr>
            <a:r>
              <a:rPr lang="en-US" sz="900" dirty="0">
                <a:solidFill>
                  <a:srgbClr val="6E645A"/>
                </a:solidFill>
                <a:latin typeface="Calibri" pitchFamily="34" charset="0"/>
                <a:ea typeface="Calibri" pitchFamily="34" charset="-122"/>
                <a:cs typeface="Calibri" pitchFamily="34" charset="-120"/>
              </a:rPr>
              <a:t>Xiaohongshu, Douyin livestreaming and WeChat mini-programmes are the primary discovery and purchase channels, not a supplement to stores.</a:t>
            </a:r>
            <a:endParaRPr lang="en-US" sz="1150" dirty="0"/>
          </a:p>
        </p:txBody>
      </p:sp>
      <p:sp>
        <p:nvSpPr>
          <p:cNvPr id="15" name="Shape 11"/>
          <p:cNvSpPr/>
          <p:nvPr/>
        </p:nvSpPr>
        <p:spPr>
          <a:xfrm>
            <a:off x="502920" y="2624328"/>
            <a:ext cx="3977640" cy="1152144"/>
          </a:xfrm>
          <a:prstGeom prst="roundRect">
            <a:avLst>
              <a:gd name="adj" fmla="val 6349"/>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6" name="Shape 12"/>
          <p:cNvSpPr/>
          <p:nvPr/>
        </p:nvSpPr>
        <p:spPr>
          <a:xfrm>
            <a:off x="649224" y="2971800"/>
            <a:ext cx="457200" cy="457200"/>
          </a:xfrm>
          <a:prstGeom prst="line">
            <a:avLst/>
          </a:prstGeom>
          <a:solidFill>
            <a:srgbClr val="8A6A2F"/>
          </a:solidFill>
          <a:ln/>
        </p:spPr>
        <p:txBody>
          <a:bodyPr/>
          <a:lstStyle/>
          <a:p>
            <a:endParaRPr lang="en-US"/>
          </a:p>
        </p:txBody>
      </p:sp>
      <p:pic>
        <p:nvPicPr>
          <p:cNvPr id="17" name="Image 2" descr="preencoded.png"/>
          <p:cNvPicPr>
            <a:picLocks noChangeAspect="1"/>
          </p:cNvPicPr>
          <p:nvPr/>
        </p:nvPicPr>
        <p:blipFill>
          <a:blip r:embed="rId5"/>
          <a:stretch>
            <a:fillRect/>
          </a:stretch>
        </p:blipFill>
        <p:spPr>
          <a:xfrm>
            <a:off x="758952" y="3081528"/>
            <a:ext cx="237744" cy="237744"/>
          </a:xfrm>
          <a:prstGeom prst="rect">
            <a:avLst/>
          </a:prstGeom>
          <a:solidFill>
            <a:schemeClr val="tx1"/>
          </a:solidFill>
        </p:spPr>
      </p:pic>
      <p:sp>
        <p:nvSpPr>
          <p:cNvPr id="18" name="Text 13"/>
          <p:cNvSpPr/>
          <p:nvPr/>
        </p:nvSpPr>
        <p:spPr>
          <a:xfrm>
            <a:off x="1252728" y="2715768"/>
            <a:ext cx="3108960" cy="100584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Brand &amp; price position</a:t>
            </a:r>
            <a:endParaRPr lang="en-US" sz="1150" dirty="0"/>
          </a:p>
          <a:p>
            <a:pPr marL="0" indent="0">
              <a:buNone/>
            </a:pPr>
            <a:r>
              <a:rPr lang="en-US" sz="900" dirty="0">
                <a:solidFill>
                  <a:srgbClr val="6E645A"/>
                </a:solidFill>
                <a:latin typeface="Calibri" pitchFamily="34" charset="0"/>
                <a:ea typeface="Calibri" pitchFamily="34" charset="-122"/>
                <a:cs typeface="Calibri" pitchFamily="34" charset="-120"/>
              </a:rPr>
              <a:t>An auspicious, evocative Chinese brand name; our premium positioning must be actively reinforced, not assumed.</a:t>
            </a:r>
            <a:endParaRPr lang="en-US" sz="1150" dirty="0"/>
          </a:p>
        </p:txBody>
      </p:sp>
      <p:sp>
        <p:nvSpPr>
          <p:cNvPr id="19" name="Shape 14"/>
          <p:cNvSpPr/>
          <p:nvPr/>
        </p:nvSpPr>
        <p:spPr>
          <a:xfrm>
            <a:off x="4754880" y="2624328"/>
            <a:ext cx="3977640" cy="1152144"/>
          </a:xfrm>
          <a:prstGeom prst="roundRect">
            <a:avLst>
              <a:gd name="adj" fmla="val 6349"/>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0" name="Shape 15"/>
          <p:cNvSpPr/>
          <p:nvPr/>
        </p:nvSpPr>
        <p:spPr>
          <a:xfrm>
            <a:off x="4901184" y="2971800"/>
            <a:ext cx="457200" cy="457200"/>
          </a:xfrm>
          <a:prstGeom prst="line">
            <a:avLst/>
          </a:prstGeom>
          <a:solidFill>
            <a:srgbClr val="8A6A2F"/>
          </a:solidFill>
          <a:ln/>
        </p:spPr>
        <p:txBody>
          <a:bodyPr/>
          <a:lstStyle/>
          <a:p>
            <a:endParaRPr lang="en-US"/>
          </a:p>
        </p:txBody>
      </p:sp>
      <p:pic>
        <p:nvPicPr>
          <p:cNvPr id="21" name="Image 3" descr="preencoded.png"/>
          <p:cNvPicPr>
            <a:picLocks noChangeAspect="1"/>
          </p:cNvPicPr>
          <p:nvPr/>
        </p:nvPicPr>
        <p:blipFill>
          <a:blip r:embed="rId6"/>
          <a:stretch>
            <a:fillRect/>
          </a:stretch>
        </p:blipFill>
        <p:spPr>
          <a:xfrm>
            <a:off x="5010912" y="3081528"/>
            <a:ext cx="237744" cy="237744"/>
          </a:xfrm>
          <a:prstGeom prst="rect">
            <a:avLst/>
          </a:prstGeom>
          <a:solidFill>
            <a:schemeClr val="tx1"/>
          </a:solidFill>
        </p:spPr>
      </p:pic>
      <p:sp>
        <p:nvSpPr>
          <p:cNvPr id="22" name="Text 16"/>
          <p:cNvSpPr/>
          <p:nvPr/>
        </p:nvSpPr>
        <p:spPr>
          <a:xfrm>
            <a:off x="5504688" y="2715768"/>
            <a:ext cx="3108960" cy="1005840"/>
          </a:xfrm>
          <a:prstGeom prst="rect">
            <a:avLst/>
          </a:prstGeom>
          <a:noFill/>
          <a:ln/>
        </p:spPr>
        <p:txBody>
          <a:bodyPr wrap="square" lIns="0" tIns="0" rIns="0" bIns="0" rtlCol="0" anchor="ctr"/>
          <a:lstStyle/>
          <a:p>
            <a:pPr marL="0" indent="0">
              <a:buNone/>
            </a:pPr>
            <a:r>
              <a:rPr lang="en-US" sz="1150" b="1" dirty="0">
                <a:solidFill>
                  <a:srgbClr val="8A6A2F"/>
                </a:solidFill>
                <a:latin typeface="Calibri" pitchFamily="34" charset="0"/>
                <a:ea typeface="Calibri" pitchFamily="34" charset="-122"/>
                <a:cs typeface="Calibri" pitchFamily="34" charset="-120"/>
              </a:rPr>
              <a:t>Flagship format &amp; location</a:t>
            </a:r>
            <a:endParaRPr lang="en-US" sz="1150" dirty="0"/>
          </a:p>
          <a:p>
            <a:pPr marL="0" indent="0">
              <a:buNone/>
            </a:pPr>
            <a:r>
              <a:rPr lang="en-US" sz="900" dirty="0">
                <a:solidFill>
                  <a:srgbClr val="6E645A"/>
                </a:solidFill>
                <a:latin typeface="Calibri" pitchFamily="34" charset="0"/>
                <a:ea typeface="Calibri" pitchFamily="34" charset="-122"/>
                <a:cs typeface="Calibri" pitchFamily="34" charset="-120"/>
              </a:rPr>
              <a:t>Flagship boutiques and shop-in-shops in prestige malls in Shanghai and Beijing, complementing (not replacing) counters.</a:t>
            </a:r>
            <a:endParaRPr lang="en-US" sz="1150" dirty="0"/>
          </a:p>
        </p:txBody>
      </p:sp>
      <p:sp>
        <p:nvSpPr>
          <p:cNvPr id="23" name="Shape 17"/>
          <p:cNvSpPr/>
          <p:nvPr/>
        </p:nvSpPr>
        <p:spPr>
          <a:xfrm>
            <a:off x="502920" y="4023360"/>
            <a:ext cx="8138160" cy="777240"/>
          </a:xfrm>
          <a:prstGeom prst="roundRect">
            <a:avLst>
              <a:gd name="adj" fmla="val 9412"/>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24" name="Text 18"/>
          <p:cNvSpPr/>
          <p:nvPr/>
        </p:nvSpPr>
        <p:spPr>
          <a:xfrm>
            <a:off x="749808" y="4114800"/>
            <a:ext cx="7680960" cy="603504"/>
          </a:xfrm>
          <a:prstGeom prst="rect">
            <a:avLst/>
          </a:prstGeom>
          <a:noFill/>
          <a:ln/>
        </p:spPr>
        <p:txBody>
          <a:bodyPr wrap="square" lIns="0" tIns="0" rIns="0" bIns="0" rtlCol="0" anchor="ctr"/>
          <a:lstStyle/>
          <a:p>
            <a:pPr marL="0" indent="0">
              <a:buNone/>
            </a:pPr>
            <a:r>
              <a:rPr lang="en-US" sz="1000" b="1" dirty="0">
                <a:solidFill>
                  <a:srgbClr val="E7D9B7"/>
                </a:solidFill>
                <a:latin typeface="Calibri" pitchFamily="34" charset="0"/>
                <a:ea typeface="Calibri" pitchFamily="34" charset="-122"/>
                <a:cs typeface="Calibri" pitchFamily="34" charset="-120"/>
              </a:rPr>
              <a:t>LEARN FROM OTHERS:  </a:t>
            </a:r>
            <a:r>
              <a:rPr lang="en-US" sz="1000" dirty="0">
                <a:solidFill>
                  <a:srgbClr val="FFFFFF"/>
                </a:solidFill>
                <a:latin typeface="Calibri" pitchFamily="34" charset="0"/>
                <a:ea typeface="Calibri" pitchFamily="34" charset="-122"/>
                <a:cs typeface="Calibri" pitchFamily="34" charset="-120"/>
              </a:rPr>
              <a:t>M&amp;S exited China in 2017 after under-adapting its offer (BBC News, 2016); Jo Malone London localised patiently through Tmall and gifting culture before scaling stores (Alizila, 2018). Adaptation, not translation, is the difference.</a:t>
            </a:r>
            <a:endParaRPr lang="en-US" sz="10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11</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THEORETICAL UNDERPINNING · PART 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Hofstede's Cultural Dimensions — UK vs China</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Six measurable dimensions of national culture  (Hofstede, Hofstede &amp; Minkov, 2010)</a:t>
            </a:r>
            <a:endParaRPr lang="en-US" sz="1200" dirty="0"/>
          </a:p>
        </p:txBody>
      </p:sp>
      <p:graphicFrame>
        <p:nvGraphicFramePr>
          <p:cNvPr id="7" name="Chart 0"/>
          <p:cNvGraphicFramePr/>
          <p:nvPr/>
        </p:nvGraphicFramePr>
        <p:xfrm>
          <a:off x="411480" y="1371600"/>
          <a:ext cx="8321040" cy="3383280"/>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12</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THEORETICAL UNDERPINNING · PART II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What the Three Biggest Gaps Mean for Us</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Translating Hofstede's data into commercial consequences</a:t>
            </a:r>
            <a:endParaRPr lang="en-US" sz="1200" dirty="0"/>
          </a:p>
        </p:txBody>
      </p:sp>
      <p:sp>
        <p:nvSpPr>
          <p:cNvPr id="7" name="Shape 5"/>
          <p:cNvSpPr/>
          <p:nvPr/>
        </p:nvSpPr>
        <p:spPr>
          <a:xfrm>
            <a:off x="502920" y="1325880"/>
            <a:ext cx="8138160" cy="1024128"/>
          </a:xfrm>
          <a:prstGeom prst="roundRect">
            <a:avLst>
              <a:gd name="adj" fmla="val 7143"/>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8" name="Text 6"/>
          <p:cNvSpPr/>
          <p:nvPr/>
        </p:nvSpPr>
        <p:spPr>
          <a:xfrm>
            <a:off x="685800" y="1435608"/>
            <a:ext cx="1051560" cy="804672"/>
          </a:xfrm>
          <a:prstGeom prst="rect">
            <a:avLst/>
          </a:prstGeom>
          <a:noFill/>
          <a:ln/>
        </p:spPr>
        <p:txBody>
          <a:bodyPr wrap="square" lIns="0" tIns="0" rIns="0" bIns="0" rtlCol="0" anchor="ctr"/>
          <a:lstStyle/>
          <a:p>
            <a:pPr marL="0" indent="0" algn="ctr">
              <a:buNone/>
            </a:pPr>
            <a:r>
              <a:rPr lang="en-US" sz="2600" b="1" dirty="0">
                <a:solidFill>
                  <a:srgbClr val="8A6A2F"/>
                </a:solidFill>
                <a:latin typeface="Cambria" pitchFamily="34" charset="0"/>
                <a:ea typeface="Cambria" pitchFamily="34" charset="-122"/>
                <a:cs typeface="Cambria" pitchFamily="34" charset="-120"/>
              </a:rPr>
              <a:t>−69</a:t>
            </a:r>
            <a:endParaRPr lang="en-US" sz="2600" dirty="0"/>
          </a:p>
        </p:txBody>
      </p:sp>
      <p:sp>
        <p:nvSpPr>
          <p:cNvPr id="9" name="Text 7"/>
          <p:cNvSpPr/>
          <p:nvPr/>
        </p:nvSpPr>
        <p:spPr>
          <a:xfrm>
            <a:off x="1874520" y="1399032"/>
            <a:ext cx="6583680" cy="896112"/>
          </a:xfrm>
          <a:prstGeom prst="rect">
            <a:avLst/>
          </a:prstGeom>
          <a:noFill/>
          <a:ln/>
        </p:spPr>
        <p:txBody>
          <a:bodyPr wrap="square" lIns="0" tIns="0" rIns="0" bIns="0" rtlCol="0" anchor="ctr"/>
          <a:lstStyle/>
          <a:p>
            <a:pPr marL="0" indent="0">
              <a:buNone/>
            </a:pPr>
            <a:r>
              <a:rPr lang="en-US" sz="1200" b="1" dirty="0">
                <a:solidFill>
                  <a:srgbClr val="8A6A2F"/>
                </a:solidFill>
                <a:latin typeface="Calibri" pitchFamily="34" charset="0"/>
                <a:ea typeface="Calibri" pitchFamily="34" charset="-122"/>
                <a:cs typeface="Calibri" pitchFamily="34" charset="-120"/>
              </a:rPr>
              <a:t>Individualism  (UK 89 · China 20)</a:t>
            </a:r>
            <a:endParaRPr lang="en-US" sz="1200" dirty="0"/>
          </a:p>
          <a:p>
            <a:pPr marL="0" indent="0">
              <a:buNone/>
            </a:pPr>
            <a:r>
              <a:rPr lang="en-US" sz="950" dirty="0">
                <a:solidFill>
                  <a:srgbClr val="211C18"/>
                </a:solidFill>
                <a:latin typeface="Calibri" pitchFamily="34" charset="0"/>
                <a:ea typeface="Calibri" pitchFamily="34" charset="-122"/>
                <a:cs typeface="Calibri" pitchFamily="34" charset="-120"/>
              </a:rPr>
              <a:t>Beauty is validated socially, not just personally. Peer reviews, KOL endorsement and family opinion drive purchase far more than an individual's private preference — our marketing must earn social proof, not just admiration.</a:t>
            </a:r>
            <a:endParaRPr lang="en-US" sz="1200" dirty="0"/>
          </a:p>
        </p:txBody>
      </p:sp>
      <p:sp>
        <p:nvSpPr>
          <p:cNvPr id="10" name="Shape 8"/>
          <p:cNvSpPr/>
          <p:nvPr/>
        </p:nvSpPr>
        <p:spPr>
          <a:xfrm>
            <a:off x="502920" y="2496312"/>
            <a:ext cx="8138160" cy="1024128"/>
          </a:xfrm>
          <a:prstGeom prst="roundRect">
            <a:avLst>
              <a:gd name="adj" fmla="val 7143"/>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1" name="Text 9"/>
          <p:cNvSpPr/>
          <p:nvPr/>
        </p:nvSpPr>
        <p:spPr>
          <a:xfrm>
            <a:off x="685800" y="2606040"/>
            <a:ext cx="1051560" cy="804672"/>
          </a:xfrm>
          <a:prstGeom prst="rect">
            <a:avLst/>
          </a:prstGeom>
          <a:noFill/>
          <a:ln/>
        </p:spPr>
        <p:txBody>
          <a:bodyPr wrap="square" lIns="0" tIns="0" rIns="0" bIns="0" rtlCol="0" anchor="ctr"/>
          <a:lstStyle/>
          <a:p>
            <a:pPr marL="0" indent="0" algn="ctr">
              <a:buNone/>
            </a:pPr>
            <a:r>
              <a:rPr lang="en-US" sz="2600" b="1" dirty="0">
                <a:solidFill>
                  <a:srgbClr val="8A6A2F"/>
                </a:solidFill>
                <a:latin typeface="Cambria" pitchFamily="34" charset="0"/>
                <a:ea typeface="Cambria" pitchFamily="34" charset="-122"/>
                <a:cs typeface="Cambria" pitchFamily="34" charset="-120"/>
              </a:rPr>
              <a:t>+45</a:t>
            </a:r>
            <a:endParaRPr lang="en-US" sz="2600" dirty="0"/>
          </a:p>
        </p:txBody>
      </p:sp>
      <p:sp>
        <p:nvSpPr>
          <p:cNvPr id="12" name="Text 10"/>
          <p:cNvSpPr/>
          <p:nvPr/>
        </p:nvSpPr>
        <p:spPr>
          <a:xfrm>
            <a:off x="1874520" y="2569464"/>
            <a:ext cx="6583680" cy="896112"/>
          </a:xfrm>
          <a:prstGeom prst="rect">
            <a:avLst/>
          </a:prstGeom>
          <a:noFill/>
          <a:ln/>
        </p:spPr>
        <p:txBody>
          <a:bodyPr wrap="square" lIns="0" tIns="0" rIns="0" bIns="0" rtlCol="0" anchor="ctr"/>
          <a:lstStyle/>
          <a:p>
            <a:pPr marL="0" indent="0">
              <a:buNone/>
            </a:pPr>
            <a:r>
              <a:rPr lang="en-US" sz="1200" b="1" dirty="0">
                <a:solidFill>
                  <a:srgbClr val="8A6A2F"/>
                </a:solidFill>
                <a:latin typeface="Calibri" pitchFamily="34" charset="0"/>
                <a:ea typeface="Calibri" pitchFamily="34" charset="-122"/>
                <a:cs typeface="Calibri" pitchFamily="34" charset="-120"/>
              </a:rPr>
              <a:t>Power Distance  (China 80 · UK 35)</a:t>
            </a:r>
            <a:endParaRPr lang="en-US" sz="1200" dirty="0"/>
          </a:p>
          <a:p>
            <a:pPr marL="0" indent="0">
              <a:buNone/>
            </a:pPr>
            <a:r>
              <a:rPr lang="en-US" sz="950" dirty="0">
                <a:solidFill>
                  <a:srgbClr val="211C18"/>
                </a:solidFill>
                <a:latin typeface="Calibri" pitchFamily="34" charset="0"/>
                <a:ea typeface="Calibri" pitchFamily="34" charset="-122"/>
                <a:cs typeface="Calibri" pitchFamily="34" charset="-120"/>
              </a:rPr>
              <a:t>Hierarchy carries real authority with retail partners. Our delegation must match theirs in seniority, communications flow top-down, and protocol — seating, titles, order of speaking — is substance, not ceremony.</a:t>
            </a:r>
            <a:endParaRPr lang="en-US" sz="1200" dirty="0"/>
          </a:p>
        </p:txBody>
      </p:sp>
      <p:sp>
        <p:nvSpPr>
          <p:cNvPr id="13" name="Shape 11"/>
          <p:cNvSpPr/>
          <p:nvPr/>
        </p:nvSpPr>
        <p:spPr>
          <a:xfrm>
            <a:off x="502920" y="3666744"/>
            <a:ext cx="8138160" cy="1024128"/>
          </a:xfrm>
          <a:prstGeom prst="roundRect">
            <a:avLst>
              <a:gd name="adj" fmla="val 7143"/>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4" name="Text 12"/>
          <p:cNvSpPr/>
          <p:nvPr/>
        </p:nvSpPr>
        <p:spPr>
          <a:xfrm>
            <a:off x="685800" y="3776472"/>
            <a:ext cx="1051560" cy="804672"/>
          </a:xfrm>
          <a:prstGeom prst="rect">
            <a:avLst/>
          </a:prstGeom>
          <a:noFill/>
          <a:ln/>
        </p:spPr>
        <p:txBody>
          <a:bodyPr wrap="square" lIns="0" tIns="0" rIns="0" bIns="0" rtlCol="0" anchor="ctr"/>
          <a:lstStyle/>
          <a:p>
            <a:pPr marL="0" indent="0" algn="ctr">
              <a:buNone/>
            </a:pPr>
            <a:r>
              <a:rPr lang="en-US" sz="2600" b="1" dirty="0">
                <a:solidFill>
                  <a:srgbClr val="8A6A2F"/>
                </a:solidFill>
                <a:latin typeface="Cambria" pitchFamily="34" charset="0"/>
                <a:ea typeface="Cambria" pitchFamily="34" charset="-122"/>
                <a:cs typeface="Cambria" pitchFamily="34" charset="-120"/>
              </a:rPr>
              <a:t>+36</a:t>
            </a:r>
            <a:endParaRPr lang="en-US" sz="2600" dirty="0"/>
          </a:p>
        </p:txBody>
      </p:sp>
      <p:sp>
        <p:nvSpPr>
          <p:cNvPr id="15" name="Text 13"/>
          <p:cNvSpPr/>
          <p:nvPr/>
        </p:nvSpPr>
        <p:spPr>
          <a:xfrm>
            <a:off x="1874520" y="3739896"/>
            <a:ext cx="6583680" cy="896112"/>
          </a:xfrm>
          <a:prstGeom prst="rect">
            <a:avLst/>
          </a:prstGeom>
          <a:noFill/>
          <a:ln/>
        </p:spPr>
        <p:txBody>
          <a:bodyPr wrap="square" lIns="0" tIns="0" rIns="0" bIns="0" rtlCol="0" anchor="ctr"/>
          <a:lstStyle/>
          <a:p>
            <a:pPr marL="0" indent="0">
              <a:buNone/>
            </a:pPr>
            <a:r>
              <a:rPr lang="en-US" sz="1200" b="1" dirty="0">
                <a:solidFill>
                  <a:srgbClr val="8A6A2F"/>
                </a:solidFill>
                <a:latin typeface="Calibri" pitchFamily="34" charset="0"/>
                <a:ea typeface="Calibri" pitchFamily="34" charset="-122"/>
                <a:cs typeface="Calibri" pitchFamily="34" charset="-120"/>
              </a:rPr>
              <a:t>Long-Term Orientation  (China 87 · UK 51)</a:t>
            </a:r>
            <a:endParaRPr lang="en-US" sz="1200" dirty="0"/>
          </a:p>
          <a:p>
            <a:pPr marL="0" indent="0">
              <a:buNone/>
            </a:pPr>
            <a:r>
              <a:rPr lang="en-US" sz="950" dirty="0">
                <a:solidFill>
                  <a:srgbClr val="211C18"/>
                </a:solidFill>
                <a:latin typeface="Calibri" pitchFamily="34" charset="0"/>
                <a:ea typeface="Calibri" pitchFamily="34" charset="-122"/>
                <a:cs typeface="Calibri" pitchFamily="34" charset="-120"/>
              </a:rPr>
              <a:t>A retail partner is investing in a multi-year brand-building relationship, not a single seasonal campaign. Plans must show patient, sustained investment; pushing for a quick sales spike signals a lack of commitment.</a:t>
            </a:r>
            <a:endParaRPr lang="en-US" sz="12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13</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RECOMMENDATIONS · PART 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Market Strategy — Scaling Up in China</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Five actions to move from a modest footprint to a full presence  (Ghauri &amp; Fang, 2001)</a:t>
            </a:r>
            <a:endParaRPr lang="en-US" sz="1200" dirty="0"/>
          </a:p>
        </p:txBody>
      </p:sp>
      <p:sp>
        <p:nvSpPr>
          <p:cNvPr id="7" name="Shape 5"/>
          <p:cNvSpPr/>
          <p:nvPr/>
        </p:nvSpPr>
        <p:spPr>
          <a:xfrm>
            <a:off x="502920" y="1325880"/>
            <a:ext cx="8138160" cy="603504"/>
          </a:xfrm>
          <a:prstGeom prst="roundRect">
            <a:avLst>
              <a:gd name="adj" fmla="val 1212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8" name="Shape 6"/>
          <p:cNvSpPr/>
          <p:nvPr/>
        </p:nvSpPr>
        <p:spPr>
          <a:xfrm>
            <a:off x="658368" y="1417320"/>
            <a:ext cx="420624" cy="420624"/>
          </a:xfrm>
          <a:prstGeom prst="roundRect">
            <a:avLst>
              <a:gd name="adj" fmla="val 13043"/>
            </a:avLst>
          </a:prstGeom>
          <a:solidFill>
            <a:srgbClr val="B8935A"/>
          </a:solidFill>
          <a:ln/>
        </p:spPr>
        <p:txBody>
          <a:bodyPr/>
          <a:lstStyle/>
          <a:p>
            <a:endParaRPr lang="en-US"/>
          </a:p>
        </p:txBody>
      </p:sp>
      <p:sp>
        <p:nvSpPr>
          <p:cNvPr id="9" name="Text 7"/>
          <p:cNvSpPr/>
          <p:nvPr/>
        </p:nvSpPr>
        <p:spPr>
          <a:xfrm>
            <a:off x="658368" y="1417320"/>
            <a:ext cx="420624" cy="420624"/>
          </a:xfrm>
          <a:prstGeom prst="rect">
            <a:avLst/>
          </a:prstGeom>
          <a:noFill/>
          <a:ln/>
        </p:spPr>
        <p:txBody>
          <a:bodyPr wrap="square" lIns="0" tIns="0" rIns="0" bIns="0" rtlCol="0" anchor="ctr"/>
          <a:lstStyle/>
          <a:p>
            <a:pPr marL="0" indent="0" algn="ctr">
              <a:buNone/>
            </a:pPr>
            <a:r>
              <a:rPr lang="en-US" sz="1400" b="1" dirty="0">
                <a:solidFill>
                  <a:srgbClr val="141110"/>
                </a:solidFill>
                <a:latin typeface="Calibri" pitchFamily="34" charset="0"/>
                <a:ea typeface="Calibri" pitchFamily="34" charset="-122"/>
                <a:cs typeface="Calibri" pitchFamily="34" charset="-120"/>
              </a:rPr>
              <a:t>1</a:t>
            </a:r>
            <a:endParaRPr lang="en-US" sz="1400" dirty="0"/>
          </a:p>
        </p:txBody>
      </p:sp>
      <p:sp>
        <p:nvSpPr>
          <p:cNvPr id="10" name="Text 8"/>
          <p:cNvSpPr/>
          <p:nvPr/>
        </p:nvSpPr>
        <p:spPr>
          <a:xfrm>
            <a:off x="1261872" y="1380744"/>
            <a:ext cx="722376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Deepen the retail partnership  —  </a:t>
            </a:r>
            <a:r>
              <a:rPr lang="en-US" sz="950" dirty="0">
                <a:solidFill>
                  <a:srgbClr val="211C18"/>
                </a:solidFill>
                <a:latin typeface="Calibri" pitchFamily="34" charset="0"/>
                <a:ea typeface="Calibri" pitchFamily="34" charset="-122"/>
                <a:cs typeface="Calibri" pitchFamily="34" charset="-120"/>
              </a:rPr>
              <a:t>Formalise a strategic distribution agreement with a leading Chinese beauty retailer or platform, bringing local guānxi, logistics and regulatory knowledge from day one.</a:t>
            </a:r>
            <a:endParaRPr lang="en-US" sz="1100" dirty="0"/>
          </a:p>
        </p:txBody>
      </p:sp>
      <p:sp>
        <p:nvSpPr>
          <p:cNvPr id="11" name="Shape 9"/>
          <p:cNvSpPr/>
          <p:nvPr/>
        </p:nvSpPr>
        <p:spPr>
          <a:xfrm>
            <a:off x="502920" y="2039112"/>
            <a:ext cx="8138160" cy="603504"/>
          </a:xfrm>
          <a:prstGeom prst="roundRect">
            <a:avLst>
              <a:gd name="adj" fmla="val 1212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2" name="Shape 10"/>
          <p:cNvSpPr/>
          <p:nvPr/>
        </p:nvSpPr>
        <p:spPr>
          <a:xfrm>
            <a:off x="658368" y="2130552"/>
            <a:ext cx="420624" cy="420624"/>
          </a:xfrm>
          <a:prstGeom prst="roundRect">
            <a:avLst>
              <a:gd name="adj" fmla="val 13043"/>
            </a:avLst>
          </a:prstGeom>
          <a:solidFill>
            <a:srgbClr val="B8935A"/>
          </a:solidFill>
          <a:ln/>
        </p:spPr>
        <p:txBody>
          <a:bodyPr/>
          <a:lstStyle/>
          <a:p>
            <a:endParaRPr lang="en-US"/>
          </a:p>
        </p:txBody>
      </p:sp>
      <p:sp>
        <p:nvSpPr>
          <p:cNvPr id="13" name="Text 11"/>
          <p:cNvSpPr/>
          <p:nvPr/>
        </p:nvSpPr>
        <p:spPr>
          <a:xfrm>
            <a:off x="658368" y="2130552"/>
            <a:ext cx="420624" cy="420624"/>
          </a:xfrm>
          <a:prstGeom prst="rect">
            <a:avLst/>
          </a:prstGeom>
          <a:noFill/>
          <a:ln/>
        </p:spPr>
        <p:txBody>
          <a:bodyPr wrap="square" lIns="0" tIns="0" rIns="0" bIns="0" rtlCol="0" anchor="ctr"/>
          <a:lstStyle/>
          <a:p>
            <a:pPr marL="0" indent="0" algn="ctr">
              <a:buNone/>
            </a:pPr>
            <a:r>
              <a:rPr lang="en-US" sz="1400" b="1" dirty="0">
                <a:solidFill>
                  <a:srgbClr val="141110"/>
                </a:solidFill>
                <a:latin typeface="Calibri" pitchFamily="34" charset="0"/>
                <a:ea typeface="Calibri" pitchFamily="34" charset="-122"/>
                <a:cs typeface="Calibri" pitchFamily="34" charset="-120"/>
              </a:rPr>
              <a:t>2</a:t>
            </a:r>
            <a:endParaRPr lang="en-US" sz="1400" dirty="0"/>
          </a:p>
        </p:txBody>
      </p:sp>
      <p:sp>
        <p:nvSpPr>
          <p:cNvPr id="14" name="Text 12"/>
          <p:cNvSpPr/>
          <p:nvPr/>
        </p:nvSpPr>
        <p:spPr>
          <a:xfrm>
            <a:off x="1261872" y="2093976"/>
            <a:ext cx="722376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Engage a trusted intermediary (zhōngjiānrén)  —  </a:t>
            </a:r>
            <a:r>
              <a:rPr lang="en-US" sz="950" dirty="0">
                <a:solidFill>
                  <a:srgbClr val="211C18"/>
                </a:solidFill>
                <a:latin typeface="Calibri" pitchFamily="34" charset="0"/>
                <a:ea typeface="Calibri" pitchFamily="34" charset="-122"/>
                <a:cs typeface="Calibri" pitchFamily="34" charset="-120"/>
              </a:rPr>
              <a:t>Introductions through a respected local partner or agency confer legitimacy that cold outreach never will.</a:t>
            </a:r>
            <a:endParaRPr lang="en-US" sz="1100" dirty="0"/>
          </a:p>
        </p:txBody>
      </p:sp>
      <p:sp>
        <p:nvSpPr>
          <p:cNvPr id="15" name="Shape 13"/>
          <p:cNvSpPr/>
          <p:nvPr/>
        </p:nvSpPr>
        <p:spPr>
          <a:xfrm>
            <a:off x="502920" y="2752344"/>
            <a:ext cx="8138160" cy="603504"/>
          </a:xfrm>
          <a:prstGeom prst="roundRect">
            <a:avLst>
              <a:gd name="adj" fmla="val 1212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6" name="Shape 14"/>
          <p:cNvSpPr/>
          <p:nvPr/>
        </p:nvSpPr>
        <p:spPr>
          <a:xfrm>
            <a:off x="658368" y="2843784"/>
            <a:ext cx="420624" cy="420624"/>
          </a:xfrm>
          <a:prstGeom prst="roundRect">
            <a:avLst>
              <a:gd name="adj" fmla="val 13043"/>
            </a:avLst>
          </a:prstGeom>
          <a:solidFill>
            <a:srgbClr val="B8935A"/>
          </a:solidFill>
          <a:ln/>
        </p:spPr>
        <p:txBody>
          <a:bodyPr/>
          <a:lstStyle/>
          <a:p>
            <a:endParaRPr lang="en-US"/>
          </a:p>
        </p:txBody>
      </p:sp>
      <p:sp>
        <p:nvSpPr>
          <p:cNvPr id="17" name="Text 15"/>
          <p:cNvSpPr/>
          <p:nvPr/>
        </p:nvSpPr>
        <p:spPr>
          <a:xfrm>
            <a:off x="658368" y="2843784"/>
            <a:ext cx="420624" cy="420624"/>
          </a:xfrm>
          <a:prstGeom prst="rect">
            <a:avLst/>
          </a:prstGeom>
          <a:noFill/>
          <a:ln/>
        </p:spPr>
        <p:txBody>
          <a:bodyPr wrap="square" lIns="0" tIns="0" rIns="0" bIns="0" rtlCol="0" anchor="ctr"/>
          <a:lstStyle/>
          <a:p>
            <a:pPr marL="0" indent="0" algn="ctr">
              <a:buNone/>
            </a:pPr>
            <a:r>
              <a:rPr lang="en-US" sz="1400" b="1" dirty="0">
                <a:solidFill>
                  <a:srgbClr val="141110"/>
                </a:solidFill>
                <a:latin typeface="Calibri" pitchFamily="34" charset="0"/>
                <a:ea typeface="Calibri" pitchFamily="34" charset="-122"/>
                <a:cs typeface="Calibri" pitchFamily="34" charset="-120"/>
              </a:rPr>
              <a:t>3</a:t>
            </a:r>
            <a:endParaRPr lang="en-US" sz="1400" dirty="0"/>
          </a:p>
        </p:txBody>
      </p:sp>
      <p:sp>
        <p:nvSpPr>
          <p:cNvPr id="18" name="Text 16"/>
          <p:cNvSpPr/>
          <p:nvPr/>
        </p:nvSpPr>
        <p:spPr>
          <a:xfrm>
            <a:off x="1261872" y="2807208"/>
            <a:ext cx="722376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Anchor flagships in Shanghai and Beijing  —  </a:t>
            </a:r>
            <a:r>
              <a:rPr lang="en-US" sz="950" dirty="0">
                <a:solidFill>
                  <a:srgbClr val="211C18"/>
                </a:solidFill>
                <a:latin typeface="Calibri" pitchFamily="34" charset="0"/>
                <a:ea typeface="Calibri" pitchFamily="34" charset="-122"/>
                <a:cs typeface="Calibri" pitchFamily="34" charset="-120"/>
              </a:rPr>
              <a:t>Prestige mall locations in cosmopolitan, high-footfall districts, forgiving of new international luxury brands.</a:t>
            </a:r>
            <a:endParaRPr lang="en-US" sz="1100" dirty="0"/>
          </a:p>
        </p:txBody>
      </p:sp>
      <p:sp>
        <p:nvSpPr>
          <p:cNvPr id="19" name="Shape 17"/>
          <p:cNvSpPr/>
          <p:nvPr/>
        </p:nvSpPr>
        <p:spPr>
          <a:xfrm>
            <a:off x="502920" y="3465576"/>
            <a:ext cx="8138160" cy="603504"/>
          </a:xfrm>
          <a:prstGeom prst="roundRect">
            <a:avLst>
              <a:gd name="adj" fmla="val 1212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0" name="Shape 18"/>
          <p:cNvSpPr/>
          <p:nvPr/>
        </p:nvSpPr>
        <p:spPr>
          <a:xfrm>
            <a:off x="658368" y="3557016"/>
            <a:ext cx="420624" cy="420624"/>
          </a:xfrm>
          <a:prstGeom prst="roundRect">
            <a:avLst>
              <a:gd name="adj" fmla="val 13043"/>
            </a:avLst>
          </a:prstGeom>
          <a:solidFill>
            <a:srgbClr val="B8935A"/>
          </a:solidFill>
          <a:ln/>
        </p:spPr>
        <p:txBody>
          <a:bodyPr/>
          <a:lstStyle/>
          <a:p>
            <a:endParaRPr lang="en-US"/>
          </a:p>
        </p:txBody>
      </p:sp>
      <p:sp>
        <p:nvSpPr>
          <p:cNvPr id="21" name="Text 19"/>
          <p:cNvSpPr/>
          <p:nvPr/>
        </p:nvSpPr>
        <p:spPr>
          <a:xfrm>
            <a:off x="658368" y="3557016"/>
            <a:ext cx="420624" cy="420624"/>
          </a:xfrm>
          <a:prstGeom prst="rect">
            <a:avLst/>
          </a:prstGeom>
          <a:noFill/>
          <a:ln/>
        </p:spPr>
        <p:txBody>
          <a:bodyPr wrap="square" lIns="0" tIns="0" rIns="0" bIns="0" rtlCol="0" anchor="ctr"/>
          <a:lstStyle/>
          <a:p>
            <a:pPr marL="0" indent="0" algn="ctr">
              <a:buNone/>
            </a:pPr>
            <a:r>
              <a:rPr lang="en-US" sz="1400" b="1" dirty="0">
                <a:solidFill>
                  <a:srgbClr val="141110"/>
                </a:solidFill>
                <a:latin typeface="Calibri" pitchFamily="34" charset="0"/>
                <a:ea typeface="Calibri" pitchFamily="34" charset="-122"/>
                <a:cs typeface="Calibri" pitchFamily="34" charset="-120"/>
              </a:rPr>
              <a:t>4</a:t>
            </a:r>
            <a:endParaRPr lang="en-US" sz="1400" dirty="0"/>
          </a:p>
        </p:txBody>
      </p:sp>
      <p:sp>
        <p:nvSpPr>
          <p:cNvPr id="22" name="Text 20"/>
          <p:cNvSpPr/>
          <p:nvPr/>
        </p:nvSpPr>
        <p:spPr>
          <a:xfrm>
            <a:off x="1261872" y="3520440"/>
            <a:ext cx="722376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Localise product and content from day one  —  </a:t>
            </a:r>
            <a:r>
              <a:rPr lang="en-US" sz="950" dirty="0">
                <a:solidFill>
                  <a:srgbClr val="211C18"/>
                </a:solidFill>
                <a:latin typeface="Calibri" pitchFamily="34" charset="0"/>
                <a:ea typeface="Calibri" pitchFamily="34" charset="-122"/>
                <a:cs typeface="Calibri" pitchFamily="34" charset="-120"/>
              </a:rPr>
              <a:t>Locally-calibrated shades, evocative Chinese naming, and a Xiaohongshu/Douyin content strategy built in before launch, not after.</a:t>
            </a:r>
            <a:endParaRPr lang="en-US" sz="1100" dirty="0"/>
          </a:p>
        </p:txBody>
      </p:sp>
      <p:sp>
        <p:nvSpPr>
          <p:cNvPr id="23" name="Shape 21"/>
          <p:cNvSpPr/>
          <p:nvPr/>
        </p:nvSpPr>
        <p:spPr>
          <a:xfrm>
            <a:off x="502920" y="4178808"/>
            <a:ext cx="8138160" cy="603504"/>
          </a:xfrm>
          <a:prstGeom prst="roundRect">
            <a:avLst>
              <a:gd name="adj" fmla="val 12121"/>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4" name="Shape 22"/>
          <p:cNvSpPr/>
          <p:nvPr/>
        </p:nvSpPr>
        <p:spPr>
          <a:xfrm>
            <a:off x="658368" y="4270248"/>
            <a:ext cx="420624" cy="420624"/>
          </a:xfrm>
          <a:prstGeom prst="roundRect">
            <a:avLst>
              <a:gd name="adj" fmla="val 13043"/>
            </a:avLst>
          </a:prstGeom>
          <a:solidFill>
            <a:srgbClr val="B8935A"/>
          </a:solidFill>
          <a:ln/>
        </p:spPr>
        <p:txBody>
          <a:bodyPr/>
          <a:lstStyle/>
          <a:p>
            <a:endParaRPr lang="en-US"/>
          </a:p>
        </p:txBody>
      </p:sp>
      <p:sp>
        <p:nvSpPr>
          <p:cNvPr id="25" name="Text 23"/>
          <p:cNvSpPr/>
          <p:nvPr/>
        </p:nvSpPr>
        <p:spPr>
          <a:xfrm>
            <a:off x="658368" y="4270248"/>
            <a:ext cx="420624" cy="420624"/>
          </a:xfrm>
          <a:prstGeom prst="rect">
            <a:avLst/>
          </a:prstGeom>
          <a:noFill/>
          <a:ln/>
        </p:spPr>
        <p:txBody>
          <a:bodyPr wrap="square" lIns="0" tIns="0" rIns="0" bIns="0" rtlCol="0" anchor="ctr"/>
          <a:lstStyle/>
          <a:p>
            <a:pPr marL="0" indent="0" algn="ctr">
              <a:buNone/>
            </a:pPr>
            <a:r>
              <a:rPr lang="en-US" sz="1400" b="1" dirty="0">
                <a:solidFill>
                  <a:srgbClr val="141110"/>
                </a:solidFill>
                <a:latin typeface="Calibri" pitchFamily="34" charset="0"/>
                <a:ea typeface="Calibri" pitchFamily="34" charset="-122"/>
                <a:cs typeface="Calibri" pitchFamily="34" charset="-120"/>
              </a:rPr>
              <a:t>5</a:t>
            </a:r>
            <a:endParaRPr lang="en-US" sz="1400" dirty="0"/>
          </a:p>
        </p:txBody>
      </p:sp>
      <p:sp>
        <p:nvSpPr>
          <p:cNvPr id="26" name="Text 24"/>
          <p:cNvSpPr/>
          <p:nvPr/>
        </p:nvSpPr>
        <p:spPr>
          <a:xfrm>
            <a:off x="1261872" y="4233672"/>
            <a:ext cx="7223760" cy="512064"/>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Protect the brand early  —  </a:t>
            </a:r>
            <a:r>
              <a:rPr lang="en-US" sz="950" dirty="0">
                <a:solidFill>
                  <a:srgbClr val="211C18"/>
                </a:solidFill>
                <a:latin typeface="Calibri" pitchFamily="34" charset="0"/>
                <a:ea typeface="Calibri" pitchFamily="34" charset="-122"/>
                <a:cs typeface="Calibri" pitchFamily="34" charset="-120"/>
              </a:rPr>
              <a:t>Register trademarks and secure the Chinese brand name in advance, as China's first-to-file rules make delay expensive.</a:t>
            </a:r>
            <a:endParaRPr lang="en-US" sz="11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14</a:t>
            </a:r>
            <a:endParaRPr lang="en-US" sz="1100" dirty="0"/>
          </a:p>
        </p:txBody>
      </p:sp>
      <p:sp>
        <p:nvSpPr>
          <p:cNvPr id="4" name="Text 2"/>
          <p:cNvSpPr/>
          <p:nvPr/>
        </p:nvSpPr>
        <p:spPr>
          <a:xfrm>
            <a:off x="521208" y="201168"/>
            <a:ext cx="7772400" cy="237744"/>
          </a:xfrm>
          <a:prstGeom prst="rect">
            <a:avLst/>
          </a:prstGeom>
          <a:noFill/>
          <a:ln/>
        </p:spPr>
        <p:txBody>
          <a:bodyPr wrap="square" lIns="0" tIns="0" rIns="0" bIns="0" rtlCol="0" anchor="ctr"/>
          <a:lstStyle/>
          <a:p>
            <a:pPr marL="0" indent="0">
              <a:buNone/>
            </a:pPr>
            <a:r>
              <a:rPr lang="en-US" sz="1050" b="1" kern="0" spc="300" dirty="0">
                <a:solidFill>
                  <a:srgbClr val="B8935A"/>
                </a:solidFill>
                <a:latin typeface="Calibri" pitchFamily="34" charset="0"/>
                <a:ea typeface="Calibri" pitchFamily="34" charset="-122"/>
                <a:cs typeface="Calibri" pitchFamily="34" charset="-120"/>
              </a:rPr>
              <a:t>RECOMMENDATIONS · PART II</a:t>
            </a:r>
            <a:endParaRPr lang="en-US" sz="1050" dirty="0"/>
          </a:p>
        </p:txBody>
      </p:sp>
      <p:sp>
        <p:nvSpPr>
          <p:cNvPr id="5" name="Text 3"/>
          <p:cNvSpPr/>
          <p:nvPr/>
        </p:nvSpPr>
        <p:spPr>
          <a:xfrm>
            <a:off x="502920" y="420624"/>
            <a:ext cx="8229600" cy="512064"/>
          </a:xfrm>
          <a:prstGeom prst="rect">
            <a:avLst/>
          </a:prstGeom>
          <a:noFill/>
          <a:ln/>
        </p:spPr>
        <p:txBody>
          <a:bodyPr wrap="square" lIns="0" tIns="0" rIns="0" bIns="0" rtlCol="0" anchor="ctr"/>
          <a:lstStyle/>
          <a:p>
            <a:pPr marL="0" indent="0">
              <a:buNone/>
            </a:pPr>
            <a:r>
              <a:rPr lang="en-US" sz="2900" b="1" dirty="0">
                <a:solidFill>
                  <a:srgbClr val="211C18"/>
                </a:solidFill>
                <a:latin typeface="Cambria" pitchFamily="34" charset="0"/>
                <a:ea typeface="Cambria" pitchFamily="34" charset="-122"/>
                <a:cs typeface="Cambria" pitchFamily="34" charset="-120"/>
              </a:rPr>
              <a:t>Negotiation &amp; Relationships — How We Behave</a:t>
            </a:r>
            <a:endParaRPr lang="en-US" sz="2900" dirty="0"/>
          </a:p>
        </p:txBody>
      </p:sp>
      <p:sp>
        <p:nvSpPr>
          <p:cNvPr id="6" name="Text 4"/>
          <p:cNvSpPr/>
          <p:nvPr/>
        </p:nvSpPr>
        <p:spPr>
          <a:xfrm>
            <a:off x="502920" y="932688"/>
            <a:ext cx="8229600" cy="274320"/>
          </a:xfrm>
          <a:prstGeom prst="rect">
            <a:avLst/>
          </a:prstGeom>
          <a:noFill/>
          <a:ln/>
        </p:spPr>
        <p:txBody>
          <a:bodyPr wrap="square" lIns="0" tIns="0" rIns="0" bIns="0" rtlCol="0" anchor="ctr"/>
          <a:lstStyle/>
          <a:p>
            <a:pPr marL="0" indent="0">
              <a:buNone/>
            </a:pPr>
            <a:r>
              <a:rPr lang="en-US" sz="1200" i="1" dirty="0">
                <a:solidFill>
                  <a:srgbClr val="6E645A"/>
                </a:solidFill>
                <a:latin typeface="Cambria" pitchFamily="34" charset="0"/>
                <a:ea typeface="Cambria" pitchFamily="34" charset="-122"/>
                <a:cs typeface="Cambria" pitchFamily="34" charset="-120"/>
              </a:rPr>
              <a:t>Conduct that wins trust, protects face and sustains the partnership  (Graham &amp; Lam, 2003; Earley &amp; Ang, 2003)</a:t>
            </a:r>
            <a:endParaRPr lang="en-US" sz="1200" dirty="0"/>
          </a:p>
        </p:txBody>
      </p:sp>
      <p:sp>
        <p:nvSpPr>
          <p:cNvPr id="7" name="Shape 5"/>
          <p:cNvSpPr/>
          <p:nvPr/>
        </p:nvSpPr>
        <p:spPr>
          <a:xfrm>
            <a:off x="502920" y="1371600"/>
            <a:ext cx="2651760" cy="1536192"/>
          </a:xfrm>
          <a:prstGeom prst="roundRect">
            <a:avLst>
              <a:gd name="adj" fmla="val 4762"/>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8" name="Shape 6"/>
          <p:cNvSpPr/>
          <p:nvPr/>
        </p:nvSpPr>
        <p:spPr>
          <a:xfrm>
            <a:off x="667512" y="1517904"/>
            <a:ext cx="457200" cy="457200"/>
          </a:xfrm>
          <a:prstGeom prst="line">
            <a:avLst/>
          </a:prstGeom>
          <a:solidFill>
            <a:srgbClr val="8A6A2F"/>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777240" y="1627632"/>
            <a:ext cx="237744" cy="237744"/>
          </a:xfrm>
          <a:prstGeom prst="rect">
            <a:avLst/>
          </a:prstGeom>
          <a:solidFill>
            <a:schemeClr val="tx1"/>
          </a:solidFill>
        </p:spPr>
      </p:pic>
      <p:sp>
        <p:nvSpPr>
          <p:cNvPr id="10" name="Text 7"/>
          <p:cNvSpPr/>
          <p:nvPr/>
        </p:nvSpPr>
        <p:spPr>
          <a:xfrm>
            <a:off x="1216152" y="1536192"/>
            <a:ext cx="1874520" cy="457200"/>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Match their hierarchy</a:t>
            </a:r>
            <a:endParaRPr lang="en-US" sz="1100" dirty="0"/>
          </a:p>
        </p:txBody>
      </p:sp>
      <p:sp>
        <p:nvSpPr>
          <p:cNvPr id="11" name="Text 8"/>
          <p:cNvSpPr/>
          <p:nvPr/>
        </p:nvSpPr>
        <p:spPr>
          <a:xfrm>
            <a:off x="685800" y="2066544"/>
            <a:ext cx="2331720" cy="777240"/>
          </a:xfrm>
          <a:prstGeom prst="rect">
            <a:avLst/>
          </a:prstGeom>
          <a:noFill/>
          <a:ln/>
        </p:spPr>
        <p:txBody>
          <a:bodyPr wrap="square" lIns="0" tIns="0" rIns="0" bIns="0" rtlCol="0" anchor="ctr"/>
          <a:lstStyle/>
          <a:p>
            <a:pPr marL="0" indent="0">
              <a:buNone/>
            </a:pPr>
            <a:r>
              <a:rPr lang="en-US" sz="950" dirty="0">
                <a:solidFill>
                  <a:srgbClr val="6E645A"/>
                </a:solidFill>
                <a:latin typeface="Calibri" pitchFamily="34" charset="0"/>
                <a:ea typeface="Calibri" pitchFamily="34" charset="-122"/>
                <a:cs typeface="Calibri" pitchFamily="34" charset="-120"/>
              </a:rPr>
              <a:t>A senior, stable delegation mirroring the partner's rank  and keep the same faces throughout.</a:t>
            </a:r>
            <a:endParaRPr lang="en-US" sz="950" dirty="0"/>
          </a:p>
        </p:txBody>
      </p:sp>
      <p:sp>
        <p:nvSpPr>
          <p:cNvPr id="12" name="Shape 9"/>
          <p:cNvSpPr/>
          <p:nvPr/>
        </p:nvSpPr>
        <p:spPr>
          <a:xfrm>
            <a:off x="3337560" y="1371600"/>
            <a:ext cx="2651760" cy="1536192"/>
          </a:xfrm>
          <a:prstGeom prst="roundRect">
            <a:avLst>
              <a:gd name="adj" fmla="val 4762"/>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3" name="Shape 10"/>
          <p:cNvSpPr/>
          <p:nvPr/>
        </p:nvSpPr>
        <p:spPr>
          <a:xfrm>
            <a:off x="3502152" y="1517904"/>
            <a:ext cx="457200" cy="457200"/>
          </a:xfrm>
          <a:prstGeom prst="line">
            <a:avLst/>
          </a:prstGeom>
          <a:solidFill>
            <a:srgbClr val="8A6A2F"/>
          </a:solidFill>
          <a:ln/>
        </p:spPr>
        <p:txBody>
          <a:bodyPr/>
          <a:lstStyle/>
          <a:p>
            <a:endParaRPr lang="en-US"/>
          </a:p>
        </p:txBody>
      </p:sp>
      <p:pic>
        <p:nvPicPr>
          <p:cNvPr id="14" name="Image 1" descr="preencoded.png"/>
          <p:cNvPicPr>
            <a:picLocks noChangeAspect="1"/>
          </p:cNvPicPr>
          <p:nvPr/>
        </p:nvPicPr>
        <p:blipFill>
          <a:blip r:embed="rId4"/>
          <a:stretch>
            <a:fillRect/>
          </a:stretch>
        </p:blipFill>
        <p:spPr>
          <a:xfrm>
            <a:off x="3611880" y="1627632"/>
            <a:ext cx="237744" cy="237744"/>
          </a:xfrm>
          <a:prstGeom prst="rect">
            <a:avLst/>
          </a:prstGeom>
          <a:solidFill>
            <a:schemeClr val="tx1"/>
          </a:solidFill>
        </p:spPr>
      </p:pic>
      <p:sp>
        <p:nvSpPr>
          <p:cNvPr id="15" name="Text 11"/>
          <p:cNvSpPr/>
          <p:nvPr/>
        </p:nvSpPr>
        <p:spPr>
          <a:xfrm>
            <a:off x="4050792" y="1536192"/>
            <a:ext cx="1874520" cy="457200"/>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Invest in guānxi</a:t>
            </a:r>
            <a:endParaRPr lang="en-US" sz="1100" dirty="0"/>
          </a:p>
        </p:txBody>
      </p:sp>
      <p:sp>
        <p:nvSpPr>
          <p:cNvPr id="16" name="Text 12"/>
          <p:cNvSpPr/>
          <p:nvPr/>
        </p:nvSpPr>
        <p:spPr>
          <a:xfrm>
            <a:off x="3520440" y="2066544"/>
            <a:ext cx="2331720" cy="777240"/>
          </a:xfrm>
          <a:prstGeom prst="rect">
            <a:avLst/>
          </a:prstGeom>
          <a:noFill/>
          <a:ln/>
        </p:spPr>
        <p:txBody>
          <a:bodyPr wrap="square" lIns="0" tIns="0" rIns="0" bIns="0" rtlCol="0" anchor="ctr"/>
          <a:lstStyle/>
          <a:p>
            <a:pPr marL="0" indent="0">
              <a:buNone/>
            </a:pPr>
            <a:r>
              <a:rPr lang="en-US" sz="950" dirty="0">
                <a:solidFill>
                  <a:srgbClr val="6E645A"/>
                </a:solidFill>
                <a:latin typeface="Calibri" pitchFamily="34" charset="0"/>
                <a:ea typeface="Calibri" pitchFamily="34" charset="-122"/>
                <a:cs typeface="Calibri" pitchFamily="34" charset="-120"/>
              </a:rPr>
              <a:t>Relationship-building meals, visits and gifting are the negotiation , budget time and money for them.</a:t>
            </a:r>
            <a:endParaRPr lang="en-US" sz="950" dirty="0"/>
          </a:p>
        </p:txBody>
      </p:sp>
      <p:sp>
        <p:nvSpPr>
          <p:cNvPr id="17" name="Shape 13"/>
          <p:cNvSpPr/>
          <p:nvPr/>
        </p:nvSpPr>
        <p:spPr>
          <a:xfrm>
            <a:off x="6172200" y="1371600"/>
            <a:ext cx="2651760" cy="1536192"/>
          </a:xfrm>
          <a:prstGeom prst="roundRect">
            <a:avLst>
              <a:gd name="adj" fmla="val 4762"/>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18" name="Shape 14"/>
          <p:cNvSpPr/>
          <p:nvPr/>
        </p:nvSpPr>
        <p:spPr>
          <a:xfrm>
            <a:off x="6336792" y="1517904"/>
            <a:ext cx="457200" cy="457200"/>
          </a:xfrm>
          <a:prstGeom prst="line">
            <a:avLst/>
          </a:prstGeom>
          <a:solidFill>
            <a:srgbClr val="8A6A2F"/>
          </a:solidFill>
          <a:ln/>
        </p:spPr>
        <p:txBody>
          <a:bodyPr/>
          <a:lstStyle/>
          <a:p>
            <a:endParaRPr lang="en-US"/>
          </a:p>
        </p:txBody>
      </p:sp>
      <p:pic>
        <p:nvPicPr>
          <p:cNvPr id="19" name="Image 2" descr="preencoded.png"/>
          <p:cNvPicPr>
            <a:picLocks noChangeAspect="1"/>
          </p:cNvPicPr>
          <p:nvPr/>
        </p:nvPicPr>
        <p:blipFill>
          <a:blip r:embed="rId5"/>
          <a:stretch>
            <a:fillRect/>
          </a:stretch>
        </p:blipFill>
        <p:spPr>
          <a:xfrm>
            <a:off x="6446520" y="1627632"/>
            <a:ext cx="237744" cy="237744"/>
          </a:xfrm>
          <a:prstGeom prst="rect">
            <a:avLst/>
          </a:prstGeom>
          <a:solidFill>
            <a:schemeClr val="tx1"/>
          </a:solidFill>
        </p:spPr>
      </p:pic>
      <p:sp>
        <p:nvSpPr>
          <p:cNvPr id="20" name="Text 15"/>
          <p:cNvSpPr/>
          <p:nvPr/>
        </p:nvSpPr>
        <p:spPr>
          <a:xfrm>
            <a:off x="6885432" y="1536192"/>
            <a:ext cx="1874520" cy="457200"/>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Protect miànzi always</a:t>
            </a:r>
            <a:endParaRPr lang="en-US" sz="1100" dirty="0"/>
          </a:p>
        </p:txBody>
      </p:sp>
      <p:sp>
        <p:nvSpPr>
          <p:cNvPr id="21" name="Text 16"/>
          <p:cNvSpPr/>
          <p:nvPr/>
        </p:nvSpPr>
        <p:spPr>
          <a:xfrm>
            <a:off x="6355080" y="2066544"/>
            <a:ext cx="2331720" cy="777240"/>
          </a:xfrm>
          <a:prstGeom prst="rect">
            <a:avLst/>
          </a:prstGeom>
          <a:noFill/>
          <a:ln/>
        </p:spPr>
        <p:txBody>
          <a:bodyPr wrap="square" lIns="0" tIns="0" rIns="0" bIns="0" rtlCol="0" anchor="ctr"/>
          <a:lstStyle/>
          <a:p>
            <a:pPr marL="0" indent="0">
              <a:buNone/>
            </a:pPr>
            <a:r>
              <a:rPr lang="en-US" sz="950" dirty="0">
                <a:solidFill>
                  <a:srgbClr val="6E645A"/>
                </a:solidFill>
                <a:latin typeface="Calibri" pitchFamily="34" charset="0"/>
                <a:ea typeface="Calibri" pitchFamily="34" charset="-122"/>
                <a:cs typeface="Calibri" pitchFamily="34" charset="-120"/>
              </a:rPr>
              <a:t>Objections raised privately; never corner anyone publicly; give face generously.</a:t>
            </a:r>
            <a:endParaRPr lang="en-US" sz="950" dirty="0"/>
          </a:p>
        </p:txBody>
      </p:sp>
      <p:sp>
        <p:nvSpPr>
          <p:cNvPr id="22" name="Shape 17"/>
          <p:cNvSpPr/>
          <p:nvPr/>
        </p:nvSpPr>
        <p:spPr>
          <a:xfrm>
            <a:off x="502920" y="3063240"/>
            <a:ext cx="2651760" cy="1536192"/>
          </a:xfrm>
          <a:prstGeom prst="roundRect">
            <a:avLst>
              <a:gd name="adj" fmla="val 4762"/>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3" name="Shape 18"/>
          <p:cNvSpPr/>
          <p:nvPr/>
        </p:nvSpPr>
        <p:spPr>
          <a:xfrm>
            <a:off x="667512" y="3209544"/>
            <a:ext cx="457200" cy="457200"/>
          </a:xfrm>
          <a:prstGeom prst="line">
            <a:avLst/>
          </a:prstGeom>
          <a:solidFill>
            <a:srgbClr val="8A6A2F"/>
          </a:solidFill>
          <a:ln/>
        </p:spPr>
        <p:txBody>
          <a:bodyPr/>
          <a:lstStyle/>
          <a:p>
            <a:endParaRPr lang="en-US"/>
          </a:p>
        </p:txBody>
      </p:sp>
      <p:pic>
        <p:nvPicPr>
          <p:cNvPr id="24" name="Image 3" descr="preencoded.png"/>
          <p:cNvPicPr>
            <a:picLocks noChangeAspect="1"/>
          </p:cNvPicPr>
          <p:nvPr/>
        </p:nvPicPr>
        <p:blipFill>
          <a:blip r:embed="rId6"/>
          <a:stretch>
            <a:fillRect/>
          </a:stretch>
        </p:blipFill>
        <p:spPr>
          <a:xfrm>
            <a:off x="777240" y="3319272"/>
            <a:ext cx="237744" cy="237744"/>
          </a:xfrm>
          <a:prstGeom prst="rect">
            <a:avLst/>
          </a:prstGeom>
          <a:solidFill>
            <a:schemeClr val="tx1"/>
          </a:solidFill>
        </p:spPr>
      </p:pic>
      <p:sp>
        <p:nvSpPr>
          <p:cNvPr id="25" name="Text 19"/>
          <p:cNvSpPr/>
          <p:nvPr/>
        </p:nvSpPr>
        <p:spPr>
          <a:xfrm>
            <a:off x="1216152" y="3227832"/>
            <a:ext cx="1874520" cy="457200"/>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Practise patience</a:t>
            </a:r>
            <a:endParaRPr lang="en-US" sz="1100" dirty="0"/>
          </a:p>
        </p:txBody>
      </p:sp>
      <p:sp>
        <p:nvSpPr>
          <p:cNvPr id="26" name="Text 20"/>
          <p:cNvSpPr/>
          <p:nvPr/>
        </p:nvSpPr>
        <p:spPr>
          <a:xfrm>
            <a:off x="685800" y="3758184"/>
            <a:ext cx="2331720" cy="777240"/>
          </a:xfrm>
          <a:prstGeom prst="rect">
            <a:avLst/>
          </a:prstGeom>
          <a:noFill/>
          <a:ln/>
        </p:spPr>
        <p:txBody>
          <a:bodyPr wrap="square" lIns="0" tIns="0" rIns="0" bIns="0" rtlCol="0" anchor="ctr"/>
          <a:lstStyle/>
          <a:p>
            <a:pPr marL="0" indent="0">
              <a:buNone/>
            </a:pPr>
            <a:r>
              <a:rPr lang="en-US" sz="950" dirty="0">
                <a:solidFill>
                  <a:srgbClr val="6E645A"/>
                </a:solidFill>
                <a:latin typeface="Calibri" pitchFamily="34" charset="0"/>
                <a:ea typeface="Calibri" pitchFamily="34" charset="-122"/>
                <a:cs typeface="Calibri" pitchFamily="34" charset="-120"/>
              </a:rPr>
              <a:t>No self-imposed deadlines; treat silence as thinking; let the process unfold.</a:t>
            </a:r>
            <a:endParaRPr lang="en-US" sz="950" dirty="0"/>
          </a:p>
        </p:txBody>
      </p:sp>
      <p:sp>
        <p:nvSpPr>
          <p:cNvPr id="27" name="Shape 21"/>
          <p:cNvSpPr/>
          <p:nvPr/>
        </p:nvSpPr>
        <p:spPr>
          <a:xfrm>
            <a:off x="3337560" y="3063240"/>
            <a:ext cx="2651760" cy="1536192"/>
          </a:xfrm>
          <a:prstGeom prst="roundRect">
            <a:avLst>
              <a:gd name="adj" fmla="val 4762"/>
            </a:avLst>
          </a:prstGeom>
          <a:solidFill>
            <a:srgbClr val="F6EFE6"/>
          </a:solidFill>
          <a:ln/>
          <a:effectLst>
            <a:outerShdw blurRad="101600" dist="25400" dir="2700000" algn="bl" rotWithShape="0">
              <a:srgbClr val="000000">
                <a:alpha val="14000"/>
              </a:srgbClr>
            </a:outerShdw>
          </a:effectLst>
        </p:spPr>
        <p:txBody>
          <a:bodyPr/>
          <a:lstStyle/>
          <a:p>
            <a:endParaRPr lang="en-US"/>
          </a:p>
        </p:txBody>
      </p:sp>
      <p:sp>
        <p:nvSpPr>
          <p:cNvPr id="28" name="Shape 22"/>
          <p:cNvSpPr/>
          <p:nvPr/>
        </p:nvSpPr>
        <p:spPr>
          <a:xfrm>
            <a:off x="3502152" y="3209544"/>
            <a:ext cx="457200" cy="457200"/>
          </a:xfrm>
          <a:prstGeom prst="line">
            <a:avLst/>
          </a:prstGeom>
          <a:solidFill>
            <a:srgbClr val="8A6A2F"/>
          </a:solidFill>
          <a:ln/>
        </p:spPr>
        <p:txBody>
          <a:bodyPr/>
          <a:lstStyle/>
          <a:p>
            <a:endParaRPr lang="en-US"/>
          </a:p>
        </p:txBody>
      </p:sp>
      <p:pic>
        <p:nvPicPr>
          <p:cNvPr id="29" name="Image 4" descr="preencoded.png"/>
          <p:cNvPicPr>
            <a:picLocks noChangeAspect="1"/>
          </p:cNvPicPr>
          <p:nvPr/>
        </p:nvPicPr>
        <p:blipFill>
          <a:blip r:embed="rId7"/>
          <a:stretch>
            <a:fillRect/>
          </a:stretch>
        </p:blipFill>
        <p:spPr>
          <a:xfrm>
            <a:off x="3611880" y="3319272"/>
            <a:ext cx="237744" cy="237744"/>
          </a:xfrm>
          <a:prstGeom prst="rect">
            <a:avLst/>
          </a:prstGeom>
          <a:solidFill>
            <a:schemeClr val="tx1"/>
          </a:solidFill>
        </p:spPr>
      </p:pic>
      <p:sp>
        <p:nvSpPr>
          <p:cNvPr id="30" name="Text 23"/>
          <p:cNvSpPr/>
          <p:nvPr/>
        </p:nvSpPr>
        <p:spPr>
          <a:xfrm>
            <a:off x="4050792" y="3227832"/>
            <a:ext cx="1874520" cy="457200"/>
          </a:xfrm>
          <a:prstGeom prst="rect">
            <a:avLst/>
          </a:prstGeom>
          <a:noFill/>
          <a:ln/>
        </p:spPr>
        <p:txBody>
          <a:bodyPr wrap="square" lIns="0" tIns="0" rIns="0" bIns="0" rtlCol="0" anchor="ctr"/>
          <a:lstStyle/>
          <a:p>
            <a:pPr marL="0" indent="0">
              <a:buNone/>
            </a:pPr>
            <a:r>
              <a:rPr lang="en-US" sz="1100" b="1" dirty="0">
                <a:solidFill>
                  <a:srgbClr val="8A6A2F"/>
                </a:solidFill>
                <a:latin typeface="Calibri" pitchFamily="34" charset="0"/>
                <a:ea typeface="Calibri" pitchFamily="34" charset="-122"/>
                <a:cs typeface="Calibri" pitchFamily="34" charset="-120"/>
              </a:rPr>
              <a:t>Agreement = beginning</a:t>
            </a:r>
            <a:endParaRPr lang="en-US" sz="1100" dirty="0"/>
          </a:p>
        </p:txBody>
      </p:sp>
      <p:sp>
        <p:nvSpPr>
          <p:cNvPr id="31" name="Text 24"/>
          <p:cNvSpPr/>
          <p:nvPr/>
        </p:nvSpPr>
        <p:spPr>
          <a:xfrm>
            <a:off x="3520440" y="3758184"/>
            <a:ext cx="2331720" cy="777240"/>
          </a:xfrm>
          <a:prstGeom prst="rect">
            <a:avLst/>
          </a:prstGeom>
          <a:noFill/>
          <a:ln/>
        </p:spPr>
        <p:txBody>
          <a:bodyPr wrap="square" lIns="0" tIns="0" rIns="0" bIns="0" rtlCol="0" anchor="ctr"/>
          <a:lstStyle/>
          <a:p>
            <a:pPr marL="0" indent="0">
              <a:buNone/>
            </a:pPr>
            <a:r>
              <a:rPr lang="en-US" sz="950" dirty="0">
                <a:solidFill>
                  <a:srgbClr val="6E645A"/>
                </a:solidFill>
                <a:latin typeface="Calibri" pitchFamily="34" charset="0"/>
                <a:ea typeface="Calibri" pitchFamily="34" charset="-122"/>
                <a:cs typeface="Calibri" pitchFamily="34" charset="-120"/>
              </a:rPr>
              <a:t>Treat signing as the start of the relationship; honour reciprocity long after.</a:t>
            </a:r>
            <a:endParaRPr lang="en-US" sz="950" dirty="0"/>
          </a:p>
        </p:txBody>
      </p:sp>
      <p:sp>
        <p:nvSpPr>
          <p:cNvPr id="32" name="Shape 25"/>
          <p:cNvSpPr/>
          <p:nvPr/>
        </p:nvSpPr>
        <p:spPr>
          <a:xfrm>
            <a:off x="6172200" y="3063240"/>
            <a:ext cx="2651760" cy="1536192"/>
          </a:xfrm>
          <a:prstGeom prst="roundRect">
            <a:avLst>
              <a:gd name="adj" fmla="val 4762"/>
            </a:avLst>
          </a:prstGeom>
          <a:solidFill>
            <a:srgbClr val="141110"/>
          </a:solidFill>
          <a:ln/>
          <a:effectLst>
            <a:outerShdw blurRad="101600" dist="25400" dir="2700000" algn="bl" rotWithShape="0">
              <a:srgbClr val="000000">
                <a:alpha val="14000"/>
              </a:srgbClr>
            </a:outerShdw>
          </a:effectLst>
        </p:spPr>
        <p:txBody>
          <a:bodyPr/>
          <a:lstStyle/>
          <a:p>
            <a:endParaRPr lang="en-US"/>
          </a:p>
        </p:txBody>
      </p:sp>
      <p:sp>
        <p:nvSpPr>
          <p:cNvPr id="33" name="Shape 26"/>
          <p:cNvSpPr/>
          <p:nvPr/>
        </p:nvSpPr>
        <p:spPr>
          <a:xfrm>
            <a:off x="6336792" y="3209544"/>
            <a:ext cx="457200" cy="457200"/>
          </a:xfrm>
          <a:prstGeom prst="line">
            <a:avLst/>
          </a:prstGeom>
          <a:solidFill>
            <a:srgbClr val="B8935A"/>
          </a:solidFill>
          <a:ln/>
        </p:spPr>
        <p:txBody>
          <a:bodyPr/>
          <a:lstStyle/>
          <a:p>
            <a:endParaRPr lang="en-US"/>
          </a:p>
        </p:txBody>
      </p:sp>
      <p:pic>
        <p:nvPicPr>
          <p:cNvPr id="34" name="Image 5" descr="preencoded.png"/>
          <p:cNvPicPr>
            <a:picLocks noChangeAspect="1"/>
          </p:cNvPicPr>
          <p:nvPr/>
        </p:nvPicPr>
        <p:blipFill>
          <a:blip r:embed="rId8"/>
          <a:stretch>
            <a:fillRect/>
          </a:stretch>
        </p:blipFill>
        <p:spPr>
          <a:xfrm>
            <a:off x="6446520" y="3319272"/>
            <a:ext cx="237744" cy="237744"/>
          </a:xfrm>
          <a:prstGeom prst="rect">
            <a:avLst/>
          </a:prstGeom>
        </p:spPr>
      </p:pic>
      <p:sp>
        <p:nvSpPr>
          <p:cNvPr id="35" name="Text 27"/>
          <p:cNvSpPr/>
          <p:nvPr/>
        </p:nvSpPr>
        <p:spPr>
          <a:xfrm>
            <a:off x="6885432" y="3227832"/>
            <a:ext cx="1874520" cy="457200"/>
          </a:xfrm>
          <a:prstGeom prst="rect">
            <a:avLst/>
          </a:prstGeom>
          <a:noFill/>
          <a:ln/>
        </p:spPr>
        <p:txBody>
          <a:bodyPr wrap="square" lIns="0" tIns="0" rIns="0" bIns="0" rtlCol="0" anchor="ctr"/>
          <a:lstStyle/>
          <a:p>
            <a:pPr marL="0" indent="0">
              <a:buNone/>
            </a:pPr>
            <a:r>
              <a:rPr lang="en-US" sz="1100" b="1" dirty="0">
                <a:solidFill>
                  <a:srgbClr val="E7D9B7"/>
                </a:solidFill>
                <a:latin typeface="Calibri" pitchFamily="34" charset="0"/>
                <a:ea typeface="Calibri" pitchFamily="34" charset="-122"/>
                <a:cs typeface="Calibri" pitchFamily="34" charset="-120"/>
              </a:rPr>
              <a:t>Build Cultural Intelligence</a:t>
            </a:r>
            <a:endParaRPr lang="en-US" sz="1100" dirty="0"/>
          </a:p>
        </p:txBody>
      </p:sp>
      <p:sp>
        <p:nvSpPr>
          <p:cNvPr id="36" name="Text 28"/>
          <p:cNvSpPr/>
          <p:nvPr/>
        </p:nvSpPr>
        <p:spPr>
          <a:xfrm>
            <a:off x="6355080" y="3758184"/>
            <a:ext cx="2331720" cy="777240"/>
          </a:xfrm>
          <a:prstGeom prst="rect">
            <a:avLst/>
          </a:prstGeom>
          <a:noFill/>
          <a:ln/>
        </p:spPr>
        <p:txBody>
          <a:bodyPr wrap="square" lIns="0" tIns="0" rIns="0" bIns="0" rtlCol="0" anchor="ctr"/>
          <a:lstStyle/>
          <a:p>
            <a:pPr marL="0" indent="0">
              <a:buNone/>
            </a:pPr>
            <a:r>
              <a:rPr lang="en-US" sz="950" dirty="0">
                <a:solidFill>
                  <a:srgbClr val="FFFFFF"/>
                </a:solidFill>
                <a:latin typeface="Calibri" pitchFamily="34" charset="0"/>
                <a:ea typeface="Calibri" pitchFamily="34" charset="-122"/>
                <a:cs typeface="Calibri" pitchFamily="34" charset="-120"/>
              </a:rPr>
              <a:t>Formal CQ training for the deal team before departure (Earley &amp; Ang, 2003).</a:t>
            </a:r>
            <a:endParaRPr lang="en-US" sz="9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41110"/>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15</a:t>
            </a:r>
            <a:endParaRPr lang="en-US" sz="1100" dirty="0"/>
          </a:p>
        </p:txBody>
      </p:sp>
      <p:sp>
        <p:nvSpPr>
          <p:cNvPr id="4" name="Text 2"/>
          <p:cNvSpPr/>
          <p:nvPr/>
        </p:nvSpPr>
        <p:spPr>
          <a:xfrm>
            <a:off x="5852160" y="1005840"/>
            <a:ext cx="3291840" cy="3566160"/>
          </a:xfrm>
          <a:prstGeom prst="rect">
            <a:avLst/>
          </a:prstGeom>
          <a:noFill/>
          <a:ln>
            <a:solidFill>
              <a:schemeClr val="tx1"/>
            </a:solidFill>
          </a:ln>
          <a:effectLst>
            <a:outerShdw blurRad="50800" dist="50800" dir="5400000" algn="ctr" rotWithShape="0">
              <a:schemeClr val="accent2">
                <a:lumMod val="40000"/>
                <a:lumOff val="60000"/>
              </a:schemeClr>
            </a:outerShdw>
          </a:effectLst>
        </p:spPr>
        <p:txBody>
          <a:bodyPr wrap="square" lIns="0" tIns="0" rIns="0" bIns="0" rtlCol="0" anchor="ctr"/>
          <a:lstStyle/>
          <a:p>
            <a:pPr marL="0" indent="0" algn="ctr">
              <a:buNone/>
            </a:pPr>
            <a:r>
              <a:rPr lang="en-US" sz="25000" dirty="0">
                <a:solidFill>
                  <a:srgbClr val="231E1A"/>
                </a:solidFill>
                <a:latin typeface="Calibri" pitchFamily="34" charset="0"/>
                <a:ea typeface="Calibri" pitchFamily="34" charset="-122"/>
                <a:cs typeface="Calibri" pitchFamily="34" charset="-120"/>
              </a:rPr>
              <a:t>合</a:t>
            </a:r>
            <a:endParaRPr lang="en-US" sz="25000" dirty="0"/>
          </a:p>
        </p:txBody>
      </p:sp>
      <p:sp>
        <p:nvSpPr>
          <p:cNvPr id="5" name="Text 3"/>
          <p:cNvSpPr/>
          <p:nvPr/>
        </p:nvSpPr>
        <p:spPr>
          <a:xfrm>
            <a:off x="502920" y="365760"/>
            <a:ext cx="8229600" cy="530352"/>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 — The Board's Decision</a:t>
            </a:r>
            <a:endParaRPr lang="en-US" sz="3000" dirty="0"/>
          </a:p>
        </p:txBody>
      </p:sp>
      <p:sp>
        <p:nvSpPr>
          <p:cNvPr id="6" name="Shape 4"/>
          <p:cNvSpPr/>
          <p:nvPr/>
        </p:nvSpPr>
        <p:spPr>
          <a:xfrm>
            <a:off x="502920" y="1143000"/>
            <a:ext cx="5394960" cy="896112"/>
          </a:xfrm>
          <a:prstGeom prst="roundRect">
            <a:avLst>
              <a:gd name="adj" fmla="val 8163"/>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7" name="Shape 5"/>
          <p:cNvSpPr/>
          <p:nvPr/>
        </p:nvSpPr>
        <p:spPr>
          <a:xfrm>
            <a:off x="685800" y="1353312"/>
            <a:ext cx="457200" cy="457200"/>
          </a:xfrm>
          <a:prstGeom prst="roundRect">
            <a:avLst>
              <a:gd name="adj" fmla="val 12000"/>
            </a:avLst>
          </a:prstGeom>
          <a:solidFill>
            <a:srgbClr val="B8935A"/>
          </a:solidFill>
          <a:ln/>
        </p:spPr>
        <p:txBody>
          <a:bodyPr/>
          <a:lstStyle/>
          <a:p>
            <a:endParaRPr lang="en-US"/>
          </a:p>
        </p:txBody>
      </p:sp>
      <p:sp>
        <p:nvSpPr>
          <p:cNvPr id="8" name="Text 6"/>
          <p:cNvSpPr/>
          <p:nvPr/>
        </p:nvSpPr>
        <p:spPr>
          <a:xfrm>
            <a:off x="685800" y="1353312"/>
            <a:ext cx="457200" cy="457200"/>
          </a:xfrm>
          <a:prstGeom prst="rect">
            <a:avLst/>
          </a:prstGeom>
          <a:noFill/>
          <a:ln/>
        </p:spPr>
        <p:txBody>
          <a:bodyPr wrap="square" lIns="0" tIns="0" rIns="0" bIns="0" rtlCol="0" anchor="ctr"/>
          <a:lstStyle/>
          <a:p>
            <a:pPr marL="0" indent="0" algn="ctr">
              <a:buNone/>
            </a:pPr>
            <a:r>
              <a:rPr lang="en-US" sz="1500" b="1" dirty="0">
                <a:solidFill>
                  <a:srgbClr val="141110"/>
                </a:solidFill>
                <a:latin typeface="Calibri" pitchFamily="34" charset="0"/>
                <a:ea typeface="Calibri" pitchFamily="34" charset="-122"/>
                <a:cs typeface="Calibri" pitchFamily="34" charset="-120"/>
              </a:rPr>
              <a:t>1</a:t>
            </a:r>
            <a:endParaRPr lang="en-US" sz="1500" dirty="0"/>
          </a:p>
        </p:txBody>
      </p:sp>
      <p:sp>
        <p:nvSpPr>
          <p:cNvPr id="9" name="Text 7"/>
          <p:cNvSpPr/>
          <p:nvPr/>
        </p:nvSpPr>
        <p:spPr>
          <a:xfrm>
            <a:off x="1298448" y="1252728"/>
            <a:ext cx="4480560" cy="713232"/>
          </a:xfrm>
          <a:prstGeom prst="rect">
            <a:avLst/>
          </a:prstGeom>
          <a:noFill/>
          <a:ln/>
        </p:spPr>
        <p:txBody>
          <a:bodyPr wrap="square" lIns="0" tIns="0" rIns="0" bIns="0" rtlCol="0" anchor="ctr"/>
          <a:lstStyle/>
          <a:p>
            <a:pPr marL="0" indent="0">
              <a:buNone/>
            </a:pPr>
            <a:r>
              <a:rPr lang="en-US" sz="1350" b="1" dirty="0">
                <a:solidFill>
                  <a:srgbClr val="E7D9B7"/>
                </a:solidFill>
                <a:latin typeface="Calibri" pitchFamily="34" charset="0"/>
                <a:ea typeface="Calibri" pitchFamily="34" charset="-122"/>
                <a:cs typeface="Calibri" pitchFamily="34" charset="-120"/>
              </a:rPr>
              <a:t>The opportunity is real</a:t>
            </a:r>
            <a:endParaRPr lang="en-US" sz="1350" dirty="0"/>
          </a:p>
          <a:p>
            <a:pPr marL="0" indent="0">
              <a:buNone/>
            </a:pPr>
            <a:r>
              <a:rPr lang="en-US" sz="1050" dirty="0">
                <a:solidFill>
                  <a:srgbClr val="FBF7F1"/>
                </a:solidFill>
                <a:latin typeface="Calibri" pitchFamily="34" charset="0"/>
                <a:ea typeface="Calibri" pitchFamily="34" charset="-122"/>
                <a:cs typeface="Calibri" pitchFamily="34" charset="-120"/>
              </a:rPr>
              <a:t>Existing demand and a growing cosmetics market fit our brand — but only culturally fluent scaling can capture it.</a:t>
            </a:r>
            <a:endParaRPr lang="en-US" sz="1350" dirty="0"/>
          </a:p>
        </p:txBody>
      </p:sp>
      <p:sp>
        <p:nvSpPr>
          <p:cNvPr id="10" name="Shape 8"/>
          <p:cNvSpPr/>
          <p:nvPr/>
        </p:nvSpPr>
        <p:spPr>
          <a:xfrm>
            <a:off x="502920" y="2167128"/>
            <a:ext cx="5394960" cy="896112"/>
          </a:xfrm>
          <a:prstGeom prst="roundRect">
            <a:avLst>
              <a:gd name="adj" fmla="val 8163"/>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11" name="Shape 9"/>
          <p:cNvSpPr/>
          <p:nvPr/>
        </p:nvSpPr>
        <p:spPr>
          <a:xfrm>
            <a:off x="685800" y="2377440"/>
            <a:ext cx="457200" cy="457200"/>
          </a:xfrm>
          <a:prstGeom prst="roundRect">
            <a:avLst>
              <a:gd name="adj" fmla="val 12000"/>
            </a:avLst>
          </a:prstGeom>
          <a:solidFill>
            <a:srgbClr val="B8935A"/>
          </a:solidFill>
          <a:ln/>
        </p:spPr>
        <p:txBody>
          <a:bodyPr/>
          <a:lstStyle/>
          <a:p>
            <a:endParaRPr lang="en-US"/>
          </a:p>
        </p:txBody>
      </p:sp>
      <p:sp>
        <p:nvSpPr>
          <p:cNvPr id="12" name="Text 10"/>
          <p:cNvSpPr/>
          <p:nvPr/>
        </p:nvSpPr>
        <p:spPr>
          <a:xfrm>
            <a:off x="685800" y="2377440"/>
            <a:ext cx="457200" cy="457200"/>
          </a:xfrm>
          <a:prstGeom prst="rect">
            <a:avLst/>
          </a:prstGeom>
          <a:noFill/>
          <a:ln/>
        </p:spPr>
        <p:txBody>
          <a:bodyPr wrap="square" lIns="0" tIns="0" rIns="0" bIns="0" rtlCol="0" anchor="ctr"/>
          <a:lstStyle/>
          <a:p>
            <a:pPr marL="0" indent="0" algn="ctr">
              <a:buNone/>
            </a:pPr>
            <a:r>
              <a:rPr lang="en-US" sz="1500" b="1" dirty="0">
                <a:solidFill>
                  <a:srgbClr val="141110"/>
                </a:solidFill>
                <a:latin typeface="Calibri" pitchFamily="34" charset="0"/>
                <a:ea typeface="Calibri" pitchFamily="34" charset="-122"/>
                <a:cs typeface="Calibri" pitchFamily="34" charset="-120"/>
              </a:rPr>
              <a:t>2</a:t>
            </a:r>
            <a:endParaRPr lang="en-US" sz="1500" dirty="0"/>
          </a:p>
        </p:txBody>
      </p:sp>
      <p:sp>
        <p:nvSpPr>
          <p:cNvPr id="13" name="Text 11"/>
          <p:cNvSpPr/>
          <p:nvPr/>
        </p:nvSpPr>
        <p:spPr>
          <a:xfrm>
            <a:off x="1298448" y="2276856"/>
            <a:ext cx="4480560" cy="713232"/>
          </a:xfrm>
          <a:prstGeom prst="rect">
            <a:avLst/>
          </a:prstGeom>
          <a:noFill/>
          <a:ln/>
        </p:spPr>
        <p:txBody>
          <a:bodyPr wrap="square" lIns="0" tIns="0" rIns="0" bIns="0" rtlCol="0" anchor="ctr"/>
          <a:lstStyle/>
          <a:p>
            <a:pPr marL="0" indent="0">
              <a:buNone/>
            </a:pPr>
            <a:r>
              <a:rPr lang="en-US" sz="1350" b="1" dirty="0">
                <a:solidFill>
                  <a:srgbClr val="E7D9B7"/>
                </a:solidFill>
                <a:latin typeface="Calibri" pitchFamily="34" charset="0"/>
                <a:ea typeface="Calibri" pitchFamily="34" charset="-122"/>
                <a:cs typeface="Calibri" pitchFamily="34" charset="-120"/>
              </a:rPr>
              <a:t>Culture is the strategy</a:t>
            </a:r>
            <a:endParaRPr lang="en-US" sz="1350" dirty="0"/>
          </a:p>
          <a:p>
            <a:pPr marL="0" indent="0">
              <a:buNone/>
            </a:pPr>
            <a:r>
              <a:rPr lang="en-US" sz="1050" dirty="0">
                <a:solidFill>
                  <a:srgbClr val="FBF7F1"/>
                </a:solidFill>
                <a:latin typeface="Calibri" pitchFamily="34" charset="0"/>
                <a:ea typeface="Calibri" pitchFamily="34" charset="-122"/>
                <a:cs typeface="Calibri" pitchFamily="34" charset="-120"/>
              </a:rPr>
              <a:t>Guānxi, miànzi, hierarchy and patience — the hidden 90% — will decide this expansion, not the product alone.</a:t>
            </a:r>
            <a:endParaRPr lang="en-US" sz="1350" dirty="0"/>
          </a:p>
        </p:txBody>
      </p:sp>
      <p:sp>
        <p:nvSpPr>
          <p:cNvPr id="14" name="Shape 12"/>
          <p:cNvSpPr/>
          <p:nvPr/>
        </p:nvSpPr>
        <p:spPr>
          <a:xfrm>
            <a:off x="502920" y="3191256"/>
            <a:ext cx="5394960" cy="896112"/>
          </a:xfrm>
          <a:prstGeom prst="roundRect">
            <a:avLst>
              <a:gd name="adj" fmla="val 8163"/>
            </a:avLst>
          </a:prstGeom>
          <a:solidFill>
            <a:srgbClr val="231E1A"/>
          </a:solidFill>
          <a:ln/>
          <a:effectLst>
            <a:outerShdw blurRad="101600" dist="25400" dir="2700000" algn="bl" rotWithShape="0">
              <a:srgbClr val="000000">
                <a:alpha val="14000"/>
              </a:srgbClr>
            </a:outerShdw>
          </a:effectLst>
        </p:spPr>
        <p:txBody>
          <a:bodyPr/>
          <a:lstStyle/>
          <a:p>
            <a:endParaRPr lang="en-US"/>
          </a:p>
        </p:txBody>
      </p:sp>
      <p:sp>
        <p:nvSpPr>
          <p:cNvPr id="15" name="Shape 13"/>
          <p:cNvSpPr/>
          <p:nvPr/>
        </p:nvSpPr>
        <p:spPr>
          <a:xfrm>
            <a:off x="685800" y="3401568"/>
            <a:ext cx="457200" cy="457200"/>
          </a:xfrm>
          <a:prstGeom prst="roundRect">
            <a:avLst>
              <a:gd name="adj" fmla="val 12000"/>
            </a:avLst>
          </a:prstGeom>
          <a:solidFill>
            <a:srgbClr val="B8935A"/>
          </a:solidFill>
          <a:ln/>
        </p:spPr>
        <p:txBody>
          <a:bodyPr/>
          <a:lstStyle/>
          <a:p>
            <a:endParaRPr lang="en-US"/>
          </a:p>
        </p:txBody>
      </p:sp>
      <p:sp>
        <p:nvSpPr>
          <p:cNvPr id="16" name="Text 14"/>
          <p:cNvSpPr/>
          <p:nvPr/>
        </p:nvSpPr>
        <p:spPr>
          <a:xfrm>
            <a:off x="685800" y="3401568"/>
            <a:ext cx="457200" cy="457200"/>
          </a:xfrm>
          <a:prstGeom prst="rect">
            <a:avLst/>
          </a:prstGeom>
          <a:noFill/>
          <a:ln/>
        </p:spPr>
        <p:txBody>
          <a:bodyPr wrap="square" lIns="0" tIns="0" rIns="0" bIns="0" rtlCol="0" anchor="ctr"/>
          <a:lstStyle/>
          <a:p>
            <a:pPr marL="0" indent="0" algn="ctr">
              <a:buNone/>
            </a:pPr>
            <a:r>
              <a:rPr lang="en-US" sz="1500" b="1" dirty="0">
                <a:solidFill>
                  <a:srgbClr val="141110"/>
                </a:solidFill>
                <a:latin typeface="Calibri" pitchFamily="34" charset="0"/>
                <a:ea typeface="Calibri" pitchFamily="34" charset="-122"/>
                <a:cs typeface="Calibri" pitchFamily="34" charset="-120"/>
              </a:rPr>
              <a:t>3</a:t>
            </a:r>
            <a:endParaRPr lang="en-US" sz="1500" dirty="0"/>
          </a:p>
        </p:txBody>
      </p:sp>
      <p:sp>
        <p:nvSpPr>
          <p:cNvPr id="17" name="Text 15"/>
          <p:cNvSpPr/>
          <p:nvPr/>
        </p:nvSpPr>
        <p:spPr>
          <a:xfrm>
            <a:off x="1298448" y="3300984"/>
            <a:ext cx="4480560" cy="713232"/>
          </a:xfrm>
          <a:prstGeom prst="rect">
            <a:avLst/>
          </a:prstGeom>
          <a:noFill/>
          <a:ln/>
        </p:spPr>
        <p:txBody>
          <a:bodyPr wrap="square" lIns="0" tIns="0" rIns="0" bIns="0" rtlCol="0" anchor="ctr"/>
          <a:lstStyle/>
          <a:p>
            <a:pPr marL="0" indent="0">
              <a:buNone/>
            </a:pPr>
            <a:r>
              <a:rPr lang="en-US" sz="1350" b="1" dirty="0">
                <a:solidFill>
                  <a:srgbClr val="E7D9B7"/>
                </a:solidFill>
                <a:latin typeface="Calibri" pitchFamily="34" charset="0"/>
                <a:ea typeface="Calibri" pitchFamily="34" charset="-122"/>
                <a:cs typeface="Calibri" pitchFamily="34" charset="-120"/>
              </a:rPr>
              <a:t>Adaptability is trainable</a:t>
            </a:r>
            <a:endParaRPr lang="en-US" sz="1350" dirty="0"/>
          </a:p>
          <a:p>
            <a:pPr marL="0" indent="0">
              <a:buNone/>
            </a:pPr>
            <a:r>
              <a:rPr lang="en-US" sz="1050" dirty="0">
                <a:solidFill>
                  <a:srgbClr val="FBF7F1"/>
                </a:solidFill>
                <a:latin typeface="Calibri" pitchFamily="34" charset="0"/>
                <a:ea typeface="Calibri" pitchFamily="34" charset="-122"/>
                <a:cs typeface="Calibri" pitchFamily="34" charset="-120"/>
              </a:rPr>
              <a:t>M&amp;S shows the cost of ignoring culture; patient localisation shows the reward. CQ training turns risk into advantage.</a:t>
            </a:r>
            <a:endParaRPr lang="en-US" sz="1350" dirty="0"/>
          </a:p>
        </p:txBody>
      </p:sp>
      <p:sp>
        <p:nvSpPr>
          <p:cNvPr id="18" name="Text 16"/>
          <p:cNvSpPr/>
          <p:nvPr/>
        </p:nvSpPr>
        <p:spPr>
          <a:xfrm>
            <a:off x="502920" y="4315968"/>
            <a:ext cx="5852160" cy="548640"/>
          </a:xfrm>
          <a:prstGeom prst="rect">
            <a:avLst/>
          </a:prstGeom>
          <a:noFill/>
          <a:ln/>
        </p:spPr>
        <p:txBody>
          <a:bodyPr wrap="square" lIns="0" tIns="0" rIns="0" bIns="0" rtlCol="0" anchor="ctr"/>
          <a:lstStyle/>
          <a:p>
            <a:pPr marL="0" indent="0">
              <a:buNone/>
            </a:pPr>
            <a:r>
              <a:rPr lang="en-US" sz="1200" i="1" dirty="0">
                <a:solidFill>
                  <a:srgbClr val="E7D9B7"/>
                </a:solidFill>
                <a:latin typeface="Cambria" pitchFamily="34" charset="0"/>
                <a:ea typeface="Cambria" pitchFamily="34" charset="-122"/>
                <a:cs typeface="Cambria" pitchFamily="34" charset="-120"/>
              </a:rPr>
              <a:t>“With cultural intelligence as our bridge, Charlotte Tilbury's growth in China is not a risk to manage, it is an advantage to seize.” </a:t>
            </a:r>
            <a:r>
              <a:rPr lang="en-US" sz="1200" dirty="0">
                <a:solidFill>
                  <a:srgbClr val="E7D9B7"/>
                </a:solidFill>
                <a:latin typeface="Cambria" pitchFamily="34" charset="0"/>
                <a:ea typeface="Cambria" pitchFamily="34" charset="-122"/>
                <a:cs typeface="Cambria" pitchFamily="34" charset="-120"/>
              </a:rPr>
              <a:t>(Charlotte Tilbury, 2026 ) </a:t>
            </a:r>
            <a:endParaRPr lang="en-US" sz="12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485632" y="4590288"/>
            <a:ext cx="384048" cy="384048"/>
          </a:xfrm>
          <a:prstGeom prst="roundRect">
            <a:avLst>
              <a:gd name="adj" fmla="val 14286"/>
            </a:avLst>
          </a:prstGeom>
          <a:solidFill>
            <a:srgbClr val="B8935A"/>
          </a:solidFill>
          <a:ln/>
        </p:spPr>
        <p:txBody>
          <a:bodyPr/>
          <a:lstStyle/>
          <a:p>
            <a:endParaRPr lang="en-US"/>
          </a:p>
        </p:txBody>
      </p:sp>
      <p:sp>
        <p:nvSpPr>
          <p:cNvPr id="3" name="Text 1"/>
          <p:cNvSpPr/>
          <p:nvPr/>
        </p:nvSpPr>
        <p:spPr>
          <a:xfrm>
            <a:off x="8485632" y="4590288"/>
            <a:ext cx="384048" cy="384048"/>
          </a:xfrm>
          <a:prstGeom prst="rect">
            <a:avLst/>
          </a:prstGeom>
          <a:noFill/>
          <a:ln/>
        </p:spPr>
        <p:txBody>
          <a:bodyPr wrap="square" lIns="0" tIns="0" rIns="0" bIns="0" rtlCol="0" anchor="ctr"/>
          <a:lstStyle/>
          <a:p>
            <a:pPr marL="0" indent="0" algn="ctr">
              <a:buNone/>
            </a:pPr>
            <a:r>
              <a:rPr lang="en-US" sz="1100" b="1" dirty="0">
                <a:solidFill>
                  <a:srgbClr val="141110"/>
                </a:solidFill>
                <a:latin typeface="Calibri" pitchFamily="34" charset="0"/>
                <a:ea typeface="Calibri" pitchFamily="34" charset="-122"/>
                <a:cs typeface="Calibri" pitchFamily="34" charset="-120"/>
              </a:rPr>
              <a:t>16</a:t>
            </a:r>
            <a:endParaRPr lang="en-US" sz="1100" dirty="0"/>
          </a:p>
        </p:txBody>
      </p:sp>
      <p:sp>
        <p:nvSpPr>
          <p:cNvPr id="4" name="Text 2"/>
          <p:cNvSpPr/>
          <p:nvPr/>
        </p:nvSpPr>
        <p:spPr>
          <a:xfrm>
            <a:off x="502920" y="292608"/>
            <a:ext cx="5486400" cy="548640"/>
          </a:xfrm>
          <a:prstGeom prst="rect">
            <a:avLst/>
          </a:prstGeom>
          <a:noFill/>
          <a:ln/>
        </p:spPr>
        <p:txBody>
          <a:bodyPr wrap="square" lIns="0" tIns="0" rIns="0" bIns="0" rtlCol="0" anchor="ctr"/>
          <a:lstStyle/>
          <a:p>
            <a:pPr marL="0" indent="0">
              <a:buNone/>
            </a:pPr>
            <a:r>
              <a:rPr lang="en-US" sz="3200" b="1" dirty="0">
                <a:solidFill>
                  <a:srgbClr val="211C18"/>
                </a:solidFill>
                <a:latin typeface="Cambria" pitchFamily="34" charset="0"/>
                <a:ea typeface="Cambria" pitchFamily="34" charset="-122"/>
                <a:cs typeface="Cambria" pitchFamily="34" charset="-120"/>
              </a:rPr>
              <a:t>References</a:t>
            </a:r>
            <a:endParaRPr lang="en-US" sz="3200" dirty="0"/>
          </a:p>
        </p:txBody>
      </p:sp>
      <p:sp>
        <p:nvSpPr>
          <p:cNvPr id="5" name="Text 3"/>
          <p:cNvSpPr/>
          <p:nvPr/>
        </p:nvSpPr>
        <p:spPr>
          <a:xfrm>
            <a:off x="502920" y="868680"/>
            <a:ext cx="3657600" cy="274320"/>
          </a:xfrm>
          <a:prstGeom prst="rect">
            <a:avLst/>
          </a:prstGeom>
          <a:noFill/>
          <a:ln/>
        </p:spPr>
        <p:txBody>
          <a:bodyPr wrap="square" lIns="0" tIns="0" rIns="0" bIns="0" rtlCol="0" anchor="ctr"/>
          <a:lstStyle/>
          <a:p>
            <a:pPr marL="0" indent="0">
              <a:buNone/>
            </a:pPr>
            <a:endParaRPr lang="en-US" sz="1100" dirty="0"/>
          </a:p>
        </p:txBody>
      </p:sp>
      <p:sp>
        <p:nvSpPr>
          <p:cNvPr id="6" name="Text 4"/>
          <p:cNvSpPr/>
          <p:nvPr/>
        </p:nvSpPr>
        <p:spPr>
          <a:xfrm>
            <a:off x="502920" y="1234440"/>
            <a:ext cx="8138160" cy="3657600"/>
          </a:xfrm>
          <a:prstGeom prst="rect">
            <a:avLst/>
          </a:prstGeom>
          <a:noFill/>
          <a:ln/>
        </p:spPr>
        <p:txBody>
          <a:bodyPr wrap="square" lIns="0" tIns="0" rIns="0" bIns="0" rtlCol="0" anchor="ctr"/>
          <a:lstStyle/>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Alizila (2018) ‘</a:t>
            </a:r>
            <a:r>
              <a:rPr lang="en-US" sz="900" i="1" dirty="0">
                <a:solidFill>
                  <a:srgbClr val="211C18"/>
                </a:solidFill>
                <a:latin typeface="Calibri" pitchFamily="34" charset="0"/>
                <a:ea typeface="Calibri" pitchFamily="34" charset="-122"/>
                <a:cs typeface="Calibri" pitchFamily="34" charset="-120"/>
              </a:rPr>
              <a:t>Jo Malone scents China opportunity </a:t>
            </a:r>
            <a:r>
              <a:rPr lang="en-US" sz="900" dirty="0">
                <a:solidFill>
                  <a:srgbClr val="211C18"/>
                </a:solidFill>
                <a:latin typeface="Calibri" pitchFamily="34" charset="0"/>
                <a:ea typeface="Calibri" pitchFamily="34" charset="-122"/>
                <a:cs typeface="Calibri" pitchFamily="34" charset="-120"/>
              </a:rPr>
              <a:t>with Tmall’, Alizila, 25 September. Available at: https://www.alizila.com (Accessed: 4 July 2026).</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BBC News (2016) ‘</a:t>
            </a:r>
            <a:r>
              <a:rPr lang="en-US" sz="900" i="1" dirty="0">
                <a:solidFill>
                  <a:srgbClr val="211C18"/>
                </a:solidFill>
                <a:latin typeface="Calibri" pitchFamily="34" charset="0"/>
                <a:ea typeface="Calibri" pitchFamily="34" charset="-122"/>
                <a:cs typeface="Calibri" pitchFamily="34" charset="-120"/>
              </a:rPr>
              <a:t>M&amp;S to close 30 UK stores and exit China</a:t>
            </a:r>
            <a:r>
              <a:rPr lang="en-US" sz="900" dirty="0">
                <a:solidFill>
                  <a:srgbClr val="211C18"/>
                </a:solidFill>
                <a:latin typeface="Calibri" pitchFamily="34" charset="0"/>
                <a:ea typeface="Calibri" pitchFamily="34" charset="-122"/>
                <a:cs typeface="Calibri" pitchFamily="34" charset="-120"/>
              </a:rPr>
              <a:t>’, 8 November. Available at: https://www.bbc.co.uk/news (Accessed: 3 July 2026).</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Charlotte Tilbury Beauty Ltd (2025) </a:t>
            </a:r>
            <a:r>
              <a:rPr lang="en-US" sz="900" i="1" dirty="0">
                <a:solidFill>
                  <a:srgbClr val="211C18"/>
                </a:solidFill>
                <a:latin typeface="Calibri" pitchFamily="34" charset="0"/>
                <a:ea typeface="Calibri" pitchFamily="34" charset="-122"/>
                <a:cs typeface="Calibri" pitchFamily="34" charset="-120"/>
              </a:rPr>
              <a:t>Annual report and accounts</a:t>
            </a:r>
            <a:r>
              <a:rPr lang="en-US" sz="900" dirty="0">
                <a:solidFill>
                  <a:srgbClr val="211C18"/>
                </a:solidFill>
                <a:latin typeface="Calibri" pitchFamily="34" charset="0"/>
                <a:ea typeface="Calibri" pitchFamily="34" charset="-122"/>
                <a:cs typeface="Calibri" pitchFamily="34" charset="-120"/>
              </a:rPr>
              <a:t>. London: Charlotte Tilbury Beauty Ltd.</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China Daily (2025) ‘</a:t>
            </a:r>
            <a:r>
              <a:rPr lang="en-US" sz="900" i="1" dirty="0">
                <a:solidFill>
                  <a:srgbClr val="211C18"/>
                </a:solidFill>
                <a:latin typeface="Calibri" pitchFamily="34" charset="0"/>
                <a:ea typeface="Calibri" pitchFamily="34" charset="-122"/>
                <a:cs typeface="Calibri" pitchFamily="34" charset="-120"/>
              </a:rPr>
              <a:t>Fragrance economy set for heady expansion</a:t>
            </a:r>
            <a:r>
              <a:rPr lang="en-US" sz="900" dirty="0">
                <a:solidFill>
                  <a:srgbClr val="211C18"/>
                </a:solidFill>
                <a:latin typeface="Calibri" pitchFamily="34" charset="0"/>
                <a:ea typeface="Calibri" pitchFamily="34" charset="-122"/>
                <a:cs typeface="Calibri" pitchFamily="34" charset="-120"/>
              </a:rPr>
              <a:t>’, 10 December. Available at: https://www.chinadaily.com.cn (Accessed: 4 July 2026).</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Earley, P.C. and Ang, S. (2003) </a:t>
            </a:r>
            <a:r>
              <a:rPr lang="en-US" sz="900" i="1" dirty="0">
                <a:solidFill>
                  <a:srgbClr val="211C18"/>
                </a:solidFill>
                <a:latin typeface="Calibri" pitchFamily="34" charset="0"/>
                <a:ea typeface="Calibri" pitchFamily="34" charset="-122"/>
                <a:cs typeface="Calibri" pitchFamily="34" charset="-120"/>
              </a:rPr>
              <a:t>Cultural intelligence: individual interactions across cultures</a:t>
            </a:r>
            <a:r>
              <a:rPr lang="en-US" sz="900" dirty="0">
                <a:solidFill>
                  <a:srgbClr val="211C18"/>
                </a:solidFill>
                <a:latin typeface="Calibri" pitchFamily="34" charset="0"/>
                <a:ea typeface="Calibri" pitchFamily="34" charset="-122"/>
                <a:cs typeface="Calibri" pitchFamily="34" charset="-120"/>
              </a:rPr>
              <a:t>. Stanford, CA: Stanford University Press.</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Fang, T. (2006) ‘</a:t>
            </a:r>
            <a:r>
              <a:rPr lang="en-US" sz="900" i="1" dirty="0">
                <a:solidFill>
                  <a:srgbClr val="211C18"/>
                </a:solidFill>
                <a:latin typeface="Calibri" pitchFamily="34" charset="0"/>
                <a:ea typeface="Calibri" pitchFamily="34" charset="-122"/>
                <a:cs typeface="Calibri" pitchFamily="34" charset="-120"/>
              </a:rPr>
              <a:t>Negotiation: the Chinese style</a:t>
            </a:r>
            <a:r>
              <a:rPr lang="en-US" sz="900" dirty="0">
                <a:solidFill>
                  <a:srgbClr val="211C18"/>
                </a:solidFill>
                <a:latin typeface="Calibri" pitchFamily="34" charset="0"/>
                <a:ea typeface="Calibri" pitchFamily="34" charset="-122"/>
                <a:cs typeface="Calibri" pitchFamily="34" charset="-120"/>
              </a:rPr>
              <a:t>’, Journal of Business &amp; Industrial Marketing, 21(1), pp. 50–60.</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Ghauri, P. and Fang, T. (2001) ‘</a:t>
            </a:r>
            <a:r>
              <a:rPr lang="en-US" sz="900" i="1" dirty="0">
                <a:solidFill>
                  <a:srgbClr val="211C18"/>
                </a:solidFill>
                <a:latin typeface="Calibri" pitchFamily="34" charset="0"/>
                <a:ea typeface="Calibri" pitchFamily="34" charset="-122"/>
                <a:cs typeface="Calibri" pitchFamily="34" charset="-120"/>
              </a:rPr>
              <a:t>Negotiating with the Chinese: a socio-cultural analys</a:t>
            </a:r>
            <a:r>
              <a:rPr lang="en-US" sz="900" dirty="0">
                <a:solidFill>
                  <a:srgbClr val="211C18"/>
                </a:solidFill>
                <a:latin typeface="Calibri" pitchFamily="34" charset="0"/>
                <a:ea typeface="Calibri" pitchFamily="34" charset="-122"/>
                <a:cs typeface="Calibri" pitchFamily="34" charset="-120"/>
              </a:rPr>
              <a:t>is’, Journal of World Business, 36(3), pp. 303–325.</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Graham, J.L. and Lam, N.M. (2003) ‘</a:t>
            </a:r>
            <a:r>
              <a:rPr lang="en-US" sz="900" i="1" dirty="0">
                <a:solidFill>
                  <a:srgbClr val="211C18"/>
                </a:solidFill>
                <a:latin typeface="Calibri" pitchFamily="34" charset="0"/>
                <a:ea typeface="Calibri" pitchFamily="34" charset="-122"/>
                <a:cs typeface="Calibri" pitchFamily="34" charset="-120"/>
              </a:rPr>
              <a:t>The Chinese negotiation</a:t>
            </a:r>
            <a:r>
              <a:rPr lang="en-US" sz="900" dirty="0">
                <a:solidFill>
                  <a:srgbClr val="211C18"/>
                </a:solidFill>
                <a:latin typeface="Calibri" pitchFamily="34" charset="0"/>
                <a:ea typeface="Calibri" pitchFamily="34" charset="-122"/>
                <a:cs typeface="Calibri" pitchFamily="34" charset="-120"/>
              </a:rPr>
              <a:t>’, Harvard Business Review, 81(10), pp. 82–91.</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Hall, E.T. (1976) </a:t>
            </a:r>
            <a:r>
              <a:rPr lang="en-US" sz="900" i="1" dirty="0">
                <a:solidFill>
                  <a:srgbClr val="211C18"/>
                </a:solidFill>
                <a:latin typeface="Calibri" pitchFamily="34" charset="0"/>
                <a:ea typeface="Calibri" pitchFamily="34" charset="-122"/>
                <a:cs typeface="Calibri" pitchFamily="34" charset="-120"/>
              </a:rPr>
              <a:t>Beyond culture. </a:t>
            </a:r>
            <a:r>
              <a:rPr lang="en-US" sz="900" dirty="0">
                <a:solidFill>
                  <a:srgbClr val="211C18"/>
                </a:solidFill>
                <a:latin typeface="Calibri" pitchFamily="34" charset="0"/>
                <a:ea typeface="Calibri" pitchFamily="34" charset="-122"/>
                <a:cs typeface="Calibri" pitchFamily="34" charset="-120"/>
              </a:rPr>
              <a:t>New York: Anchor Books.</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Hofstede, G., Hofstede, G.J. and Minkov, M. (2010) </a:t>
            </a:r>
            <a:r>
              <a:rPr lang="en-US" sz="900" i="1" dirty="0">
                <a:solidFill>
                  <a:srgbClr val="211C18"/>
                </a:solidFill>
                <a:latin typeface="Calibri" pitchFamily="34" charset="0"/>
                <a:ea typeface="Calibri" pitchFamily="34" charset="-122"/>
                <a:cs typeface="Calibri" pitchFamily="34" charset="-120"/>
              </a:rPr>
              <a:t>Cultures and organizations: software of the mind</a:t>
            </a:r>
            <a:r>
              <a:rPr lang="en-US" sz="900" dirty="0">
                <a:solidFill>
                  <a:srgbClr val="211C18"/>
                </a:solidFill>
                <a:latin typeface="Calibri" pitchFamily="34" charset="0"/>
                <a:ea typeface="Calibri" pitchFamily="34" charset="-122"/>
                <a:cs typeface="Calibri" pitchFamily="34" charset="-120"/>
              </a:rPr>
              <a:t>. 3rd edn. New York: McGraw-Hill.</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Meyer, E. (2014) </a:t>
            </a:r>
            <a:r>
              <a:rPr lang="en-US" sz="900" i="1" dirty="0">
                <a:solidFill>
                  <a:srgbClr val="211C18"/>
                </a:solidFill>
                <a:latin typeface="Calibri" pitchFamily="34" charset="0"/>
                <a:ea typeface="Calibri" pitchFamily="34" charset="-122"/>
                <a:cs typeface="Calibri" pitchFamily="34" charset="-120"/>
              </a:rPr>
              <a:t>The culture map: breaking through the invisible boundaries of global business</a:t>
            </a:r>
            <a:r>
              <a:rPr lang="en-US" sz="900" dirty="0">
                <a:solidFill>
                  <a:srgbClr val="211C18"/>
                </a:solidFill>
                <a:latin typeface="Calibri" pitchFamily="34" charset="0"/>
                <a:ea typeface="Calibri" pitchFamily="34" charset="-122"/>
                <a:cs typeface="Calibri" pitchFamily="34" charset="-120"/>
              </a:rPr>
              <a:t>. New York: PublicAffairs.</a:t>
            </a:r>
            <a:endParaRPr lang="en-US" sz="900" dirty="0"/>
          </a:p>
          <a:p>
            <a:pPr marL="0" indent="0">
              <a:spcAft>
                <a:spcPts val="600"/>
              </a:spcAft>
              <a:buNone/>
            </a:pPr>
            <a:r>
              <a:rPr lang="en-US" sz="900" dirty="0">
                <a:solidFill>
                  <a:srgbClr val="211C18"/>
                </a:solidFill>
                <a:latin typeface="Calibri" pitchFamily="34" charset="0"/>
                <a:ea typeface="Calibri" pitchFamily="34" charset="-122"/>
                <a:cs typeface="Calibri" pitchFamily="34" charset="-120"/>
              </a:rPr>
              <a:t>Wikipedia (2026) ‘</a:t>
            </a:r>
            <a:r>
              <a:rPr lang="en-US" sz="900" i="1" dirty="0">
                <a:solidFill>
                  <a:srgbClr val="211C18"/>
                </a:solidFill>
                <a:latin typeface="Calibri" pitchFamily="34" charset="0"/>
                <a:ea typeface="Calibri" pitchFamily="34" charset="-122"/>
                <a:cs typeface="Calibri" pitchFamily="34" charset="-120"/>
              </a:rPr>
              <a:t>Charlotte Tilbury Beauty’. </a:t>
            </a:r>
            <a:r>
              <a:rPr lang="en-US" sz="900" dirty="0">
                <a:solidFill>
                  <a:srgbClr val="211C18"/>
                </a:solidFill>
                <a:latin typeface="Calibri" pitchFamily="34" charset="0"/>
                <a:ea typeface="Calibri" pitchFamily="34" charset="-122"/>
                <a:cs typeface="Calibri" pitchFamily="34" charset="-120"/>
              </a:rPr>
              <a:t>Available at: https://en.wikipedia.org/wiki/Charlotte_Tilbury_Beauty (Accessed: 4 July 2026).</a:t>
            </a:r>
            <a:endParaRPr lang="en-US" sz="9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549</TotalTime>
  <Words>4468</Words>
  <Application>Microsoft Macintosh PowerPoint</Application>
  <PresentationFormat>On-screen Show (16:9)</PresentationFormat>
  <Paragraphs>272</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Bridging the Distance: Charlotte Tilbury's Next Chapter in China</dc:title>
  <dc:subject>PptxGenJS Presentation</dc:subject>
  <dc:creator>Student</dc:creator>
  <cp:lastModifiedBy>Anamaria  Fermesanu</cp:lastModifiedBy>
  <cp:revision>15</cp:revision>
  <dcterms:created xsi:type="dcterms:W3CDTF">2026-07-04T11:25:31Z</dcterms:created>
  <dcterms:modified xsi:type="dcterms:W3CDTF">2026-07-22T16:55:30Z</dcterms:modified>
</cp:coreProperties>
</file>