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0"/>
  </p:notesMasterIdLst>
  <p:handoutMasterIdLst>
    <p:handoutMasterId r:id="rId51"/>
  </p:handoutMasterIdLst>
  <p:sldIdLst>
    <p:sldId id="256" r:id="rId5"/>
    <p:sldId id="658" r:id="rId6"/>
    <p:sldId id="677" r:id="rId7"/>
    <p:sldId id="680" r:id="rId8"/>
    <p:sldId id="678" r:id="rId9"/>
    <p:sldId id="679" r:id="rId10"/>
    <p:sldId id="698" r:id="rId11"/>
    <p:sldId id="701" r:id="rId12"/>
    <p:sldId id="699" r:id="rId13"/>
    <p:sldId id="700" r:id="rId14"/>
    <p:sldId id="702" r:id="rId15"/>
    <p:sldId id="681" r:id="rId16"/>
    <p:sldId id="683" r:id="rId17"/>
    <p:sldId id="684" r:id="rId18"/>
    <p:sldId id="682" r:id="rId19"/>
    <p:sldId id="686" r:id="rId20"/>
    <p:sldId id="692" r:id="rId21"/>
    <p:sldId id="693" r:id="rId22"/>
    <p:sldId id="696" r:id="rId23"/>
    <p:sldId id="695" r:id="rId24"/>
    <p:sldId id="694" r:id="rId25"/>
    <p:sldId id="687" r:id="rId26"/>
    <p:sldId id="688" r:id="rId27"/>
    <p:sldId id="324" r:id="rId28"/>
    <p:sldId id="697" r:id="rId29"/>
    <p:sldId id="672" r:id="rId30"/>
    <p:sldId id="326" r:id="rId31"/>
    <p:sldId id="703" r:id="rId32"/>
    <p:sldId id="279" r:id="rId33"/>
    <p:sldId id="367" r:id="rId34"/>
    <p:sldId id="356" r:id="rId35"/>
    <p:sldId id="270" r:id="rId36"/>
    <p:sldId id="368" r:id="rId37"/>
    <p:sldId id="374" r:id="rId38"/>
    <p:sldId id="340" r:id="rId39"/>
    <p:sldId id="341" r:id="rId40"/>
    <p:sldId id="369" r:id="rId41"/>
    <p:sldId id="290" r:id="rId42"/>
    <p:sldId id="336" r:id="rId43"/>
    <p:sldId id="342" r:id="rId44"/>
    <p:sldId id="350" r:id="rId45"/>
    <p:sldId id="649" r:id="rId46"/>
    <p:sldId id="650" r:id="rId47"/>
    <p:sldId id="370" r:id="rId48"/>
    <p:sldId id="669" r:id="rId49"/>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A597CB-653F-4F2D-95D1-EB3F4670030A}" v="20" dt="2026-02-02T10:30:06.2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812" autoAdjust="0"/>
    <p:restoredTop sz="75857" autoAdjust="0"/>
  </p:normalViewPr>
  <p:slideViewPr>
    <p:cSldViewPr>
      <p:cViewPr varScale="1">
        <p:scale>
          <a:sx n="85" d="100"/>
          <a:sy n="85" d="100"/>
        </p:scale>
        <p:origin x="1200" y="78"/>
      </p:cViewPr>
      <p:guideLst>
        <p:guide orient="horz" pos="2160"/>
        <p:guide pos="384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handoutMaster" Target="handoutMasters/handout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5/10/relationships/revisionInfo" Target="revisionInfo.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custSel addSld delSld modSld">
      <pc:chgData name="Rhiannon Akers" userId="fb3c9d12-5c8c-42d7-8dc7-d872d7a3d202" providerId="ADAL" clId="{80AABDCA-A693-4F09-99FD-F26609E442FC}" dt="2026-02-06T13:54:47.637" v="2431" actId="20577"/>
      <pc:docMkLst>
        <pc:docMk/>
      </pc:docMkLst>
      <pc:sldChg chg="modSp mod">
        <pc:chgData name="Rhiannon Akers" userId="fb3c9d12-5c8c-42d7-8dc7-d872d7a3d202" providerId="ADAL" clId="{80AABDCA-A693-4F09-99FD-F26609E442FC}" dt="2026-02-06T13:19:24.400" v="53" actId="20577"/>
        <pc:sldMkLst>
          <pc:docMk/>
          <pc:sldMk cId="2087353130" sldId="256"/>
        </pc:sldMkLst>
        <pc:spChg chg="mod">
          <ac:chgData name="Rhiannon Akers" userId="fb3c9d12-5c8c-42d7-8dc7-d872d7a3d202" providerId="ADAL" clId="{80AABDCA-A693-4F09-99FD-F26609E442FC}" dt="2026-02-06T13:19:24.400" v="53" actId="20577"/>
          <ac:spMkLst>
            <pc:docMk/>
            <pc:sldMk cId="2087353130" sldId="256"/>
            <ac:spMk id="3" creationId="{22C6E451-9A9C-40B0-8CEB-03CB8540F3F1}"/>
          </ac:spMkLst>
        </pc:spChg>
      </pc:sldChg>
      <pc:sldChg chg="add">
        <pc:chgData name="Rhiannon Akers" userId="fb3c9d12-5c8c-42d7-8dc7-d872d7a3d202" providerId="ADAL" clId="{80AABDCA-A693-4F09-99FD-F26609E442FC}" dt="2026-02-06T13:54:04.305" v="2398"/>
        <pc:sldMkLst>
          <pc:docMk/>
          <pc:sldMk cId="4257807791" sldId="270"/>
        </pc:sldMkLst>
      </pc:sldChg>
      <pc:sldChg chg="add">
        <pc:chgData name="Rhiannon Akers" userId="fb3c9d12-5c8c-42d7-8dc7-d872d7a3d202" providerId="ADAL" clId="{80AABDCA-A693-4F09-99FD-F26609E442FC}" dt="2026-02-06T13:54:04.305" v="2398"/>
        <pc:sldMkLst>
          <pc:docMk/>
          <pc:sldMk cId="746998582" sldId="279"/>
        </pc:sldMkLst>
      </pc:sldChg>
      <pc:sldChg chg="add">
        <pc:chgData name="Rhiannon Akers" userId="fb3c9d12-5c8c-42d7-8dc7-d872d7a3d202" providerId="ADAL" clId="{80AABDCA-A693-4F09-99FD-F26609E442FC}" dt="2026-02-06T13:54:04.305" v="2398"/>
        <pc:sldMkLst>
          <pc:docMk/>
          <pc:sldMk cId="1163914146" sldId="290"/>
        </pc:sldMkLst>
      </pc:sldChg>
      <pc:sldChg chg="add">
        <pc:chgData name="Rhiannon Akers" userId="fb3c9d12-5c8c-42d7-8dc7-d872d7a3d202" providerId="ADAL" clId="{80AABDCA-A693-4F09-99FD-F26609E442FC}" dt="2026-02-06T13:54:04.305" v="2398"/>
        <pc:sldMkLst>
          <pc:docMk/>
          <pc:sldMk cId="2319437447" sldId="336"/>
        </pc:sldMkLst>
      </pc:sldChg>
      <pc:sldChg chg="add">
        <pc:chgData name="Rhiannon Akers" userId="fb3c9d12-5c8c-42d7-8dc7-d872d7a3d202" providerId="ADAL" clId="{80AABDCA-A693-4F09-99FD-F26609E442FC}" dt="2026-02-06T13:54:04.305" v="2398"/>
        <pc:sldMkLst>
          <pc:docMk/>
          <pc:sldMk cId="1932977481" sldId="340"/>
        </pc:sldMkLst>
      </pc:sldChg>
      <pc:sldChg chg="add">
        <pc:chgData name="Rhiannon Akers" userId="fb3c9d12-5c8c-42d7-8dc7-d872d7a3d202" providerId="ADAL" clId="{80AABDCA-A693-4F09-99FD-F26609E442FC}" dt="2026-02-06T13:54:04.305" v="2398"/>
        <pc:sldMkLst>
          <pc:docMk/>
          <pc:sldMk cId="422390967" sldId="341"/>
        </pc:sldMkLst>
      </pc:sldChg>
      <pc:sldChg chg="add">
        <pc:chgData name="Rhiannon Akers" userId="fb3c9d12-5c8c-42d7-8dc7-d872d7a3d202" providerId="ADAL" clId="{80AABDCA-A693-4F09-99FD-F26609E442FC}" dt="2026-02-06T13:54:04.305" v="2398"/>
        <pc:sldMkLst>
          <pc:docMk/>
          <pc:sldMk cId="3373878331" sldId="342"/>
        </pc:sldMkLst>
      </pc:sldChg>
      <pc:sldChg chg="modSp del">
        <pc:chgData name="Rhiannon Akers" userId="fb3c9d12-5c8c-42d7-8dc7-d872d7a3d202" providerId="ADAL" clId="{80AABDCA-A693-4F09-99FD-F26609E442FC}" dt="2026-02-06T13:54:11.481" v="2400" actId="47"/>
        <pc:sldMkLst>
          <pc:docMk/>
          <pc:sldMk cId="1666141350" sldId="348"/>
        </pc:sldMkLst>
        <pc:spChg chg="mod">
          <ac:chgData name="Rhiannon Akers" userId="fb3c9d12-5c8c-42d7-8dc7-d872d7a3d202" providerId="ADAL" clId="{80AABDCA-A693-4F09-99FD-F26609E442FC}" dt="2026-02-06T13:52:56.860" v="2394" actId="6549"/>
          <ac:spMkLst>
            <pc:docMk/>
            <pc:sldMk cId="1666141350" sldId="348"/>
            <ac:spMk id="3" creationId="{E825B2F9-EFAF-4672-915F-C88A872463E6}"/>
          </ac:spMkLst>
        </pc:spChg>
      </pc:sldChg>
      <pc:sldChg chg="add">
        <pc:chgData name="Rhiannon Akers" userId="fb3c9d12-5c8c-42d7-8dc7-d872d7a3d202" providerId="ADAL" clId="{80AABDCA-A693-4F09-99FD-F26609E442FC}" dt="2026-02-06T13:54:04.305" v="2398"/>
        <pc:sldMkLst>
          <pc:docMk/>
          <pc:sldMk cId="2252581453" sldId="350"/>
        </pc:sldMkLst>
      </pc:sldChg>
      <pc:sldChg chg="add">
        <pc:chgData name="Rhiannon Akers" userId="fb3c9d12-5c8c-42d7-8dc7-d872d7a3d202" providerId="ADAL" clId="{80AABDCA-A693-4F09-99FD-F26609E442FC}" dt="2026-02-06T13:54:04.305" v="2398"/>
        <pc:sldMkLst>
          <pc:docMk/>
          <pc:sldMk cId="1821477962" sldId="356"/>
        </pc:sldMkLst>
      </pc:sldChg>
      <pc:sldChg chg="add">
        <pc:chgData name="Rhiannon Akers" userId="fb3c9d12-5c8c-42d7-8dc7-d872d7a3d202" providerId="ADAL" clId="{80AABDCA-A693-4F09-99FD-F26609E442FC}" dt="2026-02-06T13:54:04.305" v="2398"/>
        <pc:sldMkLst>
          <pc:docMk/>
          <pc:sldMk cId="3393567144" sldId="367"/>
        </pc:sldMkLst>
      </pc:sldChg>
      <pc:sldChg chg="add">
        <pc:chgData name="Rhiannon Akers" userId="fb3c9d12-5c8c-42d7-8dc7-d872d7a3d202" providerId="ADAL" clId="{80AABDCA-A693-4F09-99FD-F26609E442FC}" dt="2026-02-06T13:54:04.305" v="2398"/>
        <pc:sldMkLst>
          <pc:docMk/>
          <pc:sldMk cId="3462620407" sldId="368"/>
        </pc:sldMkLst>
      </pc:sldChg>
      <pc:sldChg chg="add">
        <pc:chgData name="Rhiannon Akers" userId="fb3c9d12-5c8c-42d7-8dc7-d872d7a3d202" providerId="ADAL" clId="{80AABDCA-A693-4F09-99FD-F26609E442FC}" dt="2026-02-06T13:54:04.305" v="2398"/>
        <pc:sldMkLst>
          <pc:docMk/>
          <pc:sldMk cId="1000716135" sldId="369"/>
        </pc:sldMkLst>
      </pc:sldChg>
      <pc:sldChg chg="add">
        <pc:chgData name="Rhiannon Akers" userId="fb3c9d12-5c8c-42d7-8dc7-d872d7a3d202" providerId="ADAL" clId="{80AABDCA-A693-4F09-99FD-F26609E442FC}" dt="2026-02-06T13:54:04.305" v="2398"/>
        <pc:sldMkLst>
          <pc:docMk/>
          <pc:sldMk cId="2088584478" sldId="370"/>
        </pc:sldMkLst>
      </pc:sldChg>
      <pc:sldChg chg="add">
        <pc:chgData name="Rhiannon Akers" userId="fb3c9d12-5c8c-42d7-8dc7-d872d7a3d202" providerId="ADAL" clId="{80AABDCA-A693-4F09-99FD-F26609E442FC}" dt="2026-02-06T13:54:04.305" v="2398"/>
        <pc:sldMkLst>
          <pc:docMk/>
          <pc:sldMk cId="1859885837" sldId="374"/>
        </pc:sldMkLst>
      </pc:sldChg>
      <pc:sldChg chg="add">
        <pc:chgData name="Rhiannon Akers" userId="fb3c9d12-5c8c-42d7-8dc7-d872d7a3d202" providerId="ADAL" clId="{80AABDCA-A693-4F09-99FD-F26609E442FC}" dt="2026-02-06T13:54:04.305" v="2398"/>
        <pc:sldMkLst>
          <pc:docMk/>
          <pc:sldMk cId="1957245243" sldId="649"/>
        </pc:sldMkLst>
      </pc:sldChg>
      <pc:sldChg chg="add">
        <pc:chgData name="Rhiannon Akers" userId="fb3c9d12-5c8c-42d7-8dc7-d872d7a3d202" providerId="ADAL" clId="{80AABDCA-A693-4F09-99FD-F26609E442FC}" dt="2026-02-06T13:54:04.305" v="2398"/>
        <pc:sldMkLst>
          <pc:docMk/>
          <pc:sldMk cId="514610108" sldId="650"/>
        </pc:sldMkLst>
      </pc:sldChg>
      <pc:sldChg chg="modSp mod">
        <pc:chgData name="Rhiannon Akers" userId="fb3c9d12-5c8c-42d7-8dc7-d872d7a3d202" providerId="ADAL" clId="{80AABDCA-A693-4F09-99FD-F26609E442FC}" dt="2026-02-06T13:54:47.637" v="2431" actId="20577"/>
        <pc:sldMkLst>
          <pc:docMk/>
          <pc:sldMk cId="3748452510" sldId="658"/>
        </pc:sldMkLst>
        <pc:spChg chg="mod">
          <ac:chgData name="Rhiannon Akers" userId="fb3c9d12-5c8c-42d7-8dc7-d872d7a3d202" providerId="ADAL" clId="{80AABDCA-A693-4F09-99FD-F26609E442FC}" dt="2026-02-06T13:54:47.637" v="2431" actId="20577"/>
          <ac:spMkLst>
            <pc:docMk/>
            <pc:sldMk cId="3748452510" sldId="658"/>
            <ac:spMk id="2" creationId="{2A207C74-AB0C-51A6-DE3D-7B20B3577E6F}"/>
          </ac:spMkLst>
        </pc:spChg>
      </pc:sldChg>
      <pc:sldChg chg="modNotesTx">
        <pc:chgData name="Rhiannon Akers" userId="fb3c9d12-5c8c-42d7-8dc7-d872d7a3d202" providerId="ADAL" clId="{80AABDCA-A693-4F09-99FD-F26609E442FC}" dt="2026-02-06T13:52:08.573" v="2309" actId="20577"/>
        <pc:sldMkLst>
          <pc:docMk/>
          <pc:sldMk cId="4213805310" sldId="686"/>
        </pc:sldMkLst>
      </pc:sldChg>
      <pc:sldChg chg="modNotesTx">
        <pc:chgData name="Rhiannon Akers" userId="fb3c9d12-5c8c-42d7-8dc7-d872d7a3d202" providerId="ADAL" clId="{80AABDCA-A693-4F09-99FD-F26609E442FC}" dt="2026-02-06T13:52:34.517" v="2393" actId="20577"/>
        <pc:sldMkLst>
          <pc:docMk/>
          <pc:sldMk cId="2129667743" sldId="687"/>
        </pc:sldMkLst>
      </pc:sldChg>
      <pc:sldChg chg="del">
        <pc:chgData name="Rhiannon Akers" userId="fb3c9d12-5c8c-42d7-8dc7-d872d7a3d202" providerId="ADAL" clId="{80AABDCA-A693-4F09-99FD-F26609E442FC}" dt="2026-02-06T13:54:10.583" v="2399" actId="47"/>
        <pc:sldMkLst>
          <pc:docMk/>
          <pc:sldMk cId="380178080" sldId="689"/>
        </pc:sldMkLst>
      </pc:sldChg>
      <pc:sldChg chg="modSp del mod">
        <pc:chgData name="Rhiannon Akers" userId="fb3c9d12-5c8c-42d7-8dc7-d872d7a3d202" providerId="ADAL" clId="{80AABDCA-A693-4F09-99FD-F26609E442FC}" dt="2026-02-06T13:53:11.189" v="2395" actId="47"/>
        <pc:sldMkLst>
          <pc:docMk/>
          <pc:sldMk cId="3519825763" sldId="691"/>
        </pc:sldMkLst>
      </pc:sldChg>
      <pc:sldChg chg="modSp mod">
        <pc:chgData name="Rhiannon Akers" userId="fb3c9d12-5c8c-42d7-8dc7-d872d7a3d202" providerId="ADAL" clId="{80AABDCA-A693-4F09-99FD-F26609E442FC}" dt="2026-02-06T13:27:57.870" v="56" actId="20577"/>
        <pc:sldMkLst>
          <pc:docMk/>
          <pc:sldMk cId="527805999" sldId="693"/>
        </pc:sldMkLst>
        <pc:spChg chg="mod">
          <ac:chgData name="Rhiannon Akers" userId="fb3c9d12-5c8c-42d7-8dc7-d872d7a3d202" providerId="ADAL" clId="{80AABDCA-A693-4F09-99FD-F26609E442FC}" dt="2026-02-06T13:27:57.870" v="56" actId="20577"/>
          <ac:spMkLst>
            <pc:docMk/>
            <pc:sldMk cId="527805999" sldId="693"/>
            <ac:spMk id="3" creationId="{72788CA0-DDC9-48AE-77B8-787B395B8BA6}"/>
          </ac:spMkLst>
        </pc:spChg>
      </pc:sldChg>
      <pc:sldChg chg="modSp new mod modNotesTx">
        <pc:chgData name="Rhiannon Akers" userId="fb3c9d12-5c8c-42d7-8dc7-d872d7a3d202" providerId="ADAL" clId="{80AABDCA-A693-4F09-99FD-F26609E442FC}" dt="2026-02-06T13:34:38.326" v="797" actId="20577"/>
        <pc:sldMkLst>
          <pc:docMk/>
          <pc:sldMk cId="2932107496" sldId="698"/>
        </pc:sldMkLst>
        <pc:spChg chg="mod">
          <ac:chgData name="Rhiannon Akers" userId="fb3c9d12-5c8c-42d7-8dc7-d872d7a3d202" providerId="ADAL" clId="{80AABDCA-A693-4F09-99FD-F26609E442FC}" dt="2026-02-06T13:30:21.226" v="97" actId="20577"/>
          <ac:spMkLst>
            <pc:docMk/>
            <pc:sldMk cId="2932107496" sldId="698"/>
            <ac:spMk id="2" creationId="{BDE6FC56-6564-8EEB-EA0D-FB5E8ABE67CC}"/>
          </ac:spMkLst>
        </pc:spChg>
        <pc:spChg chg="mod">
          <ac:chgData name="Rhiannon Akers" userId="fb3c9d12-5c8c-42d7-8dc7-d872d7a3d202" providerId="ADAL" clId="{80AABDCA-A693-4F09-99FD-F26609E442FC}" dt="2026-02-06T13:32:13.684" v="380" actId="20577"/>
          <ac:spMkLst>
            <pc:docMk/>
            <pc:sldMk cId="2932107496" sldId="698"/>
            <ac:spMk id="3" creationId="{460F0403-1979-459D-DBEB-CF225B55004B}"/>
          </ac:spMkLst>
        </pc:spChg>
      </pc:sldChg>
      <pc:sldChg chg="modSp new mod">
        <pc:chgData name="Rhiannon Akers" userId="fb3c9d12-5c8c-42d7-8dc7-d872d7a3d202" providerId="ADAL" clId="{80AABDCA-A693-4F09-99FD-F26609E442FC}" dt="2026-02-06T13:48:50.922" v="1771" actId="20577"/>
        <pc:sldMkLst>
          <pc:docMk/>
          <pc:sldMk cId="59085444" sldId="699"/>
        </pc:sldMkLst>
        <pc:spChg chg="mod">
          <ac:chgData name="Rhiannon Akers" userId="fb3c9d12-5c8c-42d7-8dc7-d872d7a3d202" providerId="ADAL" clId="{80AABDCA-A693-4F09-99FD-F26609E442FC}" dt="2026-02-06T13:48:50.922" v="1771" actId="20577"/>
          <ac:spMkLst>
            <pc:docMk/>
            <pc:sldMk cId="59085444" sldId="699"/>
            <ac:spMk id="2" creationId="{182A69C8-8906-08C1-4C14-C4E7C27744C8}"/>
          </ac:spMkLst>
        </pc:spChg>
        <pc:spChg chg="mod">
          <ac:chgData name="Rhiannon Akers" userId="fb3c9d12-5c8c-42d7-8dc7-d872d7a3d202" providerId="ADAL" clId="{80AABDCA-A693-4F09-99FD-F26609E442FC}" dt="2026-02-06T13:36:10.477" v="864" actId="20577"/>
          <ac:spMkLst>
            <pc:docMk/>
            <pc:sldMk cId="59085444" sldId="699"/>
            <ac:spMk id="3" creationId="{BA106FAE-2DAC-90BE-13A1-AD995B63EBBF}"/>
          </ac:spMkLst>
        </pc:spChg>
      </pc:sldChg>
      <pc:sldChg chg="modSp new mod modNotesTx">
        <pc:chgData name="Rhiannon Akers" userId="fb3c9d12-5c8c-42d7-8dc7-d872d7a3d202" providerId="ADAL" clId="{80AABDCA-A693-4F09-99FD-F26609E442FC}" dt="2026-02-06T13:49:39.172" v="1944" actId="20577"/>
        <pc:sldMkLst>
          <pc:docMk/>
          <pc:sldMk cId="1636014894" sldId="700"/>
        </pc:sldMkLst>
        <pc:spChg chg="mod">
          <ac:chgData name="Rhiannon Akers" userId="fb3c9d12-5c8c-42d7-8dc7-d872d7a3d202" providerId="ADAL" clId="{80AABDCA-A693-4F09-99FD-F26609E442FC}" dt="2026-02-06T13:41:49.235" v="886" actId="20577"/>
          <ac:spMkLst>
            <pc:docMk/>
            <pc:sldMk cId="1636014894" sldId="700"/>
            <ac:spMk id="2" creationId="{E00C7806-05D1-A661-24D1-9F70AD4FE38B}"/>
          </ac:spMkLst>
        </pc:spChg>
        <pc:spChg chg="mod">
          <ac:chgData name="Rhiannon Akers" userId="fb3c9d12-5c8c-42d7-8dc7-d872d7a3d202" providerId="ADAL" clId="{80AABDCA-A693-4F09-99FD-F26609E442FC}" dt="2026-02-06T13:49:39.172" v="1944" actId="20577"/>
          <ac:spMkLst>
            <pc:docMk/>
            <pc:sldMk cId="1636014894" sldId="700"/>
            <ac:spMk id="3" creationId="{ACB6DA02-C276-AF58-A989-243C698D9D44}"/>
          </ac:spMkLst>
        </pc:spChg>
      </pc:sldChg>
      <pc:sldChg chg="addSp delSp modSp new mod modNotesTx">
        <pc:chgData name="Rhiannon Akers" userId="fb3c9d12-5c8c-42d7-8dc7-d872d7a3d202" providerId="ADAL" clId="{80AABDCA-A693-4F09-99FD-F26609E442FC}" dt="2026-02-06T13:46:45.185" v="1531" actId="20577"/>
        <pc:sldMkLst>
          <pc:docMk/>
          <pc:sldMk cId="3225259837" sldId="701"/>
        </pc:sldMkLst>
        <pc:spChg chg="mod">
          <ac:chgData name="Rhiannon Akers" userId="fb3c9d12-5c8c-42d7-8dc7-d872d7a3d202" providerId="ADAL" clId="{80AABDCA-A693-4F09-99FD-F26609E442FC}" dt="2026-02-06T13:45:56.519" v="1362" actId="26606"/>
          <ac:spMkLst>
            <pc:docMk/>
            <pc:sldMk cId="3225259837" sldId="701"/>
            <ac:spMk id="2" creationId="{BE99C8C4-A5F6-FA3B-8960-30BDA577784F}"/>
          </ac:spMkLst>
        </pc:spChg>
        <pc:spChg chg="del mod">
          <ac:chgData name="Rhiannon Akers" userId="fb3c9d12-5c8c-42d7-8dc7-d872d7a3d202" providerId="ADAL" clId="{80AABDCA-A693-4F09-99FD-F26609E442FC}" dt="2026-02-06T13:45:39.940" v="1360" actId="478"/>
          <ac:spMkLst>
            <pc:docMk/>
            <pc:sldMk cId="3225259837" sldId="701"/>
            <ac:spMk id="3" creationId="{9D2F79BC-A45C-9242-A426-B15DB28C19BF}"/>
          </ac:spMkLst>
        </pc:spChg>
        <pc:spChg chg="add del">
          <ac:chgData name="Rhiannon Akers" userId="fb3c9d12-5c8c-42d7-8dc7-d872d7a3d202" providerId="ADAL" clId="{80AABDCA-A693-4F09-99FD-F26609E442FC}" dt="2026-02-06T13:45:39.940" v="1360" actId="478"/>
          <ac:spMkLst>
            <pc:docMk/>
            <pc:sldMk cId="3225259837" sldId="701"/>
            <ac:spMk id="4" creationId="{D40FE48B-9F16-67FF-C73A-D88777572DF7}"/>
          </ac:spMkLst>
        </pc:spChg>
        <pc:spChg chg="add del mod">
          <ac:chgData name="Rhiannon Akers" userId="fb3c9d12-5c8c-42d7-8dc7-d872d7a3d202" providerId="ADAL" clId="{80AABDCA-A693-4F09-99FD-F26609E442FC}" dt="2026-02-06T13:45:50.831" v="1361"/>
          <ac:spMkLst>
            <pc:docMk/>
            <pc:sldMk cId="3225259837" sldId="701"/>
            <ac:spMk id="5" creationId="{53AEDF9C-56E6-E327-EA33-3988291F8A2D}"/>
          </ac:spMkLst>
        </pc:spChg>
        <pc:picChg chg="add mod">
          <ac:chgData name="Rhiannon Akers" userId="fb3c9d12-5c8c-42d7-8dc7-d872d7a3d202" providerId="ADAL" clId="{80AABDCA-A693-4F09-99FD-F26609E442FC}" dt="2026-02-06T13:45:56.519" v="1362" actId="26606"/>
          <ac:picMkLst>
            <pc:docMk/>
            <pc:sldMk cId="3225259837" sldId="701"/>
            <ac:picMk id="1028" creationId="{AD3B752C-BB93-2C2E-2DC1-5FFFDDFB840B}"/>
          </ac:picMkLst>
        </pc:picChg>
      </pc:sldChg>
      <pc:sldChg chg="modSp new mod modAnim">
        <pc:chgData name="Rhiannon Akers" userId="fb3c9d12-5c8c-42d7-8dc7-d872d7a3d202" providerId="ADAL" clId="{80AABDCA-A693-4F09-99FD-F26609E442FC}" dt="2026-02-06T13:51:53.916" v="2297"/>
        <pc:sldMkLst>
          <pc:docMk/>
          <pc:sldMk cId="4039294858" sldId="702"/>
        </pc:sldMkLst>
        <pc:spChg chg="mod">
          <ac:chgData name="Rhiannon Akers" userId="fb3c9d12-5c8c-42d7-8dc7-d872d7a3d202" providerId="ADAL" clId="{80AABDCA-A693-4F09-99FD-F26609E442FC}" dt="2026-02-06T13:50:10.614" v="1978" actId="20577"/>
          <ac:spMkLst>
            <pc:docMk/>
            <pc:sldMk cId="4039294858" sldId="702"/>
            <ac:spMk id="2" creationId="{F16E7170-9149-23BC-19EE-B387B72D206E}"/>
          </ac:spMkLst>
        </pc:spChg>
        <pc:spChg chg="mod">
          <ac:chgData name="Rhiannon Akers" userId="fb3c9d12-5c8c-42d7-8dc7-d872d7a3d202" providerId="ADAL" clId="{80AABDCA-A693-4F09-99FD-F26609E442FC}" dt="2026-02-06T13:51:37.367" v="2292" actId="20577"/>
          <ac:spMkLst>
            <pc:docMk/>
            <pc:sldMk cId="4039294858" sldId="702"/>
            <ac:spMk id="3" creationId="{954AA5C0-CFF5-6471-0C4B-24B84ECD49A1}"/>
          </ac:spMkLst>
        </pc:spChg>
      </pc:sldChg>
      <pc:sldChg chg="new del">
        <pc:chgData name="Rhiannon Akers" userId="fb3c9d12-5c8c-42d7-8dc7-d872d7a3d202" providerId="ADAL" clId="{80AABDCA-A693-4F09-99FD-F26609E442FC}" dt="2026-02-06T13:54:02.503" v="2397" actId="47"/>
        <pc:sldMkLst>
          <pc:docMk/>
          <pc:sldMk cId="1094785274" sldId="703"/>
        </pc:sldMkLst>
      </pc:sldChg>
      <pc:sldChg chg="modSp add mod">
        <pc:chgData name="Rhiannon Akers" userId="fb3c9d12-5c8c-42d7-8dc7-d872d7a3d202" providerId="ADAL" clId="{80AABDCA-A693-4F09-99FD-F26609E442FC}" dt="2026-02-06T13:54:32.782" v="2430" actId="20577"/>
        <pc:sldMkLst>
          <pc:docMk/>
          <pc:sldMk cId="2036319145" sldId="703"/>
        </pc:sldMkLst>
        <pc:spChg chg="mod">
          <ac:chgData name="Rhiannon Akers" userId="fb3c9d12-5c8c-42d7-8dc7-d872d7a3d202" providerId="ADAL" clId="{80AABDCA-A693-4F09-99FD-F26609E442FC}" dt="2026-02-06T13:54:32.782" v="2430" actId="20577"/>
          <ac:spMkLst>
            <pc:docMk/>
            <pc:sldMk cId="2036319145" sldId="703"/>
            <ac:spMk id="2" creationId="{BAB7F967-03D2-BF36-846F-33B9304653CB}"/>
          </ac:spMkLst>
        </pc:spChg>
        <pc:spChg chg="mod">
          <ac:chgData name="Rhiannon Akers" userId="fb3c9d12-5c8c-42d7-8dc7-d872d7a3d202" providerId="ADAL" clId="{80AABDCA-A693-4F09-99FD-F26609E442FC}" dt="2026-02-06T13:54:23.094" v="2402" actId="6549"/>
          <ac:spMkLst>
            <pc:docMk/>
            <pc:sldMk cId="2036319145" sldId="703"/>
            <ac:spMk id="3" creationId="{6E8050C4-833B-0F99-2AFA-8CFFA2B7DB1F}"/>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06/02/2026</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06/02/2026</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gorillafund.org/uncategorized/male-hierarchy-and-a-gorilla-groups-success/" TargetMode="External"/><Relationship Id="rId2" Type="http://schemas.openxmlformats.org/officeDocument/2006/relationships/slide" Target="../slides/slide6.xml"/><Relationship Id="rId1" Type="http://schemas.openxmlformats.org/officeDocument/2006/relationships/notesMaster" Target="../notesMasters/notesMaster1.xml"/><Relationship Id="rId4" Type="http://schemas.openxmlformats.org/officeDocument/2006/relationships/hyperlink" Target="https://news.emory.edu/stories/2016/08/yerkes_chimpanzee_cooperation/index.html"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a:p>
            <a:endParaRPr lang="en-GB" dirty="0"/>
          </a:p>
          <a:p>
            <a:r>
              <a:rPr lang="en-GB" dirty="0"/>
              <a:t>Spend 5-7 minutes recapping on slides 3-11 – 30-60 seconds per slide.</a:t>
            </a:r>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Refer to Nancy Kline – the importance of listening – actively and with fascination...</a:t>
            </a:r>
          </a:p>
          <a:p>
            <a:endParaRPr lang="en-US" dirty="0">
              <a:ea typeface="Calibri"/>
              <a:cs typeface="Calibri"/>
            </a:endParaRPr>
          </a:p>
          <a:p>
            <a:r>
              <a:rPr lang="en-US" dirty="0">
                <a:ea typeface="Calibri"/>
                <a:cs typeface="Calibri"/>
              </a:rPr>
              <a:t>Refer back to the enabling triangle and the importance of create space for people to develop their own thinking and decisions.  </a:t>
            </a:r>
          </a:p>
          <a:p>
            <a:endParaRPr lang="en-US" dirty="0">
              <a:ea typeface="Calibri"/>
              <a:cs typeface="Calibri"/>
            </a:endParaRPr>
          </a:p>
          <a:p>
            <a:r>
              <a:rPr lang="en-US" dirty="0">
                <a:ea typeface="Calibri"/>
                <a:cs typeface="Calibri"/>
              </a:rPr>
              <a:t>Highlight that "if you decide, you own it" - this is critical as a way of sharing power in relationships, and within teams. It ensures the biggest engagement and highest levels of effectiveness.</a:t>
            </a:r>
          </a:p>
          <a:p>
            <a:endParaRPr lang="en-US"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1572158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Introduce the definition of conflict – highlight that we all have internal and external conflict...and that this is inevitable.</a:t>
            </a:r>
          </a:p>
          <a:p>
            <a:endParaRPr lang="en-US" dirty="0">
              <a:ea typeface="Calibri"/>
              <a:cs typeface="Calibri"/>
            </a:endParaRPr>
          </a:p>
          <a:p>
            <a:r>
              <a:rPr lang="en-US" dirty="0">
                <a:ea typeface="Calibri"/>
                <a:cs typeface="Calibri"/>
              </a:rPr>
              <a:t>Lead a group discussion on what conflict means for themselves and how they notice conflict in themselves and with others.</a:t>
            </a:r>
          </a:p>
          <a:p>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28436907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Remind everyone that as soon as people are together, there will be conflict – it is inevitable. Ask the group what they see as main causes of conflict? </a:t>
            </a:r>
          </a:p>
          <a:p>
            <a:endParaRPr lang="en-US" dirty="0"/>
          </a:p>
          <a:p>
            <a:r>
              <a:rPr lang="en-US" dirty="0"/>
              <a:t>Reintroduce that everyone is different – no 2 people are the same.</a:t>
            </a:r>
          </a:p>
          <a:p>
            <a:endParaRPr lang="en-US" dirty="0"/>
          </a:p>
          <a:p>
            <a:r>
              <a:rPr lang="en-US" dirty="0"/>
              <a:t>Remind that our experiences have created neural pathways which provide a unique set of complex emotions. Our physical cells are ever changing (reminding everyone that very  few of our physical being – our cells – are older than 7 years, with many being younger than this) and our neural pathways are ever developing – new ones being created or existing ones being amended or strengthened.</a:t>
            </a:r>
            <a:endParaRPr lang="en-US" dirty="0">
              <a:cs typeface="Calibri"/>
            </a:endParaRPr>
          </a:p>
          <a:p>
            <a:endParaRPr lang="en-US" dirty="0">
              <a:cs typeface="Calibri"/>
            </a:endParaRPr>
          </a:p>
          <a:p>
            <a:r>
              <a:rPr lang="en-US" dirty="0">
                <a:ea typeface="Calibri"/>
                <a:cs typeface="Calibri"/>
              </a:rPr>
              <a:t>Lead a group discussion as to examples of how people notice about conflict? What are their examples of conflict because of differences? Try to draw out both the positive and negatives of the conflict.</a:t>
            </a:r>
          </a:p>
          <a:p>
            <a:endParaRPr lang="en-US" b="1"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3872485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Remind that at the heart of human </a:t>
            </a:r>
            <a:r>
              <a:rPr lang="en-US" dirty="0" err="1">
                <a:cs typeface="Calibri"/>
              </a:rPr>
              <a:t>behaviour</a:t>
            </a:r>
            <a:r>
              <a:rPr lang="en-US" dirty="0">
                <a:cs typeface="Calibri"/>
              </a:rPr>
              <a:t> is a tension of being individual and group – this needs and wants in this dialectical tension are ever changing and constantly need to be considered and amended.</a:t>
            </a:r>
            <a:endParaRPr lang="en-US" b="1" dirty="0">
              <a:cs typeface="Calibri"/>
            </a:endParaRPr>
          </a:p>
          <a:p>
            <a:endParaRPr lang="en-US" dirty="0">
              <a:cs typeface="Calibri"/>
            </a:endParaRPr>
          </a:p>
          <a:p>
            <a:r>
              <a:rPr lang="en-US" dirty="0">
                <a:cs typeface="Calibri"/>
              </a:rPr>
              <a:t>Remind participants that are the heart of human development are the 2 main primate characteristics: compete vs collaborate. </a:t>
            </a:r>
            <a:r>
              <a:rPr lang="en-US" dirty="0" err="1">
                <a:cs typeface="Calibri"/>
              </a:rPr>
              <a:t>Recognise</a:t>
            </a:r>
            <a:r>
              <a:rPr lang="en-US" dirty="0">
                <a:cs typeface="Calibri"/>
              </a:rPr>
              <a:t> that these are at the heart of the inherent internal tension within all of us.</a:t>
            </a:r>
          </a:p>
          <a:p>
            <a:endParaRPr lang="en-US" dirty="0">
              <a:cs typeface="Calibri"/>
            </a:endParaRPr>
          </a:p>
          <a:p>
            <a:r>
              <a:rPr lang="en-US" b="1" dirty="0">
                <a:cs typeface="Calibri"/>
              </a:rPr>
              <a:t>Silverback Gorillas</a:t>
            </a:r>
            <a:endParaRPr lang="en-US" dirty="0">
              <a:cs typeface="Calibri"/>
            </a:endParaRPr>
          </a:p>
          <a:p>
            <a:r>
              <a:rPr lang="en-US" dirty="0">
                <a:hlinkClick r:id="rId3"/>
              </a:rPr>
              <a:t>Episode Two: Male hierarchy and a gorilla group's ...</a:t>
            </a:r>
            <a:endParaRPr lang="en-US" dirty="0">
              <a:cs typeface="Calibri"/>
            </a:endParaRPr>
          </a:p>
          <a:p>
            <a:r>
              <a:rPr lang="en-US" u="sng" dirty="0">
                <a:hlinkClick r:id="rId3"/>
              </a:rPr>
              <a:t>Dian Fossey Gorilla Fund</a:t>
            </a:r>
            <a:endParaRPr lang="en-US" dirty="0"/>
          </a:p>
          <a:p>
            <a:r>
              <a:rPr lang="en-US" u="sng" dirty="0">
                <a:hlinkClick r:id="rId3"/>
              </a:rPr>
              <a:t>https://gorillafund.org › uncategorized › male-hierarch...</a:t>
            </a:r>
            <a:endParaRPr lang="en-US" dirty="0"/>
          </a:p>
          <a:p>
            <a:endParaRPr lang="en-US" b="1" dirty="0">
              <a:cs typeface="Calibri"/>
            </a:endParaRPr>
          </a:p>
          <a:p>
            <a:endParaRPr lang="en-US" b="1" dirty="0"/>
          </a:p>
          <a:p>
            <a:r>
              <a:rPr lang="en-US" b="1" dirty="0"/>
              <a:t>Chimpanzees</a:t>
            </a:r>
            <a:endParaRPr lang="en-US" dirty="0">
              <a:cs typeface="Calibri"/>
            </a:endParaRPr>
          </a:p>
          <a:p>
            <a:r>
              <a:rPr lang="en-US" dirty="0">
                <a:hlinkClick r:id="rId4"/>
              </a:rPr>
              <a:t>Chimpanzees choose cooperation over competition</a:t>
            </a:r>
            <a:endParaRPr lang="en-US" dirty="0">
              <a:cs typeface="Calibri"/>
            </a:endParaRPr>
          </a:p>
          <a:p>
            <a:r>
              <a:rPr lang="en-US" u="sng" dirty="0">
                <a:hlinkClick r:id="rId4"/>
              </a:rPr>
              <a:t>Emory University</a:t>
            </a:r>
            <a:endParaRPr lang="en-US" dirty="0"/>
          </a:p>
          <a:p>
            <a:r>
              <a:rPr lang="en-US" u="sng" dirty="0">
                <a:hlinkClick r:id="rId4"/>
              </a:rPr>
              <a:t>https://news.emory.edu › yerkes_chimpanzee_cooperation</a:t>
            </a:r>
            <a:endParaRPr lang="en-US" dirty="0"/>
          </a:p>
          <a:p>
            <a:r>
              <a:rPr lang="en-US" dirty="0"/>
              <a:t> </a:t>
            </a:r>
            <a:endParaRPr lang="en-US" dirty="0">
              <a:cs typeface="Calibri"/>
            </a:endParaRPr>
          </a:p>
          <a:p>
            <a:r>
              <a:rPr lang="en-US" dirty="0">
                <a:ea typeface="Calibri"/>
                <a:cs typeface="Calibri"/>
              </a:rPr>
              <a:t>Lead a discussion on what participants are thinking about.</a:t>
            </a:r>
          </a:p>
          <a:p>
            <a:endParaRPr lang="en-US"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21354038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to collect the words from the pairs and make a list of both the positive and negative language. </a:t>
            </a:r>
          </a:p>
          <a:p>
            <a:endParaRPr lang="en-GB" dirty="0"/>
          </a:p>
          <a:p>
            <a:r>
              <a:rPr lang="en-GB" dirty="0"/>
              <a:t>Questions for the class: </a:t>
            </a:r>
          </a:p>
          <a:p>
            <a:r>
              <a:rPr lang="en-GB" dirty="0"/>
              <a:t>When has a conflict led to a better outcome?</a:t>
            </a:r>
          </a:p>
          <a:p>
            <a:r>
              <a:rPr lang="en-GB" dirty="0"/>
              <a:t>What makes conflict feel unsafe or unproductive?</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1231174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Introduce the conflict management styles and explain we will go into more detail later in the session.</a:t>
            </a:r>
          </a:p>
          <a:p>
            <a:r>
              <a:rPr lang="en-GB" dirty="0"/>
              <a:t>Ash the group to make a note of which style they think they naturally assume. </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11820875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we have time, we will rotate the roles.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9946782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Talk through key approaches to help develop ways to disagree;</a:t>
            </a:r>
          </a:p>
          <a:p>
            <a:endParaRPr lang="en-US" dirty="0">
              <a:cs typeface="Calibri"/>
            </a:endParaRPr>
          </a:p>
          <a:p>
            <a:r>
              <a:rPr lang="en-US" dirty="0">
                <a:cs typeface="Calibri"/>
              </a:rPr>
              <a:t>Give examples for each approach </a:t>
            </a:r>
          </a:p>
          <a:p>
            <a:endParaRPr lang="en-US" dirty="0">
              <a:cs typeface="Calibri"/>
            </a:endParaRPr>
          </a:p>
          <a:p>
            <a:r>
              <a:rPr lang="en-US" dirty="0">
                <a:cs typeface="Calibri"/>
              </a:rPr>
              <a:t>Ask the group for their examples...or what worked well and what could have been even better</a:t>
            </a:r>
          </a:p>
          <a:p>
            <a:endParaRPr lang="en-US" dirty="0">
              <a:cs typeface="Calibri"/>
            </a:endParaRPr>
          </a:p>
          <a:p>
            <a:r>
              <a:rPr lang="en-US" dirty="0">
                <a:cs typeface="Calibri"/>
              </a:rPr>
              <a:t>Highlight that these skills will be test during the class debate in Week 8. </a:t>
            </a:r>
          </a:p>
          <a:p>
            <a:endParaRPr lang="en-US" dirty="0">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15201426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Play video and ask group to consider their reflections</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13</a:t>
            </a:fld>
            <a:endParaRPr lang="en-GB"/>
          </a:p>
        </p:txBody>
      </p:sp>
    </p:spTree>
    <p:extLst>
      <p:ext uri="{BB962C8B-B14F-4D97-AF65-F5344CB8AC3E}">
        <p14:creationId xmlns:p14="http://schemas.microsoft.com/office/powerpoint/2010/main" val="18693503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Talk through why negative conflict can be so damaging.</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14</a:t>
            </a:fld>
            <a:endParaRPr lang="en-GB"/>
          </a:p>
        </p:txBody>
      </p:sp>
    </p:spTree>
    <p:extLst>
      <p:ext uri="{BB962C8B-B14F-4D97-AF65-F5344CB8AC3E}">
        <p14:creationId xmlns:p14="http://schemas.microsoft.com/office/powerpoint/2010/main" val="12421251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US" dirty="0"/>
              <a:t>Talk through key approaches to challenge negative conflict. Link to week 2 and the power dynamics of the OK Corral. Talk through some approaches including: </a:t>
            </a:r>
          </a:p>
          <a:p>
            <a:pPr>
              <a:spcBef>
                <a:spcPct val="20000"/>
              </a:spcBef>
            </a:pPr>
            <a:endParaRPr lang="en-US" dirty="0"/>
          </a:p>
          <a:p>
            <a:pPr>
              <a:spcBef>
                <a:spcPct val="20000"/>
              </a:spcBef>
            </a:pPr>
            <a:r>
              <a:rPr lang="en-US" dirty="0"/>
              <a:t>Some signs that a conflict could be destructive include: Focusing arguments on the other party instead of the subject, Arguing due to a personal grievance or personality clash, Power imbalances, and Interpersonal friction.</a:t>
            </a:r>
            <a:endParaRPr lang="en-US" dirty="0">
              <a:cs typeface="Calibri"/>
            </a:endParaRPr>
          </a:p>
          <a:p>
            <a:pPr>
              <a:spcBef>
                <a:spcPct val="20000"/>
              </a:spcBef>
            </a:pPr>
            <a:endParaRPr lang="en-US" dirty="0">
              <a:cs typeface="Calibri"/>
            </a:endParaRPr>
          </a:p>
          <a:p>
            <a:r>
              <a:rPr lang="en-US" dirty="0">
                <a:cs typeface="Calibri"/>
              </a:rPr>
              <a:t>Give examples for each approach </a:t>
            </a:r>
          </a:p>
          <a:p>
            <a:endParaRPr lang="en-US" dirty="0">
              <a:cs typeface="Calibri"/>
            </a:endParaRPr>
          </a:p>
          <a:p>
            <a:r>
              <a:rPr lang="en-US" dirty="0">
                <a:cs typeface="Calibri"/>
              </a:rPr>
              <a:t>Ask the group for their examples...or what worked well and what could have been even better</a:t>
            </a:r>
          </a:p>
          <a:p>
            <a:endParaRPr lang="en-US" dirty="0">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371640482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US" dirty="0">
                <a:cs typeface="Calibri"/>
              </a:rPr>
              <a:t>Recap the Thomas-Kilmann Model</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1263883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385634567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343289130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36029781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US" dirty="0">
                <a:cs typeface="Calibri"/>
              </a:rPr>
              <a:t>Refer to handouts in Moodle page: ask participants to work through the questionnaire and develop their own sense of their preferred approaches to conflict.</a:t>
            </a:r>
          </a:p>
          <a:p>
            <a:pPr>
              <a:spcBef>
                <a:spcPct val="20000"/>
              </a:spcBef>
            </a:pPr>
            <a:endParaRPr lang="en-US" dirty="0">
              <a:cs typeface="Calibri"/>
            </a:endParaRPr>
          </a:p>
          <a:p>
            <a:pPr>
              <a:spcBef>
                <a:spcPct val="20000"/>
              </a:spcBef>
            </a:pPr>
            <a:r>
              <a:rPr lang="en-US" dirty="0">
                <a:cs typeface="Calibri"/>
              </a:rPr>
              <a:t>Pair students ask them to reflect on their own styles, preferences and ask them to notice how this might change in different situations.</a:t>
            </a:r>
          </a:p>
          <a:p>
            <a:pPr>
              <a:spcBef>
                <a:spcPct val="20000"/>
              </a:spcBef>
            </a:pPr>
            <a:endParaRPr lang="en-US" dirty="0">
              <a:cs typeface="Calibri"/>
            </a:endParaRPr>
          </a:p>
          <a:p>
            <a:pPr>
              <a:spcBef>
                <a:spcPct val="20000"/>
              </a:spcBef>
            </a:pPr>
            <a:r>
              <a:rPr lang="en-US" dirty="0">
                <a:cs typeface="Calibri"/>
              </a:rPr>
              <a:t>This could also be given as homework.</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8059230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r>
              <a:rPr lang="en-US" dirty="0">
                <a:cs typeface="Calibri"/>
              </a:rPr>
              <a:t>Bring whole group back together. Ask them to consider their reflections on their approach to conflict...</a:t>
            </a:r>
          </a:p>
          <a:p>
            <a:pPr>
              <a:spcBef>
                <a:spcPct val="20000"/>
              </a:spcBef>
            </a:pPr>
            <a:endParaRPr lang="en-US" dirty="0">
              <a:cs typeface="Calibri"/>
            </a:endParaRPr>
          </a:p>
          <a:p>
            <a:pPr>
              <a:spcBef>
                <a:spcPct val="20000"/>
              </a:spcBef>
            </a:pPr>
            <a:r>
              <a:rPr lang="en-US" dirty="0">
                <a:cs typeface="Calibri"/>
              </a:rPr>
              <a:t>Broaden this out to consider reflections on conflict more broadly.</a:t>
            </a: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147016591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The drama triangle plays out every day. It’s really damaging as everyone ultimately becomes a victim. </a:t>
            </a:r>
            <a:endParaRPr lang="en-US" dirty="0"/>
          </a:p>
          <a:p>
            <a:r>
              <a:rPr lang="en-US" i="1" dirty="0"/>
              <a:t>Roles that attract nurturers (e.g. public services, education, </a:t>
            </a:r>
            <a:r>
              <a:rPr lang="en-US" i="1" dirty="0" err="1"/>
              <a:t>etc</a:t>
            </a:r>
            <a:r>
              <a:rPr lang="en-US" i="1" dirty="0"/>
              <a:t>) tend to attract rescuers, who need victims, but we give worse services as a result.</a:t>
            </a:r>
          </a:p>
          <a:p>
            <a:endParaRPr lang="en-US" i="1" dirty="0"/>
          </a:p>
          <a:p>
            <a:r>
              <a:rPr lang="en-GB" dirty="0"/>
              <a:t>The concept of the drama triangle is a social model of human interaction introduced by Stephen </a:t>
            </a:r>
            <a:r>
              <a:rPr lang="en-GB" dirty="0" err="1"/>
              <a:t>Karpman</a:t>
            </a:r>
            <a:r>
              <a:rPr lang="en-GB" dirty="0"/>
              <a:t>. Here are five main points about drama triangles within relationships:</a:t>
            </a:r>
          </a:p>
          <a:p>
            <a:pPr>
              <a:buFont typeface="+mj-lt"/>
              <a:buAutoNum type="arabicPeriod"/>
            </a:pPr>
            <a:r>
              <a:rPr lang="en-GB" b="1" dirty="0"/>
              <a:t>Roles in the Triangle</a:t>
            </a:r>
            <a:r>
              <a:rPr lang="en-GB" dirty="0"/>
              <a:t>: The drama triangle consists of three roles: the Victim, the Persecutor, and the Rescuer. The Victim feels oppressed and helpless, the Persecutor is seen as the oppressor or the critical figure, and the Rescuer tries to help the Victim, often without solving the underlying problem.</a:t>
            </a:r>
          </a:p>
          <a:p>
            <a:pPr>
              <a:buFont typeface="+mj-lt"/>
              <a:buAutoNum type="arabicPeriod"/>
            </a:pPr>
            <a:r>
              <a:rPr lang="en-GB" b="1" dirty="0"/>
              <a:t>Shifting Roles</a:t>
            </a:r>
            <a:r>
              <a:rPr lang="en-GB" dirty="0"/>
              <a:t>: Individuals in a drama triangle can switch roles during the interaction. For example, a Rescuer might become a Persecutor when their help isn't effective or appreciated, or a Victim might turn into a Persecutor when they retaliate against criticism.</a:t>
            </a:r>
          </a:p>
          <a:p>
            <a:pPr>
              <a:buFont typeface="+mj-lt"/>
              <a:buAutoNum type="arabicPeriod"/>
            </a:pPr>
            <a:r>
              <a:rPr lang="en-GB" b="1" dirty="0"/>
              <a:t>Cycle of Dysfunction</a:t>
            </a:r>
            <a:r>
              <a:rPr lang="en-GB" dirty="0"/>
              <a:t>: The drama triangle perpetuates dysfunctional relationships because it focuses on blame, avoidance of responsibility, and a lack of resolution. The roles support each other in a way that can keep the cycle going indefinitely.</a:t>
            </a:r>
          </a:p>
          <a:p>
            <a:pPr>
              <a:buFont typeface="+mj-lt"/>
              <a:buAutoNum type="arabicPeriod"/>
            </a:pPr>
            <a:r>
              <a:rPr lang="en-GB" b="1" dirty="0"/>
              <a:t>Emotional Payoff</a:t>
            </a:r>
            <a:r>
              <a:rPr lang="en-GB" dirty="0"/>
              <a:t>: Each role in the drama triangle provides an emotional payoff—victims receive sympathy, rescuers feel helpful, and persecutors feel a sense of control and superiority. These payoffs encourage the participants to maintain their roles.</a:t>
            </a:r>
          </a:p>
          <a:p>
            <a:pPr>
              <a:buFont typeface="+mj-lt"/>
              <a:buAutoNum type="arabicPeriod"/>
            </a:pPr>
            <a:r>
              <a:rPr lang="en-GB" b="1" dirty="0"/>
              <a:t>Breaking the Cycle</a:t>
            </a:r>
            <a:r>
              <a:rPr lang="en-GB" dirty="0"/>
              <a:t>: Escaping the drama triangle involves awareness and a conscious decision to not engage in the roles. Effective strategies include setting boundaries, fostering open communication, and taking responsibility for one’s own actions and feelings rather than assigning blame.</a:t>
            </a:r>
          </a:p>
          <a:p>
            <a:r>
              <a:rPr lang="en-GB" dirty="0"/>
              <a:t>Understanding and addressing the dynamics of the drama triangle can lead to healthier and more mature interpersonal relationships.</a:t>
            </a:r>
          </a:p>
          <a:p>
            <a:endParaRPr lang="en-US"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41558048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mj-lt"/>
              <a:buAutoNum type="arabicPeriod"/>
            </a:pPr>
            <a:r>
              <a:rPr lang="en-GB" sz="1200" b="1" dirty="0"/>
              <a:t>Roles in the Triangle</a:t>
            </a:r>
            <a:r>
              <a:rPr lang="en-GB" sz="1200" dirty="0"/>
              <a:t>: The drama triangle consists of three roles: the Victim, the Persecutor, and the Rescuer. The Victim feels oppressed and helpless, the Persecutor is seen as the oppressor or the critical figure, and the Rescuer tries to help the Victim, often without solving the underlying problem.</a:t>
            </a:r>
          </a:p>
          <a:p>
            <a:pPr>
              <a:buFont typeface="+mj-lt"/>
              <a:buAutoNum type="arabicPeriod"/>
            </a:pPr>
            <a:r>
              <a:rPr lang="en-GB" sz="1200" b="1" dirty="0"/>
              <a:t>Shifting Roles</a:t>
            </a:r>
            <a:r>
              <a:rPr lang="en-GB" sz="1200" dirty="0"/>
              <a:t>: Individuals in a drama triangle can switch roles during the interaction. For example, a Rescuer might become a Persecutor when their help isn't effective or appreciated, or a Victim might turn into a Persecutor when they retaliate against criticism.</a:t>
            </a:r>
          </a:p>
          <a:p>
            <a:pPr>
              <a:buFont typeface="+mj-lt"/>
              <a:buAutoNum type="arabicPeriod"/>
            </a:pPr>
            <a:r>
              <a:rPr lang="en-GB" sz="1200" b="1" dirty="0"/>
              <a:t>Cycle of Dysfunction</a:t>
            </a:r>
            <a:r>
              <a:rPr lang="en-GB" sz="1200" dirty="0"/>
              <a:t>: The drama triangle perpetuates dysfunctional relationships because it focuses on blame, avoidance of responsibility, and a lack of resolution. </a:t>
            </a:r>
          </a:p>
          <a:p>
            <a:pPr>
              <a:buFont typeface="+mj-lt"/>
              <a:buAutoNum type="arabicPeriod"/>
            </a:pPr>
            <a:r>
              <a:rPr lang="en-GB" sz="1200" b="1" dirty="0"/>
              <a:t>Emotional Payoff</a:t>
            </a:r>
            <a:r>
              <a:rPr lang="en-GB" sz="1200" dirty="0"/>
              <a:t>: Each role in the drama triangle provides an emotional payoff—victims receive sympathy, rescuers feel helpful, and persecutors feel a sense of control and superiority. These payoffs encourage the participants to maintain their roles.</a:t>
            </a:r>
          </a:p>
          <a:p>
            <a:pPr>
              <a:buFont typeface="+mj-lt"/>
              <a:buAutoNum type="arabicPeriod"/>
            </a:pPr>
            <a:r>
              <a:rPr lang="en-GB" sz="1200" b="1" dirty="0"/>
              <a:t>Breaking the Cycle</a:t>
            </a:r>
            <a:r>
              <a:rPr lang="en-GB" sz="1200" dirty="0"/>
              <a:t>: Escaping the drama triangle involves awareness and a conscious decision to not engage in the roles. Effective strategies include setting boundaries, fostering open communication, and taking responsibility for one’s own actions and feelings rather than assigning blame.</a:t>
            </a:r>
          </a:p>
          <a:p>
            <a:pPr marL="0" indent="0">
              <a:buNone/>
            </a:pPr>
            <a:r>
              <a:rPr lang="en-GB" sz="1200" dirty="0"/>
              <a:t>Understanding and addressing the dynamics of the drama triangle can lead to healthier and more mature interpersonal relationships.</a:t>
            </a:r>
          </a:p>
          <a:p>
            <a:pPr marL="228600" indent="-228600">
              <a:buAutoNum type="arabicParenR"/>
            </a:pP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D73F5B-D7D0-411C-8830-CE2AB86724E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1454870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Arial" panose="020B0604020202020204" pitchFamily="34" charset="0"/>
              <a:buChar char="•"/>
            </a:pPr>
            <a:r>
              <a:rPr lang="en-GB" b="0" i="0" dirty="0">
                <a:effectLst/>
                <a:latin typeface="fkGroteskNeue"/>
              </a:rPr>
              <a:t> In pairs or small groups, ask students to share a time when they or someone they know played one of these roles.</a:t>
            </a:r>
          </a:p>
          <a:p>
            <a:pPr algn="l">
              <a:buFont typeface="Arial" panose="020B0604020202020204" pitchFamily="34" charset="0"/>
              <a:buChar char="•"/>
            </a:pPr>
            <a:r>
              <a:rPr lang="en-GB" b="0" i="0" dirty="0">
                <a:effectLst/>
                <a:latin typeface="fkGroteskNeue"/>
              </a:rPr>
              <a:t> Prompt with questions:</a:t>
            </a:r>
          </a:p>
          <a:p>
            <a:pPr marL="742950" lvl="1" indent="-285750" algn="l">
              <a:buFont typeface="Arial" panose="020B0604020202020204" pitchFamily="34" charset="0"/>
              <a:buChar char="•"/>
            </a:pPr>
            <a:r>
              <a:rPr lang="en-GB" b="0" i="0" dirty="0">
                <a:effectLst/>
                <a:latin typeface="fkGroteskNeue"/>
              </a:rPr>
              <a:t>“Have you ever felt like a Victim or a Rescuer?”</a:t>
            </a:r>
          </a:p>
          <a:p>
            <a:pPr marL="742950" lvl="1" indent="-285750" algn="l">
              <a:buFont typeface="Arial" panose="020B0604020202020204" pitchFamily="34" charset="0"/>
              <a:buChar char="•"/>
            </a:pPr>
            <a:r>
              <a:rPr lang="en-GB" b="0" i="0" dirty="0">
                <a:effectLst/>
                <a:latin typeface="fkGroteskNeue"/>
              </a:rPr>
              <a:t>“When have you seen someone act as a Persecutor?”</a:t>
            </a:r>
          </a:p>
          <a:p>
            <a:pPr algn="l">
              <a:buFont typeface="Arial" panose="020B0604020202020204" pitchFamily="34" charset="0"/>
              <a:buChar char="•"/>
            </a:pPr>
            <a:r>
              <a:rPr lang="en-GB" b="0" i="0" dirty="0">
                <a:effectLst/>
                <a:latin typeface="fkGroteskNeue"/>
              </a:rPr>
              <a:t> Volunteers share insights with the class.</a:t>
            </a: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106510917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ea typeface="Calibri"/>
                <a:cs typeface="Calibri"/>
              </a:rPr>
              <a:t>The enabling triangle is the reverse. It allows people to escape being victims, either through self-coaching and/or self-challenging...or through being coached/challenged by others. </a:t>
            </a:r>
          </a:p>
          <a:p>
            <a:endParaRPr lang="en-US" i="1" dirty="0"/>
          </a:p>
          <a:p>
            <a:r>
              <a:rPr lang="en-US" i="1" dirty="0"/>
              <a:t>Be it controlling or nurturing parental </a:t>
            </a:r>
            <a:r>
              <a:rPr lang="en-US" i="1" dirty="0" err="1"/>
              <a:t>behaviour</a:t>
            </a:r>
            <a:r>
              <a:rPr lang="en-US" i="1" dirty="0"/>
              <a:t>, we can change what we do. Ultimately, the development for many of us means trusting other people and letting go. We can still influence, but we can do it through constructive challenging and true coaching by asking questions and not rescuing someone or telling them what to do.</a:t>
            </a:r>
            <a:endParaRPr lang="en-US" dirty="0">
              <a:ea typeface="Calibri"/>
              <a:cs typeface="Calibri"/>
            </a:endParaRPr>
          </a:p>
          <a:p>
            <a:endParaRPr lang="en-US" i="1" dirty="0">
              <a:ea typeface="Calibri"/>
              <a:cs typeface="Calibri"/>
            </a:endParaRPr>
          </a:p>
          <a:p>
            <a:r>
              <a:rPr lang="en-US" i="1" dirty="0">
                <a:ea typeface="Calibri"/>
                <a:cs typeface="Calibri"/>
              </a:rPr>
              <a:t>Useful effective approaches tend to be:</a:t>
            </a:r>
          </a:p>
          <a:p>
            <a:endParaRPr lang="en-US" i="1" dirty="0">
              <a:ea typeface="Calibri"/>
              <a:cs typeface="Calibri"/>
            </a:endParaRPr>
          </a:p>
          <a:p>
            <a:pPr marL="171450" indent="-171450">
              <a:buFont typeface="Calibri"/>
              <a:buChar char="-"/>
            </a:pPr>
            <a:r>
              <a:rPr lang="en-US" i="1" dirty="0">
                <a:ea typeface="Calibri"/>
                <a:cs typeface="Calibri"/>
              </a:rPr>
              <a:t>Coaching: ask someone an open question (not closed!) so that they can work out the best answer for them: e.g. what are you wanting to achieve? What is your situation now? What choices to you have? What are the consequences of those choices? What is your decision? What actions are you going to take? How will you know success?</a:t>
            </a:r>
          </a:p>
          <a:p>
            <a:pPr marL="171450" indent="-171450">
              <a:buFont typeface="Calibri"/>
              <a:buChar char="-"/>
            </a:pPr>
            <a:r>
              <a:rPr lang="en-US" i="1" dirty="0">
                <a:ea typeface="Calibri"/>
                <a:cs typeface="Calibri"/>
              </a:rPr>
              <a:t>Challenging: when you did that, it made me feel like this (deliberately avoiding telling someone that they are wrong).</a:t>
            </a:r>
          </a:p>
          <a:p>
            <a:pPr marL="171450" indent="-171450">
              <a:buFont typeface="Calibri"/>
              <a:buChar char="-"/>
            </a:pPr>
            <a:endParaRPr lang="en-US" i="1" dirty="0">
              <a:ea typeface="Calibri"/>
              <a:cs typeface="Calibri"/>
            </a:endParaRPr>
          </a:p>
          <a:p>
            <a:pPr>
              <a:buFont typeface="+mj-lt"/>
              <a:buAutoNum type="arabicPeriod"/>
            </a:pPr>
            <a:r>
              <a:rPr lang="en-GB" b="1" dirty="0"/>
              <a:t>The Enabler as a Coach</a:t>
            </a:r>
            <a:r>
              <a:rPr lang="en-GB" dirty="0"/>
              <a:t>: In this reframed role, the enabler acts more like a coach who guides and supports the victim (now better termed as the "protégé" or "client") in overcoming challenges. Unlike the traditional enabler who prevents the client from facing the consequences of their actions, the coach encourages personal responsibility and self-awareness, providing tools and guidance to help the client make healthier decisions.</a:t>
            </a:r>
          </a:p>
          <a:p>
            <a:pPr>
              <a:buFont typeface="+mj-lt"/>
              <a:buAutoNum type="arabicPeriod"/>
            </a:pPr>
            <a:r>
              <a:rPr lang="en-GB" b="1" dirty="0"/>
              <a:t>The Persecutor as a Challenger</a:t>
            </a:r>
            <a:r>
              <a:rPr lang="en-GB" dirty="0"/>
              <a:t>: The persecutor, traditionally seen as an antagonist, can be viewed as a challenger who provides necessary feedback and adversity that can be used as a growth opportunity. This role is not about creating harm but about challenging the client to step out of their comfort zone, face reality, and develop resilience.</a:t>
            </a:r>
          </a:p>
          <a:p>
            <a:pPr>
              <a:buFont typeface="+mj-lt"/>
              <a:buAutoNum type="arabicPeriod"/>
            </a:pPr>
            <a:r>
              <a:rPr lang="en-GB" b="1" dirty="0"/>
              <a:t>Positive Stress and Growth</a:t>
            </a:r>
            <a:r>
              <a:rPr lang="en-GB" dirty="0"/>
              <a:t>: In this model, stress is not something to be avoided at all costs but is seen as an essential element of growth. The challenger introduces stress in a controlled and constructive manner, helping the client learn to cope with difficulties and build resilience. This is similar to how a trainer designs exercises that are challenging yet manageable to promote physical strength.</a:t>
            </a:r>
          </a:p>
          <a:p>
            <a:pPr>
              <a:buFont typeface="+mj-lt"/>
              <a:buAutoNum type="arabicPeriod"/>
            </a:pPr>
            <a:r>
              <a:rPr lang="en-GB" b="1" dirty="0"/>
              <a:t>Focus on Empowerment</a:t>
            </a:r>
            <a:r>
              <a:rPr lang="en-GB" dirty="0"/>
              <a:t>: The coach focuses on empowering the client, encouraging self-reflection and independence rather than dependency. This shift is crucial for the client's development, as it moves the focus from shielding them from reality to preparing them to face it confidently.</a:t>
            </a:r>
          </a:p>
          <a:p>
            <a:pPr>
              <a:buFont typeface="+mj-lt"/>
              <a:buAutoNum type="arabicPeriod"/>
            </a:pPr>
            <a:r>
              <a:rPr lang="en-GB" b="1" dirty="0"/>
              <a:t>Outcome-Oriented Approach</a:t>
            </a:r>
            <a:r>
              <a:rPr lang="en-GB" dirty="0"/>
              <a:t>: Both the coach and the challenger work with an outcome-oriented approach, where the goal is clear and all actions are aimed at achieving specific developmental milestones. This helps in setting clear expectations and measuring progress, which is crucial for the client’s growth.</a:t>
            </a:r>
          </a:p>
          <a:p>
            <a:r>
              <a:rPr lang="en-GB" dirty="0"/>
              <a:t>This approach fosters a more functional and healthy dynamic where the emphasis is on empowerment, skill development, and personal growth. It can lead to much more positive results, turning potentially negative interactions into opportunities for learning and improvement.</a:t>
            </a:r>
          </a:p>
          <a:p>
            <a:pPr marL="171450" indent="-171450">
              <a:buFont typeface="Calibri"/>
              <a:buChar char="-"/>
            </a:pPr>
            <a:endParaRPr lang="en-US" i="1" dirty="0">
              <a:ea typeface="Calibri"/>
              <a:cs typeface="Calibri"/>
            </a:endParaRPr>
          </a:p>
          <a:p>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23269076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Read widely and assimilate information from different sources, such as lectures, </a:t>
            </a:r>
            <a:r>
              <a:rPr lang="en-US" dirty="0" err="1">
                <a:cs typeface="Calibri"/>
              </a:rPr>
              <a:t>moodle</a:t>
            </a:r>
            <a:r>
              <a:rPr lang="en-US" dirty="0">
                <a:cs typeface="Calibri"/>
              </a:rPr>
              <a:t>, web,</a:t>
            </a:r>
            <a:r>
              <a:rPr lang="en-GB" dirty="0">
                <a:cs typeface="Calibri"/>
              </a:rPr>
              <a:t> books, journals, tv, newspapers and more. </a:t>
            </a:r>
          </a:p>
          <a:p>
            <a:endParaRPr lang="en-US" dirty="0">
              <a:cs typeface="Calibri"/>
            </a:endParaRPr>
          </a:p>
          <a:p>
            <a:r>
              <a:rPr lang="en-US" dirty="0">
                <a:cs typeface="Calibri"/>
              </a:rPr>
              <a:t>Take notes as you go along, making sure to highlight any quotes, paraphrasing, where you got the idea / words/ information from.</a:t>
            </a:r>
            <a:endParaRPr lang="en-GB" dirty="0">
              <a:cs typeface="Calibri"/>
            </a:endParaRPr>
          </a:p>
          <a:p>
            <a:endParaRPr lang="en-US" dirty="0">
              <a:cs typeface="Calibri"/>
            </a:endParaRPr>
          </a:p>
          <a:p>
            <a:r>
              <a:rPr lang="en-US" dirty="0">
                <a:cs typeface="Calibri"/>
              </a:rPr>
              <a:t>Keep asking yourself,  How do you know this information? </a:t>
            </a:r>
            <a:r>
              <a:rPr lang="en-US" dirty="0"/>
              <a:t>Whose idea is it? </a:t>
            </a:r>
            <a:endParaRPr lang="en-US" dirty="0">
              <a:cs typeface="Calibri"/>
            </a:endParaRPr>
          </a:p>
          <a:p>
            <a:endParaRPr lang="en-US" dirty="0">
              <a:cs typeface="Calibri"/>
            </a:endParaRPr>
          </a:p>
          <a:p>
            <a:r>
              <a:rPr lang="en-US" dirty="0">
                <a:cs typeface="Calibri"/>
              </a:rPr>
              <a:t>Draw your own conclusions based on your understanding of the evidence and information you have found, acknowledge your sources, also known as attribution. </a:t>
            </a:r>
            <a:endParaRPr lang="en-GB" dirty="0">
              <a:cs typeface="Calibri"/>
            </a:endParaRPr>
          </a:p>
          <a:p>
            <a:endParaRPr lang="en-GB" dirty="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29</a:t>
            </a:fld>
            <a:endParaRPr lang="en-GB"/>
          </a:p>
        </p:txBody>
      </p:sp>
    </p:spTree>
    <p:extLst>
      <p:ext uri="{BB962C8B-B14F-4D97-AF65-F5344CB8AC3E}">
        <p14:creationId xmlns:p14="http://schemas.microsoft.com/office/powerpoint/2010/main" val="40557047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30</a:t>
            </a:fld>
            <a:endParaRPr lang="en-GB" dirty="0"/>
          </a:p>
        </p:txBody>
      </p:sp>
    </p:spTree>
    <p:extLst>
      <p:ext uri="{BB962C8B-B14F-4D97-AF65-F5344CB8AC3E}">
        <p14:creationId xmlns:p14="http://schemas.microsoft.com/office/powerpoint/2010/main" val="393675825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b="0" i="0" dirty="0">
                <a:solidFill>
                  <a:srgbClr val="333333"/>
                </a:solidFill>
                <a:effectLst/>
                <a:latin typeface="avenir-regular-class"/>
              </a:rPr>
              <a:t>Harvard uses an author-date format. You can see from this example, there are brief acknowledgement of your source in the body of your work at the begin or the end of the sentence, providing just the author and year. At the end of the work, there is a list of the sources with full information that you have used in your work form the ‘reference list’. It is compiled alphabetically by author’s surname.  </a:t>
            </a:r>
          </a:p>
          <a:p>
            <a:pPr marL="0" indent="0">
              <a:buFontTx/>
              <a:buNone/>
            </a:pPr>
            <a:endParaRPr lang="en-GB" b="0" i="0" dirty="0">
              <a:solidFill>
                <a:srgbClr val="333333"/>
              </a:solidFill>
              <a:effectLst/>
              <a:latin typeface="avenir-regular-class"/>
            </a:endParaRPr>
          </a:p>
          <a:p>
            <a:pPr marL="0" indent="0">
              <a:buFontTx/>
              <a:buNone/>
            </a:pPr>
            <a:r>
              <a:rPr lang="en-GB" b="0" i="0" dirty="0">
                <a:solidFill>
                  <a:srgbClr val="333333"/>
                </a:solidFill>
                <a:effectLst/>
                <a:latin typeface="avenir-regular-class"/>
              </a:rPr>
              <a:t>In this example, you can see there are </a:t>
            </a:r>
            <a:r>
              <a:rPr lang="en-GB" b="0" i="0" dirty="0" err="1">
                <a:solidFill>
                  <a:srgbClr val="333333"/>
                </a:solidFill>
                <a:effectLst/>
                <a:latin typeface="avenir-regular-class"/>
              </a:rPr>
              <a:t>parensitical</a:t>
            </a:r>
            <a:r>
              <a:rPr lang="en-GB" b="0" i="0" dirty="0">
                <a:solidFill>
                  <a:srgbClr val="333333"/>
                </a:solidFill>
                <a:effectLst/>
                <a:latin typeface="avenir-regular-class"/>
              </a:rPr>
              <a:t> citation and narrative citation. Which one to use depending on your writing style. We will look this in details later on. </a:t>
            </a:r>
          </a:p>
          <a:p>
            <a:pPr marL="228600" indent="-228600">
              <a:buAutoNum type="arabicPeriod"/>
            </a:pPr>
            <a:endParaRPr lang="en-GB" b="0" i="0" dirty="0">
              <a:solidFill>
                <a:srgbClr val="333333"/>
              </a:solidFill>
              <a:effectLst/>
              <a:latin typeface="avenir-regular-class"/>
            </a:endParaRPr>
          </a:p>
          <a:p>
            <a:pPr marL="228600" indent="-228600">
              <a:buAutoNum type="arabicPeriod"/>
            </a:pPr>
            <a:endParaRPr lang="en-GB" b="0" i="0" dirty="0">
              <a:solidFill>
                <a:srgbClr val="333333"/>
              </a:solidFill>
              <a:effectLst/>
              <a:latin typeface="avenir-regular-class"/>
            </a:endParaRPr>
          </a:p>
          <a:p>
            <a:pPr marL="228600" indent="-228600">
              <a:buAutoNum type="arabicPeriod"/>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31</a:t>
            </a:fld>
            <a:endParaRPr lang="en-GB"/>
          </a:p>
        </p:txBody>
      </p:sp>
    </p:spTree>
    <p:extLst>
      <p:ext uri="{BB962C8B-B14F-4D97-AF65-F5344CB8AC3E}">
        <p14:creationId xmlns:p14="http://schemas.microsoft.com/office/powerpoint/2010/main" val="349438060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In-text citation used to integrate sources into your work, to let your reader know when you have used other scholar or expert’s idea or words. </a:t>
            </a:r>
          </a:p>
          <a:p>
            <a:endParaRPr lang="en-US" dirty="0">
              <a:cs typeface="Calibri"/>
            </a:endParaRPr>
          </a:p>
          <a:p>
            <a:r>
              <a:rPr lang="en-US" dirty="0">
                <a:cs typeface="Calibri"/>
              </a:rPr>
              <a:t>You can “Quote, paraphrase or </a:t>
            </a:r>
            <a:r>
              <a:rPr lang="en-US" dirty="0" err="1">
                <a:cs typeface="Calibri"/>
              </a:rPr>
              <a:t>Summarise</a:t>
            </a:r>
            <a:r>
              <a:rPr lang="en-US" dirty="0">
                <a:cs typeface="Calibri"/>
              </a:rPr>
              <a:t>”. Intext citation forms part of your word count, it should be brief. It’s only contains: Author, Year and Page number when you quote or refer to a specific part or idea)</a:t>
            </a:r>
          </a:p>
        </p:txBody>
      </p:sp>
      <p:sp>
        <p:nvSpPr>
          <p:cNvPr id="4" name="Slide Number Placeholder 3"/>
          <p:cNvSpPr>
            <a:spLocks noGrp="1"/>
          </p:cNvSpPr>
          <p:nvPr>
            <p:ph type="sldNum" sz="quarter" idx="5"/>
          </p:nvPr>
        </p:nvSpPr>
        <p:spPr/>
        <p:txBody>
          <a:bodyPr/>
          <a:lstStyle/>
          <a:p>
            <a:fld id="{CFA13A40-97AA-4A84-B7E5-B46BB067ED7D}" type="slidenum">
              <a:rPr lang="en-GB"/>
              <a:t>32</a:t>
            </a:fld>
            <a:endParaRPr lang="en-GB"/>
          </a:p>
        </p:txBody>
      </p:sp>
    </p:spTree>
    <p:extLst>
      <p:ext uri="{BB962C8B-B14F-4D97-AF65-F5344CB8AC3E}">
        <p14:creationId xmlns:p14="http://schemas.microsoft.com/office/powerpoint/2010/main" val="616404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difference between Quoting and Paraphrasing. </a:t>
            </a:r>
          </a:p>
          <a:p>
            <a:endParaRPr lang="en-GB" dirty="0"/>
          </a:p>
          <a:p>
            <a:r>
              <a:rPr lang="en-GB" dirty="0"/>
              <a:t>Paraphrasing is using someone else’s idea and putting it into your own words. Summarising is providing a brief overview of someone else’s idea. </a:t>
            </a:r>
          </a:p>
          <a:p>
            <a:r>
              <a:rPr lang="en-GB" b="1" i="0" dirty="0">
                <a:solidFill>
                  <a:srgbClr val="333333"/>
                </a:solidFill>
                <a:effectLst/>
                <a:latin typeface="avenir-regular-class"/>
              </a:rPr>
              <a:t>summarise</a:t>
            </a:r>
            <a:r>
              <a:rPr lang="en-GB" b="0" i="0" dirty="0">
                <a:solidFill>
                  <a:srgbClr val="333333"/>
                </a:solidFill>
                <a:effectLst/>
                <a:latin typeface="avenir-regular-class"/>
              </a:rPr>
              <a:t>, you provide a brief statement of the main points of an article, </a:t>
            </a:r>
            <a:r>
              <a:rPr lang="en-GB" b="1" i="0" dirty="0">
                <a:solidFill>
                  <a:srgbClr val="333333"/>
                </a:solidFill>
                <a:effectLst/>
                <a:latin typeface="avenir-regular-class"/>
              </a:rPr>
              <a:t>web page</a:t>
            </a:r>
            <a:r>
              <a:rPr lang="en-GB" b="0" i="0" dirty="0">
                <a:solidFill>
                  <a:srgbClr val="333333"/>
                </a:solidFill>
                <a:effectLst/>
                <a:latin typeface="avenir-regular-class"/>
              </a:rPr>
              <a:t>, chapter or book</a:t>
            </a:r>
          </a:p>
          <a:p>
            <a:r>
              <a:rPr lang="en-GB" b="1" i="0" dirty="0">
                <a:solidFill>
                  <a:srgbClr val="333333"/>
                </a:solidFill>
                <a:effectLst/>
                <a:latin typeface="avenir-regular-class"/>
              </a:rPr>
              <a:t>paraphrasing</a:t>
            </a:r>
            <a:r>
              <a:rPr lang="en-GB" b="0" i="0" dirty="0">
                <a:solidFill>
                  <a:srgbClr val="333333"/>
                </a:solidFill>
                <a:effectLst/>
                <a:latin typeface="avenir-regular-class"/>
              </a:rPr>
              <a:t> as it only lists the main topics or headings</a:t>
            </a:r>
          </a:p>
          <a:p>
            <a:endParaRPr lang="en-GB" b="0" i="0" dirty="0">
              <a:solidFill>
                <a:srgbClr val="333333"/>
              </a:solidFill>
              <a:effectLst/>
              <a:latin typeface="avenir-regular-class"/>
            </a:endParaRPr>
          </a:p>
          <a:p>
            <a:r>
              <a:rPr lang="en-GB" b="0" i="0" dirty="0">
                <a:solidFill>
                  <a:srgbClr val="333333"/>
                </a:solidFill>
                <a:effectLst/>
                <a:latin typeface="avenir-regular-class"/>
              </a:rPr>
              <a:t>When you quote someone’s exact word, you must use “ quotation marks”. In our referencing handbook, it state; “double quotation” mark, however, ‘single quotation’ marks also acceptable by some lecturers or department. But you must be consistent. </a:t>
            </a: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33</a:t>
            </a:fld>
            <a:endParaRPr lang="en-GB"/>
          </a:p>
        </p:txBody>
      </p:sp>
    </p:spTree>
    <p:extLst>
      <p:ext uri="{BB962C8B-B14F-4D97-AF65-F5344CB8AC3E}">
        <p14:creationId xmlns:p14="http://schemas.microsoft.com/office/powerpoint/2010/main" val="154824491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is an example included intext citations as well as a direct quoting. You noticed that we don’t read the author’s name out. This is parenthetical citation. </a:t>
            </a:r>
            <a:r>
              <a:rPr lang="en-GB"/>
              <a:t>It makes words flow better.</a:t>
            </a: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34</a:t>
            </a:fld>
            <a:endParaRPr lang="en-GB" dirty="0"/>
          </a:p>
        </p:txBody>
      </p:sp>
    </p:spTree>
    <p:extLst>
      <p:ext uri="{BB962C8B-B14F-4D97-AF65-F5344CB8AC3E}">
        <p14:creationId xmlns:p14="http://schemas.microsoft.com/office/powerpoint/2010/main" val="29468458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cs typeface="Calibri"/>
              </a:rPr>
              <a:t>Parenthetical citation focuses on the idea itself rather than the author. The emphasis is on the content being cited, making it useful when integrating multiple sources or summarizing general knowledge.</a:t>
            </a:r>
          </a:p>
          <a:p>
            <a:endParaRPr lang="en-US" dirty="0">
              <a:cs typeface="Calibri"/>
            </a:endParaRPr>
          </a:p>
        </p:txBody>
      </p:sp>
      <p:sp>
        <p:nvSpPr>
          <p:cNvPr id="4" name="Slide Number Placeholder 3"/>
          <p:cNvSpPr>
            <a:spLocks noGrp="1"/>
          </p:cNvSpPr>
          <p:nvPr>
            <p:ph type="sldNum" sz="quarter" idx="5"/>
          </p:nvPr>
        </p:nvSpPr>
        <p:spPr/>
        <p:txBody>
          <a:bodyPr/>
          <a:lstStyle/>
          <a:p>
            <a:fld id="{CFA13A40-97AA-4A84-B7E5-B46BB067ED7D}" type="slidenum">
              <a:rPr lang="en-GB"/>
              <a:t>35</a:t>
            </a:fld>
            <a:endParaRPr lang="en-GB"/>
          </a:p>
        </p:txBody>
      </p:sp>
    </p:spTree>
    <p:extLst>
      <p:ext uri="{BB962C8B-B14F-4D97-AF65-F5344CB8AC3E}">
        <p14:creationId xmlns:p14="http://schemas.microsoft.com/office/powerpoint/2010/main" val="40546281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Narrative citation places ore emphasis on the author’s perspective, research or contribution. This is useful when discussing a specific researcher’s viewpoint or when contrasting different studies. So parenthetical citations priorities the information, while narrative citations highlight the author’s role in the discussion. </a:t>
            </a:r>
          </a:p>
        </p:txBody>
      </p:sp>
      <p:sp>
        <p:nvSpPr>
          <p:cNvPr id="4" name="Slide Number Placeholder 3"/>
          <p:cNvSpPr>
            <a:spLocks noGrp="1"/>
          </p:cNvSpPr>
          <p:nvPr>
            <p:ph type="sldNum" sz="quarter" idx="5"/>
          </p:nvPr>
        </p:nvSpPr>
        <p:spPr/>
        <p:txBody>
          <a:bodyPr/>
          <a:lstStyle/>
          <a:p>
            <a:fld id="{CFA13A40-97AA-4A84-B7E5-B46BB067ED7D}" type="slidenum">
              <a:rPr lang="en-GB"/>
              <a:t>36</a:t>
            </a:fld>
            <a:endParaRPr lang="en-GB"/>
          </a:p>
        </p:txBody>
      </p:sp>
    </p:spTree>
    <p:extLst>
      <p:ext uri="{BB962C8B-B14F-4D97-AF65-F5344CB8AC3E}">
        <p14:creationId xmlns:p14="http://schemas.microsoft.com/office/powerpoint/2010/main" val="292444215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36E5D3-2D1D-4335-8033-F314E4E9B495}" type="slidenum">
              <a:rPr lang="en-GB" smtClean="0"/>
              <a:t>37</a:t>
            </a:fld>
            <a:endParaRPr lang="en-GB"/>
          </a:p>
        </p:txBody>
      </p:sp>
    </p:spTree>
    <p:extLst>
      <p:ext uri="{BB962C8B-B14F-4D97-AF65-F5344CB8AC3E}">
        <p14:creationId xmlns:p14="http://schemas.microsoft.com/office/powerpoint/2010/main" val="101632431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latin typeface="Calibri" panose="020F0502020204030204" pitchFamily="34" charset="0"/>
                <a:cs typeface="Calibri" panose="020F0502020204030204" pitchFamily="34" charset="0"/>
              </a:rPr>
              <a:t>Use of quotation marks and page numbers show your reader, you have used the exact words of the author cited in the sentence. </a:t>
            </a:r>
          </a:p>
          <a:p>
            <a:endParaRPr lang="en-GB" dirty="0"/>
          </a:p>
        </p:txBody>
      </p:sp>
      <p:sp>
        <p:nvSpPr>
          <p:cNvPr id="4" name="Slide Number Placeholder 3"/>
          <p:cNvSpPr>
            <a:spLocks noGrp="1"/>
          </p:cNvSpPr>
          <p:nvPr>
            <p:ph type="sldNum" sz="quarter" idx="5"/>
          </p:nvPr>
        </p:nvSpPr>
        <p:spPr/>
        <p:txBody>
          <a:bodyPr/>
          <a:lstStyle/>
          <a:p>
            <a:fld id="{8236E5D3-2D1D-4335-8033-F314E4E9B495}" type="slidenum">
              <a:rPr lang="en-GB" smtClean="0"/>
              <a:t>39</a:t>
            </a:fld>
            <a:endParaRPr lang="en-GB"/>
          </a:p>
        </p:txBody>
      </p:sp>
    </p:spTree>
    <p:extLst>
      <p:ext uri="{BB962C8B-B14F-4D97-AF65-F5344CB8AC3E}">
        <p14:creationId xmlns:p14="http://schemas.microsoft.com/office/powerpoint/2010/main" val="394958178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41</a:t>
            </a:fld>
            <a:endParaRPr lang="en-GB" dirty="0"/>
          </a:p>
        </p:txBody>
      </p:sp>
    </p:spTree>
    <p:extLst>
      <p:ext uri="{BB962C8B-B14F-4D97-AF65-F5344CB8AC3E}">
        <p14:creationId xmlns:p14="http://schemas.microsoft.com/office/powerpoint/2010/main" val="169223795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42</a:t>
            </a:fld>
            <a:endParaRPr lang="en-GB" dirty="0"/>
          </a:p>
        </p:txBody>
      </p:sp>
    </p:spTree>
    <p:extLst>
      <p:ext uri="{BB962C8B-B14F-4D97-AF65-F5344CB8AC3E}">
        <p14:creationId xmlns:p14="http://schemas.microsoft.com/office/powerpoint/2010/main" val="6925486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63CFDB-2637-2B07-3C6D-E20004AC06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0CAE2D-79D7-29A0-BE62-1F9AC515AEE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44F43E0-CE20-6188-CCE6-C865249D376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3B1F4B1-C33B-1446-EA27-0D631ECED955}"/>
              </a:ext>
            </a:extLst>
          </p:cNvPr>
          <p:cNvSpPr>
            <a:spLocks noGrp="1"/>
          </p:cNvSpPr>
          <p:nvPr>
            <p:ph type="sldNum" sz="quarter" idx="5"/>
          </p:nvPr>
        </p:nvSpPr>
        <p:spPr/>
        <p:txBody>
          <a:bodyPr/>
          <a:lstStyle/>
          <a:p>
            <a:fld id="{7C1845D0-53D4-4312-8F17-71CDCA72431A}" type="slidenum">
              <a:rPr lang="en-GB" smtClean="0"/>
              <a:t>43</a:t>
            </a:fld>
            <a:endParaRPr lang="en-GB" dirty="0"/>
          </a:p>
        </p:txBody>
      </p:sp>
    </p:spTree>
    <p:extLst>
      <p:ext uri="{BB962C8B-B14F-4D97-AF65-F5344CB8AC3E}">
        <p14:creationId xmlns:p14="http://schemas.microsoft.com/office/powerpoint/2010/main" val="12120630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06/02/2026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2010862469"/>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dirty="0"/>
              <a:t>Place heading here</a:t>
            </a:r>
            <a:endParaRPr lang="en-GB" dirty="0"/>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dirty="0"/>
              <a:t>Add your slide text here – minimum font size 18</a:t>
            </a:r>
            <a:endParaRPr lang="en-GB" dirty="0"/>
          </a:p>
        </p:txBody>
      </p:sp>
    </p:spTree>
    <p:extLst>
      <p:ext uri="{BB962C8B-B14F-4D97-AF65-F5344CB8AC3E}">
        <p14:creationId xmlns:p14="http://schemas.microsoft.com/office/powerpoint/2010/main" val="1782204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96960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06/02/2026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jGD6_c_ioXE?si=lw_V_nOWYCoygwZn"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HxgSjnWSzf8"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27.jpeg"/><Relationship Id="rId4" Type="http://schemas.openxmlformats.org/officeDocument/2006/relationships/image" Target="../media/image26.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image" Target="../media/image31.jpeg"/><Relationship Id="rId3" Type="http://schemas.openxmlformats.org/officeDocument/2006/relationships/image" Target="../media/image28.jpeg"/><Relationship Id="rId7" Type="http://schemas.openxmlformats.org/officeDocument/2006/relationships/image" Target="../media/image30.jpe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29.jpeg"/><Relationship Id="rId5" Type="http://schemas.openxmlformats.org/officeDocument/2006/relationships/image" Target="../media/image27.jpeg"/><Relationship Id="rId4" Type="http://schemas.openxmlformats.org/officeDocument/2006/relationships/image" Target="../media/image26.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8" Type="http://schemas.openxmlformats.org/officeDocument/2006/relationships/image" Target="../media/image37.svg"/><Relationship Id="rId13" Type="http://schemas.openxmlformats.org/officeDocument/2006/relationships/image" Target="../media/image42.png"/><Relationship Id="rId3" Type="http://schemas.openxmlformats.org/officeDocument/2006/relationships/image" Target="../media/image32.png"/><Relationship Id="rId7" Type="http://schemas.openxmlformats.org/officeDocument/2006/relationships/image" Target="../media/image36.png"/><Relationship Id="rId12" Type="http://schemas.openxmlformats.org/officeDocument/2006/relationships/image" Target="../media/image41.svg"/><Relationship Id="rId2" Type="http://schemas.openxmlformats.org/officeDocument/2006/relationships/notesSlide" Target="../notesSlides/notesSlide23.xml"/><Relationship Id="rId1" Type="http://schemas.openxmlformats.org/officeDocument/2006/relationships/slideLayout" Target="../slideLayouts/slideLayout14.xml"/><Relationship Id="rId6" Type="http://schemas.openxmlformats.org/officeDocument/2006/relationships/image" Target="../media/image35.svg"/><Relationship Id="rId11" Type="http://schemas.openxmlformats.org/officeDocument/2006/relationships/image" Target="../media/image40.pn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 Id="rId14" Type="http://schemas.openxmlformats.org/officeDocument/2006/relationships/image" Target="../media/image43.svg"/></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7.xml"/><Relationship Id="rId1" Type="http://schemas.openxmlformats.org/officeDocument/2006/relationships/slideLayout" Target="../slideLayouts/slideLayout14.xml"/><Relationship Id="rId4" Type="http://schemas.openxmlformats.org/officeDocument/2006/relationships/image" Target="../media/image46.svg"/></Relationships>
</file>

<file path=ppt/slides/_rels/slide34.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8" Type="http://schemas.openxmlformats.org/officeDocument/2006/relationships/image" Target="../media/image53.svg"/><Relationship Id="rId3" Type="http://schemas.openxmlformats.org/officeDocument/2006/relationships/image" Target="../media/image48.png"/><Relationship Id="rId7" Type="http://schemas.openxmlformats.org/officeDocument/2006/relationships/image" Target="../media/image52.png"/><Relationship Id="rId2" Type="http://schemas.openxmlformats.org/officeDocument/2006/relationships/notesSlide" Target="../notesSlides/notesSlide33.xml"/><Relationship Id="rId1" Type="http://schemas.openxmlformats.org/officeDocument/2006/relationships/slideLayout" Target="../slideLayouts/slideLayout14.xml"/><Relationship Id="rId6" Type="http://schemas.openxmlformats.org/officeDocument/2006/relationships/image" Target="../media/image51.svg"/><Relationship Id="rId5" Type="http://schemas.openxmlformats.org/officeDocument/2006/relationships/image" Target="../media/image50.png"/><Relationship Id="rId4" Type="http://schemas.openxmlformats.org/officeDocument/2006/relationships/image" Target="../media/image49.svg"/></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hyperlink" Target="https://www-citethemrightonline-com.ezproxy.uwtsd.ac.uk/article?docid=b-9781350928060&amp;tocid=b-9781350928060-setting-out-citations" TargetMode="External"/><Relationship Id="rId2" Type="http://schemas.openxmlformats.org/officeDocument/2006/relationships/hyperlink" Target="https://librarysearch.uwtsd.ac.uk/permalink/44WHELF_UWTSD/1pbrh66/alma99100241658802421" TargetMode="External"/><Relationship Id="rId1" Type="http://schemas.openxmlformats.org/officeDocument/2006/relationships/slideLayout" Target="../slideLayouts/slideLayout14.xml"/><Relationship Id="rId6" Type="http://schemas.openxmlformats.org/officeDocument/2006/relationships/image" Target="../media/image55.png"/><Relationship Id="rId5" Type="http://schemas.openxmlformats.org/officeDocument/2006/relationships/image" Target="../media/image54.png"/><Relationship Id="rId4" Type="http://schemas.openxmlformats.org/officeDocument/2006/relationships/hyperlink" Target="https://moodle.uwtsd.ac.uk/mod/page/view.php?id=475604" TargetMode="Externa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dirty="0">
                <a:solidFill>
                  <a:schemeClr val="bg1"/>
                </a:solidFill>
                <a:latin typeface="Helvetica-Bold"/>
                <a:ea typeface="Calibri" panose="020F0502020204030204" pitchFamily="34" charset="0"/>
                <a:cs typeface="Helvetica-Bold" pitchFamily="2" charset="0"/>
              </a:rPr>
              <a:t>BMSW4009</a:t>
            </a:r>
            <a:r>
              <a:rPr lang="en-GB" sz="3600" b="1" dirty="0">
                <a:solidFill>
                  <a:schemeClr val="bg1"/>
                </a:solidFill>
                <a:effectLst/>
                <a:latin typeface="Helvetica-Bold"/>
                <a:ea typeface="Calibri" panose="020F0502020204030204" pitchFamily="34" charset="0"/>
                <a:cs typeface="Helvetica-Bold" pitchFamily="2" charset="0"/>
              </a:rPr>
              <a:t> </a:t>
            </a:r>
            <a:br>
              <a:rPr lang="en-GB" sz="3600" b="1" dirty="0">
                <a:effectLst/>
                <a:latin typeface="Helvetica-Bold" pitchFamily="2" charset="0"/>
                <a:ea typeface="Calibri" panose="020F0502020204030204" pitchFamily="34" charset="0"/>
                <a:cs typeface="Helvetica-Bold" pitchFamily="2" charset="0"/>
              </a:rPr>
            </a:br>
            <a:br>
              <a:rPr lang="en-GB" sz="1200" b="1" dirty="0">
                <a:effectLst/>
                <a:latin typeface="Helvetica-Bold" pitchFamily="2" charset="0"/>
                <a:ea typeface="Calibri" panose="020F0502020204030204" pitchFamily="34" charset="0"/>
                <a:cs typeface="Helvetica-Bold" pitchFamily="2" charset="0"/>
              </a:rPr>
            </a:br>
            <a:r>
              <a:rPr lang="en-GB" sz="3600" b="1" dirty="0">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dirty="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4202088" y="3707110"/>
            <a:ext cx="3781872" cy="1308177"/>
          </a:xfrm>
        </p:spPr>
        <p:txBody>
          <a:bodyPr vert="horz" lIns="91440" tIns="45720" rIns="91440" bIns="45720" rtlCol="0" anchor="t">
            <a:normAutofit/>
          </a:bodyPr>
          <a:lstStyle/>
          <a:p>
            <a:r>
              <a:rPr lang="en-GB" b="1" dirty="0">
                <a:solidFill>
                  <a:schemeClr val="bg1"/>
                </a:solidFill>
              </a:rPr>
              <a:t>Week 5</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dirty="0">
                <a:latin typeface="Arial" panose="020B0604020202020204" pitchFamily="34" charset="0"/>
                <a:cs typeface="Arial" panose="020B0604020202020204" pitchFamily="34" charset="0"/>
              </a:rPr>
              <a:t>Today we will…</a:t>
            </a:r>
          </a:p>
        </p:txBody>
      </p:sp>
      <p:sp>
        <p:nvSpPr>
          <p:cNvPr id="2" name="TextBox 1">
            <a:extLst>
              <a:ext uri="{FF2B5EF4-FFF2-40B4-BE49-F238E27FC236}">
                <a16:creationId xmlns:a16="http://schemas.microsoft.com/office/drawing/2014/main" id="{2A207C74-AB0C-51A6-DE3D-7B20B3577E6F}"/>
              </a:ext>
            </a:extLst>
          </p:cNvPr>
          <p:cNvSpPr txBox="1"/>
          <p:nvPr/>
        </p:nvSpPr>
        <p:spPr>
          <a:xfrm>
            <a:off x="1271464" y="1201096"/>
            <a:ext cx="9649072" cy="3408049"/>
          </a:xfrm>
          <a:prstGeom prst="rect">
            <a:avLst/>
          </a:prstGeom>
          <a:noFill/>
        </p:spPr>
        <p:txBody>
          <a:bodyPr wrap="square" lIns="91440" tIns="45720" rIns="91440" bIns="45720" rtlCol="0" anchor="t">
            <a:spAutoFit/>
          </a:bodyPr>
          <a:lstStyle/>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Focus on conflict: what is it? Why does it happen? Approaches to encourage/reduce it?</a:t>
            </a: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How do each of us respond? An exploration of the Thomas Kilmann model</a:t>
            </a:r>
          </a:p>
          <a:p>
            <a:pPr marL="533400" marR="76200" indent="-457200">
              <a:lnSpc>
                <a:spcPct val="114999"/>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Introduce you to Drama Triangles</a:t>
            </a:r>
          </a:p>
          <a:p>
            <a:pPr marL="533400" marR="76200" indent="-457200">
              <a:lnSpc>
                <a:spcPct val="115000"/>
              </a:lnSpc>
              <a:spcAft>
                <a:spcPts val="1000"/>
              </a:spcAft>
              <a:buFont typeface="Courier New" panose="02070309020205020404" pitchFamily="49" charset="0"/>
              <a:buChar char="o"/>
            </a:pPr>
            <a:r>
              <a:rPr lang="en-GB" sz="2800" dirty="0">
                <a:latin typeface="Arial" panose="020B0604020202020204" pitchFamily="34" charset="0"/>
                <a:cs typeface="Arial" panose="020B0604020202020204" pitchFamily="34" charset="0"/>
              </a:rPr>
              <a:t>Referencing refresher</a:t>
            </a:r>
          </a:p>
        </p:txBody>
      </p:sp>
    </p:spTree>
    <p:extLst>
      <p:ext uri="{BB962C8B-B14F-4D97-AF65-F5344CB8AC3E}">
        <p14:creationId xmlns:p14="http://schemas.microsoft.com/office/powerpoint/2010/main" val="374845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569248" y="-851"/>
            <a:ext cx="10810521" cy="1742425"/>
          </a:xfrm>
        </p:spPr>
        <p:txBody>
          <a:bodyPr>
            <a:normAutofit/>
          </a:bodyPr>
          <a:lstStyle/>
          <a:p>
            <a:r>
              <a:rPr lang="en-US" b="1" dirty="0">
                <a:latin typeface="Arial"/>
                <a:cs typeface="Arial"/>
              </a:rPr>
              <a:t>Relationships and People Dynamics:</a:t>
            </a:r>
            <a:r>
              <a:rPr lang="en-US" dirty="0">
                <a:latin typeface="Arial"/>
                <a:cs typeface="Arial"/>
              </a:rPr>
              <a:t> </a:t>
            </a:r>
            <a:br>
              <a:rPr lang="en-US" dirty="0">
                <a:latin typeface="Arial"/>
                <a:cs typeface="Arial"/>
              </a:rPr>
            </a:br>
            <a:r>
              <a:rPr lang="en-US" sz="4000" dirty="0">
                <a:latin typeface="Arial"/>
                <a:cs typeface="Arial"/>
              </a:rPr>
              <a:t>What have you been thinking and feeling?</a:t>
            </a:r>
            <a:r>
              <a:rPr lang="en-US" dirty="0">
                <a:latin typeface="Arial"/>
                <a:cs typeface="Arial"/>
              </a:rPr>
              <a:t> </a:t>
            </a:r>
          </a:p>
        </p:txBody>
      </p:sp>
      <p:pic>
        <p:nvPicPr>
          <p:cNvPr id="4" name="Picture 3" descr="Time To Think">
            <a:extLst>
              <a:ext uri="{FF2B5EF4-FFF2-40B4-BE49-F238E27FC236}">
                <a16:creationId xmlns:a16="http://schemas.microsoft.com/office/drawing/2014/main" id="{58323C7A-BB8B-6515-6359-C30C9A2A49E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420000">
            <a:off x="10255725" y="3214176"/>
            <a:ext cx="1512887" cy="2309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5">
            <a:extLst>
              <a:ext uri="{FF2B5EF4-FFF2-40B4-BE49-F238E27FC236}">
                <a16:creationId xmlns:a16="http://schemas.microsoft.com/office/drawing/2014/main" id="{641CE3B3-6DD3-F47D-F607-483809A0FD6E}"/>
              </a:ext>
            </a:extLst>
          </p:cNvPr>
          <p:cNvSpPr txBox="1">
            <a:spLocks noChangeArrowheads="1"/>
          </p:cNvSpPr>
          <p:nvPr/>
        </p:nvSpPr>
        <p:spPr bwMode="auto">
          <a:xfrm>
            <a:off x="7272498" y="4527698"/>
            <a:ext cx="308257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“Listening with Fascination?” </a:t>
            </a:r>
            <a:endParaRPr lang="en-GB" altLang="en-US" sz="3200" dirty="0">
              <a:cs typeface="Arial"/>
            </a:endParaRPr>
          </a:p>
        </p:txBody>
      </p:sp>
      <p:pic>
        <p:nvPicPr>
          <p:cNvPr id="7" name="Content Placeholder 3" descr="Be Positive.jpg">
            <a:extLst>
              <a:ext uri="{FF2B5EF4-FFF2-40B4-BE49-F238E27FC236}">
                <a16:creationId xmlns:a16="http://schemas.microsoft.com/office/drawing/2014/main" id="{EDDB0527-1E98-DB56-E31D-51DA8CE570EB}"/>
              </a:ext>
            </a:extLst>
          </p:cNvPr>
          <p:cNvPicPr>
            <a:picLocks noGrp="1" noChangeAspect="1"/>
          </p:cNvPicPr>
          <p:nvPr>
            <p:ph idx="1"/>
          </p:nvPr>
        </p:nvPicPr>
        <p:blipFill>
          <a:blip r:embed="rId4"/>
          <a:stretch>
            <a:fillRect/>
          </a:stretch>
        </p:blipFill>
        <p:spPr>
          <a:xfrm>
            <a:off x="6246321" y="1675423"/>
            <a:ext cx="2571861" cy="2004632"/>
          </a:xfrm>
        </p:spPr>
      </p:pic>
      <p:pic>
        <p:nvPicPr>
          <p:cNvPr id="8" name="Picture 7" descr="A collage of different people&#10;&#10;Description automatically generated">
            <a:extLst>
              <a:ext uri="{FF2B5EF4-FFF2-40B4-BE49-F238E27FC236}">
                <a16:creationId xmlns:a16="http://schemas.microsoft.com/office/drawing/2014/main" id="{39B0A61A-4BD2-480B-4A5E-D44F19A05147}"/>
              </a:ext>
            </a:extLst>
          </p:cNvPr>
          <p:cNvPicPr>
            <a:picLocks noChangeAspect="1"/>
          </p:cNvPicPr>
          <p:nvPr/>
        </p:nvPicPr>
        <p:blipFill>
          <a:blip r:embed="rId5"/>
          <a:stretch>
            <a:fillRect/>
          </a:stretch>
        </p:blipFill>
        <p:spPr>
          <a:xfrm>
            <a:off x="192004" y="1538036"/>
            <a:ext cx="3522245" cy="2153654"/>
          </a:xfrm>
          <a:prstGeom prst="rect">
            <a:avLst/>
          </a:prstGeom>
        </p:spPr>
      </p:pic>
      <p:sp>
        <p:nvSpPr>
          <p:cNvPr id="9" name="TextBox 5">
            <a:extLst>
              <a:ext uri="{FF2B5EF4-FFF2-40B4-BE49-F238E27FC236}">
                <a16:creationId xmlns:a16="http://schemas.microsoft.com/office/drawing/2014/main" id="{79A609C8-B879-C9C9-A2AC-78EC21349251}"/>
              </a:ext>
            </a:extLst>
          </p:cNvPr>
          <p:cNvSpPr txBox="1">
            <a:spLocks noChangeArrowheads="1"/>
          </p:cNvSpPr>
          <p:nvPr/>
        </p:nvSpPr>
        <p:spPr bwMode="auto">
          <a:xfrm>
            <a:off x="8812539" y="1736371"/>
            <a:ext cx="3082572"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“3:1 positive messages?” </a:t>
            </a:r>
            <a:endParaRPr lang="en-GB" altLang="en-US" sz="3200">
              <a:cs typeface="Arial"/>
            </a:endParaRPr>
          </a:p>
        </p:txBody>
      </p:sp>
      <p:pic>
        <p:nvPicPr>
          <p:cNvPr id="10" name="Picture 9" descr="A screenshot of a diagram&#10;&#10;Description automatically generated">
            <a:extLst>
              <a:ext uri="{FF2B5EF4-FFF2-40B4-BE49-F238E27FC236}">
                <a16:creationId xmlns:a16="http://schemas.microsoft.com/office/drawing/2014/main" id="{0A194FCC-AF5A-E5F6-E959-D89C36040600}"/>
              </a:ext>
            </a:extLst>
          </p:cNvPr>
          <p:cNvPicPr>
            <a:picLocks noChangeAspect="1"/>
          </p:cNvPicPr>
          <p:nvPr/>
        </p:nvPicPr>
        <p:blipFill>
          <a:blip r:embed="rId6"/>
          <a:stretch>
            <a:fillRect/>
          </a:stretch>
        </p:blipFill>
        <p:spPr>
          <a:xfrm>
            <a:off x="2879558" y="3684170"/>
            <a:ext cx="3216443" cy="2032335"/>
          </a:xfrm>
          <a:prstGeom prst="rect">
            <a:avLst/>
          </a:prstGeom>
        </p:spPr>
      </p:pic>
      <p:sp>
        <p:nvSpPr>
          <p:cNvPr id="11" name="TextBox 5">
            <a:extLst>
              <a:ext uri="{FF2B5EF4-FFF2-40B4-BE49-F238E27FC236}">
                <a16:creationId xmlns:a16="http://schemas.microsoft.com/office/drawing/2014/main" id="{4AB20261-93D8-67FC-AC6E-56339D5EDE9F}"/>
              </a:ext>
            </a:extLst>
          </p:cNvPr>
          <p:cNvSpPr txBox="1">
            <a:spLocks noChangeArrowheads="1"/>
          </p:cNvSpPr>
          <p:nvPr/>
        </p:nvSpPr>
        <p:spPr bwMode="auto">
          <a:xfrm>
            <a:off x="29485" y="3902054"/>
            <a:ext cx="2849962" cy="15937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“Choosing your state and mindset?” </a:t>
            </a:r>
            <a:endParaRPr lang="en-GB" altLang="en-US" sz="3200" dirty="0">
              <a:cs typeface="Arial"/>
            </a:endParaRPr>
          </a:p>
        </p:txBody>
      </p:sp>
    </p:spTree>
    <p:extLst>
      <p:ext uri="{BB962C8B-B14F-4D97-AF65-F5344CB8AC3E}">
        <p14:creationId xmlns:p14="http://schemas.microsoft.com/office/powerpoint/2010/main" val="284123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846038" y="263971"/>
            <a:ext cx="10513742" cy="924278"/>
          </a:xfrm>
        </p:spPr>
        <p:txBody>
          <a:bodyPr>
            <a:normAutofit/>
          </a:bodyPr>
          <a:lstStyle/>
          <a:p>
            <a:r>
              <a:rPr lang="en-US" dirty="0">
                <a:latin typeface="Arial"/>
                <a:cs typeface="Arial"/>
              </a:rPr>
              <a:t>What is conflict? </a:t>
            </a:r>
            <a:endParaRPr lang="en-US" dirty="0"/>
          </a:p>
        </p:txBody>
      </p:sp>
      <p:sp>
        <p:nvSpPr>
          <p:cNvPr id="3" name="TextBox 5">
            <a:extLst>
              <a:ext uri="{FF2B5EF4-FFF2-40B4-BE49-F238E27FC236}">
                <a16:creationId xmlns:a16="http://schemas.microsoft.com/office/drawing/2014/main" id="{1E37B664-F3F7-80FF-440F-3039B799F93F}"/>
              </a:ext>
            </a:extLst>
          </p:cNvPr>
          <p:cNvSpPr txBox="1">
            <a:spLocks noChangeArrowheads="1"/>
          </p:cNvSpPr>
          <p:nvPr/>
        </p:nvSpPr>
        <p:spPr bwMode="auto">
          <a:xfrm>
            <a:off x="517511" y="1304295"/>
            <a:ext cx="445799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dirty="0">
                <a:solidFill>
                  <a:srgbClr val="1F1F1F"/>
                </a:solidFill>
                <a:latin typeface="Arial"/>
                <a:cs typeface="Arial"/>
              </a:rPr>
              <a:t>A state of mind in which a person experiences a clash of opposing feelings or needs.</a:t>
            </a:r>
            <a:endParaRPr lang="en-GB" sz="2400" dirty="0">
              <a:solidFill>
                <a:srgbClr val="000000"/>
              </a:solidFill>
              <a:latin typeface="Arial"/>
              <a:cs typeface="Arial"/>
            </a:endParaRPr>
          </a:p>
        </p:txBody>
      </p:sp>
      <p:sp>
        <p:nvSpPr>
          <p:cNvPr id="5" name="TextBox 5">
            <a:extLst>
              <a:ext uri="{FF2B5EF4-FFF2-40B4-BE49-F238E27FC236}">
                <a16:creationId xmlns:a16="http://schemas.microsoft.com/office/drawing/2014/main" id="{A48B9A52-D1AB-50F6-D640-AC28A34B8AF7}"/>
              </a:ext>
            </a:extLst>
          </p:cNvPr>
          <p:cNvSpPr txBox="1">
            <a:spLocks noChangeArrowheads="1"/>
          </p:cNvSpPr>
          <p:nvPr/>
        </p:nvSpPr>
        <p:spPr bwMode="auto">
          <a:xfrm>
            <a:off x="7460176" y="1304295"/>
            <a:ext cx="390161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dirty="0">
                <a:solidFill>
                  <a:srgbClr val="1F1F1F"/>
                </a:solidFill>
                <a:latin typeface="Arial"/>
                <a:cs typeface="Arial"/>
              </a:rPr>
              <a:t>An incompatibility between two or more opinions, principles, or interests.</a:t>
            </a:r>
            <a:endParaRPr lang="en-GB" sz="2400" dirty="0">
              <a:solidFill>
                <a:srgbClr val="000000"/>
              </a:solidFill>
              <a:latin typeface="Arial"/>
              <a:cs typeface="Arial"/>
            </a:endParaRPr>
          </a:p>
        </p:txBody>
      </p:sp>
      <p:sp>
        <p:nvSpPr>
          <p:cNvPr id="7" name="TextBox 5">
            <a:extLst>
              <a:ext uri="{FF2B5EF4-FFF2-40B4-BE49-F238E27FC236}">
                <a16:creationId xmlns:a16="http://schemas.microsoft.com/office/drawing/2014/main" id="{17142EB5-8BA5-95AD-EBBB-DDF053ADD961}"/>
              </a:ext>
            </a:extLst>
          </p:cNvPr>
          <p:cNvSpPr txBox="1">
            <a:spLocks noChangeArrowheads="1"/>
          </p:cNvSpPr>
          <p:nvPr/>
        </p:nvSpPr>
        <p:spPr bwMode="auto">
          <a:xfrm>
            <a:off x="-208206" y="4739342"/>
            <a:ext cx="12404564" cy="855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i="1" dirty="0">
                <a:solidFill>
                  <a:srgbClr val="202124"/>
                </a:solidFill>
                <a:latin typeface="Arial"/>
                <a:cs typeface="Arial"/>
              </a:rPr>
              <a:t>Dispute, disagreement, difference of opinion, dissension, </a:t>
            </a:r>
            <a:endParaRPr lang="en-GB" sz="2400" i="1">
              <a:solidFill>
                <a:srgbClr val="000000"/>
              </a:solidFill>
              <a:latin typeface="Myriad Pro"/>
              <a:cs typeface="Arial"/>
            </a:endParaRPr>
          </a:p>
          <a:p>
            <a:pPr algn="ctr"/>
            <a:r>
              <a:rPr lang="en-GB" sz="2400" i="1" dirty="0">
                <a:solidFill>
                  <a:srgbClr val="202124"/>
                </a:solidFill>
                <a:latin typeface="Arial"/>
                <a:cs typeface="Arial"/>
              </a:rPr>
              <a:t>discord, friction, contention, exchange</a:t>
            </a:r>
            <a:endParaRPr lang="en-GB" sz="2400" i="1"/>
          </a:p>
        </p:txBody>
      </p:sp>
      <p:pic>
        <p:nvPicPr>
          <p:cNvPr id="9" name="Picture 8" descr="9 Internal Conflict Examples at the ...">
            <a:extLst>
              <a:ext uri="{FF2B5EF4-FFF2-40B4-BE49-F238E27FC236}">
                <a16:creationId xmlns:a16="http://schemas.microsoft.com/office/drawing/2014/main" id="{48550851-EDB6-1980-7EF0-F33DC26CC4A8}"/>
              </a:ext>
            </a:extLst>
          </p:cNvPr>
          <p:cNvPicPr>
            <a:picLocks noChangeAspect="1"/>
          </p:cNvPicPr>
          <p:nvPr/>
        </p:nvPicPr>
        <p:blipFill>
          <a:blip r:embed="rId3"/>
          <a:stretch>
            <a:fillRect/>
          </a:stretch>
        </p:blipFill>
        <p:spPr>
          <a:xfrm>
            <a:off x="685423" y="2644624"/>
            <a:ext cx="4120394" cy="1871133"/>
          </a:xfrm>
          <a:prstGeom prst="rect">
            <a:avLst/>
          </a:prstGeom>
        </p:spPr>
      </p:pic>
      <p:pic>
        <p:nvPicPr>
          <p:cNvPr id="10" name="Picture 9" descr="constructive conflict ...">
            <a:extLst>
              <a:ext uri="{FF2B5EF4-FFF2-40B4-BE49-F238E27FC236}">
                <a16:creationId xmlns:a16="http://schemas.microsoft.com/office/drawing/2014/main" id="{15483929-5197-0701-8007-D03606643273}"/>
              </a:ext>
            </a:extLst>
          </p:cNvPr>
          <p:cNvPicPr>
            <a:picLocks noChangeAspect="1"/>
          </p:cNvPicPr>
          <p:nvPr/>
        </p:nvPicPr>
        <p:blipFill>
          <a:blip r:embed="rId4"/>
          <a:stretch>
            <a:fillRect/>
          </a:stretch>
        </p:blipFill>
        <p:spPr>
          <a:xfrm>
            <a:off x="7570863" y="2645380"/>
            <a:ext cx="3666369" cy="1869621"/>
          </a:xfrm>
          <a:prstGeom prst="rect">
            <a:avLst/>
          </a:prstGeom>
        </p:spPr>
      </p:pic>
    </p:spTree>
    <p:extLst>
      <p:ext uri="{BB962C8B-B14F-4D97-AF65-F5344CB8AC3E}">
        <p14:creationId xmlns:p14="http://schemas.microsoft.com/office/powerpoint/2010/main" val="23244672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833943" y="239781"/>
            <a:ext cx="10513742" cy="924278"/>
          </a:xfrm>
        </p:spPr>
        <p:txBody>
          <a:bodyPr>
            <a:normAutofit/>
          </a:bodyPr>
          <a:lstStyle/>
          <a:p>
            <a:r>
              <a:rPr lang="en-US" dirty="0">
                <a:latin typeface="Arial"/>
                <a:cs typeface="Arial"/>
              </a:rPr>
              <a:t>Conflict: Why does it happen?</a:t>
            </a:r>
            <a:endParaRPr lang="en-US" dirty="0"/>
          </a:p>
        </p:txBody>
      </p:sp>
      <p:sp>
        <p:nvSpPr>
          <p:cNvPr id="12" name="TextBox 5">
            <a:extLst>
              <a:ext uri="{FF2B5EF4-FFF2-40B4-BE49-F238E27FC236}">
                <a16:creationId xmlns:a16="http://schemas.microsoft.com/office/drawing/2014/main" id="{641CE3B3-6DD3-F47D-F607-483809A0FD6E}"/>
              </a:ext>
            </a:extLst>
          </p:cNvPr>
          <p:cNvSpPr txBox="1">
            <a:spLocks noChangeArrowheads="1"/>
          </p:cNvSpPr>
          <p:nvPr/>
        </p:nvSpPr>
        <p:spPr bwMode="auto">
          <a:xfrm>
            <a:off x="3520519" y="3258273"/>
            <a:ext cx="4301773"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en-GB" altLang="en-US" sz="3200" i="1" dirty="0">
                <a:cs typeface="Arial"/>
              </a:rPr>
              <a:t>We see things differently </a:t>
            </a:r>
            <a:endParaRPr lang="en-GB" altLang="en-US" sz="3200" dirty="0">
              <a:cs typeface="Arial"/>
            </a:endParaRPr>
          </a:p>
        </p:txBody>
      </p:sp>
      <p:sp>
        <p:nvSpPr>
          <p:cNvPr id="7" name="Vertical Scroll 2">
            <a:extLst>
              <a:ext uri="{FF2B5EF4-FFF2-40B4-BE49-F238E27FC236}">
                <a16:creationId xmlns:a16="http://schemas.microsoft.com/office/drawing/2014/main" id="{2D7B383E-1B32-EB2E-7CB6-AB2756E85A95}"/>
              </a:ext>
            </a:extLst>
          </p:cNvPr>
          <p:cNvSpPr/>
          <p:nvPr/>
        </p:nvSpPr>
        <p:spPr>
          <a:xfrm rot="-480000">
            <a:off x="581585" y="1694807"/>
            <a:ext cx="3742869" cy="2375636"/>
          </a:xfrm>
          <a:prstGeom prst="verticalScroll">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4000" i="1" dirty="0">
                <a:solidFill>
                  <a:schemeClr val="tx1"/>
                </a:solidFill>
                <a:latin typeface="Arial"/>
                <a:cs typeface="Arial"/>
              </a:rPr>
              <a:t>There is nowt so queer as folk</a:t>
            </a:r>
          </a:p>
        </p:txBody>
      </p:sp>
      <p:pic>
        <p:nvPicPr>
          <p:cNvPr id="8" name="Picture 7" descr="See things differently. — Lethbridge ...">
            <a:extLst>
              <a:ext uri="{FF2B5EF4-FFF2-40B4-BE49-F238E27FC236}">
                <a16:creationId xmlns:a16="http://schemas.microsoft.com/office/drawing/2014/main" id="{BA25E131-E8C2-8C05-75C8-659139A3E953}"/>
              </a:ext>
            </a:extLst>
          </p:cNvPr>
          <p:cNvPicPr>
            <a:picLocks noChangeAspect="1"/>
          </p:cNvPicPr>
          <p:nvPr/>
        </p:nvPicPr>
        <p:blipFill>
          <a:blip r:embed="rId3"/>
          <a:stretch>
            <a:fillRect/>
          </a:stretch>
        </p:blipFill>
        <p:spPr>
          <a:xfrm>
            <a:off x="7816062" y="2192295"/>
            <a:ext cx="4101466" cy="3533612"/>
          </a:xfrm>
          <a:prstGeom prst="rect">
            <a:avLst/>
          </a:prstGeom>
        </p:spPr>
      </p:pic>
      <p:sp>
        <p:nvSpPr>
          <p:cNvPr id="3" name="TextBox 5">
            <a:extLst>
              <a:ext uri="{FF2B5EF4-FFF2-40B4-BE49-F238E27FC236}">
                <a16:creationId xmlns:a16="http://schemas.microsoft.com/office/drawing/2014/main" id="{1E37B664-F3F7-80FF-440F-3039B799F93F}"/>
              </a:ext>
            </a:extLst>
          </p:cNvPr>
          <p:cNvSpPr txBox="1">
            <a:spLocks noChangeArrowheads="1"/>
          </p:cNvSpPr>
          <p:nvPr/>
        </p:nvSpPr>
        <p:spPr bwMode="auto">
          <a:xfrm>
            <a:off x="4306297" y="1448509"/>
            <a:ext cx="5498184" cy="10772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altLang="en-US" sz="3200" i="1" dirty="0">
                <a:cs typeface="Arial"/>
              </a:rPr>
              <a:t>We are all different, complex, weird and wonderful </a:t>
            </a:r>
            <a:endParaRPr lang="en-US"/>
          </a:p>
        </p:txBody>
      </p:sp>
      <p:sp>
        <p:nvSpPr>
          <p:cNvPr id="9" name="TextBox 5">
            <a:extLst>
              <a:ext uri="{FF2B5EF4-FFF2-40B4-BE49-F238E27FC236}">
                <a16:creationId xmlns:a16="http://schemas.microsoft.com/office/drawing/2014/main" id="{E858DC09-C9DE-D1E8-08FC-A28F90EF3BD8}"/>
              </a:ext>
            </a:extLst>
          </p:cNvPr>
          <p:cNvSpPr txBox="1">
            <a:spLocks noChangeArrowheads="1"/>
          </p:cNvSpPr>
          <p:nvPr/>
        </p:nvSpPr>
        <p:spPr bwMode="auto">
          <a:xfrm>
            <a:off x="833465" y="4798314"/>
            <a:ext cx="6299015"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b="1" i="1" dirty="0">
                <a:cs typeface="Arial"/>
              </a:rPr>
              <a:t>So, conflict is inevitable!</a:t>
            </a:r>
          </a:p>
        </p:txBody>
      </p:sp>
    </p:spTree>
    <p:extLst>
      <p:ext uri="{BB962C8B-B14F-4D97-AF65-F5344CB8AC3E}">
        <p14:creationId xmlns:p14="http://schemas.microsoft.com/office/powerpoint/2010/main" val="2281291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846038" y="203495"/>
            <a:ext cx="10513742" cy="924278"/>
          </a:xfrm>
        </p:spPr>
        <p:txBody>
          <a:bodyPr>
            <a:normAutofit/>
          </a:bodyPr>
          <a:lstStyle/>
          <a:p>
            <a:r>
              <a:rPr lang="en-US" dirty="0">
                <a:latin typeface="Arial"/>
                <a:cs typeface="Arial"/>
              </a:rPr>
              <a:t>Conflict: our human tensions:  </a:t>
            </a:r>
            <a:endParaRPr lang="en-US" dirty="0"/>
          </a:p>
        </p:txBody>
      </p:sp>
      <p:sp>
        <p:nvSpPr>
          <p:cNvPr id="6" name="TextBox 5">
            <a:extLst>
              <a:ext uri="{FF2B5EF4-FFF2-40B4-BE49-F238E27FC236}">
                <a16:creationId xmlns:a16="http://schemas.microsoft.com/office/drawing/2014/main" id="{E4342394-2BD3-EFA2-2756-6C9C3C705A0C}"/>
              </a:ext>
            </a:extLst>
          </p:cNvPr>
          <p:cNvSpPr txBox="1">
            <a:spLocks noChangeArrowheads="1"/>
          </p:cNvSpPr>
          <p:nvPr/>
        </p:nvSpPr>
        <p:spPr bwMode="auto">
          <a:xfrm>
            <a:off x="8495948" y="3432644"/>
            <a:ext cx="3539772"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Chimpanzees:</a:t>
            </a:r>
          </a:p>
          <a:p>
            <a:pPr algn="ctr"/>
            <a:r>
              <a:rPr lang="en-GB" altLang="en-US" sz="3200" i="1" dirty="0">
                <a:cs typeface="Arial"/>
              </a:rPr>
              <a:t>collaborate to solve challenges, learn and develop</a:t>
            </a:r>
          </a:p>
        </p:txBody>
      </p:sp>
      <p:sp>
        <p:nvSpPr>
          <p:cNvPr id="12" name="TextBox 5">
            <a:extLst>
              <a:ext uri="{FF2B5EF4-FFF2-40B4-BE49-F238E27FC236}">
                <a16:creationId xmlns:a16="http://schemas.microsoft.com/office/drawing/2014/main" id="{641CE3B3-6DD3-F47D-F607-483809A0FD6E}"/>
              </a:ext>
            </a:extLst>
          </p:cNvPr>
          <p:cNvSpPr txBox="1">
            <a:spLocks noChangeArrowheads="1"/>
          </p:cNvSpPr>
          <p:nvPr/>
        </p:nvSpPr>
        <p:spPr bwMode="auto">
          <a:xfrm>
            <a:off x="3853328" y="1375362"/>
            <a:ext cx="4507392" cy="15696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Individual vs Group</a:t>
            </a:r>
          </a:p>
          <a:p>
            <a:pPr algn="ctr"/>
            <a:endParaRPr lang="en-GB" altLang="en-US" sz="3200" i="1" dirty="0">
              <a:cs typeface="Arial"/>
            </a:endParaRPr>
          </a:p>
          <a:p>
            <a:pPr algn="ctr"/>
            <a:r>
              <a:rPr lang="en-GB" altLang="en-US" sz="3200" i="1" dirty="0">
                <a:cs typeface="Arial"/>
              </a:rPr>
              <a:t>Compete vs collaborate</a:t>
            </a:r>
          </a:p>
        </p:txBody>
      </p:sp>
      <p:sp>
        <p:nvSpPr>
          <p:cNvPr id="3" name="TextBox 5">
            <a:extLst>
              <a:ext uri="{FF2B5EF4-FFF2-40B4-BE49-F238E27FC236}">
                <a16:creationId xmlns:a16="http://schemas.microsoft.com/office/drawing/2014/main" id="{1E37B664-F3F7-80FF-440F-3039B799F93F}"/>
              </a:ext>
            </a:extLst>
          </p:cNvPr>
          <p:cNvSpPr txBox="1">
            <a:spLocks noChangeArrowheads="1"/>
          </p:cNvSpPr>
          <p:nvPr/>
        </p:nvSpPr>
        <p:spPr bwMode="auto">
          <a:xfrm>
            <a:off x="198433" y="3231464"/>
            <a:ext cx="3538755"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40" tIns="45720" rIns="91440" bIns="45720" anchor="t">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altLang="en-US" sz="3200" i="1" dirty="0">
                <a:cs typeface="Arial"/>
              </a:rPr>
              <a:t>Gorillas:</a:t>
            </a:r>
          </a:p>
          <a:p>
            <a:pPr algn="ctr"/>
            <a:r>
              <a:rPr lang="en-GB" altLang="en-US" sz="3200" i="1" dirty="0">
                <a:cs typeface="Arial"/>
              </a:rPr>
              <a:t>Alpha males and females; all want/try to be top dog, but can't be</a:t>
            </a:r>
          </a:p>
        </p:txBody>
      </p:sp>
      <p:pic>
        <p:nvPicPr>
          <p:cNvPr id="4" name="Picture 3" descr="Chimpanzee | Facts, Habitat, &amp; Diet | Britannica">
            <a:extLst>
              <a:ext uri="{FF2B5EF4-FFF2-40B4-BE49-F238E27FC236}">
                <a16:creationId xmlns:a16="http://schemas.microsoft.com/office/drawing/2014/main" id="{5F3E5FD7-5D07-9FC0-F595-9BF1ABD0F69A}"/>
              </a:ext>
            </a:extLst>
          </p:cNvPr>
          <p:cNvPicPr>
            <a:picLocks noChangeAspect="1"/>
          </p:cNvPicPr>
          <p:nvPr/>
        </p:nvPicPr>
        <p:blipFill>
          <a:blip r:embed="rId3"/>
          <a:stretch>
            <a:fillRect/>
          </a:stretch>
        </p:blipFill>
        <p:spPr>
          <a:xfrm>
            <a:off x="8728470" y="1129209"/>
            <a:ext cx="3091702" cy="2046469"/>
          </a:xfrm>
          <a:prstGeom prst="rect">
            <a:avLst/>
          </a:prstGeom>
        </p:spPr>
      </p:pic>
      <p:pic>
        <p:nvPicPr>
          <p:cNvPr id="5" name="Picture 4" descr="Strike The Balance Between Individual And Team Contributions">
            <a:extLst>
              <a:ext uri="{FF2B5EF4-FFF2-40B4-BE49-F238E27FC236}">
                <a16:creationId xmlns:a16="http://schemas.microsoft.com/office/drawing/2014/main" id="{043E1F1E-45AA-F926-CB57-56BD6138D4CB}"/>
              </a:ext>
            </a:extLst>
          </p:cNvPr>
          <p:cNvPicPr>
            <a:picLocks noChangeAspect="1"/>
          </p:cNvPicPr>
          <p:nvPr/>
        </p:nvPicPr>
        <p:blipFill>
          <a:blip r:embed="rId4"/>
          <a:stretch>
            <a:fillRect/>
          </a:stretch>
        </p:blipFill>
        <p:spPr>
          <a:xfrm>
            <a:off x="3969582" y="3269267"/>
            <a:ext cx="4252837" cy="2097465"/>
          </a:xfrm>
          <a:prstGeom prst="rect">
            <a:avLst/>
          </a:prstGeom>
        </p:spPr>
      </p:pic>
      <p:pic>
        <p:nvPicPr>
          <p:cNvPr id="9" name="Picture 8" descr="Social Structure | Dutch Gorilla Foundation">
            <a:extLst>
              <a:ext uri="{FF2B5EF4-FFF2-40B4-BE49-F238E27FC236}">
                <a16:creationId xmlns:a16="http://schemas.microsoft.com/office/drawing/2014/main" id="{9A92E7BB-2EA9-4E59-8EB5-E0349BD9B001}"/>
              </a:ext>
            </a:extLst>
          </p:cNvPr>
          <p:cNvPicPr>
            <a:picLocks noChangeAspect="1"/>
          </p:cNvPicPr>
          <p:nvPr/>
        </p:nvPicPr>
        <p:blipFill>
          <a:blip r:embed="rId5"/>
          <a:stretch>
            <a:fillRect/>
          </a:stretch>
        </p:blipFill>
        <p:spPr>
          <a:xfrm>
            <a:off x="648607" y="1126219"/>
            <a:ext cx="2645833" cy="2041373"/>
          </a:xfrm>
          <a:prstGeom prst="rect">
            <a:avLst/>
          </a:prstGeom>
        </p:spPr>
      </p:pic>
    </p:spTree>
    <p:extLst>
      <p:ext uri="{BB962C8B-B14F-4D97-AF65-F5344CB8AC3E}">
        <p14:creationId xmlns:p14="http://schemas.microsoft.com/office/powerpoint/2010/main" val="1975084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6FC56-6564-8EEB-EA0D-FB5E8ABE67CC}"/>
              </a:ext>
            </a:extLst>
          </p:cNvPr>
          <p:cNvSpPr>
            <a:spLocks noGrp="1"/>
          </p:cNvSpPr>
          <p:nvPr>
            <p:ph type="title"/>
          </p:nvPr>
        </p:nvSpPr>
        <p:spPr/>
        <p:txBody>
          <a:bodyPr/>
          <a:lstStyle/>
          <a:p>
            <a:r>
              <a:rPr lang="en-GB" dirty="0"/>
              <a:t>Conflict: Activity</a:t>
            </a:r>
          </a:p>
        </p:txBody>
      </p:sp>
      <p:sp>
        <p:nvSpPr>
          <p:cNvPr id="3" name="Content Placeholder 2">
            <a:extLst>
              <a:ext uri="{FF2B5EF4-FFF2-40B4-BE49-F238E27FC236}">
                <a16:creationId xmlns:a16="http://schemas.microsoft.com/office/drawing/2014/main" id="{460F0403-1979-459D-DBEB-CF225B55004B}"/>
              </a:ext>
            </a:extLst>
          </p:cNvPr>
          <p:cNvSpPr>
            <a:spLocks noGrp="1"/>
          </p:cNvSpPr>
          <p:nvPr>
            <p:ph idx="1"/>
          </p:nvPr>
        </p:nvSpPr>
        <p:spPr/>
        <p:txBody>
          <a:bodyPr/>
          <a:lstStyle/>
          <a:p>
            <a:r>
              <a:rPr lang="en-GB" dirty="0"/>
              <a:t>Write down three words you associate with conflict at work. </a:t>
            </a:r>
          </a:p>
          <a:p>
            <a:r>
              <a:rPr lang="en-GB" dirty="0"/>
              <a:t>In pairs, share your words and identify any similarities/differences.</a:t>
            </a:r>
          </a:p>
        </p:txBody>
      </p:sp>
    </p:spTree>
    <p:extLst>
      <p:ext uri="{BB962C8B-B14F-4D97-AF65-F5344CB8AC3E}">
        <p14:creationId xmlns:p14="http://schemas.microsoft.com/office/powerpoint/2010/main" val="2932107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9C8C4-A5F6-FA3B-8960-30BDA577784F}"/>
              </a:ext>
            </a:extLst>
          </p:cNvPr>
          <p:cNvSpPr>
            <a:spLocks noGrp="1"/>
          </p:cNvSpPr>
          <p:nvPr>
            <p:ph type="title"/>
          </p:nvPr>
        </p:nvSpPr>
        <p:spPr>
          <a:xfrm>
            <a:off x="609600" y="274638"/>
            <a:ext cx="10972800" cy="1143000"/>
          </a:xfrm>
        </p:spPr>
        <p:txBody>
          <a:bodyPr anchor="ctr">
            <a:normAutofit/>
          </a:bodyPr>
          <a:lstStyle/>
          <a:p>
            <a:r>
              <a:rPr lang="en-GB" dirty="0"/>
              <a:t>Introduction to Thomas-Kilmann</a:t>
            </a:r>
          </a:p>
        </p:txBody>
      </p:sp>
      <p:pic>
        <p:nvPicPr>
          <p:cNvPr id="1028" name="Picture 4" descr="The Thomas-Kilmann Conflict Model, explained — BiteSize Learning">
            <a:extLst>
              <a:ext uri="{FF2B5EF4-FFF2-40B4-BE49-F238E27FC236}">
                <a16:creationId xmlns:a16="http://schemas.microsoft.com/office/drawing/2014/main" id="{AD3B752C-BB93-2C2E-2DC1-5FFFDDFB840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3161894" y="1600201"/>
            <a:ext cx="5868212" cy="3917032"/>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52598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A69C8-8906-08C1-4C14-C4E7C27744C8}"/>
              </a:ext>
            </a:extLst>
          </p:cNvPr>
          <p:cNvSpPr>
            <a:spLocks noGrp="1"/>
          </p:cNvSpPr>
          <p:nvPr>
            <p:ph type="title"/>
          </p:nvPr>
        </p:nvSpPr>
        <p:spPr/>
        <p:txBody>
          <a:bodyPr/>
          <a:lstStyle/>
          <a:p>
            <a:r>
              <a:rPr lang="en-GB" dirty="0"/>
              <a:t>Conflict Management – 5 steps</a:t>
            </a:r>
          </a:p>
        </p:txBody>
      </p:sp>
      <p:sp>
        <p:nvSpPr>
          <p:cNvPr id="3" name="Content Placeholder 2">
            <a:extLst>
              <a:ext uri="{FF2B5EF4-FFF2-40B4-BE49-F238E27FC236}">
                <a16:creationId xmlns:a16="http://schemas.microsoft.com/office/drawing/2014/main" id="{BA106FAE-2DAC-90BE-13A1-AD995B63EBBF}"/>
              </a:ext>
            </a:extLst>
          </p:cNvPr>
          <p:cNvSpPr>
            <a:spLocks noGrp="1"/>
          </p:cNvSpPr>
          <p:nvPr>
            <p:ph idx="1"/>
          </p:nvPr>
        </p:nvSpPr>
        <p:spPr/>
        <p:txBody>
          <a:bodyPr>
            <a:normAutofit fontScale="85000" lnSpcReduction="10000"/>
          </a:bodyPr>
          <a:lstStyle/>
          <a:p>
            <a:r>
              <a:rPr lang="en-GB" dirty="0"/>
              <a:t>Pause and de-escalate: Acknowledge emotion, slow things down.</a:t>
            </a:r>
          </a:p>
          <a:p>
            <a:r>
              <a:rPr lang="en-GB" dirty="0"/>
              <a:t>Listen to understand: Use open questions; paraphrase the other person’s view.</a:t>
            </a:r>
          </a:p>
          <a:p>
            <a:r>
              <a:rPr lang="en-GB" dirty="0"/>
              <a:t>Clarify interests, not positions: Explore what each person really needs (for example, flexibility, recognition, clarity).</a:t>
            </a:r>
          </a:p>
          <a:p>
            <a:r>
              <a:rPr lang="en-GB" dirty="0"/>
              <a:t>Generate options together: Co-create several possible solutions before choosing.</a:t>
            </a:r>
          </a:p>
          <a:p>
            <a:r>
              <a:rPr lang="en-GB" dirty="0"/>
              <a:t>Agree next steps and check-in: Confirm actions, responsibilities, and follow-up</a:t>
            </a:r>
          </a:p>
          <a:p>
            <a:pPr marL="0" indent="0">
              <a:buNone/>
            </a:pPr>
            <a:endParaRPr lang="en-GB" dirty="0"/>
          </a:p>
        </p:txBody>
      </p:sp>
    </p:spTree>
    <p:extLst>
      <p:ext uri="{BB962C8B-B14F-4D97-AF65-F5344CB8AC3E}">
        <p14:creationId xmlns:p14="http://schemas.microsoft.com/office/powerpoint/2010/main" val="590854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C7806-05D1-A661-24D1-9F70AD4FE38B}"/>
              </a:ext>
            </a:extLst>
          </p:cNvPr>
          <p:cNvSpPr>
            <a:spLocks noGrp="1"/>
          </p:cNvSpPr>
          <p:nvPr>
            <p:ph type="title"/>
          </p:nvPr>
        </p:nvSpPr>
        <p:spPr/>
        <p:txBody>
          <a:bodyPr/>
          <a:lstStyle/>
          <a:p>
            <a:r>
              <a:rPr lang="en-GB" dirty="0"/>
              <a:t>Role play</a:t>
            </a:r>
          </a:p>
        </p:txBody>
      </p:sp>
      <p:sp>
        <p:nvSpPr>
          <p:cNvPr id="3" name="Content Placeholder 2">
            <a:extLst>
              <a:ext uri="{FF2B5EF4-FFF2-40B4-BE49-F238E27FC236}">
                <a16:creationId xmlns:a16="http://schemas.microsoft.com/office/drawing/2014/main" id="{ACB6DA02-C276-AF58-A989-243C698D9D44}"/>
              </a:ext>
            </a:extLst>
          </p:cNvPr>
          <p:cNvSpPr>
            <a:spLocks noGrp="1"/>
          </p:cNvSpPr>
          <p:nvPr>
            <p:ph idx="1"/>
          </p:nvPr>
        </p:nvSpPr>
        <p:spPr/>
        <p:txBody>
          <a:bodyPr>
            <a:normAutofit fontScale="85000" lnSpcReduction="10000"/>
          </a:bodyPr>
          <a:lstStyle/>
          <a:p>
            <a:r>
              <a:rPr lang="en-GB" dirty="0"/>
              <a:t>In groups of 3, label yourselves A, B and C. </a:t>
            </a:r>
          </a:p>
          <a:p>
            <a:r>
              <a:rPr lang="en-GB" dirty="0"/>
              <a:t>Read the scenario on the handout and assume the following roles:</a:t>
            </a:r>
          </a:p>
          <a:p>
            <a:pPr lvl="1"/>
            <a:r>
              <a:rPr lang="en-GB" dirty="0"/>
              <a:t>A – Aisha</a:t>
            </a:r>
          </a:p>
          <a:p>
            <a:pPr lvl="1"/>
            <a:r>
              <a:rPr lang="en-GB" dirty="0"/>
              <a:t>B – Ben</a:t>
            </a:r>
          </a:p>
          <a:p>
            <a:pPr lvl="1"/>
            <a:r>
              <a:rPr lang="en-GB" dirty="0"/>
              <a:t>C – Observer</a:t>
            </a:r>
          </a:p>
          <a:p>
            <a:r>
              <a:rPr lang="en-GB" dirty="0"/>
              <a:t>A and B enact the conversation and attempt to resolve the issue using the 5 steps.</a:t>
            </a:r>
          </a:p>
          <a:p>
            <a:r>
              <a:rPr lang="en-GB" dirty="0"/>
              <a:t>C takes notes of examples such as good listening, questions asked, reframing and any escalation triggers. </a:t>
            </a:r>
          </a:p>
          <a:p>
            <a:pPr marL="457200" lvl="1" indent="0">
              <a:buNone/>
            </a:pPr>
            <a:endParaRPr lang="en-GB" dirty="0"/>
          </a:p>
        </p:txBody>
      </p:sp>
    </p:spTree>
    <p:extLst>
      <p:ext uri="{BB962C8B-B14F-4D97-AF65-F5344CB8AC3E}">
        <p14:creationId xmlns:p14="http://schemas.microsoft.com/office/powerpoint/2010/main" val="1636014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E7170-9149-23BC-19EE-B387B72D206E}"/>
              </a:ext>
            </a:extLst>
          </p:cNvPr>
          <p:cNvSpPr>
            <a:spLocks noGrp="1"/>
          </p:cNvSpPr>
          <p:nvPr>
            <p:ph type="title"/>
          </p:nvPr>
        </p:nvSpPr>
        <p:spPr/>
        <p:txBody>
          <a:bodyPr/>
          <a:lstStyle/>
          <a:p>
            <a:r>
              <a:rPr lang="en-GB" dirty="0"/>
              <a:t>Group debrief</a:t>
            </a:r>
          </a:p>
        </p:txBody>
      </p:sp>
      <p:sp>
        <p:nvSpPr>
          <p:cNvPr id="3" name="Content Placeholder 2">
            <a:extLst>
              <a:ext uri="{FF2B5EF4-FFF2-40B4-BE49-F238E27FC236}">
                <a16:creationId xmlns:a16="http://schemas.microsoft.com/office/drawing/2014/main" id="{954AA5C0-CFF5-6471-0C4B-24B84ECD49A1}"/>
              </a:ext>
            </a:extLst>
          </p:cNvPr>
          <p:cNvSpPr>
            <a:spLocks noGrp="1"/>
          </p:cNvSpPr>
          <p:nvPr>
            <p:ph idx="1"/>
          </p:nvPr>
        </p:nvSpPr>
        <p:spPr/>
        <p:txBody>
          <a:bodyPr/>
          <a:lstStyle/>
          <a:p>
            <a:r>
              <a:rPr lang="en-GB" dirty="0"/>
              <a:t>What behaviours helped to move the conversation forward?</a:t>
            </a:r>
          </a:p>
          <a:p>
            <a:r>
              <a:rPr lang="en-GB" dirty="0"/>
              <a:t>Where did the conversation get stuck and why?</a:t>
            </a:r>
          </a:p>
          <a:p>
            <a:r>
              <a:rPr lang="en-GB" dirty="0"/>
              <a:t>How your natural conflict style show?</a:t>
            </a:r>
          </a:p>
          <a:p>
            <a:r>
              <a:rPr lang="en-GB" dirty="0"/>
              <a:t>Which step did you find the hardest to apply?</a:t>
            </a:r>
          </a:p>
          <a:p>
            <a:r>
              <a:rPr lang="en-GB" dirty="0"/>
              <a:t>How would you approach a real conflict differently moving forward? </a:t>
            </a:r>
          </a:p>
        </p:txBody>
      </p:sp>
    </p:spTree>
    <p:extLst>
      <p:ext uri="{BB962C8B-B14F-4D97-AF65-F5344CB8AC3E}">
        <p14:creationId xmlns:p14="http://schemas.microsoft.com/office/powerpoint/2010/main" val="4039294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472316" y="239781"/>
            <a:ext cx="11417809" cy="924278"/>
          </a:xfrm>
        </p:spPr>
        <p:txBody>
          <a:bodyPr>
            <a:normAutofit/>
          </a:bodyPr>
          <a:lstStyle/>
          <a:p>
            <a:r>
              <a:rPr lang="en-US" dirty="0">
                <a:latin typeface="Arial"/>
                <a:cs typeface="Arial"/>
              </a:rPr>
              <a:t>Positive Conflict: how can we disagree well?</a:t>
            </a:r>
            <a:endParaRPr lang="en-US" dirty="0"/>
          </a:p>
        </p:txBody>
      </p:sp>
      <p:sp>
        <p:nvSpPr>
          <p:cNvPr id="4" name="TextBox 3">
            <a:extLst>
              <a:ext uri="{FF2B5EF4-FFF2-40B4-BE49-F238E27FC236}">
                <a16:creationId xmlns:a16="http://schemas.microsoft.com/office/drawing/2014/main" id="{813E2896-02AC-EB8D-EDE0-CB5D1BF53663}"/>
              </a:ext>
            </a:extLst>
          </p:cNvPr>
          <p:cNvSpPr txBox="1"/>
          <p:nvPr/>
        </p:nvSpPr>
        <p:spPr>
          <a:xfrm>
            <a:off x="249265" y="1182291"/>
            <a:ext cx="11661386" cy="44935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sz="2200" dirty="0">
                <a:solidFill>
                  <a:srgbClr val="001D35"/>
                </a:solidFill>
                <a:latin typeface="Arial"/>
                <a:cs typeface="Arial"/>
              </a:rPr>
              <a:t>Be respectful: Use respectful language and </a:t>
            </a:r>
            <a:r>
              <a:rPr lang="en-US" sz="2200" dirty="0" err="1">
                <a:solidFill>
                  <a:srgbClr val="001D35"/>
                </a:solidFill>
                <a:latin typeface="Arial"/>
                <a:cs typeface="Arial"/>
              </a:rPr>
              <a:t>behaviour</a:t>
            </a:r>
            <a:r>
              <a:rPr lang="en-US" sz="2200" dirty="0">
                <a:solidFill>
                  <a:srgbClr val="001D35"/>
                </a:solidFill>
                <a:latin typeface="Arial"/>
                <a:cs typeface="Arial"/>
              </a:rPr>
              <a:t>, and avoid putting down the other person's ideas. </a:t>
            </a:r>
          </a:p>
          <a:p>
            <a:pPr marL="228600" indent="-228600">
              <a:buFont typeface=""/>
              <a:buChar char="•"/>
            </a:pPr>
            <a:r>
              <a:rPr lang="en-US" sz="2200" dirty="0">
                <a:solidFill>
                  <a:srgbClr val="001D35"/>
                </a:solidFill>
                <a:latin typeface="Arial"/>
                <a:cs typeface="Arial"/>
              </a:rPr>
              <a:t>Use "I" statements: "You" statements can sound argumentative. </a:t>
            </a:r>
          </a:p>
          <a:p>
            <a:pPr marL="228600" indent="-228600">
              <a:buFont typeface=""/>
              <a:buChar char="•"/>
            </a:pPr>
            <a:r>
              <a:rPr lang="en-US" sz="2200" dirty="0">
                <a:solidFill>
                  <a:srgbClr val="001D35"/>
                </a:solidFill>
                <a:latin typeface="Arial"/>
                <a:cs typeface="Arial"/>
              </a:rPr>
              <a:t>Listen actively: Show a willingness to listen carefully. </a:t>
            </a:r>
          </a:p>
          <a:p>
            <a:pPr marL="228600" indent="-228600">
              <a:buFont typeface=""/>
              <a:buChar char="•"/>
            </a:pPr>
            <a:r>
              <a:rPr lang="en-US" sz="2200" dirty="0">
                <a:solidFill>
                  <a:srgbClr val="001D35"/>
                </a:solidFill>
                <a:latin typeface="Arial"/>
                <a:cs typeface="Arial"/>
              </a:rPr>
              <a:t>Acknowledge the other person's perspective: For example, you could say "I hear what you're saying, but I see it differently". </a:t>
            </a:r>
          </a:p>
          <a:p>
            <a:pPr marL="228600" indent="-228600">
              <a:buFont typeface=""/>
              <a:buChar char="•"/>
            </a:pPr>
            <a:r>
              <a:rPr lang="en-US" sz="2200" dirty="0">
                <a:solidFill>
                  <a:srgbClr val="001D35"/>
                </a:solidFill>
                <a:latin typeface="Arial"/>
                <a:cs typeface="Arial"/>
              </a:rPr>
              <a:t>Create a safe space: Allow the other person to express themselves without fear of judgment or criticism. </a:t>
            </a:r>
          </a:p>
          <a:p>
            <a:pPr marL="228600" indent="-228600">
              <a:buFont typeface=""/>
              <a:buChar char="•"/>
            </a:pPr>
            <a:r>
              <a:rPr lang="en-US" sz="2200" dirty="0">
                <a:solidFill>
                  <a:srgbClr val="001D35"/>
                </a:solidFill>
                <a:latin typeface="Arial"/>
                <a:cs typeface="Arial"/>
              </a:rPr>
              <a:t>Take a moment to breathe: Before you say something, give yourself time to think more clearly. </a:t>
            </a:r>
          </a:p>
          <a:p>
            <a:pPr marL="228600" indent="-228600">
              <a:buFont typeface=""/>
              <a:buChar char="•"/>
            </a:pPr>
            <a:r>
              <a:rPr lang="en-US" sz="2200" dirty="0">
                <a:solidFill>
                  <a:srgbClr val="001D35"/>
                </a:solidFill>
                <a:latin typeface="Arial"/>
                <a:cs typeface="Arial"/>
              </a:rPr>
              <a:t>Ask questions: If you think you understand someone's position, ask more questions. </a:t>
            </a:r>
          </a:p>
          <a:p>
            <a:pPr marL="228600" indent="-228600">
              <a:buFont typeface=""/>
              <a:buChar char="•"/>
            </a:pPr>
            <a:r>
              <a:rPr lang="en-US" sz="2200" dirty="0">
                <a:solidFill>
                  <a:srgbClr val="001D35"/>
                </a:solidFill>
                <a:latin typeface="Arial"/>
                <a:cs typeface="Arial"/>
              </a:rPr>
              <a:t>Have a constructive reason: When you disagree with someone more powerful than you, have a constructive reason to oppose</a:t>
            </a:r>
          </a:p>
        </p:txBody>
      </p:sp>
    </p:spTree>
    <p:extLst>
      <p:ext uri="{BB962C8B-B14F-4D97-AF65-F5344CB8AC3E}">
        <p14:creationId xmlns:p14="http://schemas.microsoft.com/office/powerpoint/2010/main" val="3678093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54EB6-9BB9-5378-3C2C-C11A25021DC9}"/>
              </a:ext>
            </a:extLst>
          </p:cNvPr>
          <p:cNvSpPr>
            <a:spLocks noGrp="1"/>
          </p:cNvSpPr>
          <p:nvPr>
            <p:ph type="title"/>
          </p:nvPr>
        </p:nvSpPr>
        <p:spPr/>
        <p:txBody>
          <a:bodyPr>
            <a:normAutofit fontScale="90000"/>
          </a:bodyPr>
          <a:lstStyle/>
          <a:p>
            <a:r>
              <a:rPr lang="en-US" dirty="0">
                <a:latin typeface="Arial"/>
                <a:cs typeface="Arial"/>
              </a:rPr>
              <a:t>Negative Conflict: how this affects work and people</a:t>
            </a:r>
            <a:endParaRPr lang="en-US" dirty="0"/>
          </a:p>
        </p:txBody>
      </p:sp>
      <p:sp>
        <p:nvSpPr>
          <p:cNvPr id="3" name="Content Placeholder 2">
            <a:extLst>
              <a:ext uri="{FF2B5EF4-FFF2-40B4-BE49-F238E27FC236}">
                <a16:creationId xmlns:a16="http://schemas.microsoft.com/office/drawing/2014/main" id="{5644A7A3-BD62-6D11-40F1-B0EA820763EF}"/>
              </a:ext>
            </a:extLst>
          </p:cNvPr>
          <p:cNvSpPr>
            <a:spLocks noGrp="1"/>
          </p:cNvSpPr>
          <p:nvPr>
            <p:ph idx="1"/>
          </p:nvPr>
        </p:nvSpPr>
        <p:spPr>
          <a:xfrm>
            <a:off x="713873" y="5089356"/>
            <a:ext cx="10756232" cy="427876"/>
          </a:xfrm>
        </p:spPr>
        <p:txBody>
          <a:bodyPr vert="horz" lIns="91440" tIns="45720" rIns="91440" bIns="45720" rtlCol="0" anchor="t">
            <a:normAutofit/>
          </a:bodyPr>
          <a:lstStyle/>
          <a:p>
            <a:pPr marL="0" indent="0" algn="ctr">
              <a:buNone/>
            </a:pPr>
            <a:r>
              <a:rPr lang="en-US" sz="1800" dirty="0">
                <a:ea typeface="+mn-lt"/>
                <a:cs typeface="+mn-lt"/>
                <a:hlinkClick r:id="rId3"/>
              </a:rPr>
              <a:t>https://youtu.be/jGD6_c_ioXE?si=lw_V_nOWYCoygwZn</a:t>
            </a:r>
            <a:r>
              <a:rPr lang="en-US" sz="1800" dirty="0">
                <a:ea typeface="+mn-lt"/>
                <a:cs typeface="+mn-lt"/>
              </a:rPr>
              <a:t> </a:t>
            </a:r>
            <a:endParaRPr lang="en-US" dirty="0"/>
          </a:p>
          <a:p>
            <a:pPr marL="0" indent="0">
              <a:buNone/>
            </a:pPr>
            <a:endParaRPr lang="en-US" dirty="0">
              <a:ea typeface="+mn-lt"/>
              <a:cs typeface="+mn-lt"/>
            </a:endParaRPr>
          </a:p>
        </p:txBody>
      </p:sp>
      <p:pic>
        <p:nvPicPr>
          <p:cNvPr id="5" name="Picture 4" descr="A screenshot of a computer&#10;&#10;Description automatically generated">
            <a:extLst>
              <a:ext uri="{FF2B5EF4-FFF2-40B4-BE49-F238E27FC236}">
                <a16:creationId xmlns:a16="http://schemas.microsoft.com/office/drawing/2014/main" id="{733864E9-53CE-5C0D-9522-0E5ABE2B122F}"/>
              </a:ext>
            </a:extLst>
          </p:cNvPr>
          <p:cNvPicPr>
            <a:picLocks noChangeAspect="1"/>
          </p:cNvPicPr>
          <p:nvPr/>
        </p:nvPicPr>
        <p:blipFill>
          <a:blip r:embed="rId4"/>
          <a:srcRect l="3888" t="27207" r="41591" b="22865"/>
          <a:stretch/>
        </p:blipFill>
        <p:spPr>
          <a:xfrm>
            <a:off x="3681662" y="2045367"/>
            <a:ext cx="4832333" cy="2763263"/>
          </a:xfrm>
          <a:prstGeom prst="rect">
            <a:avLst/>
          </a:prstGeom>
        </p:spPr>
      </p:pic>
    </p:spTree>
    <p:extLst>
      <p:ext uri="{BB962C8B-B14F-4D97-AF65-F5344CB8AC3E}">
        <p14:creationId xmlns:p14="http://schemas.microsoft.com/office/powerpoint/2010/main" val="3486833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AA3BF-D3D5-812E-5248-065C21BC8684}"/>
              </a:ext>
            </a:extLst>
          </p:cNvPr>
          <p:cNvSpPr>
            <a:spLocks noGrp="1"/>
          </p:cNvSpPr>
          <p:nvPr>
            <p:ph type="title"/>
          </p:nvPr>
        </p:nvSpPr>
        <p:spPr>
          <a:xfrm>
            <a:off x="609600" y="1922"/>
            <a:ext cx="10972800" cy="1143000"/>
          </a:xfrm>
        </p:spPr>
        <p:txBody>
          <a:bodyPr/>
          <a:lstStyle/>
          <a:p>
            <a:r>
              <a:rPr lang="en-US" dirty="0">
                <a:latin typeface="Arial"/>
                <a:cs typeface="Arial"/>
              </a:rPr>
              <a:t>Negative Conflict: what can be the impact?</a:t>
            </a:r>
          </a:p>
        </p:txBody>
      </p:sp>
      <p:sp>
        <p:nvSpPr>
          <p:cNvPr id="3" name="Content Placeholder 2">
            <a:extLst>
              <a:ext uri="{FF2B5EF4-FFF2-40B4-BE49-F238E27FC236}">
                <a16:creationId xmlns:a16="http://schemas.microsoft.com/office/drawing/2014/main" id="{094C5851-A6DD-73FB-EF41-5AD390907224}"/>
              </a:ext>
            </a:extLst>
          </p:cNvPr>
          <p:cNvSpPr>
            <a:spLocks noGrp="1"/>
          </p:cNvSpPr>
          <p:nvPr>
            <p:ph idx="1"/>
          </p:nvPr>
        </p:nvSpPr>
        <p:spPr>
          <a:xfrm>
            <a:off x="208548" y="1014664"/>
            <a:ext cx="11766883" cy="4630905"/>
          </a:xfrm>
        </p:spPr>
        <p:txBody>
          <a:bodyPr vert="horz" lIns="91440" tIns="45720" rIns="91440" bIns="45720" rtlCol="0" anchor="t">
            <a:noAutofit/>
          </a:bodyPr>
          <a:lstStyle/>
          <a:p>
            <a:pPr marL="0" indent="0">
              <a:buNone/>
            </a:pPr>
            <a:r>
              <a:rPr lang="en-US" sz="2000" b="1" dirty="0">
                <a:latin typeface="Arial"/>
                <a:ea typeface="+mn-lt"/>
                <a:cs typeface="+mn-lt"/>
              </a:rPr>
              <a:t>Damaged relationships: </a:t>
            </a:r>
            <a:r>
              <a:rPr lang="en-US" sz="2000" dirty="0">
                <a:latin typeface="Arial"/>
                <a:ea typeface="+mn-lt"/>
                <a:cs typeface="+mn-lt"/>
              </a:rPr>
              <a:t>Unresolved conflict can lead to broken relationships, strained trust, and decreased collaboration. </a:t>
            </a:r>
            <a:endParaRPr lang="en-US" sz="2000" dirty="0">
              <a:latin typeface="Arial"/>
              <a:cs typeface="Arial"/>
            </a:endParaRPr>
          </a:p>
          <a:p>
            <a:pPr marL="0" indent="0">
              <a:buNone/>
            </a:pPr>
            <a:endParaRPr lang="en-US" sz="1000" b="1" dirty="0">
              <a:latin typeface="Arial"/>
              <a:ea typeface="+mn-lt"/>
              <a:cs typeface="+mn-lt"/>
            </a:endParaRPr>
          </a:p>
          <a:p>
            <a:pPr marL="0" indent="0">
              <a:buNone/>
            </a:pPr>
            <a:r>
              <a:rPr lang="en-US" sz="2000" b="1" dirty="0">
                <a:latin typeface="Arial"/>
                <a:ea typeface="+mn-lt"/>
                <a:cs typeface="+mn-lt"/>
              </a:rPr>
              <a:t>Reduced productivity: </a:t>
            </a:r>
            <a:r>
              <a:rPr lang="en-US" sz="2000" dirty="0">
                <a:latin typeface="Arial"/>
                <a:ea typeface="+mn-lt"/>
                <a:cs typeface="+mn-lt"/>
              </a:rPr>
              <a:t>Unresolved conflict can lead to a decline in productivity and job satisfaction. </a:t>
            </a:r>
            <a:endParaRPr lang="en-US" sz="2000" dirty="0">
              <a:latin typeface="Arial"/>
              <a:cs typeface="Arial"/>
            </a:endParaRPr>
          </a:p>
          <a:p>
            <a:pPr marL="0" indent="0">
              <a:buNone/>
            </a:pPr>
            <a:endParaRPr lang="en-US" sz="1050" b="1" dirty="0">
              <a:latin typeface="Arial"/>
              <a:ea typeface="+mn-lt"/>
              <a:cs typeface="+mn-lt"/>
            </a:endParaRPr>
          </a:p>
          <a:p>
            <a:pPr marL="0" indent="0">
              <a:buNone/>
            </a:pPr>
            <a:r>
              <a:rPr lang="en-US" sz="2000" b="1" dirty="0">
                <a:latin typeface="Arial"/>
                <a:ea typeface="+mn-lt"/>
                <a:cs typeface="+mn-lt"/>
              </a:rPr>
              <a:t>Increased stress: </a:t>
            </a:r>
            <a:r>
              <a:rPr lang="en-US" sz="2000" dirty="0">
                <a:latin typeface="Arial"/>
                <a:ea typeface="+mn-lt"/>
                <a:cs typeface="+mn-lt"/>
              </a:rPr>
              <a:t>Unresolved conflict can create tension and stress, which can lead to physical pain or sickness. </a:t>
            </a:r>
            <a:endParaRPr lang="en-US" sz="2000" dirty="0">
              <a:latin typeface="Arial"/>
              <a:cs typeface="Arial"/>
            </a:endParaRPr>
          </a:p>
          <a:p>
            <a:pPr marL="0" indent="0">
              <a:buNone/>
            </a:pPr>
            <a:endParaRPr lang="en-US" sz="1000" b="1" dirty="0">
              <a:latin typeface="Arial"/>
              <a:ea typeface="+mn-lt"/>
              <a:cs typeface="+mn-lt"/>
            </a:endParaRPr>
          </a:p>
          <a:p>
            <a:pPr marL="0" indent="0">
              <a:buNone/>
            </a:pPr>
            <a:r>
              <a:rPr lang="en-US" sz="2000" b="1" dirty="0">
                <a:latin typeface="Arial"/>
                <a:ea typeface="+mn-lt"/>
                <a:cs typeface="+mn-lt"/>
              </a:rPr>
              <a:t>Emotional distress: </a:t>
            </a:r>
            <a:r>
              <a:rPr lang="en-US" sz="2000" dirty="0">
                <a:latin typeface="Arial"/>
                <a:ea typeface="+mn-lt"/>
                <a:cs typeface="+mn-lt"/>
              </a:rPr>
              <a:t>Unresolved conflict can cause people to feel angry, sad, or grieving, and can negatively impact self-esteem. </a:t>
            </a:r>
            <a:endParaRPr lang="en-US" sz="2000" dirty="0">
              <a:latin typeface="Arial"/>
              <a:cs typeface="Arial"/>
            </a:endParaRPr>
          </a:p>
          <a:p>
            <a:pPr marL="0" indent="0">
              <a:buNone/>
            </a:pPr>
            <a:endParaRPr lang="en-US" sz="1000" b="1" dirty="0">
              <a:latin typeface="Arial"/>
              <a:ea typeface="+mn-lt"/>
              <a:cs typeface="+mn-lt"/>
            </a:endParaRPr>
          </a:p>
          <a:p>
            <a:pPr marL="0" indent="0">
              <a:buNone/>
            </a:pPr>
            <a:r>
              <a:rPr lang="en-US" sz="2000" b="1" dirty="0">
                <a:latin typeface="Arial"/>
                <a:ea typeface="+mn-lt"/>
                <a:cs typeface="+mn-lt"/>
              </a:rPr>
              <a:t>Health consequences: </a:t>
            </a:r>
            <a:r>
              <a:rPr lang="en-US" sz="2000" dirty="0">
                <a:latin typeface="Arial"/>
                <a:ea typeface="+mn-lt"/>
                <a:cs typeface="+mn-lt"/>
              </a:rPr>
              <a:t>Unresolved conflict can lead to health consequences such as chronic adjustment disorder or work-related stress disorder. </a:t>
            </a:r>
            <a:endParaRPr lang="en-US" sz="2000" dirty="0">
              <a:latin typeface="Arial"/>
              <a:cs typeface="Arial"/>
            </a:endParaRPr>
          </a:p>
          <a:p>
            <a:pPr marL="0" indent="0">
              <a:buNone/>
            </a:pPr>
            <a:endParaRPr lang="en-US" sz="1000" b="1" dirty="0">
              <a:latin typeface="Arial"/>
              <a:ea typeface="+mn-lt"/>
              <a:cs typeface="+mn-lt"/>
            </a:endParaRPr>
          </a:p>
          <a:p>
            <a:pPr marL="0" indent="0">
              <a:buNone/>
            </a:pPr>
            <a:r>
              <a:rPr lang="en-US" sz="2000" b="1" dirty="0" err="1">
                <a:latin typeface="Arial"/>
                <a:ea typeface="+mn-lt"/>
                <a:cs typeface="+mn-lt"/>
              </a:rPr>
              <a:t>Organisational</a:t>
            </a:r>
            <a:r>
              <a:rPr lang="en-US" sz="2000" b="1" dirty="0">
                <a:latin typeface="Arial"/>
                <a:ea typeface="+mn-lt"/>
                <a:cs typeface="+mn-lt"/>
              </a:rPr>
              <a:t> harm: </a:t>
            </a:r>
            <a:r>
              <a:rPr lang="en-US" sz="2000" dirty="0">
                <a:latin typeface="Arial"/>
                <a:ea typeface="+mn-lt"/>
                <a:cs typeface="+mn-lt"/>
              </a:rPr>
              <a:t>Unresolved conflict can harm the entire </a:t>
            </a:r>
            <a:r>
              <a:rPr lang="en-US" sz="2000" dirty="0" err="1">
                <a:latin typeface="Arial"/>
                <a:ea typeface="+mn-lt"/>
                <a:cs typeface="+mn-lt"/>
              </a:rPr>
              <a:t>organisation</a:t>
            </a:r>
            <a:r>
              <a:rPr lang="en-US" sz="2000" dirty="0">
                <a:latin typeface="Arial"/>
                <a:ea typeface="+mn-lt"/>
                <a:cs typeface="+mn-lt"/>
              </a:rPr>
              <a:t>, leading to higher turnover, absenteeism, and burnout.</a:t>
            </a:r>
            <a:endParaRPr lang="en-US" sz="2000" dirty="0">
              <a:latin typeface="Arial"/>
              <a:cs typeface="Arial"/>
            </a:endParaRPr>
          </a:p>
        </p:txBody>
      </p:sp>
    </p:spTree>
    <p:extLst>
      <p:ext uri="{BB962C8B-B14F-4D97-AF65-F5344CB8AC3E}">
        <p14:creationId xmlns:p14="http://schemas.microsoft.com/office/powerpoint/2010/main" val="3343847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472316" y="239781"/>
            <a:ext cx="11417809" cy="924278"/>
          </a:xfrm>
        </p:spPr>
        <p:txBody>
          <a:bodyPr>
            <a:normAutofit/>
          </a:bodyPr>
          <a:lstStyle/>
          <a:p>
            <a:r>
              <a:rPr lang="en-US" dirty="0">
                <a:latin typeface="Arial"/>
                <a:cs typeface="Arial"/>
              </a:rPr>
              <a:t>Negative Conflict: how can we manage it?</a:t>
            </a:r>
            <a:endParaRPr lang="en-US" dirty="0"/>
          </a:p>
        </p:txBody>
      </p:sp>
      <p:sp>
        <p:nvSpPr>
          <p:cNvPr id="3" name="TextBox 2">
            <a:extLst>
              <a:ext uri="{FF2B5EF4-FFF2-40B4-BE49-F238E27FC236}">
                <a16:creationId xmlns:a16="http://schemas.microsoft.com/office/drawing/2014/main" id="{B886B1B3-A676-CC80-9B01-3A4962A7B70E}"/>
              </a:ext>
            </a:extLst>
          </p:cNvPr>
          <p:cNvSpPr txBox="1"/>
          <p:nvPr/>
        </p:nvSpPr>
        <p:spPr>
          <a:xfrm>
            <a:off x="473242" y="1163053"/>
            <a:ext cx="11413957" cy="45243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buFont typeface=""/>
              <a:buChar char="•"/>
            </a:pPr>
            <a:r>
              <a:rPr lang="en-US" sz="2400" b="1" dirty="0">
                <a:solidFill>
                  <a:srgbClr val="001D35"/>
                </a:solidFill>
                <a:latin typeface="Arial"/>
                <a:cs typeface="Arial"/>
              </a:rPr>
              <a:t>DO NOT IGNORE IT!</a:t>
            </a:r>
          </a:p>
          <a:p>
            <a:pPr marL="228600" indent="-228600">
              <a:buFont typeface=""/>
              <a:buChar char="•"/>
            </a:pPr>
            <a:r>
              <a:rPr lang="en-US" sz="2400" b="1" dirty="0">
                <a:solidFill>
                  <a:srgbClr val="001D35"/>
                </a:solidFill>
                <a:latin typeface="Arial"/>
                <a:cs typeface="Arial"/>
              </a:rPr>
              <a:t>Listen actively</a:t>
            </a:r>
            <a:r>
              <a:rPr lang="en-US" sz="2400" dirty="0">
                <a:solidFill>
                  <a:srgbClr val="001D35"/>
                </a:solidFill>
                <a:latin typeface="Arial"/>
                <a:cs typeface="Arial"/>
              </a:rPr>
              <a:t>: Try to understand the other person's perspective by listening carefully and asking questions if you don't understand. </a:t>
            </a:r>
            <a:endParaRPr lang="en-US" dirty="0"/>
          </a:p>
          <a:p>
            <a:pPr marL="228600" indent="-228600">
              <a:buFont typeface=""/>
              <a:buChar char="•"/>
            </a:pPr>
            <a:r>
              <a:rPr lang="en-US" sz="2400" b="1" dirty="0">
                <a:solidFill>
                  <a:srgbClr val="001D35"/>
                </a:solidFill>
                <a:latin typeface="Arial"/>
                <a:cs typeface="Arial"/>
              </a:rPr>
              <a:t>Think about the resolution</a:t>
            </a:r>
            <a:r>
              <a:rPr lang="en-US" sz="2400" dirty="0">
                <a:solidFill>
                  <a:srgbClr val="001D35"/>
                </a:solidFill>
                <a:latin typeface="Arial"/>
                <a:cs typeface="Arial"/>
              </a:rPr>
              <a:t>: Have a clear goal in mind before you start discussing the conflict. </a:t>
            </a:r>
          </a:p>
          <a:p>
            <a:pPr marL="228600" indent="-228600">
              <a:buFont typeface=""/>
              <a:buChar char="•"/>
            </a:pPr>
            <a:r>
              <a:rPr lang="en-US" sz="2400" b="1" dirty="0">
                <a:solidFill>
                  <a:srgbClr val="001D35"/>
                </a:solidFill>
                <a:latin typeface="Arial"/>
                <a:cs typeface="Arial"/>
              </a:rPr>
              <a:t>Act and speak calmly</a:t>
            </a:r>
            <a:r>
              <a:rPr lang="en-US" sz="2400" dirty="0">
                <a:solidFill>
                  <a:srgbClr val="001D35"/>
                </a:solidFill>
                <a:latin typeface="Arial"/>
                <a:cs typeface="Arial"/>
              </a:rPr>
              <a:t>: Avoid knee-jerk reactions and try to stay calm. Take 3 deep breaths </a:t>
            </a:r>
          </a:p>
          <a:p>
            <a:pPr marL="228600" indent="-228600">
              <a:buFont typeface=""/>
              <a:buChar char="•"/>
            </a:pPr>
            <a:r>
              <a:rPr lang="en-US" sz="2400" b="1" dirty="0">
                <a:solidFill>
                  <a:srgbClr val="001D35"/>
                </a:solidFill>
                <a:latin typeface="Arial"/>
                <a:cs typeface="Arial"/>
              </a:rPr>
              <a:t>Approach conflict with a positive intent</a:t>
            </a:r>
            <a:r>
              <a:rPr lang="en-US" sz="2400" dirty="0">
                <a:solidFill>
                  <a:srgbClr val="001D35"/>
                </a:solidFill>
                <a:latin typeface="Arial"/>
                <a:cs typeface="Arial"/>
              </a:rPr>
              <a:t>: Try to build bridges instead of walls. </a:t>
            </a:r>
          </a:p>
          <a:p>
            <a:pPr marL="228600" indent="-228600">
              <a:buFont typeface=""/>
              <a:buChar char="•"/>
            </a:pPr>
            <a:r>
              <a:rPr lang="en-US" sz="2400" b="1" dirty="0">
                <a:solidFill>
                  <a:srgbClr val="001D35"/>
                </a:solidFill>
                <a:latin typeface="Arial"/>
                <a:cs typeface="Arial"/>
              </a:rPr>
              <a:t>Consider compromise</a:t>
            </a:r>
            <a:r>
              <a:rPr lang="en-US" sz="2400" dirty="0">
                <a:solidFill>
                  <a:srgbClr val="001D35"/>
                </a:solidFill>
                <a:latin typeface="Arial"/>
                <a:cs typeface="Arial"/>
              </a:rPr>
              <a:t>: Compromise can be an effective way to reach an agreement, especially when time is limited or the parties have equal power. </a:t>
            </a:r>
          </a:p>
          <a:p>
            <a:pPr marL="228600" indent="-228600">
              <a:buFont typeface=""/>
              <a:buChar char="•"/>
            </a:pPr>
            <a:r>
              <a:rPr lang="en-US" sz="2400" b="1" dirty="0">
                <a:solidFill>
                  <a:srgbClr val="001D35"/>
                </a:solidFill>
                <a:latin typeface="Arial"/>
                <a:cs typeface="Arial"/>
              </a:rPr>
              <a:t>Agree to disagree</a:t>
            </a:r>
            <a:r>
              <a:rPr lang="en-US" sz="2400" dirty="0">
                <a:solidFill>
                  <a:srgbClr val="001D35"/>
                </a:solidFill>
                <a:latin typeface="Arial"/>
                <a:cs typeface="Arial"/>
              </a:rPr>
              <a:t>: Try to come up with multiple solutions to the problem so that everyone can find a resolution they're satisfied with.</a:t>
            </a:r>
            <a:endParaRPr lang="en-US" dirty="0"/>
          </a:p>
        </p:txBody>
      </p:sp>
    </p:spTree>
    <p:extLst>
      <p:ext uri="{BB962C8B-B14F-4D97-AF65-F5344CB8AC3E}">
        <p14:creationId xmlns:p14="http://schemas.microsoft.com/office/powerpoint/2010/main" val="2537593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472316" y="31234"/>
            <a:ext cx="11417809" cy="924278"/>
          </a:xfrm>
        </p:spPr>
        <p:txBody>
          <a:bodyPr>
            <a:normAutofit/>
          </a:bodyPr>
          <a:lstStyle/>
          <a:p>
            <a:r>
              <a:rPr lang="en-US" dirty="0">
                <a:latin typeface="Arial"/>
                <a:cs typeface="Arial"/>
              </a:rPr>
              <a:t>How do we respond to conflict?</a:t>
            </a:r>
            <a:endParaRPr lang="en-US" dirty="0"/>
          </a:p>
        </p:txBody>
      </p:sp>
      <p:sp>
        <p:nvSpPr>
          <p:cNvPr id="3" name="TextBox 2">
            <a:extLst>
              <a:ext uri="{FF2B5EF4-FFF2-40B4-BE49-F238E27FC236}">
                <a16:creationId xmlns:a16="http://schemas.microsoft.com/office/drawing/2014/main" id="{B886B1B3-A676-CC80-9B01-3A4962A7B70E}"/>
              </a:ext>
            </a:extLst>
          </p:cNvPr>
          <p:cNvSpPr txBox="1"/>
          <p:nvPr/>
        </p:nvSpPr>
        <p:spPr>
          <a:xfrm>
            <a:off x="7243009" y="3192380"/>
            <a:ext cx="464418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dirty="0">
                <a:solidFill>
                  <a:srgbClr val="001D35"/>
                </a:solidFill>
                <a:ea typeface="+mn-lt"/>
                <a:cs typeface="+mn-lt"/>
                <a:hlinkClick r:id="rId3"/>
              </a:rPr>
              <a:t>https://youtu.be/HxgSjnWSzf8</a:t>
            </a:r>
            <a:r>
              <a:rPr lang="en-US" sz="2400" dirty="0">
                <a:solidFill>
                  <a:srgbClr val="001D35"/>
                </a:solidFill>
                <a:ea typeface="+mn-lt"/>
                <a:cs typeface="+mn-lt"/>
              </a:rPr>
              <a:t> </a:t>
            </a:r>
            <a:endParaRPr lang="en-US" dirty="0"/>
          </a:p>
        </p:txBody>
      </p:sp>
      <p:pic>
        <p:nvPicPr>
          <p:cNvPr id="4" name="Picture 3" descr="Thomas-Kilmann Conflict Model ...">
            <a:extLst>
              <a:ext uri="{FF2B5EF4-FFF2-40B4-BE49-F238E27FC236}">
                <a16:creationId xmlns:a16="http://schemas.microsoft.com/office/drawing/2014/main" id="{740C7A3B-00B0-7576-F119-0D4D6A6C7C14}"/>
              </a:ext>
            </a:extLst>
          </p:cNvPr>
          <p:cNvPicPr>
            <a:picLocks noChangeAspect="1"/>
          </p:cNvPicPr>
          <p:nvPr/>
        </p:nvPicPr>
        <p:blipFill>
          <a:blip r:embed="rId4"/>
          <a:stretch>
            <a:fillRect/>
          </a:stretch>
        </p:blipFill>
        <p:spPr>
          <a:xfrm>
            <a:off x="1103898" y="957013"/>
            <a:ext cx="6102015" cy="4599070"/>
          </a:xfrm>
          <a:prstGeom prst="rect">
            <a:avLst/>
          </a:prstGeom>
        </p:spPr>
      </p:pic>
    </p:spTree>
    <p:extLst>
      <p:ext uri="{BB962C8B-B14F-4D97-AF65-F5344CB8AC3E}">
        <p14:creationId xmlns:p14="http://schemas.microsoft.com/office/powerpoint/2010/main" val="42138053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14858C-025B-2FD3-4FA3-7BD29629A89B}"/>
              </a:ext>
            </a:extLst>
          </p:cNvPr>
          <p:cNvSpPr>
            <a:spLocks noGrp="1"/>
          </p:cNvSpPr>
          <p:nvPr>
            <p:ph type="title"/>
          </p:nvPr>
        </p:nvSpPr>
        <p:spPr>
          <a:xfrm>
            <a:off x="609600" y="274638"/>
            <a:ext cx="10972800" cy="1143000"/>
          </a:xfrm>
        </p:spPr>
        <p:txBody>
          <a:bodyPr anchor="ctr">
            <a:normAutofit/>
          </a:bodyPr>
          <a:lstStyle/>
          <a:p>
            <a:r>
              <a:rPr lang="en-GB" dirty="0"/>
              <a:t>Competing</a:t>
            </a:r>
          </a:p>
        </p:txBody>
      </p:sp>
      <p:pic>
        <p:nvPicPr>
          <p:cNvPr id="5122" name="Picture 2" descr="Competition Is Bad For Business ...">
            <a:extLst>
              <a:ext uri="{FF2B5EF4-FFF2-40B4-BE49-F238E27FC236}">
                <a16:creationId xmlns:a16="http://schemas.microsoft.com/office/drawing/2014/main" id="{70C0FC96-7657-E013-E6BE-F6F7931D28A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 y="2062682"/>
            <a:ext cx="5384800" cy="3064078"/>
          </a:xfrm>
          <a:prstGeom prst="rect">
            <a:avLst/>
          </a:prstGeom>
          <a:solidFill>
            <a:srgbClr val="FFFFFF"/>
          </a:solidFill>
        </p:spPr>
      </p:pic>
      <p:sp>
        <p:nvSpPr>
          <p:cNvPr id="3" name="Content Placeholder 2">
            <a:extLst>
              <a:ext uri="{FF2B5EF4-FFF2-40B4-BE49-F238E27FC236}">
                <a16:creationId xmlns:a16="http://schemas.microsoft.com/office/drawing/2014/main" id="{F84AF85B-DF97-72FB-5C24-FD61279C2E67}"/>
              </a:ext>
            </a:extLst>
          </p:cNvPr>
          <p:cNvSpPr>
            <a:spLocks noGrp="1"/>
          </p:cNvSpPr>
          <p:nvPr>
            <p:ph sz="half" idx="2"/>
          </p:nvPr>
        </p:nvSpPr>
        <p:spPr>
          <a:xfrm>
            <a:off x="6197600" y="1600201"/>
            <a:ext cx="5384800" cy="3989040"/>
          </a:xfrm>
        </p:spPr>
        <p:txBody>
          <a:bodyPr>
            <a:normAutofit/>
          </a:bodyPr>
          <a:lstStyle/>
          <a:p>
            <a:r>
              <a:rPr lang="en-GB" dirty="0"/>
              <a:t>This style reflects a desire to satisfy one's own concerns at the expense of others. It is a power-oriented mode where you pursue your own goals strongly, often seen in situations requiring quick, decisive action but may harm relationships if overused.</a:t>
            </a:r>
          </a:p>
        </p:txBody>
      </p:sp>
    </p:spTree>
    <p:extLst>
      <p:ext uri="{BB962C8B-B14F-4D97-AF65-F5344CB8AC3E}">
        <p14:creationId xmlns:p14="http://schemas.microsoft.com/office/powerpoint/2010/main" val="850266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E64ECC-C76F-ABFB-FA0F-508783821A32}"/>
              </a:ext>
            </a:extLst>
          </p:cNvPr>
          <p:cNvSpPr>
            <a:spLocks noGrp="1"/>
          </p:cNvSpPr>
          <p:nvPr>
            <p:ph type="title"/>
          </p:nvPr>
        </p:nvSpPr>
        <p:spPr>
          <a:xfrm>
            <a:off x="609600" y="274638"/>
            <a:ext cx="10972800" cy="1143000"/>
          </a:xfrm>
        </p:spPr>
        <p:txBody>
          <a:bodyPr anchor="ctr">
            <a:normAutofit/>
          </a:bodyPr>
          <a:lstStyle/>
          <a:p>
            <a:r>
              <a:rPr lang="en-GB" dirty="0"/>
              <a:t>Avoiding</a:t>
            </a:r>
          </a:p>
        </p:txBody>
      </p:sp>
      <p:sp>
        <p:nvSpPr>
          <p:cNvPr id="3" name="Content Placeholder 2">
            <a:extLst>
              <a:ext uri="{FF2B5EF4-FFF2-40B4-BE49-F238E27FC236}">
                <a16:creationId xmlns:a16="http://schemas.microsoft.com/office/drawing/2014/main" id="{72788CA0-DDC9-48AE-77B8-787B395B8BA6}"/>
              </a:ext>
            </a:extLst>
          </p:cNvPr>
          <p:cNvSpPr>
            <a:spLocks noGrp="1"/>
          </p:cNvSpPr>
          <p:nvPr>
            <p:ph sz="half" idx="1"/>
          </p:nvPr>
        </p:nvSpPr>
        <p:spPr>
          <a:xfrm>
            <a:off x="609600" y="1600201"/>
            <a:ext cx="5384800" cy="3989040"/>
          </a:xfrm>
        </p:spPr>
        <p:txBody>
          <a:bodyPr>
            <a:normAutofit/>
          </a:bodyPr>
          <a:lstStyle/>
          <a:p>
            <a:r>
              <a:rPr lang="en-GB" dirty="0"/>
              <a:t>Avoiding means not addressing the conflict directly, ignoring or withdrawing from the issue. It is useful when the conflict is trivial or when more time is needed, but it does not resolve the underlying problem.</a:t>
            </a:r>
          </a:p>
        </p:txBody>
      </p:sp>
      <p:pic>
        <p:nvPicPr>
          <p:cNvPr id="4098" name="Picture 2" descr="Avoiding People Royalty-Free Images ...">
            <a:extLst>
              <a:ext uri="{FF2B5EF4-FFF2-40B4-BE49-F238E27FC236}">
                <a16:creationId xmlns:a16="http://schemas.microsoft.com/office/drawing/2014/main" id="{E7887096-EC21-627C-C721-52EB25F2440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227213" y="1600201"/>
            <a:ext cx="5325574" cy="3989040"/>
          </a:xfrm>
          <a:prstGeom prst="rect">
            <a:avLst/>
          </a:prstGeom>
          <a:solidFill>
            <a:srgbClr val="FFFFFF"/>
          </a:solidFill>
        </p:spPr>
      </p:pic>
    </p:spTree>
    <p:extLst>
      <p:ext uri="{BB962C8B-B14F-4D97-AF65-F5344CB8AC3E}">
        <p14:creationId xmlns:p14="http://schemas.microsoft.com/office/powerpoint/2010/main" val="5278059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AC39C-1176-8894-5620-B0FC67BC9B62}"/>
              </a:ext>
            </a:extLst>
          </p:cNvPr>
          <p:cNvSpPr>
            <a:spLocks noGrp="1"/>
          </p:cNvSpPr>
          <p:nvPr>
            <p:ph type="title"/>
          </p:nvPr>
        </p:nvSpPr>
        <p:spPr>
          <a:xfrm>
            <a:off x="609600" y="274638"/>
            <a:ext cx="10972800" cy="1143000"/>
          </a:xfrm>
        </p:spPr>
        <p:txBody>
          <a:bodyPr anchor="ctr">
            <a:normAutofit/>
          </a:bodyPr>
          <a:lstStyle/>
          <a:p>
            <a:r>
              <a:rPr lang="en-GB" dirty="0"/>
              <a:t>Accommodating</a:t>
            </a:r>
          </a:p>
        </p:txBody>
      </p:sp>
      <p:pic>
        <p:nvPicPr>
          <p:cNvPr id="3074" name="Picture 2" descr="The Toxic Childhood Habit of Over ...">
            <a:extLst>
              <a:ext uri="{FF2B5EF4-FFF2-40B4-BE49-F238E27FC236}">
                <a16:creationId xmlns:a16="http://schemas.microsoft.com/office/drawing/2014/main" id="{ABE6077E-0D3C-E76F-13B7-FA5B818115A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 y="1958714"/>
            <a:ext cx="5384800" cy="3272013"/>
          </a:xfrm>
          <a:prstGeom prst="rect">
            <a:avLst/>
          </a:prstGeom>
          <a:solidFill>
            <a:srgbClr val="FFFFFF"/>
          </a:solidFill>
        </p:spPr>
      </p:pic>
      <p:sp>
        <p:nvSpPr>
          <p:cNvPr id="3" name="Content Placeholder 2">
            <a:extLst>
              <a:ext uri="{FF2B5EF4-FFF2-40B4-BE49-F238E27FC236}">
                <a16:creationId xmlns:a16="http://schemas.microsoft.com/office/drawing/2014/main" id="{D1BB540E-D58C-105B-F0BC-811739CC68F8}"/>
              </a:ext>
            </a:extLst>
          </p:cNvPr>
          <p:cNvSpPr>
            <a:spLocks noGrp="1"/>
          </p:cNvSpPr>
          <p:nvPr>
            <p:ph sz="half" idx="2"/>
          </p:nvPr>
        </p:nvSpPr>
        <p:spPr>
          <a:xfrm>
            <a:off x="6197600" y="1600201"/>
            <a:ext cx="5384800" cy="3989040"/>
          </a:xfrm>
        </p:spPr>
        <p:txBody>
          <a:bodyPr>
            <a:normAutofit/>
          </a:bodyPr>
          <a:lstStyle/>
          <a:p>
            <a:r>
              <a:rPr lang="en-GB" dirty="0"/>
              <a:t>Accommodating involves putting others' needs above your own. This style may be used to preserve harmony or relationships but can lead to neglecting one's own concerns over time.</a:t>
            </a:r>
          </a:p>
        </p:txBody>
      </p:sp>
    </p:spTree>
    <p:extLst>
      <p:ext uri="{BB962C8B-B14F-4D97-AF65-F5344CB8AC3E}">
        <p14:creationId xmlns:p14="http://schemas.microsoft.com/office/powerpoint/2010/main" val="22603441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D6ECC8-65D6-C539-5BAA-22071F18787D}"/>
              </a:ext>
            </a:extLst>
          </p:cNvPr>
          <p:cNvSpPr>
            <a:spLocks noGrp="1"/>
          </p:cNvSpPr>
          <p:nvPr>
            <p:ph type="title"/>
          </p:nvPr>
        </p:nvSpPr>
        <p:spPr>
          <a:xfrm>
            <a:off x="609600" y="274638"/>
            <a:ext cx="10972800" cy="1143000"/>
          </a:xfrm>
        </p:spPr>
        <p:txBody>
          <a:bodyPr anchor="ctr">
            <a:normAutofit/>
          </a:bodyPr>
          <a:lstStyle/>
          <a:p>
            <a:r>
              <a:rPr lang="en-GB" dirty="0"/>
              <a:t>Collaborating</a:t>
            </a:r>
          </a:p>
        </p:txBody>
      </p:sp>
      <p:sp>
        <p:nvSpPr>
          <p:cNvPr id="3" name="Content Placeholder 2">
            <a:extLst>
              <a:ext uri="{FF2B5EF4-FFF2-40B4-BE49-F238E27FC236}">
                <a16:creationId xmlns:a16="http://schemas.microsoft.com/office/drawing/2014/main" id="{E1945137-A439-D38A-FC29-DD4309519E62}"/>
              </a:ext>
            </a:extLst>
          </p:cNvPr>
          <p:cNvSpPr>
            <a:spLocks noGrp="1"/>
          </p:cNvSpPr>
          <p:nvPr>
            <p:ph sz="half" idx="1"/>
          </p:nvPr>
        </p:nvSpPr>
        <p:spPr>
          <a:xfrm>
            <a:off x="609600" y="1600201"/>
            <a:ext cx="5384800" cy="3989040"/>
          </a:xfrm>
        </p:spPr>
        <p:txBody>
          <a:bodyPr>
            <a:normAutofit/>
          </a:bodyPr>
          <a:lstStyle/>
          <a:p>
            <a:pPr>
              <a:lnSpc>
                <a:spcPct val="90000"/>
              </a:lnSpc>
            </a:pPr>
            <a:r>
              <a:rPr lang="en-GB" dirty="0"/>
              <a:t>Collaborating is an approach that seeks a win-win solution by addressing the concerns of all parties. It involves open dialogue and creative problem-solving. Although it can be resource-intensive and time-consuming, it often results in the most sustainable outcomes.</a:t>
            </a:r>
            <a:endParaRPr lang="en-GB"/>
          </a:p>
        </p:txBody>
      </p:sp>
      <p:pic>
        <p:nvPicPr>
          <p:cNvPr id="2050" name="Picture 2" descr="EdgePoint Learning">
            <a:extLst>
              <a:ext uri="{FF2B5EF4-FFF2-40B4-BE49-F238E27FC236}">
                <a16:creationId xmlns:a16="http://schemas.microsoft.com/office/drawing/2014/main" id="{DAE55CF4-9136-59B2-E51C-843E1C139D50}"/>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l="12200" r="12205" b="-1"/>
          <a:stretch>
            <a:fillRect/>
          </a:stretch>
        </p:blipFill>
        <p:spPr bwMode="auto">
          <a:xfrm>
            <a:off x="6197600" y="1600201"/>
            <a:ext cx="5384800" cy="3989040"/>
          </a:xfrm>
          <a:prstGeom prst="rect">
            <a:avLst/>
          </a:prstGeom>
          <a:solidFill>
            <a:srgbClr val="FFFFFF"/>
          </a:solidFill>
        </p:spPr>
      </p:pic>
    </p:spTree>
    <p:extLst>
      <p:ext uri="{BB962C8B-B14F-4D97-AF65-F5344CB8AC3E}">
        <p14:creationId xmlns:p14="http://schemas.microsoft.com/office/powerpoint/2010/main" val="3329308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32042-B893-6177-FE73-2B1EE4B4350D}"/>
              </a:ext>
            </a:extLst>
          </p:cNvPr>
          <p:cNvSpPr>
            <a:spLocks noGrp="1"/>
          </p:cNvSpPr>
          <p:nvPr>
            <p:ph type="title"/>
          </p:nvPr>
        </p:nvSpPr>
        <p:spPr>
          <a:xfrm>
            <a:off x="609600" y="274638"/>
            <a:ext cx="10972800" cy="1143000"/>
          </a:xfrm>
        </p:spPr>
        <p:txBody>
          <a:bodyPr anchor="ctr">
            <a:normAutofit/>
          </a:bodyPr>
          <a:lstStyle/>
          <a:p>
            <a:r>
              <a:rPr lang="en-GB" dirty="0"/>
              <a:t>Compromising</a:t>
            </a:r>
          </a:p>
        </p:txBody>
      </p:sp>
      <p:pic>
        <p:nvPicPr>
          <p:cNvPr id="1026" name="Picture 2" descr="What Exactly is Compromise? | by Andrew ...">
            <a:extLst>
              <a:ext uri="{FF2B5EF4-FFF2-40B4-BE49-F238E27FC236}">
                <a16:creationId xmlns:a16="http://schemas.microsoft.com/office/drawing/2014/main" id="{F4994284-07B4-E56B-4C2E-045B1854F83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 y="2086977"/>
            <a:ext cx="5384800" cy="3015488"/>
          </a:xfrm>
          <a:prstGeom prst="rect">
            <a:avLst/>
          </a:prstGeom>
          <a:solidFill>
            <a:srgbClr val="FFFFFF"/>
          </a:solidFill>
        </p:spPr>
      </p:pic>
      <p:sp>
        <p:nvSpPr>
          <p:cNvPr id="3" name="Content Placeholder 2">
            <a:extLst>
              <a:ext uri="{FF2B5EF4-FFF2-40B4-BE49-F238E27FC236}">
                <a16:creationId xmlns:a16="http://schemas.microsoft.com/office/drawing/2014/main" id="{4815A8A0-418F-35D2-42E0-49D8AB37C0E5}"/>
              </a:ext>
            </a:extLst>
          </p:cNvPr>
          <p:cNvSpPr>
            <a:spLocks noGrp="1"/>
          </p:cNvSpPr>
          <p:nvPr>
            <p:ph sz="half" idx="2"/>
          </p:nvPr>
        </p:nvSpPr>
        <p:spPr>
          <a:xfrm>
            <a:off x="6197600" y="1600201"/>
            <a:ext cx="5384800" cy="3989040"/>
          </a:xfrm>
        </p:spPr>
        <p:txBody>
          <a:bodyPr>
            <a:normAutofit/>
          </a:bodyPr>
          <a:lstStyle/>
          <a:p>
            <a:r>
              <a:rPr lang="en-GB" dirty="0"/>
              <a:t>Compromising finds a middle ground where both parties give up something. It is a practical option when time is limited or when a temporary solution is needed, but it may leave both parties partially dissatisfied.</a:t>
            </a:r>
          </a:p>
        </p:txBody>
      </p:sp>
    </p:spTree>
    <p:extLst>
      <p:ext uri="{BB962C8B-B14F-4D97-AF65-F5344CB8AC3E}">
        <p14:creationId xmlns:p14="http://schemas.microsoft.com/office/powerpoint/2010/main" val="38397620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392105" y="311971"/>
            <a:ext cx="11417809" cy="924278"/>
          </a:xfrm>
        </p:spPr>
        <p:txBody>
          <a:bodyPr>
            <a:normAutofit fontScale="90000"/>
          </a:bodyPr>
          <a:lstStyle/>
          <a:p>
            <a:r>
              <a:rPr lang="en-US" dirty="0">
                <a:latin typeface="Arial"/>
                <a:cs typeface="Arial"/>
              </a:rPr>
              <a:t>Thomas-Kilmann: how do you respond to conflict?</a:t>
            </a:r>
            <a:endParaRPr lang="en-US" dirty="0"/>
          </a:p>
        </p:txBody>
      </p:sp>
      <p:pic>
        <p:nvPicPr>
          <p:cNvPr id="6" name="Picture 5" descr="identifying conflict management style ...">
            <a:extLst>
              <a:ext uri="{FF2B5EF4-FFF2-40B4-BE49-F238E27FC236}">
                <a16:creationId xmlns:a16="http://schemas.microsoft.com/office/drawing/2014/main" id="{AB885AD2-4C57-509C-B634-C8BF76B7AC0C}"/>
              </a:ext>
            </a:extLst>
          </p:cNvPr>
          <p:cNvPicPr>
            <a:picLocks noChangeAspect="1"/>
          </p:cNvPicPr>
          <p:nvPr/>
        </p:nvPicPr>
        <p:blipFill>
          <a:blip r:embed="rId3"/>
          <a:stretch>
            <a:fillRect/>
          </a:stretch>
        </p:blipFill>
        <p:spPr>
          <a:xfrm>
            <a:off x="2855640" y="1560847"/>
            <a:ext cx="6102517" cy="3736306"/>
          </a:xfrm>
          <a:prstGeom prst="rect">
            <a:avLst/>
          </a:prstGeom>
        </p:spPr>
      </p:pic>
    </p:spTree>
    <p:extLst>
      <p:ext uri="{BB962C8B-B14F-4D97-AF65-F5344CB8AC3E}">
        <p14:creationId xmlns:p14="http://schemas.microsoft.com/office/powerpoint/2010/main" val="21296677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392105" y="311971"/>
            <a:ext cx="11417809" cy="4236972"/>
          </a:xfrm>
        </p:spPr>
        <p:txBody>
          <a:bodyPr>
            <a:normAutofit/>
          </a:bodyPr>
          <a:lstStyle/>
          <a:p>
            <a:r>
              <a:rPr lang="en-US" b="1" dirty="0">
                <a:latin typeface="Arial"/>
                <a:cs typeface="Arial"/>
              </a:rPr>
              <a:t>Conflict:</a:t>
            </a:r>
            <a:br>
              <a:rPr lang="en-US" b="1" dirty="0">
                <a:latin typeface="Arial"/>
                <a:cs typeface="Arial"/>
              </a:rPr>
            </a:br>
            <a:br>
              <a:rPr lang="en-US" dirty="0">
                <a:latin typeface="Arial"/>
                <a:cs typeface="Arial"/>
              </a:rPr>
            </a:br>
            <a:r>
              <a:rPr lang="en-US" dirty="0">
                <a:latin typeface="Arial"/>
                <a:cs typeface="Arial"/>
              </a:rPr>
              <a:t>What have you noticed generally? </a:t>
            </a:r>
            <a:br>
              <a:rPr lang="en-US" dirty="0">
                <a:latin typeface="Arial"/>
                <a:cs typeface="Arial"/>
              </a:rPr>
            </a:br>
            <a:r>
              <a:rPr lang="en-US" dirty="0">
                <a:latin typeface="Arial"/>
                <a:cs typeface="Arial"/>
              </a:rPr>
              <a:t>What have you noticed about yourself?</a:t>
            </a:r>
          </a:p>
        </p:txBody>
      </p:sp>
    </p:spTree>
    <p:extLst>
      <p:ext uri="{BB962C8B-B14F-4D97-AF65-F5344CB8AC3E}">
        <p14:creationId xmlns:p14="http://schemas.microsoft.com/office/powerpoint/2010/main" val="7651988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3D18709B-75B7-B0EF-BDAE-9059CAFCDAE8}"/>
              </a:ext>
            </a:extLst>
          </p:cNvPr>
          <p:cNvSpPr txBox="1">
            <a:spLocks/>
          </p:cNvSpPr>
          <p:nvPr/>
        </p:nvSpPr>
        <p:spPr>
          <a:xfrm>
            <a:off x="93408" y="285750"/>
            <a:ext cx="10107048" cy="948491"/>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Noticing Drama Triangles (Karpman, 1968)</a:t>
            </a:r>
          </a:p>
        </p:txBody>
      </p:sp>
      <p:pic>
        <p:nvPicPr>
          <p:cNvPr id="5" name="Picture 2" descr="Victim Stock Illustrations – 24,032 Victim Stock Illustrations, Vectors &amp;  Clipart - Dreamstime">
            <a:extLst>
              <a:ext uri="{FF2B5EF4-FFF2-40B4-BE49-F238E27FC236}">
                <a16:creationId xmlns:a16="http://schemas.microsoft.com/office/drawing/2014/main" id="{BEC93F3D-905F-039A-270B-2ECB1EDFB188}"/>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570" b="9983"/>
          <a:stretch/>
        </p:blipFill>
        <p:spPr bwMode="auto">
          <a:xfrm>
            <a:off x="5092342" y="4348738"/>
            <a:ext cx="2007316" cy="1457477"/>
          </a:xfrm>
          <a:prstGeom prst="rect">
            <a:avLst/>
          </a:prstGeom>
          <a:noFill/>
          <a:effectLst>
            <a:softEdge rad="22081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C90D8E6E-6CBA-1BF9-87C1-19C9DD93D6D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58137" y="1299167"/>
            <a:ext cx="1671638" cy="1671638"/>
          </a:xfrm>
          <a:prstGeom prst="rect">
            <a:avLst/>
          </a:prstGeom>
          <a:noFill/>
          <a:effectLst>
            <a:softEdge rad="146803"/>
          </a:effectLst>
          <a:extLst>
            <a:ext uri="{909E8E84-426E-40DD-AFC4-6F175D3DCCD1}">
              <a14:hiddenFill xmlns:a14="http://schemas.microsoft.com/office/drawing/2010/main">
                <a:solidFill>
                  <a:srgbClr val="FFFFFF"/>
                </a:solidFill>
              </a14:hiddenFill>
            </a:ext>
          </a:extLst>
        </p:spPr>
      </p:pic>
      <p:pic>
        <p:nvPicPr>
          <p:cNvPr id="7" name="Picture 6" descr="Framed Print - Cartoon Wonder Woman (Marvel Children's Bedroom Picture  Superman) | eBay">
            <a:extLst>
              <a:ext uri="{FF2B5EF4-FFF2-40B4-BE49-F238E27FC236}">
                <a16:creationId xmlns:a16="http://schemas.microsoft.com/office/drawing/2014/main" id="{CEC43579-E567-C093-2E63-E2E2527BB01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27915" y="1350416"/>
            <a:ext cx="1978270" cy="1671638"/>
          </a:xfrm>
          <a:prstGeom prst="rect">
            <a:avLst/>
          </a:prstGeom>
          <a:solidFill>
            <a:schemeClr val="accent1"/>
          </a:solidFill>
          <a:effectLst>
            <a:softEdge rad="167203"/>
          </a:effectLst>
        </p:spPr>
      </p:pic>
      <p:sp>
        <p:nvSpPr>
          <p:cNvPr id="8" name="Left-right Arrow 7">
            <a:extLst>
              <a:ext uri="{FF2B5EF4-FFF2-40B4-BE49-F238E27FC236}">
                <a16:creationId xmlns:a16="http://schemas.microsoft.com/office/drawing/2014/main" id="{B016783A-5BC6-7F39-38D3-253607056B92}"/>
              </a:ext>
            </a:extLst>
          </p:cNvPr>
          <p:cNvSpPr/>
          <p:nvPr/>
        </p:nvSpPr>
        <p:spPr>
          <a:xfrm>
            <a:off x="4778507" y="1916604"/>
            <a:ext cx="2634986"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Left-right Arrow 8">
            <a:extLst>
              <a:ext uri="{FF2B5EF4-FFF2-40B4-BE49-F238E27FC236}">
                <a16:creationId xmlns:a16="http://schemas.microsoft.com/office/drawing/2014/main" id="{0B823E8B-1415-C1F4-7C34-510CE1418CA9}"/>
              </a:ext>
            </a:extLst>
          </p:cNvPr>
          <p:cNvSpPr/>
          <p:nvPr/>
        </p:nvSpPr>
        <p:spPr>
          <a:xfrm rot="19303277">
            <a:off x="7293892" y="389952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Left-right Arrow 9">
            <a:extLst>
              <a:ext uri="{FF2B5EF4-FFF2-40B4-BE49-F238E27FC236}">
                <a16:creationId xmlns:a16="http://schemas.microsoft.com/office/drawing/2014/main" id="{4A92CEE8-E1D8-74C0-56CE-52FA54B11D0B}"/>
              </a:ext>
            </a:extLst>
          </p:cNvPr>
          <p:cNvSpPr/>
          <p:nvPr/>
        </p:nvSpPr>
        <p:spPr>
          <a:xfrm rot="2201243">
            <a:off x="3045563" y="4020214"/>
            <a:ext cx="1841794" cy="436763"/>
          </a:xfrm>
          <a:prstGeom prst="leftRightArrow">
            <a:avLst/>
          </a:prstGeom>
          <a:gradFill>
            <a:gsLst>
              <a:gs pos="0">
                <a:srgbClr val="FFC000"/>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6094F48-0D31-1CE2-189E-D2E2CCBC5EAA}"/>
              </a:ext>
            </a:extLst>
          </p:cNvPr>
          <p:cNvSpPr txBox="1"/>
          <p:nvPr/>
        </p:nvSpPr>
        <p:spPr>
          <a:xfrm>
            <a:off x="979309" y="2030788"/>
            <a:ext cx="1632178" cy="400110"/>
          </a:xfrm>
          <a:prstGeom prst="rect">
            <a:avLst/>
          </a:prstGeom>
          <a:noFill/>
        </p:spPr>
        <p:txBody>
          <a:bodyPr wrap="none" rtlCol="0">
            <a:spAutoFit/>
          </a:bodyPr>
          <a:lstStyle/>
          <a:p>
            <a:r>
              <a:rPr lang="en-GB" sz="2000" b="1" dirty="0"/>
              <a:t>The Rescuer</a:t>
            </a:r>
          </a:p>
        </p:txBody>
      </p:sp>
      <p:sp>
        <p:nvSpPr>
          <p:cNvPr id="3" name="TextBox 2">
            <a:extLst>
              <a:ext uri="{FF2B5EF4-FFF2-40B4-BE49-F238E27FC236}">
                <a16:creationId xmlns:a16="http://schemas.microsoft.com/office/drawing/2014/main" id="{F5D43632-358C-22E1-0AD2-A4009F5A9A78}"/>
              </a:ext>
            </a:extLst>
          </p:cNvPr>
          <p:cNvSpPr txBox="1"/>
          <p:nvPr/>
        </p:nvSpPr>
        <p:spPr>
          <a:xfrm>
            <a:off x="9525168" y="1986180"/>
            <a:ext cx="1980863" cy="400110"/>
          </a:xfrm>
          <a:prstGeom prst="rect">
            <a:avLst/>
          </a:prstGeom>
          <a:noFill/>
        </p:spPr>
        <p:txBody>
          <a:bodyPr wrap="none" rtlCol="0">
            <a:spAutoFit/>
          </a:bodyPr>
          <a:lstStyle/>
          <a:p>
            <a:r>
              <a:rPr lang="en-GB" sz="2000" b="1" dirty="0"/>
              <a:t>The Persecutor</a:t>
            </a:r>
          </a:p>
        </p:txBody>
      </p:sp>
      <p:sp>
        <p:nvSpPr>
          <p:cNvPr id="12" name="TextBox 11">
            <a:extLst>
              <a:ext uri="{FF2B5EF4-FFF2-40B4-BE49-F238E27FC236}">
                <a16:creationId xmlns:a16="http://schemas.microsoft.com/office/drawing/2014/main" id="{89D0C85E-311E-FC1F-ABC5-4415FD72C769}"/>
              </a:ext>
            </a:extLst>
          </p:cNvPr>
          <p:cNvSpPr txBox="1"/>
          <p:nvPr/>
        </p:nvSpPr>
        <p:spPr>
          <a:xfrm>
            <a:off x="5231904" y="3683964"/>
            <a:ext cx="1473480" cy="400110"/>
          </a:xfrm>
          <a:prstGeom prst="rect">
            <a:avLst/>
          </a:prstGeom>
          <a:noFill/>
        </p:spPr>
        <p:txBody>
          <a:bodyPr wrap="none" rtlCol="0">
            <a:spAutoFit/>
          </a:bodyPr>
          <a:lstStyle/>
          <a:p>
            <a:r>
              <a:rPr lang="en-GB" sz="2000" b="1" dirty="0"/>
              <a:t>The Victim</a:t>
            </a:r>
          </a:p>
        </p:txBody>
      </p:sp>
    </p:spTree>
    <p:extLst>
      <p:ext uri="{BB962C8B-B14F-4D97-AF65-F5344CB8AC3E}">
        <p14:creationId xmlns:p14="http://schemas.microsoft.com/office/powerpoint/2010/main" val="2960119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912A-94F9-4A34-9967-45AD10ADDBA3}"/>
              </a:ext>
            </a:extLst>
          </p:cNvPr>
          <p:cNvSpPr>
            <a:spLocks noGrp="1"/>
          </p:cNvSpPr>
          <p:nvPr>
            <p:ph type="title"/>
          </p:nvPr>
        </p:nvSpPr>
        <p:spPr/>
        <p:txBody>
          <a:bodyPr>
            <a:normAutofit/>
          </a:bodyPr>
          <a:lstStyle/>
          <a:p>
            <a:r>
              <a:rPr lang="en-GB" b="1" dirty="0"/>
              <a:t>Drama Triangles</a:t>
            </a:r>
          </a:p>
        </p:txBody>
      </p:sp>
      <p:sp>
        <p:nvSpPr>
          <p:cNvPr id="3" name="Content Placeholder 2">
            <a:extLst>
              <a:ext uri="{FF2B5EF4-FFF2-40B4-BE49-F238E27FC236}">
                <a16:creationId xmlns:a16="http://schemas.microsoft.com/office/drawing/2014/main" id="{8278CD75-BC25-413D-B823-09954F78522F}"/>
              </a:ext>
            </a:extLst>
          </p:cNvPr>
          <p:cNvSpPr>
            <a:spLocks noGrp="1"/>
          </p:cNvSpPr>
          <p:nvPr>
            <p:ph idx="1"/>
          </p:nvPr>
        </p:nvSpPr>
        <p:spPr>
          <a:xfrm>
            <a:off x="335360" y="1268760"/>
            <a:ext cx="11521280" cy="4248472"/>
          </a:xfrm>
        </p:spPr>
        <p:txBody>
          <a:bodyPr>
            <a:noAutofit/>
          </a:bodyPr>
          <a:lstStyle/>
          <a:p>
            <a:pPr algn="ctr">
              <a:buFont typeface="+mj-lt"/>
              <a:buAutoNum type="arabicPeriod"/>
            </a:pPr>
            <a:r>
              <a:rPr lang="en-GB" sz="2800" dirty="0"/>
              <a:t>Roles in the Triangle</a:t>
            </a:r>
          </a:p>
          <a:p>
            <a:pPr algn="ctr">
              <a:buFont typeface="+mj-lt"/>
              <a:buAutoNum type="arabicPeriod"/>
            </a:pPr>
            <a:r>
              <a:rPr lang="en-GB" sz="2800" dirty="0"/>
              <a:t>Shifting roles</a:t>
            </a:r>
          </a:p>
          <a:p>
            <a:pPr algn="ctr">
              <a:buFont typeface="+mj-lt"/>
              <a:buAutoNum type="arabicPeriod"/>
            </a:pPr>
            <a:r>
              <a:rPr lang="en-GB" sz="2800" dirty="0"/>
              <a:t>Cycle of dysfunction</a:t>
            </a:r>
          </a:p>
          <a:p>
            <a:pPr algn="ctr">
              <a:buFont typeface="+mj-lt"/>
              <a:buAutoNum type="arabicPeriod"/>
            </a:pPr>
            <a:r>
              <a:rPr lang="en-GB" sz="2800" dirty="0"/>
              <a:t>Emotional pay off</a:t>
            </a:r>
          </a:p>
          <a:p>
            <a:pPr algn="ctr">
              <a:buFont typeface="+mj-lt"/>
              <a:buAutoNum type="arabicPeriod"/>
            </a:pPr>
            <a:r>
              <a:rPr lang="en-GB" sz="2800" dirty="0"/>
              <a:t>Breaking the cycle</a:t>
            </a:r>
          </a:p>
          <a:p>
            <a:pPr>
              <a:buFont typeface="+mj-lt"/>
              <a:buAutoNum type="arabicPeriod"/>
            </a:pPr>
            <a:endParaRPr lang="en-GB" sz="2800" dirty="0"/>
          </a:p>
          <a:p>
            <a:pPr marL="0" indent="0">
              <a:buNone/>
            </a:pPr>
            <a:r>
              <a:rPr lang="en-GB" sz="2800" dirty="0"/>
              <a:t>Understanding and addressing the dynamics of the drama triangle can lead to healthier and more mature interpersonal relationships.</a:t>
            </a:r>
          </a:p>
          <a:p>
            <a:pPr marL="0" indent="0">
              <a:buNone/>
            </a:pPr>
            <a:endParaRPr lang="en-GB" sz="2800" dirty="0"/>
          </a:p>
        </p:txBody>
      </p:sp>
    </p:spTree>
    <p:extLst>
      <p:ext uri="{BB962C8B-B14F-4D97-AF65-F5344CB8AC3E}">
        <p14:creationId xmlns:p14="http://schemas.microsoft.com/office/powerpoint/2010/main" val="444061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7673C-948B-1358-720D-2FE2FAF1DE46}"/>
              </a:ext>
            </a:extLst>
          </p:cNvPr>
          <p:cNvSpPr>
            <a:spLocks noGrp="1"/>
          </p:cNvSpPr>
          <p:nvPr>
            <p:ph type="title"/>
          </p:nvPr>
        </p:nvSpPr>
        <p:spPr/>
        <p:txBody>
          <a:bodyPr/>
          <a:lstStyle/>
          <a:p>
            <a:r>
              <a:rPr lang="en-GB" b="1" dirty="0"/>
              <a:t>Example for group discussion </a:t>
            </a:r>
          </a:p>
        </p:txBody>
      </p:sp>
      <p:sp>
        <p:nvSpPr>
          <p:cNvPr id="3" name="Content Placeholder 2">
            <a:extLst>
              <a:ext uri="{FF2B5EF4-FFF2-40B4-BE49-F238E27FC236}">
                <a16:creationId xmlns:a16="http://schemas.microsoft.com/office/drawing/2014/main" id="{F5C7D7C5-FB6D-0EA3-479F-851586F514AF}"/>
              </a:ext>
            </a:extLst>
          </p:cNvPr>
          <p:cNvSpPr>
            <a:spLocks noGrp="1"/>
          </p:cNvSpPr>
          <p:nvPr>
            <p:ph idx="1"/>
          </p:nvPr>
        </p:nvSpPr>
        <p:spPr/>
        <p:txBody>
          <a:bodyPr>
            <a:normAutofit fontScale="77500" lnSpcReduction="20000"/>
          </a:bodyPr>
          <a:lstStyle/>
          <a:p>
            <a:pPr algn="l">
              <a:buNone/>
            </a:pPr>
            <a:r>
              <a:rPr lang="en-GB" b="0" i="0" dirty="0">
                <a:effectLst/>
                <a:latin typeface="fkGroteskNeue"/>
              </a:rPr>
              <a:t>Background:</a:t>
            </a:r>
            <a:br>
              <a:rPr lang="en-GB" b="0" i="0" dirty="0">
                <a:effectLst/>
                <a:latin typeface="fkGroteskNeue"/>
              </a:rPr>
            </a:br>
            <a:r>
              <a:rPr lang="en-GB" b="0" i="0" dirty="0">
                <a:effectLst/>
                <a:latin typeface="fkGroteskNeue"/>
              </a:rPr>
              <a:t>Three students - Alex, Jamie, and Taylor - are working together on a group project for their class. The project deadline is coming up, and the group is meeting after class to finish their work.</a:t>
            </a:r>
          </a:p>
          <a:p>
            <a:pPr algn="l">
              <a:buNone/>
            </a:pPr>
            <a:r>
              <a:rPr lang="en-GB" b="0" i="0" dirty="0">
                <a:effectLst/>
                <a:latin typeface="fkGroteskNeue"/>
              </a:rPr>
              <a:t>Roles:</a:t>
            </a:r>
          </a:p>
          <a:p>
            <a:pPr algn="l">
              <a:buFont typeface="Arial" panose="020B0604020202020204" pitchFamily="34" charset="0"/>
              <a:buChar char="•"/>
            </a:pPr>
            <a:r>
              <a:rPr lang="en-GB" b="0" i="0" dirty="0">
                <a:effectLst/>
                <a:latin typeface="fkGroteskNeue"/>
              </a:rPr>
              <a:t>Victim: Alex feels overwhelmed and believes that no one is listening to their ideas. Alex thinks the group is unfair and that they’re being left out.</a:t>
            </a:r>
          </a:p>
          <a:p>
            <a:pPr algn="l">
              <a:buFont typeface="Arial" panose="020B0604020202020204" pitchFamily="34" charset="0"/>
              <a:buChar char="•"/>
            </a:pPr>
            <a:r>
              <a:rPr lang="en-GB" b="0" i="0" dirty="0">
                <a:effectLst/>
                <a:latin typeface="fkGroteskNeue"/>
              </a:rPr>
              <a:t>Persecutor: Jamie is frustrated because they think Alex isn’t doing enough work. Jamie criticises Alex and tells them they’re slowing the group down.</a:t>
            </a:r>
          </a:p>
          <a:p>
            <a:pPr algn="l">
              <a:buFont typeface="Arial" panose="020B0604020202020204" pitchFamily="34" charset="0"/>
              <a:buChar char="•"/>
            </a:pPr>
            <a:r>
              <a:rPr lang="en-GB" b="0" i="0" dirty="0">
                <a:effectLst/>
                <a:latin typeface="fkGroteskNeue"/>
              </a:rPr>
              <a:t>Rescuer: Taylor tries to keep the peace, stepping in to defend Alex and offering to do Alex’s part of the project so no one argues.</a:t>
            </a:r>
          </a:p>
          <a:p>
            <a:endParaRPr lang="en-GB" dirty="0"/>
          </a:p>
        </p:txBody>
      </p:sp>
    </p:spTree>
    <p:extLst>
      <p:ext uri="{BB962C8B-B14F-4D97-AF65-F5344CB8AC3E}">
        <p14:creationId xmlns:p14="http://schemas.microsoft.com/office/powerpoint/2010/main" val="401198081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2">
            <a:extLst>
              <a:ext uri="{FF2B5EF4-FFF2-40B4-BE49-F238E27FC236}">
                <a16:creationId xmlns:a16="http://schemas.microsoft.com/office/drawing/2014/main" id="{FE0AD076-A30D-28E0-81C4-51DD1F8CF985}"/>
              </a:ext>
            </a:extLst>
          </p:cNvPr>
          <p:cNvSpPr txBox="1">
            <a:spLocks/>
          </p:cNvSpPr>
          <p:nvPr/>
        </p:nvSpPr>
        <p:spPr>
          <a:xfrm>
            <a:off x="93408" y="285750"/>
            <a:ext cx="6893179" cy="948491"/>
          </a:xfrm>
          <a:prstGeom prst="rect">
            <a:avLst/>
          </a:prstGeom>
        </p:spPr>
        <p:txBody>
          <a:bodyPr>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dirty="0">
                <a:latin typeface="Arial" panose="020B0604020202020204" pitchFamily="34" charset="0"/>
                <a:cs typeface="Arial" panose="020B0604020202020204" pitchFamily="34" charset="0"/>
              </a:rPr>
              <a:t>Reframing…</a:t>
            </a:r>
          </a:p>
          <a:p>
            <a:pPr marL="0" indent="0">
              <a:buNone/>
            </a:pPr>
            <a:r>
              <a:rPr lang="en-US" sz="4000" dirty="0">
                <a:latin typeface="Arial" panose="020B0604020202020204" pitchFamily="34" charset="0"/>
                <a:cs typeface="Arial" panose="020B0604020202020204" pitchFamily="34" charset="0"/>
              </a:rPr>
              <a:t>“Fix” or Enable?</a:t>
            </a:r>
          </a:p>
        </p:txBody>
      </p:sp>
      <p:pic>
        <p:nvPicPr>
          <p:cNvPr id="5" name="Picture 2" descr="Victim Stock Illustrations – 24,032 Victim Stock Illustrations, Vectors &amp;  Clipart - Dreamstime">
            <a:extLst>
              <a:ext uri="{FF2B5EF4-FFF2-40B4-BE49-F238E27FC236}">
                <a16:creationId xmlns:a16="http://schemas.microsoft.com/office/drawing/2014/main" id="{BC5DC378-04A0-EBB7-DA74-CA0ABE8B9B7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r="-1570" b="9983"/>
          <a:stretch/>
        </p:blipFill>
        <p:spPr bwMode="auto">
          <a:xfrm>
            <a:off x="5341638" y="5476793"/>
            <a:ext cx="1508722" cy="1095457"/>
          </a:xfrm>
          <a:prstGeom prst="rect">
            <a:avLst/>
          </a:prstGeom>
          <a:noFill/>
          <a:effectLst>
            <a:softEdge rad="133692"/>
          </a:effectLst>
          <a:extLst>
            <a:ext uri="{909E8E84-426E-40DD-AFC4-6F175D3DCCD1}">
              <a14:hiddenFill xmlns:a14="http://schemas.microsoft.com/office/drawing/2010/main">
                <a:solidFill>
                  <a:srgbClr val="FFFFFF"/>
                </a:solidFill>
              </a14:hiddenFill>
            </a:ext>
          </a:extLst>
        </p:spPr>
      </p:pic>
      <p:pic>
        <p:nvPicPr>
          <p:cNvPr id="6" name="Picture 4" descr="bully clipart png - Clip Art Library">
            <a:extLst>
              <a:ext uri="{FF2B5EF4-FFF2-40B4-BE49-F238E27FC236}">
                <a16:creationId xmlns:a16="http://schemas.microsoft.com/office/drawing/2014/main" id="{ACAB7395-65CA-938F-AF64-A6BCA7C1A7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765910" y="3345390"/>
            <a:ext cx="1329849" cy="1329849"/>
          </a:xfrm>
          <a:prstGeom prst="rect">
            <a:avLst/>
          </a:prstGeom>
          <a:noFill/>
          <a:effectLst>
            <a:softEdge rad="171000"/>
          </a:effectLst>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4884E4B-FBB9-E256-FF5D-2054EAB77C9D}"/>
              </a:ext>
            </a:extLst>
          </p:cNvPr>
          <p:cNvSpPr txBox="1"/>
          <p:nvPr/>
        </p:nvSpPr>
        <p:spPr>
          <a:xfrm>
            <a:off x="7558088" y="6215063"/>
            <a:ext cx="2071687" cy="369332"/>
          </a:xfrm>
          <a:prstGeom prst="rect">
            <a:avLst/>
          </a:prstGeom>
          <a:noFill/>
        </p:spPr>
        <p:txBody>
          <a:bodyPr wrap="square" rtlCol="0">
            <a:spAutoFit/>
          </a:bodyPr>
          <a:lstStyle/>
          <a:p>
            <a:r>
              <a:rPr lang="en-US" dirty="0">
                <a:latin typeface="Arial"/>
                <a:cs typeface="Arial"/>
              </a:rPr>
              <a:t>Emerald (2009)</a:t>
            </a:r>
          </a:p>
        </p:txBody>
      </p:sp>
      <p:pic>
        <p:nvPicPr>
          <p:cNvPr id="8" name="Picture 6" descr="Framed Print - Cartoon Wonder Woman (Marvel Children's Bedroom Picture  Superman) | eBay">
            <a:extLst>
              <a:ext uri="{FF2B5EF4-FFF2-40B4-BE49-F238E27FC236}">
                <a16:creationId xmlns:a16="http://schemas.microsoft.com/office/drawing/2014/main" id="{3B85FE15-BCD2-CB74-CD51-1BB17117D73A}"/>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37808" y="3267601"/>
            <a:ext cx="1488281" cy="1257597"/>
          </a:xfrm>
          <a:prstGeom prst="rect">
            <a:avLst/>
          </a:prstGeom>
          <a:solidFill>
            <a:schemeClr val="accent1"/>
          </a:solidFill>
          <a:effectLst>
            <a:softEdge rad="160471"/>
          </a:effectLst>
        </p:spPr>
      </p:pic>
      <p:sp>
        <p:nvSpPr>
          <p:cNvPr id="9" name="TextBox 8">
            <a:extLst>
              <a:ext uri="{FF2B5EF4-FFF2-40B4-BE49-F238E27FC236}">
                <a16:creationId xmlns:a16="http://schemas.microsoft.com/office/drawing/2014/main" id="{95D165F8-85BA-4091-FD6C-6530D62DA834}"/>
              </a:ext>
            </a:extLst>
          </p:cNvPr>
          <p:cNvSpPr txBox="1"/>
          <p:nvPr/>
        </p:nvSpPr>
        <p:spPr>
          <a:xfrm>
            <a:off x="1646104" y="280275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Coach</a:t>
            </a:r>
          </a:p>
        </p:txBody>
      </p:sp>
      <p:sp>
        <p:nvSpPr>
          <p:cNvPr id="10" name="TextBox 9">
            <a:extLst>
              <a:ext uri="{FF2B5EF4-FFF2-40B4-BE49-F238E27FC236}">
                <a16:creationId xmlns:a16="http://schemas.microsoft.com/office/drawing/2014/main" id="{A40CCC56-8B19-227F-30F9-C938E0EAE247}"/>
              </a:ext>
            </a:extLst>
          </p:cNvPr>
          <p:cNvSpPr txBox="1"/>
          <p:nvPr/>
        </p:nvSpPr>
        <p:spPr>
          <a:xfrm>
            <a:off x="6351349" y="525698"/>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Creator</a:t>
            </a:r>
          </a:p>
        </p:txBody>
      </p:sp>
      <p:sp>
        <p:nvSpPr>
          <p:cNvPr id="11" name="TextBox 10">
            <a:extLst>
              <a:ext uri="{FF2B5EF4-FFF2-40B4-BE49-F238E27FC236}">
                <a16:creationId xmlns:a16="http://schemas.microsoft.com/office/drawing/2014/main" id="{08277161-6D72-8AAF-7FA2-11FA05C00A8E}"/>
              </a:ext>
            </a:extLst>
          </p:cNvPr>
          <p:cNvSpPr txBox="1"/>
          <p:nvPr/>
        </p:nvSpPr>
        <p:spPr>
          <a:xfrm>
            <a:off x="8394990" y="2776805"/>
            <a:ext cx="2071687" cy="461665"/>
          </a:xfrm>
          <a:prstGeom prst="rect">
            <a:avLst/>
          </a:prstGeom>
          <a:noFill/>
        </p:spPr>
        <p:txBody>
          <a:bodyPr wrap="square" rtlCol="0">
            <a:spAutoFit/>
          </a:bodyPr>
          <a:lstStyle/>
          <a:p>
            <a:pPr algn="ctr"/>
            <a:r>
              <a:rPr lang="en-US" sz="2400" b="1" dirty="0">
                <a:solidFill>
                  <a:srgbClr val="000000"/>
                </a:solidFill>
                <a:latin typeface="Arial"/>
                <a:cs typeface="Arial"/>
              </a:rPr>
              <a:t>Challenger</a:t>
            </a:r>
          </a:p>
        </p:txBody>
      </p:sp>
      <p:sp>
        <p:nvSpPr>
          <p:cNvPr id="12" name="Left-right Arrow 11">
            <a:extLst>
              <a:ext uri="{FF2B5EF4-FFF2-40B4-BE49-F238E27FC236}">
                <a16:creationId xmlns:a16="http://schemas.microsoft.com/office/drawing/2014/main" id="{89918408-1178-F4F7-0B8A-AC7FD1657A7C}"/>
              </a:ext>
            </a:extLst>
          </p:cNvPr>
          <p:cNvSpPr/>
          <p:nvPr/>
        </p:nvSpPr>
        <p:spPr>
          <a:xfrm>
            <a:off x="4778506" y="2815207"/>
            <a:ext cx="2634986" cy="436763"/>
          </a:xfrm>
          <a:prstGeom prst="leftRightArrow">
            <a:avLst/>
          </a:prstGeom>
          <a:gradFill>
            <a:gsLst>
              <a:gs pos="0">
                <a:srgbClr val="FFC000">
                  <a:alpha val="49984"/>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Left-right Arrow 12">
            <a:extLst>
              <a:ext uri="{FF2B5EF4-FFF2-40B4-BE49-F238E27FC236}">
                <a16:creationId xmlns:a16="http://schemas.microsoft.com/office/drawing/2014/main" id="{E5DFCA15-3E18-9805-B2C8-530EA5B60F60}"/>
              </a:ext>
            </a:extLst>
          </p:cNvPr>
          <p:cNvSpPr/>
          <p:nvPr/>
        </p:nvSpPr>
        <p:spPr>
          <a:xfrm rot="2859251">
            <a:off x="4134396" y="4439083"/>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riangle 13">
            <a:extLst>
              <a:ext uri="{FF2B5EF4-FFF2-40B4-BE49-F238E27FC236}">
                <a16:creationId xmlns:a16="http://schemas.microsoft.com/office/drawing/2014/main" id="{DC5ABDA4-8AF3-C906-63CC-A44B36E9D91D}"/>
              </a:ext>
            </a:extLst>
          </p:cNvPr>
          <p:cNvSpPr/>
          <p:nvPr/>
        </p:nvSpPr>
        <p:spPr>
          <a:xfrm rot="10800000">
            <a:off x="4565382" y="3345388"/>
            <a:ext cx="3061230" cy="1439401"/>
          </a:xfrm>
          <a:prstGeom prst="triangle">
            <a:avLst/>
          </a:prstGeom>
          <a:solidFill>
            <a:srgbClr val="FC7CC8">
              <a:alpha val="4902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Left-right Arrow 14">
            <a:extLst>
              <a:ext uri="{FF2B5EF4-FFF2-40B4-BE49-F238E27FC236}">
                <a16:creationId xmlns:a16="http://schemas.microsoft.com/office/drawing/2014/main" id="{BDFA490F-4A9D-C5D8-52C6-9F2379374985}"/>
              </a:ext>
            </a:extLst>
          </p:cNvPr>
          <p:cNvSpPr/>
          <p:nvPr/>
        </p:nvSpPr>
        <p:spPr>
          <a:xfrm rot="18542718">
            <a:off x="6594280" y="4439083"/>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riangle 15">
            <a:extLst>
              <a:ext uri="{FF2B5EF4-FFF2-40B4-BE49-F238E27FC236}">
                <a16:creationId xmlns:a16="http://schemas.microsoft.com/office/drawing/2014/main" id="{52DE9E35-B3A3-FEBD-2D46-D315EF170CE4}"/>
              </a:ext>
            </a:extLst>
          </p:cNvPr>
          <p:cNvSpPr/>
          <p:nvPr/>
        </p:nvSpPr>
        <p:spPr>
          <a:xfrm>
            <a:off x="4565383" y="1282386"/>
            <a:ext cx="3061232" cy="1439401"/>
          </a:xfrm>
          <a:prstGeom prst="triangl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2" descr="Shell with pearl. Clam, oyster 3d vector icon. Download a Free Preview or  High Quality Adobe Illustrator Ai, EPS, PDF and High Reso… | Oyster pearl,  Pearls, Oysters">
            <a:extLst>
              <a:ext uri="{FF2B5EF4-FFF2-40B4-BE49-F238E27FC236}">
                <a16:creationId xmlns:a16="http://schemas.microsoft.com/office/drawing/2014/main" id="{6A144579-1A74-4E59-0878-605DB598CABE}"/>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b="9628"/>
          <a:stretch/>
        </p:blipFill>
        <p:spPr bwMode="auto">
          <a:xfrm>
            <a:off x="5500863" y="66063"/>
            <a:ext cx="1190272" cy="1185427"/>
          </a:xfrm>
          <a:prstGeom prst="rect">
            <a:avLst/>
          </a:prstGeom>
          <a:noFill/>
          <a:effectLst>
            <a:softEdge rad="157281"/>
          </a:effectLst>
          <a:extLst>
            <a:ext uri="{909E8E84-426E-40DD-AFC4-6F175D3DCCD1}">
              <a14:hiddenFill xmlns:a14="http://schemas.microsoft.com/office/drawing/2010/main">
                <a:solidFill>
                  <a:srgbClr val="FFFFFF"/>
                </a:solidFill>
              </a14:hiddenFill>
            </a:ext>
          </a:extLst>
        </p:spPr>
      </p:pic>
      <p:pic>
        <p:nvPicPr>
          <p:cNvPr id="18" name="Picture 36" descr="challenge.jpg">
            <a:extLst>
              <a:ext uri="{FF2B5EF4-FFF2-40B4-BE49-F238E27FC236}">
                <a16:creationId xmlns:a16="http://schemas.microsoft.com/office/drawing/2014/main" id="{5ADCEEF3-456C-1979-C235-5E2CBFB640B1}"/>
              </a:ext>
            </a:extLst>
          </p:cNvPr>
          <p:cNvPicPr>
            <a:picLocks noChangeAspect="1"/>
          </p:cNvPicPr>
          <p:nvPr/>
        </p:nvPicPr>
        <p:blipFill>
          <a:blip r:embed="rId7">
            <a:extLst>
              <a:ext uri="{28A0092B-C50C-407E-A947-70E740481C1C}">
                <a14:useLocalDpi xmlns:a14="http://schemas.microsoft.com/office/drawing/2010/main" val="0"/>
              </a:ext>
            </a:extLst>
          </a:blip>
          <a:srcRect l="10001" r="14999"/>
          <a:stretch>
            <a:fillRect/>
          </a:stretch>
        </p:blipFill>
        <p:spPr bwMode="auto">
          <a:xfrm>
            <a:off x="8765908" y="1300521"/>
            <a:ext cx="1329849" cy="1312117"/>
          </a:xfrm>
          <a:prstGeom prst="rect">
            <a:avLst/>
          </a:prstGeom>
          <a:noFill/>
          <a:ln>
            <a:noFill/>
          </a:ln>
          <a:effectLst>
            <a:softEdge rad="231341"/>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 name="Picture 37" descr="imagesCASL8HAC.jpg">
            <a:extLst>
              <a:ext uri="{FF2B5EF4-FFF2-40B4-BE49-F238E27FC236}">
                <a16:creationId xmlns:a16="http://schemas.microsoft.com/office/drawing/2014/main" id="{FE9E048C-BC6F-612A-FF1E-0CD1070AA9F7}"/>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1964307" y="1302219"/>
            <a:ext cx="1460154" cy="1453202"/>
          </a:xfrm>
          <a:prstGeom prst="rect">
            <a:avLst/>
          </a:prstGeom>
          <a:noFill/>
          <a:ln>
            <a:noFill/>
          </a:ln>
          <a:effectLst>
            <a:softEdge rad="207397"/>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 name="Left-right Arrow 19">
            <a:extLst>
              <a:ext uri="{FF2B5EF4-FFF2-40B4-BE49-F238E27FC236}">
                <a16:creationId xmlns:a16="http://schemas.microsoft.com/office/drawing/2014/main" id="{7D4586ED-E3A8-53BE-9A19-A86AC5612B02}"/>
              </a:ext>
            </a:extLst>
          </p:cNvPr>
          <p:cNvSpPr/>
          <p:nvPr/>
        </p:nvSpPr>
        <p:spPr>
          <a:xfrm rot="8445652">
            <a:off x="4077212" y="1620638"/>
            <a:ext cx="1440081" cy="436763"/>
          </a:xfrm>
          <a:prstGeom prst="leftRightArrow">
            <a:avLst/>
          </a:prstGeom>
          <a:gradFill>
            <a:gsLst>
              <a:gs pos="0">
                <a:srgbClr val="FFC000">
                  <a:alpha val="49593"/>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Left-right Arrow 20">
            <a:extLst>
              <a:ext uri="{FF2B5EF4-FFF2-40B4-BE49-F238E27FC236}">
                <a16:creationId xmlns:a16="http://schemas.microsoft.com/office/drawing/2014/main" id="{CD4DE5AD-732A-4920-1844-C835CC81C15C}"/>
              </a:ext>
            </a:extLst>
          </p:cNvPr>
          <p:cNvSpPr/>
          <p:nvPr/>
        </p:nvSpPr>
        <p:spPr>
          <a:xfrm rot="2529119">
            <a:off x="6537096" y="1620638"/>
            <a:ext cx="1440081" cy="436763"/>
          </a:xfrm>
          <a:prstGeom prst="leftRightArrow">
            <a:avLst/>
          </a:prstGeom>
          <a:gradFill>
            <a:gsLst>
              <a:gs pos="0">
                <a:srgbClr val="FFC000">
                  <a:alpha val="50136"/>
                </a:srgbClr>
              </a:gs>
              <a:gs pos="100000">
                <a:srgbClr val="FF0000"/>
              </a:gs>
              <a:gs pos="100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95415AC-3C1D-A6B1-3464-65CA189692AA}"/>
              </a:ext>
            </a:extLst>
          </p:cNvPr>
          <p:cNvSpPr txBox="1"/>
          <p:nvPr/>
        </p:nvSpPr>
        <p:spPr>
          <a:xfrm>
            <a:off x="5550523" y="4858675"/>
            <a:ext cx="1026243" cy="461665"/>
          </a:xfrm>
          <a:prstGeom prst="rect">
            <a:avLst/>
          </a:prstGeom>
          <a:noFill/>
        </p:spPr>
        <p:txBody>
          <a:bodyPr wrap="none" rtlCol="0">
            <a:spAutoFit/>
          </a:bodyPr>
          <a:lstStyle/>
          <a:p>
            <a:r>
              <a:rPr lang="en-GB" sz="2400" b="1" dirty="0"/>
              <a:t>Client</a:t>
            </a:r>
          </a:p>
        </p:txBody>
      </p:sp>
    </p:spTree>
    <p:extLst>
      <p:ext uri="{BB962C8B-B14F-4D97-AF65-F5344CB8AC3E}">
        <p14:creationId xmlns:p14="http://schemas.microsoft.com/office/powerpoint/2010/main" val="7984276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3007A2-0FF1-2180-BAEB-C17565A512B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AB7F967-03D2-BF36-846F-33B9304653CB}"/>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br>
              <a:rPr lang="en-GB" sz="3600" b="1" dirty="0">
                <a:effectLst/>
                <a:latin typeface="Helvetica-Bold" pitchFamily="2" charset="0"/>
                <a:ea typeface="Calibri" panose="020F0502020204030204" pitchFamily="34" charset="0"/>
                <a:cs typeface="Helvetica-Bold" pitchFamily="2" charset="0"/>
              </a:rPr>
            </a:br>
            <a:br>
              <a:rPr lang="en-GB" sz="1200" b="1" dirty="0">
                <a:effectLst/>
                <a:latin typeface="Helvetica-Bold" pitchFamily="2" charset="0"/>
                <a:ea typeface="Calibri" panose="020F0502020204030204" pitchFamily="34" charset="0"/>
                <a:cs typeface="Helvetica-Bold" pitchFamily="2" charset="0"/>
              </a:rPr>
            </a:br>
            <a:r>
              <a:rPr lang="en-GB" sz="3600" b="1" dirty="0">
                <a:solidFill>
                  <a:schemeClr val="bg1"/>
                </a:solidFill>
                <a:effectLst/>
                <a:latin typeface="Helvetica-Bold"/>
                <a:ea typeface="Calibri" panose="020F0502020204030204" pitchFamily="34" charset="0"/>
                <a:cs typeface="Helvetica-Bold" pitchFamily="2" charset="0"/>
              </a:rPr>
              <a:t>Referencing Refresher</a:t>
            </a:r>
            <a:endParaRPr lang="en-GB" sz="3600" dirty="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E8050C4-833B-0F99-2AFA-8CFFA2B7DB1F}"/>
              </a:ext>
            </a:extLst>
          </p:cNvPr>
          <p:cNvSpPr>
            <a:spLocks noGrp="1"/>
          </p:cNvSpPr>
          <p:nvPr>
            <p:ph type="subTitle" idx="1"/>
          </p:nvPr>
        </p:nvSpPr>
        <p:spPr>
          <a:xfrm>
            <a:off x="4202088" y="3707110"/>
            <a:ext cx="3781872" cy="1308177"/>
          </a:xfrm>
        </p:spPr>
        <p:txBody>
          <a:bodyPr vert="horz" lIns="91440" tIns="45720" rIns="91440" bIns="45720" rtlCol="0" anchor="t">
            <a:normAutofit/>
          </a:bodyPr>
          <a:lstStyle/>
          <a:p>
            <a:endParaRPr lang="en-GB" b="1" dirty="0">
              <a:solidFill>
                <a:schemeClr val="bg1"/>
              </a:solidFill>
            </a:endParaRPr>
          </a:p>
        </p:txBody>
      </p:sp>
    </p:spTree>
    <p:extLst>
      <p:ext uri="{BB962C8B-B14F-4D97-AF65-F5344CB8AC3E}">
        <p14:creationId xmlns:p14="http://schemas.microsoft.com/office/powerpoint/2010/main" val="203631914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3C609E-2DFB-400D-9C18-B78A5A7821FB}"/>
              </a:ext>
            </a:extLst>
          </p:cNvPr>
          <p:cNvSpPr>
            <a:spLocks noGrp="1"/>
          </p:cNvSpPr>
          <p:nvPr>
            <p:ph type="title"/>
          </p:nvPr>
        </p:nvSpPr>
        <p:spPr/>
        <p:txBody>
          <a:bodyPr/>
          <a:lstStyle/>
          <a:p>
            <a:r>
              <a:rPr lang="en-GB" b="1" dirty="0">
                <a:cs typeface="Calibri Light"/>
              </a:rPr>
              <a:t>Referencing Process</a:t>
            </a:r>
          </a:p>
        </p:txBody>
      </p:sp>
      <p:grpSp>
        <p:nvGrpSpPr>
          <p:cNvPr id="13" name="Group 12">
            <a:extLst>
              <a:ext uri="{FF2B5EF4-FFF2-40B4-BE49-F238E27FC236}">
                <a16:creationId xmlns:a16="http://schemas.microsoft.com/office/drawing/2014/main" id="{9A93D71E-31EA-7046-8333-E12463EEE12A}"/>
              </a:ext>
            </a:extLst>
          </p:cNvPr>
          <p:cNvGrpSpPr/>
          <p:nvPr/>
        </p:nvGrpSpPr>
        <p:grpSpPr>
          <a:xfrm>
            <a:off x="-184786" y="3712034"/>
            <a:ext cx="6510064" cy="2138758"/>
            <a:chOff x="-184786" y="3712034"/>
            <a:chExt cx="6510064" cy="2138758"/>
          </a:xfrm>
        </p:grpSpPr>
        <p:pic>
          <p:nvPicPr>
            <p:cNvPr id="11" name="Graphic 11" descr="Books with solid fill">
              <a:extLst>
                <a:ext uri="{FF2B5EF4-FFF2-40B4-BE49-F238E27FC236}">
                  <a16:creationId xmlns:a16="http://schemas.microsoft.com/office/drawing/2014/main" id="{3F48DC4B-0E97-4C52-93DD-62A0B956206C}"/>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798969" y="3862125"/>
              <a:ext cx="1526309" cy="1537854"/>
            </a:xfrm>
            <a:prstGeom prst="rect">
              <a:avLst/>
            </a:prstGeom>
          </p:spPr>
        </p:pic>
        <p:sp>
          <p:nvSpPr>
            <p:cNvPr id="16" name="Plus Sign 15">
              <a:extLst>
                <a:ext uri="{FF2B5EF4-FFF2-40B4-BE49-F238E27FC236}">
                  <a16:creationId xmlns:a16="http://schemas.microsoft.com/office/drawing/2014/main" id="{4DCE82C7-97E2-445A-9A23-0B8C184BAF38}"/>
                </a:ext>
              </a:extLst>
            </p:cNvPr>
            <p:cNvSpPr/>
            <p:nvPr/>
          </p:nvSpPr>
          <p:spPr>
            <a:xfrm>
              <a:off x="3776788"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Graphic 9" descr="Lecturer with solid fill">
              <a:extLst>
                <a:ext uri="{FF2B5EF4-FFF2-40B4-BE49-F238E27FC236}">
                  <a16:creationId xmlns:a16="http://schemas.microsoft.com/office/drawing/2014/main" id="{486BE341-32D6-48D9-AE2B-4F6CF817C09D}"/>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84786" y="3712034"/>
              <a:ext cx="1630218" cy="1630218"/>
            </a:xfrm>
            <a:prstGeom prst="rect">
              <a:avLst/>
            </a:prstGeom>
          </p:spPr>
        </p:pic>
        <p:pic>
          <p:nvPicPr>
            <p:cNvPr id="10" name="Graphic 10" descr="Internet with solid fill">
              <a:extLst>
                <a:ext uri="{FF2B5EF4-FFF2-40B4-BE49-F238E27FC236}">
                  <a16:creationId xmlns:a16="http://schemas.microsoft.com/office/drawing/2014/main" id="{78533B40-97ED-4C03-90CC-94E1434A6BAD}"/>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2122633" y="3862125"/>
              <a:ext cx="1480127" cy="1480127"/>
            </a:xfrm>
            <a:prstGeom prst="rect">
              <a:avLst/>
            </a:prstGeom>
          </p:spPr>
        </p:pic>
        <p:sp>
          <p:nvSpPr>
            <p:cNvPr id="17" name="Plus Sign 16">
              <a:extLst>
                <a:ext uri="{FF2B5EF4-FFF2-40B4-BE49-F238E27FC236}">
                  <a16:creationId xmlns:a16="http://schemas.microsoft.com/office/drawing/2014/main" id="{356277BC-F040-49C3-B1B9-882F4F31BDB3}"/>
                </a:ext>
              </a:extLst>
            </p:cNvPr>
            <p:cNvSpPr/>
            <p:nvPr/>
          </p:nvSpPr>
          <p:spPr>
            <a:xfrm>
              <a:off x="1304760" y="4283645"/>
              <a:ext cx="669636" cy="606136"/>
            </a:xfrm>
            <a:prstGeom prst="mathPlus">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754C7BD-7E6E-44BA-8B0C-4FA2ACA66C8C}"/>
                </a:ext>
              </a:extLst>
            </p:cNvPr>
            <p:cNvSpPr txBox="1"/>
            <p:nvPr/>
          </p:nvSpPr>
          <p:spPr>
            <a:xfrm>
              <a:off x="1025892" y="5450682"/>
              <a:ext cx="451257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2000" dirty="0">
                <a:latin typeface="Calibri"/>
                <a:ea typeface="Calibri"/>
                <a:cs typeface="Calibri"/>
              </a:endParaRPr>
            </a:p>
          </p:txBody>
        </p:sp>
      </p:grpSp>
      <p:grpSp>
        <p:nvGrpSpPr>
          <p:cNvPr id="15" name="Group 14">
            <a:extLst>
              <a:ext uri="{FF2B5EF4-FFF2-40B4-BE49-F238E27FC236}">
                <a16:creationId xmlns:a16="http://schemas.microsoft.com/office/drawing/2014/main" id="{56B6832D-B3F9-C1C8-2D1B-259DA46B8900}"/>
              </a:ext>
            </a:extLst>
          </p:cNvPr>
          <p:cNvGrpSpPr/>
          <p:nvPr/>
        </p:nvGrpSpPr>
        <p:grpSpPr>
          <a:xfrm>
            <a:off x="1593669" y="822960"/>
            <a:ext cx="7790072" cy="4643828"/>
            <a:chOff x="1593669" y="822960"/>
            <a:chExt cx="7790072" cy="4643828"/>
          </a:xfrm>
        </p:grpSpPr>
        <p:pic>
          <p:nvPicPr>
            <p:cNvPr id="8" name="Graphic 8" descr="Thought bubble outline">
              <a:extLst>
                <a:ext uri="{FF2B5EF4-FFF2-40B4-BE49-F238E27FC236}">
                  <a16:creationId xmlns:a16="http://schemas.microsoft.com/office/drawing/2014/main" id="{E2A95DD0-6516-45D3-87AC-57042D5433D0}"/>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flipH="1">
              <a:off x="1593669" y="822960"/>
              <a:ext cx="7318702" cy="4495123"/>
            </a:xfrm>
            <a:prstGeom prst="rect">
              <a:avLst/>
            </a:prstGeom>
          </p:spPr>
        </p:pic>
        <p:pic>
          <p:nvPicPr>
            <p:cNvPr id="6" name="Graphic 6" descr="Head with gears with solid fill">
              <a:extLst>
                <a:ext uri="{FF2B5EF4-FFF2-40B4-BE49-F238E27FC236}">
                  <a16:creationId xmlns:a16="http://schemas.microsoft.com/office/drawing/2014/main" id="{4B2D26CF-9F24-47D4-8F01-57BA1404BD59}"/>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857432" y="3934706"/>
              <a:ext cx="1526309" cy="1532082"/>
            </a:xfrm>
            <a:prstGeom prst="rect">
              <a:avLst/>
            </a:prstGeom>
          </p:spPr>
        </p:pic>
        <p:sp>
          <p:nvSpPr>
            <p:cNvPr id="19" name="Arrow: Right 18">
              <a:extLst>
                <a:ext uri="{FF2B5EF4-FFF2-40B4-BE49-F238E27FC236}">
                  <a16:creationId xmlns:a16="http://schemas.microsoft.com/office/drawing/2014/main" id="{876F720D-E557-4E83-B10D-205C3E55ECFF}"/>
                </a:ext>
              </a:extLst>
            </p:cNvPr>
            <p:cNvSpPr/>
            <p:nvPr/>
          </p:nvSpPr>
          <p:spPr>
            <a:xfrm>
              <a:off x="6325278" y="4319325"/>
              <a:ext cx="767772" cy="623454"/>
            </a:xfrm>
            <a:prstGeom prst="rightArrow">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2B557807-FD78-4269-9080-AF4548B268D6}"/>
                </a:ext>
              </a:extLst>
            </p:cNvPr>
            <p:cNvSpPr txBox="1"/>
            <p:nvPr/>
          </p:nvSpPr>
          <p:spPr>
            <a:xfrm>
              <a:off x="3488641" y="1750311"/>
              <a:ext cx="4368791"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Make notes as you read.</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Link perspectives.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Critically analyse viewpoints.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Write in your own words.</a:t>
              </a:r>
            </a:p>
            <a:p>
              <a:pPr marL="285750" indent="-285750">
                <a:buFont typeface="Arial" panose="020B0604020202020204" pitchFamily="34" charset="0"/>
                <a:buChar char="•"/>
              </a:pPr>
              <a:r>
                <a:rPr lang="en-GB" sz="2000" dirty="0">
                  <a:latin typeface="Calibri" panose="020F0502020204030204" pitchFamily="34" charset="0"/>
                  <a:ea typeface="+mn-lt"/>
                  <a:cs typeface="Calibri" panose="020F0502020204030204" pitchFamily="34" charset="0"/>
                </a:rPr>
                <a:t>Accurately record your sources.</a:t>
              </a:r>
            </a:p>
          </p:txBody>
        </p:sp>
      </p:grpSp>
      <p:grpSp>
        <p:nvGrpSpPr>
          <p:cNvPr id="20" name="Group 19">
            <a:extLst>
              <a:ext uri="{FF2B5EF4-FFF2-40B4-BE49-F238E27FC236}">
                <a16:creationId xmlns:a16="http://schemas.microsoft.com/office/drawing/2014/main" id="{916D675B-CADE-AD18-FE63-099F4D0C564B}"/>
              </a:ext>
            </a:extLst>
          </p:cNvPr>
          <p:cNvGrpSpPr/>
          <p:nvPr/>
        </p:nvGrpSpPr>
        <p:grpSpPr>
          <a:xfrm>
            <a:off x="7731143" y="3688576"/>
            <a:ext cx="4644467" cy="2178322"/>
            <a:chOff x="7731143" y="3688576"/>
            <a:chExt cx="4644467" cy="2178322"/>
          </a:xfrm>
        </p:grpSpPr>
        <p:pic>
          <p:nvPicPr>
            <p:cNvPr id="12" name="Graphic 12" descr="Graduation cap with solid fill">
              <a:extLst>
                <a:ext uri="{FF2B5EF4-FFF2-40B4-BE49-F238E27FC236}">
                  <a16:creationId xmlns:a16="http://schemas.microsoft.com/office/drawing/2014/main" id="{DBA19759-0025-4136-B3FA-94DD9956338D}"/>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10298552" y="3688576"/>
              <a:ext cx="1965036" cy="1965036"/>
            </a:xfrm>
            <a:prstGeom prst="rect">
              <a:avLst/>
            </a:prstGeom>
          </p:spPr>
        </p:pic>
        <p:sp>
          <p:nvSpPr>
            <p:cNvPr id="18" name="Equals 17">
              <a:extLst>
                <a:ext uri="{FF2B5EF4-FFF2-40B4-BE49-F238E27FC236}">
                  <a16:creationId xmlns:a16="http://schemas.microsoft.com/office/drawing/2014/main" id="{BDA4E49A-645C-413D-B3D6-C1495C39C2A4}"/>
                </a:ext>
              </a:extLst>
            </p:cNvPr>
            <p:cNvSpPr/>
            <p:nvPr/>
          </p:nvSpPr>
          <p:spPr>
            <a:xfrm>
              <a:off x="9383741" y="4283645"/>
              <a:ext cx="669636" cy="698500"/>
            </a:xfrm>
            <a:prstGeom prst="mathEqual">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4" name="TextBox 3">
              <a:extLst>
                <a:ext uri="{FF2B5EF4-FFF2-40B4-BE49-F238E27FC236}">
                  <a16:creationId xmlns:a16="http://schemas.microsoft.com/office/drawing/2014/main" id="{5BE0D3B0-4959-40C8-8717-15CE6A44019A}"/>
                </a:ext>
              </a:extLst>
            </p:cNvPr>
            <p:cNvSpPr txBox="1"/>
            <p:nvPr/>
          </p:nvSpPr>
          <p:spPr>
            <a:xfrm>
              <a:off x="7731143" y="5466788"/>
              <a:ext cx="4644467"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000" dirty="0">
                <a:latin typeface="Calibri" panose="020F0502020204030204" pitchFamily="34" charset="0"/>
                <a:ea typeface="+mn-lt"/>
                <a:cs typeface="Calibri" panose="020F0502020204030204" pitchFamily="34" charset="0"/>
              </a:endParaRPr>
            </a:p>
          </p:txBody>
        </p:sp>
      </p:grpSp>
    </p:spTree>
    <p:extLst>
      <p:ext uri="{BB962C8B-B14F-4D97-AF65-F5344CB8AC3E}">
        <p14:creationId xmlns:p14="http://schemas.microsoft.com/office/powerpoint/2010/main" val="7469985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A95EA9-4064-472E-3E3D-41714263305C}"/>
              </a:ext>
            </a:extLst>
          </p:cNvPr>
          <p:cNvSpPr>
            <a:spLocks noGrp="1"/>
          </p:cNvSpPr>
          <p:nvPr>
            <p:ph type="title"/>
          </p:nvPr>
        </p:nvSpPr>
        <p:spPr>
          <a:xfrm>
            <a:off x="373122" y="189739"/>
            <a:ext cx="10795518" cy="1003916"/>
          </a:xfrm>
        </p:spPr>
        <p:txBody>
          <a:bodyPr>
            <a:normAutofit/>
          </a:bodyPr>
          <a:lstStyle/>
          <a:p>
            <a:r>
              <a:rPr lang="en-GB" dirty="0"/>
              <a:t>Writing your references</a:t>
            </a:r>
          </a:p>
        </p:txBody>
      </p:sp>
      <p:sp>
        <p:nvSpPr>
          <p:cNvPr id="3" name="Content Placeholder 2">
            <a:extLst>
              <a:ext uri="{FF2B5EF4-FFF2-40B4-BE49-F238E27FC236}">
                <a16:creationId xmlns:a16="http://schemas.microsoft.com/office/drawing/2014/main" id="{C8BF91CC-7015-346B-40C6-D9940B9AABF9}"/>
              </a:ext>
            </a:extLst>
          </p:cNvPr>
          <p:cNvSpPr>
            <a:spLocks noGrp="1"/>
          </p:cNvSpPr>
          <p:nvPr>
            <p:ph sz="quarter" idx="10"/>
          </p:nvPr>
        </p:nvSpPr>
        <p:spPr>
          <a:xfrm>
            <a:off x="698242" y="1592263"/>
            <a:ext cx="11210860" cy="4574040"/>
          </a:xfrm>
        </p:spPr>
        <p:txBody>
          <a:bodyPr/>
          <a:lstStyle/>
          <a:p>
            <a:pPr marL="0" indent="0">
              <a:buNone/>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a:solidFill>
                  <a:schemeClr val="accent2"/>
                </a:solidFill>
                <a:latin typeface="Calibri" panose="020F0502020204030204" pitchFamily="34" charset="0"/>
                <a:cs typeface="Calibri" panose="020F0502020204030204" pitchFamily="34" charset="0"/>
              </a:rPr>
              <a:t>The in-text citation:  </a:t>
            </a:r>
            <a:r>
              <a:rPr lang="en-GB">
                <a:latin typeface="Calibri" panose="020F0502020204030204" pitchFamily="34" charset="0"/>
                <a:cs typeface="Calibri" panose="020F0502020204030204" pitchFamily="34" charset="0"/>
              </a:rPr>
              <a:t>(A brief acknowledgement of your source in the body of your work.)</a:t>
            </a:r>
          </a:p>
          <a:p>
            <a:pPr marL="514350" indent="-514350">
              <a:buFont typeface="+mj-lt"/>
              <a:buAutoNum type="arabicPeriod"/>
            </a:pPr>
            <a:endParaRPr lang="en-GB">
              <a:latin typeface="Calibri" panose="020F0502020204030204" pitchFamily="34" charset="0"/>
              <a:cs typeface="Calibri" panose="020F0502020204030204" pitchFamily="34" charset="0"/>
            </a:endParaRPr>
          </a:p>
          <a:p>
            <a:pPr marL="514350" indent="-514350">
              <a:buFont typeface="+mj-lt"/>
              <a:buAutoNum type="arabicPeriod"/>
            </a:pPr>
            <a:r>
              <a:rPr lang="en-GB" b="1">
                <a:solidFill>
                  <a:schemeClr val="accent2"/>
                </a:solidFill>
                <a:latin typeface="Calibri" panose="020F0502020204030204" pitchFamily="34" charset="0"/>
                <a:cs typeface="Calibri" panose="020F0502020204030204" pitchFamily="34" charset="0"/>
              </a:rPr>
              <a:t>The reference list: </a:t>
            </a:r>
            <a:r>
              <a:rPr lang="en-GB">
                <a:latin typeface="Calibri" panose="020F0502020204030204" pitchFamily="34" charset="0"/>
                <a:cs typeface="Calibri" panose="020F0502020204030204" pitchFamily="34" charset="0"/>
              </a:rPr>
              <a:t>(Providing your reader with the full reference details at the end of your work.) </a:t>
            </a:r>
          </a:p>
        </p:txBody>
      </p:sp>
    </p:spTree>
    <p:extLst>
      <p:ext uri="{BB962C8B-B14F-4D97-AF65-F5344CB8AC3E}">
        <p14:creationId xmlns:p14="http://schemas.microsoft.com/office/powerpoint/2010/main" val="3393567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imeline&#10;&#10;Description automatically generated">
            <a:extLst>
              <a:ext uri="{FF2B5EF4-FFF2-40B4-BE49-F238E27FC236}">
                <a16:creationId xmlns:a16="http://schemas.microsoft.com/office/drawing/2014/main" id="{E45278CE-0014-9905-891A-7C91057E4AA3}"/>
              </a:ext>
            </a:extLst>
          </p:cNvPr>
          <p:cNvPicPr>
            <a:picLocks noChangeAspect="1"/>
          </p:cNvPicPr>
          <p:nvPr/>
        </p:nvPicPr>
        <p:blipFill>
          <a:blip r:embed="rId3"/>
          <a:stretch>
            <a:fillRect/>
          </a:stretch>
        </p:blipFill>
        <p:spPr>
          <a:xfrm>
            <a:off x="2541464" y="969993"/>
            <a:ext cx="6823535" cy="4512979"/>
          </a:xfrm>
          <a:prstGeom prst="rect">
            <a:avLst/>
          </a:prstGeom>
        </p:spPr>
      </p:pic>
      <p:sp>
        <p:nvSpPr>
          <p:cNvPr id="6" name="TextBox 5">
            <a:extLst>
              <a:ext uri="{FF2B5EF4-FFF2-40B4-BE49-F238E27FC236}">
                <a16:creationId xmlns:a16="http://schemas.microsoft.com/office/drawing/2014/main" id="{809C76F5-B3A7-0277-60FF-8DFDC81DF58D}"/>
              </a:ext>
            </a:extLst>
          </p:cNvPr>
          <p:cNvSpPr txBox="1"/>
          <p:nvPr/>
        </p:nvSpPr>
        <p:spPr>
          <a:xfrm>
            <a:off x="2464977" y="437646"/>
            <a:ext cx="273870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1. In-text citation </a:t>
            </a:r>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E9263A83-88D9-C0E8-447E-DBC322D90293}"/>
              </a:ext>
            </a:extLst>
          </p:cNvPr>
          <p:cNvSpPr txBox="1"/>
          <p:nvPr/>
        </p:nvSpPr>
        <p:spPr>
          <a:xfrm>
            <a:off x="6655085" y="387433"/>
            <a:ext cx="341928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panose="020B0604020202020204" pitchFamily="34" charset="0"/>
                <a:cs typeface="Arial" panose="020B0604020202020204" pitchFamily="34" charset="0"/>
              </a:rPr>
              <a:t>2. Full reference list</a:t>
            </a:r>
            <a:endParaRPr lang="en-GB"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807D8140-57B9-B767-BA0A-BCD6F1EDD0B9}"/>
              </a:ext>
            </a:extLst>
          </p:cNvPr>
          <p:cNvSpPr txBox="1"/>
          <p:nvPr/>
        </p:nvSpPr>
        <p:spPr>
          <a:xfrm>
            <a:off x="0" y="437646"/>
            <a:ext cx="936499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solidFill>
                  <a:schemeClr val="bg1"/>
                </a:solidFill>
                <a:latin typeface="+mj-lt"/>
                <a:cs typeface="Calibri"/>
              </a:rPr>
              <a:t>2 parts to Harvard Referencing:</a:t>
            </a:r>
            <a:endParaRPr lang="en-US" sz="4400" dirty="0">
              <a:solidFill>
                <a:schemeClr val="bg1"/>
              </a:solidFill>
              <a:latin typeface="+mj-lt"/>
              <a:cs typeface="Calibri"/>
            </a:endParaRPr>
          </a:p>
        </p:txBody>
      </p:sp>
    </p:spTree>
    <p:extLst>
      <p:ext uri="{BB962C8B-B14F-4D97-AF65-F5344CB8AC3E}">
        <p14:creationId xmlns:p14="http://schemas.microsoft.com/office/powerpoint/2010/main" val="1821477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403602" y="263326"/>
            <a:ext cx="10795518" cy="1003916"/>
          </a:xfrm>
        </p:spPr>
        <p:txBody>
          <a:bodyPr anchor="ctr">
            <a:normAutofit/>
          </a:bodyPr>
          <a:lstStyle/>
          <a:p>
            <a:r>
              <a:rPr lang="en-GB" dirty="0">
                <a:cs typeface="Calibri Light"/>
              </a:rPr>
              <a:t>Integrating sources into your work</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03414" y="2123412"/>
            <a:ext cx="11847037" cy="4174150"/>
          </a:xfrm>
        </p:spPr>
        <p:txBody>
          <a:bodyPr vert="horz" lIns="91440" tIns="45720" rIns="91440" bIns="45720" rtlCol="0" anchor="t">
            <a:noAutofit/>
          </a:bodyPr>
          <a:lstStyle/>
          <a:p>
            <a:pPr>
              <a:spcBef>
                <a:spcPts val="1200"/>
              </a:spcBef>
              <a:buFont typeface="Arial" panose="020B0604020202020204" pitchFamily="34" charset="0"/>
              <a:buChar char="•"/>
            </a:pPr>
            <a:r>
              <a:rPr lang="en-US" sz="1800" dirty="0">
                <a:latin typeface="Arial"/>
                <a:ea typeface="+mn-lt"/>
                <a:cs typeface="+mn-lt"/>
              </a:rPr>
              <a:t>Used to let your reader know when you have used the ideas or words of another. </a:t>
            </a:r>
            <a:endParaRPr lang="en-US" sz="1800" dirty="0"/>
          </a:p>
          <a:p>
            <a:pPr>
              <a:spcBef>
                <a:spcPts val="1200"/>
              </a:spcBef>
              <a:buFont typeface="Arial" panose="020B0604020202020204" pitchFamily="34" charset="0"/>
              <a:buChar char="•"/>
            </a:pPr>
            <a:r>
              <a:rPr lang="en-US" sz="1800" dirty="0">
                <a:latin typeface="Arial"/>
                <a:ea typeface="+mn-lt"/>
                <a:cs typeface="+mn-lt"/>
              </a:rPr>
              <a:t>Allows you to acknowledge and discuss their work in your text, by quoting, paraphrasing, or </a:t>
            </a:r>
            <a:r>
              <a:rPr lang="en-US" sz="1800" dirty="0" err="1">
                <a:latin typeface="Arial"/>
                <a:ea typeface="+mn-lt"/>
                <a:cs typeface="+mn-lt"/>
              </a:rPr>
              <a:t>summarising</a:t>
            </a:r>
            <a:r>
              <a:rPr lang="en-US" sz="1800" dirty="0">
                <a:latin typeface="Arial"/>
                <a:ea typeface="+mn-lt"/>
                <a:cs typeface="+mn-lt"/>
              </a:rPr>
              <a:t>.</a:t>
            </a:r>
          </a:p>
          <a:p>
            <a:pPr>
              <a:spcBef>
                <a:spcPts val="1200"/>
              </a:spcBef>
              <a:buFont typeface="Arial" panose="020B0604020202020204" pitchFamily="34" charset="0"/>
              <a:buChar char="•"/>
            </a:pPr>
            <a:r>
              <a:rPr lang="en-US" sz="1800" dirty="0">
                <a:latin typeface="Arial"/>
                <a:ea typeface="+mn-lt"/>
                <a:cs typeface="+mn-lt"/>
              </a:rPr>
              <a:t>Forms part of your word count therefore, is brief. </a:t>
            </a:r>
            <a:endParaRPr lang="en-US" sz="1800" dirty="0">
              <a:solidFill>
                <a:srgbClr val="D1428D"/>
              </a:solidFill>
              <a:latin typeface="Arial"/>
              <a:ea typeface="+mn-lt"/>
              <a:cs typeface="+mn-lt"/>
            </a:endParaRPr>
          </a:p>
          <a:p>
            <a:pPr>
              <a:spcBef>
                <a:spcPts val="1200"/>
              </a:spcBef>
              <a:buFont typeface="Arial" panose="020B0604020202020204" pitchFamily="34" charset="0"/>
              <a:buChar char="•"/>
            </a:pPr>
            <a:r>
              <a:rPr lang="en-US" sz="1800" dirty="0">
                <a:latin typeface="Arial"/>
                <a:ea typeface="+mn-lt"/>
                <a:cs typeface="+mn-lt"/>
              </a:rPr>
              <a:t>It contains the following information </a:t>
            </a:r>
            <a:r>
              <a:rPr lang="en-US" sz="1800" b="1" dirty="0">
                <a:latin typeface="Arial"/>
                <a:ea typeface="+mn-lt"/>
                <a:cs typeface="+mn-lt"/>
              </a:rPr>
              <a:t>only:</a:t>
            </a:r>
            <a:endParaRPr lang="en-US" sz="1800" dirty="0">
              <a:latin typeface="Arial"/>
              <a:ea typeface="+mn-lt"/>
              <a:cs typeface="+mn-lt"/>
            </a:endParaRPr>
          </a:p>
          <a:p>
            <a:pPr marL="0" indent="0">
              <a:spcBef>
                <a:spcPts val="1200"/>
              </a:spcBef>
              <a:buNone/>
            </a:pPr>
            <a:endParaRPr lang="en-US" sz="1800" b="1" dirty="0">
              <a:solidFill>
                <a:srgbClr val="000000"/>
              </a:solidFill>
              <a:latin typeface="Arial"/>
              <a:ea typeface="+mn-lt"/>
              <a:cs typeface="+mn-lt"/>
            </a:endParaRPr>
          </a:p>
          <a:p>
            <a:pPr lvl="1">
              <a:spcBef>
                <a:spcPts val="1200"/>
              </a:spcBef>
              <a:buFont typeface="Arial" panose="020B0604020202020204" pitchFamily="34" charset="0"/>
              <a:buChar char="•"/>
            </a:pPr>
            <a:r>
              <a:rPr lang="en-US" sz="1800" b="1" dirty="0">
                <a:solidFill>
                  <a:schemeClr val="accent2"/>
                </a:solidFill>
                <a:latin typeface="Arial"/>
                <a:ea typeface="+mn-lt"/>
                <a:cs typeface="+mn-lt"/>
              </a:rPr>
              <a:t>Author</a:t>
            </a:r>
            <a:r>
              <a:rPr lang="en-US" sz="1800" dirty="0">
                <a:solidFill>
                  <a:schemeClr val="accent2"/>
                </a:solidFill>
                <a:latin typeface="Arial"/>
                <a:ea typeface="+mn-lt"/>
                <a:cs typeface="+mn-lt"/>
              </a:rPr>
              <a:t> </a:t>
            </a:r>
            <a:r>
              <a:rPr lang="en-US" sz="1800" dirty="0">
                <a:latin typeface="Arial"/>
                <a:ea typeface="+mn-lt"/>
                <a:cs typeface="+mn-lt"/>
              </a:rPr>
              <a:t>/ editor’s surname.</a:t>
            </a:r>
          </a:p>
          <a:p>
            <a:pPr lvl="1">
              <a:spcBef>
                <a:spcPts val="1200"/>
              </a:spcBef>
              <a:buFont typeface="Arial" panose="020B0604020202020204" pitchFamily="34" charset="0"/>
              <a:buChar char="•"/>
            </a:pPr>
            <a:r>
              <a:rPr lang="en-US" sz="1800" b="1" dirty="0">
                <a:solidFill>
                  <a:schemeClr val="accent2"/>
                </a:solidFill>
                <a:latin typeface="Arial"/>
                <a:ea typeface="+mn-lt"/>
                <a:cs typeface="+mn-lt"/>
              </a:rPr>
              <a:t>Year</a:t>
            </a:r>
            <a:r>
              <a:rPr lang="en-US" sz="1800" b="1" dirty="0">
                <a:latin typeface="Arial"/>
                <a:ea typeface="+mn-lt"/>
                <a:cs typeface="+mn-lt"/>
              </a:rPr>
              <a:t> </a:t>
            </a:r>
            <a:r>
              <a:rPr lang="en-US" sz="1800" dirty="0">
                <a:latin typeface="Arial"/>
                <a:ea typeface="+mn-lt"/>
                <a:cs typeface="+mn-lt"/>
              </a:rPr>
              <a:t>of publication.</a:t>
            </a:r>
          </a:p>
          <a:p>
            <a:pPr lvl="1">
              <a:spcBef>
                <a:spcPts val="1200"/>
              </a:spcBef>
              <a:buFont typeface="Arial" panose="020B0604020202020204" pitchFamily="34" charset="0"/>
              <a:buChar char="•"/>
            </a:pPr>
            <a:r>
              <a:rPr lang="en-US" sz="1800" b="1" dirty="0">
                <a:solidFill>
                  <a:schemeClr val="accent2"/>
                </a:solidFill>
                <a:latin typeface="Arial"/>
                <a:ea typeface="+mn-lt"/>
                <a:cs typeface="+mn-lt"/>
              </a:rPr>
              <a:t>Page numbers</a:t>
            </a:r>
            <a:r>
              <a:rPr lang="en-US" sz="1800" dirty="0">
                <a:latin typeface="Arial"/>
                <a:ea typeface="+mn-lt"/>
                <a:cs typeface="+mn-lt"/>
              </a:rPr>
              <a:t> (if quoting or referring to a specific part or idea).</a:t>
            </a:r>
          </a:p>
        </p:txBody>
      </p:sp>
      <p:sp>
        <p:nvSpPr>
          <p:cNvPr id="4" name="TextBox 3">
            <a:extLst>
              <a:ext uri="{FF2B5EF4-FFF2-40B4-BE49-F238E27FC236}">
                <a16:creationId xmlns:a16="http://schemas.microsoft.com/office/drawing/2014/main" id="{BDB7474C-B94C-73FA-7833-D5F5ECB67C8D}"/>
              </a:ext>
            </a:extLst>
          </p:cNvPr>
          <p:cNvSpPr txBox="1"/>
          <p:nvPr/>
        </p:nvSpPr>
        <p:spPr>
          <a:xfrm>
            <a:off x="304800" y="1378225"/>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chemeClr val="accent2"/>
                </a:solidFill>
                <a:latin typeface="Calibri"/>
                <a:ea typeface="Calibri Light"/>
                <a:cs typeface="Calibri Light"/>
              </a:rPr>
              <a:t>In-text citation...</a:t>
            </a:r>
            <a:endParaRPr lang="en-US" sz="2800" b="1">
              <a:solidFill>
                <a:schemeClr val="accent2"/>
              </a:solidFill>
              <a:latin typeface="Calibri"/>
            </a:endParaRPr>
          </a:p>
        </p:txBody>
      </p:sp>
    </p:spTree>
    <p:extLst>
      <p:ext uri="{BB962C8B-B14F-4D97-AF65-F5344CB8AC3E}">
        <p14:creationId xmlns:p14="http://schemas.microsoft.com/office/powerpoint/2010/main" val="4257807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a:xfrm>
            <a:off x="365030" y="242124"/>
            <a:ext cx="10795518" cy="1003916"/>
          </a:xfrm>
        </p:spPr>
        <p:txBody>
          <a:bodyPr/>
          <a:lstStyle/>
          <a:p>
            <a:r>
              <a:rPr lang="en-GB" dirty="0"/>
              <a:t>Quoting v Paraphrasing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365030" y="1908444"/>
            <a:ext cx="7760536" cy="3972187"/>
          </a:xfrm>
        </p:spPr>
        <p:txBody>
          <a:bodyPr vert="horz" lIns="91440" tIns="45720" rIns="91440" bIns="45720" rtlCol="0" anchor="t">
            <a:normAutofit fontScale="92500"/>
          </a:bodyPr>
          <a:lstStyle/>
          <a:p>
            <a:pPr>
              <a:buFont typeface="Arial" panose="020B0604020202020204" pitchFamily="34" charset="0"/>
              <a:buChar char="•"/>
            </a:pPr>
            <a:r>
              <a:rPr lang="en-GB" sz="2600" b="1" dirty="0">
                <a:solidFill>
                  <a:schemeClr val="accent2"/>
                </a:solidFill>
                <a:latin typeface="Calibri"/>
                <a:ea typeface="Calibri"/>
                <a:cs typeface="Calibri"/>
              </a:rPr>
              <a:t>Quoting</a:t>
            </a:r>
            <a:r>
              <a:rPr lang="en-GB" sz="2600" dirty="0">
                <a:latin typeface="Calibri"/>
                <a:ea typeface="Calibri"/>
                <a:cs typeface="Calibri"/>
              </a:rPr>
              <a:t>: copying someone else’s words exactly as they appear in the original text.</a:t>
            </a:r>
          </a:p>
          <a:p>
            <a:pPr marL="0" indent="0">
              <a:buNone/>
            </a:pPr>
            <a:endParaRPr lang="en-GB" sz="26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b="1" dirty="0">
                <a:solidFill>
                  <a:schemeClr val="accent2"/>
                </a:solidFill>
                <a:latin typeface="Calibri"/>
                <a:ea typeface="Calibri"/>
                <a:cs typeface="Calibri"/>
              </a:rPr>
              <a:t>Paraphrasing</a:t>
            </a:r>
            <a:r>
              <a:rPr lang="en-GB" sz="2600" dirty="0">
                <a:latin typeface="Calibri"/>
                <a:ea typeface="Calibri"/>
                <a:cs typeface="Calibri"/>
              </a:rPr>
              <a:t>:  using someone else’s words or ideas and writing in your own words. </a:t>
            </a:r>
          </a:p>
          <a:p>
            <a:pPr>
              <a:buFont typeface="Arial" panose="020B0604020202020204" pitchFamily="34" charset="0"/>
              <a:buChar char="•"/>
            </a:pPr>
            <a:endParaRPr lang="en-GB" sz="2600" dirty="0">
              <a:latin typeface="Calibri" panose="020F0502020204030204" pitchFamily="34" charset="0"/>
              <a:cs typeface="Calibri" panose="020F0502020204030204" pitchFamily="34" charset="0"/>
            </a:endParaRPr>
          </a:p>
          <a:p>
            <a:pPr>
              <a:buFont typeface="Arial" panose="020B0604020202020204" pitchFamily="34" charset="0"/>
              <a:buChar char="•"/>
            </a:pPr>
            <a:r>
              <a:rPr lang="en-GB" sz="2600" b="1" dirty="0">
                <a:solidFill>
                  <a:schemeClr val="accent2"/>
                </a:solidFill>
                <a:latin typeface="Calibri"/>
                <a:ea typeface="Calibri"/>
                <a:cs typeface="Calibri"/>
              </a:rPr>
              <a:t>Summarising</a:t>
            </a:r>
            <a:r>
              <a:rPr lang="en-GB" sz="2600" dirty="0">
                <a:latin typeface="Calibri"/>
                <a:ea typeface="Calibri"/>
                <a:cs typeface="Calibri"/>
              </a:rPr>
              <a:t>:  </a:t>
            </a:r>
            <a:r>
              <a:rPr lang="en-GB" sz="2600" dirty="0">
                <a:solidFill>
                  <a:srgbClr val="000000"/>
                </a:solidFill>
                <a:highlight>
                  <a:srgbClr val="FFFFFF"/>
                </a:highlight>
                <a:latin typeface="Calibri"/>
                <a:ea typeface="Calibri"/>
                <a:cs typeface="Calibri"/>
              </a:rPr>
              <a:t>writing</a:t>
            </a:r>
            <a:r>
              <a:rPr lang="en-GB" sz="2600" b="0" i="0" dirty="0">
                <a:solidFill>
                  <a:srgbClr val="000000"/>
                </a:solidFill>
                <a:effectLst/>
                <a:highlight>
                  <a:srgbClr val="FFFFFF"/>
                </a:highlight>
                <a:latin typeface="Calibri"/>
                <a:ea typeface="Calibri"/>
                <a:cs typeface="Calibri"/>
              </a:rPr>
              <a:t> a </a:t>
            </a:r>
            <a:r>
              <a:rPr lang="en-GB" sz="2600" i="0" dirty="0">
                <a:effectLst/>
                <a:highlight>
                  <a:srgbClr val="FFFFFF"/>
                </a:highlight>
                <a:latin typeface="Calibri"/>
                <a:ea typeface="Calibri"/>
                <a:cs typeface="Calibri"/>
              </a:rPr>
              <a:t>brief overview </a:t>
            </a:r>
            <a:r>
              <a:rPr lang="en-GB" sz="2600" b="0" i="0" dirty="0">
                <a:solidFill>
                  <a:srgbClr val="000000"/>
                </a:solidFill>
                <a:effectLst/>
                <a:highlight>
                  <a:srgbClr val="FFFFFF"/>
                </a:highlight>
                <a:latin typeface="Calibri"/>
                <a:ea typeface="Calibri"/>
                <a:cs typeface="Calibri"/>
              </a:rPr>
              <a:t>of someone else's idea in your own words. </a:t>
            </a:r>
            <a:r>
              <a:rPr lang="en-GB" sz="2600" b="1" i="0" dirty="0">
                <a:solidFill>
                  <a:srgbClr val="000000"/>
                </a:solidFill>
                <a:effectLst/>
                <a:highlight>
                  <a:srgbClr val="FFFFFF"/>
                </a:highlight>
                <a:latin typeface="Calibri"/>
                <a:ea typeface="Calibri"/>
                <a:cs typeface="Calibri"/>
              </a:rPr>
              <a:t>Example</a:t>
            </a:r>
            <a:r>
              <a:rPr lang="en-GB" sz="2600" b="0" i="0" dirty="0">
                <a:solidFill>
                  <a:srgbClr val="000000"/>
                </a:solidFill>
                <a:effectLst/>
                <a:highlight>
                  <a:srgbClr val="FFFFFF"/>
                </a:highlight>
                <a:latin typeface="Calibri"/>
                <a:ea typeface="Calibri"/>
                <a:cs typeface="Calibri"/>
              </a:rPr>
              <a:t>: writing the findings of a research article in a journal in a few sentences.</a:t>
            </a:r>
            <a:endParaRPr lang="en-GB" sz="2600" dirty="0">
              <a:latin typeface="Calibri"/>
              <a:ea typeface="Calibri"/>
              <a:cs typeface="Calibri"/>
            </a:endParaRPr>
          </a:p>
          <a:p>
            <a:pPr marL="0" indent="0">
              <a:buNone/>
            </a:pPr>
            <a:endParaRPr lang="en-GB" sz="2400" dirty="0">
              <a:latin typeface="Calibri" panose="020F0502020204030204" pitchFamily="34" charset="0"/>
              <a:cs typeface="Calibri" panose="020F0502020204030204" pitchFamily="34" charset="0"/>
            </a:endParaRPr>
          </a:p>
        </p:txBody>
      </p:sp>
      <p:pic>
        <p:nvPicPr>
          <p:cNvPr id="5" name="Graphic 4" descr="Quotes with solid fill">
            <a:extLst>
              <a:ext uri="{FF2B5EF4-FFF2-40B4-BE49-F238E27FC236}">
                <a16:creationId xmlns:a16="http://schemas.microsoft.com/office/drawing/2014/main" id="{ECBEE272-6064-1A45-1667-289D9FEEE0B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8212628" y="1819069"/>
            <a:ext cx="4150935" cy="4150935"/>
          </a:xfrm>
          <a:prstGeom prst="rect">
            <a:avLst/>
          </a:prstGeom>
        </p:spPr>
      </p:pic>
    </p:spTree>
    <p:extLst>
      <p:ext uri="{BB962C8B-B14F-4D97-AF65-F5344CB8AC3E}">
        <p14:creationId xmlns:p14="http://schemas.microsoft.com/office/powerpoint/2010/main" val="3462620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585648-60FD-8455-6B35-B3BA96243F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854208-D6DE-02C7-AA05-D80ECCA60D2C}"/>
              </a:ext>
            </a:extLst>
          </p:cNvPr>
          <p:cNvSpPr>
            <a:spLocks noGrp="1"/>
          </p:cNvSpPr>
          <p:nvPr>
            <p:ph type="title"/>
          </p:nvPr>
        </p:nvSpPr>
        <p:spPr>
          <a:xfrm>
            <a:off x="389653" y="201484"/>
            <a:ext cx="10795518" cy="1003916"/>
          </a:xfrm>
        </p:spPr>
        <p:txBody>
          <a:bodyPr/>
          <a:lstStyle/>
          <a:p>
            <a:r>
              <a:rPr lang="en-GB" dirty="0"/>
              <a:t>Example</a:t>
            </a:r>
          </a:p>
        </p:txBody>
      </p:sp>
      <p:sp>
        <p:nvSpPr>
          <p:cNvPr id="3" name="Content Placeholder 2">
            <a:extLst>
              <a:ext uri="{FF2B5EF4-FFF2-40B4-BE49-F238E27FC236}">
                <a16:creationId xmlns:a16="http://schemas.microsoft.com/office/drawing/2014/main" id="{3281ABDE-8F63-E779-1834-BCCC273D66EA}"/>
              </a:ext>
            </a:extLst>
          </p:cNvPr>
          <p:cNvSpPr>
            <a:spLocks noGrp="1"/>
          </p:cNvSpPr>
          <p:nvPr>
            <p:ph sz="quarter" idx="10"/>
          </p:nvPr>
        </p:nvSpPr>
        <p:spPr>
          <a:xfrm>
            <a:off x="5787412" y="2545662"/>
            <a:ext cx="6304249" cy="2590800"/>
          </a:xfrm>
        </p:spPr>
        <p:txBody>
          <a:bodyPr vert="horz" lIns="91440" tIns="45720" rIns="91440" bIns="45720" rtlCol="0" anchor="t">
            <a:normAutofit fontScale="85000" lnSpcReduction="10000"/>
          </a:bodyPr>
          <a:lstStyle/>
          <a:p>
            <a:pPr marL="0" indent="0">
              <a:buNone/>
            </a:pPr>
            <a:r>
              <a:rPr lang="en-GB" dirty="0">
                <a:solidFill>
                  <a:srgbClr val="000000"/>
                </a:solidFill>
                <a:latin typeface="Lato"/>
                <a:ea typeface="Lato"/>
                <a:cs typeface="Lato"/>
              </a:rPr>
              <a:t>A recent study </a:t>
            </a:r>
            <a:r>
              <a:rPr lang="en-GB" b="1" dirty="0">
                <a:solidFill>
                  <a:schemeClr val="accent2"/>
                </a:solidFill>
                <a:latin typeface="Lato"/>
                <a:ea typeface="Lato"/>
                <a:cs typeface="Lato"/>
              </a:rPr>
              <a:t>(Hughes, 2023) </a:t>
            </a:r>
            <a:r>
              <a:rPr lang="en-GB" dirty="0">
                <a:latin typeface="Lato"/>
                <a:ea typeface="Lato"/>
                <a:cs typeface="Lato"/>
              </a:rPr>
              <a:t>suggests students struggle to correctly reference their work. To ensure they do not accidently plagiarise, </a:t>
            </a:r>
            <a:r>
              <a:rPr lang="en-GB" dirty="0">
                <a:solidFill>
                  <a:schemeClr val="accent2"/>
                </a:solidFill>
                <a:latin typeface="Lato"/>
                <a:ea typeface="Lato"/>
                <a:cs typeface="Lato"/>
              </a:rPr>
              <a:t>“</a:t>
            </a:r>
            <a:r>
              <a:rPr lang="en-GB" dirty="0">
                <a:latin typeface="Lato"/>
                <a:ea typeface="Lato"/>
                <a:cs typeface="Lato"/>
              </a:rPr>
              <a:t>students should record their sources as they use them</a:t>
            </a:r>
            <a:r>
              <a:rPr lang="en-GB" b="1" dirty="0">
                <a:solidFill>
                  <a:schemeClr val="accent2"/>
                </a:solidFill>
                <a:latin typeface="Lato"/>
                <a:ea typeface="Lato"/>
                <a:cs typeface="Lato"/>
              </a:rPr>
              <a:t>”</a:t>
            </a:r>
            <a:r>
              <a:rPr lang="en-GB" dirty="0">
                <a:latin typeface="Lato"/>
                <a:ea typeface="Lato"/>
                <a:cs typeface="Lato"/>
              </a:rPr>
              <a:t> </a:t>
            </a:r>
            <a:r>
              <a:rPr lang="en-GB" b="1" dirty="0">
                <a:solidFill>
                  <a:schemeClr val="accent2"/>
                </a:solidFill>
                <a:latin typeface="Lato"/>
                <a:ea typeface="Lato"/>
                <a:cs typeface="Lato"/>
              </a:rPr>
              <a:t>(Williams, 2024, p. 17).</a:t>
            </a:r>
          </a:p>
          <a:p>
            <a:pPr marL="0" indent="0">
              <a:buNone/>
            </a:pPr>
            <a:endParaRPr lang="en-GB" sz="3400" dirty="0">
              <a:latin typeface="Lato"/>
              <a:ea typeface="Lato"/>
              <a:cs typeface="Lato"/>
            </a:endParaRPr>
          </a:p>
        </p:txBody>
      </p:sp>
      <p:pic>
        <p:nvPicPr>
          <p:cNvPr id="4" name="Picture 3" descr="Person reading a book">
            <a:extLst>
              <a:ext uri="{FF2B5EF4-FFF2-40B4-BE49-F238E27FC236}">
                <a16:creationId xmlns:a16="http://schemas.microsoft.com/office/drawing/2014/main" id="{4041CF3C-9C6F-5ED9-2001-005C7A90428D}"/>
              </a:ext>
            </a:extLst>
          </p:cNvPr>
          <p:cNvPicPr>
            <a:picLocks noChangeAspect="1"/>
          </p:cNvPicPr>
          <p:nvPr/>
        </p:nvPicPr>
        <p:blipFill>
          <a:blip r:embed="rId3"/>
          <a:stretch>
            <a:fillRect/>
          </a:stretch>
        </p:blipFill>
        <p:spPr>
          <a:xfrm>
            <a:off x="296754" y="2132796"/>
            <a:ext cx="5124797" cy="3416531"/>
          </a:xfrm>
          <a:prstGeom prst="rect">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pic>
    </p:spTree>
    <p:extLst>
      <p:ext uri="{BB962C8B-B14F-4D97-AF65-F5344CB8AC3E}">
        <p14:creationId xmlns:p14="http://schemas.microsoft.com/office/powerpoint/2010/main" val="1859885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51741" y="228195"/>
            <a:ext cx="10795518" cy="1003916"/>
          </a:xfrm>
        </p:spPr>
        <p:txBody>
          <a:bodyPr anchor="ctr">
            <a:normAutofit/>
          </a:bodyPr>
          <a:lstStyle/>
          <a:p>
            <a:r>
              <a:rPr lang="en-GB" dirty="0">
                <a:cs typeface="Calibri Light"/>
              </a:rPr>
              <a:t>Parenthetical Citation</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351741" y="2424272"/>
            <a:ext cx="11489036" cy="1125969"/>
          </a:xfrm>
        </p:spPr>
        <p:txBody>
          <a:bodyPr vert="horz" lIns="91440" tIns="45720" rIns="91440" bIns="45720" rtlCol="0" anchor="t">
            <a:noAutofit/>
          </a:bodyPr>
          <a:lstStyle/>
          <a:p>
            <a:pPr marL="457200" lvl="1" indent="0">
              <a:spcBef>
                <a:spcPts val="250"/>
              </a:spcBef>
              <a:spcAft>
                <a:spcPts val="250"/>
              </a:spcAft>
              <a:buNone/>
            </a:pPr>
            <a:r>
              <a:rPr lang="en-GB" sz="2800" b="1" i="0" dirty="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 </a:t>
            </a:r>
            <a:r>
              <a:rPr lang="en-GB" sz="2800" b="1" i="0" dirty="0">
                <a:solidFill>
                  <a:schemeClr val="accent2"/>
                </a:solidFill>
                <a:effectLst/>
                <a:highlight>
                  <a:srgbClr val="F3F3F3"/>
                </a:highlight>
                <a:latin typeface="Calibri" panose="020F0502020204030204" pitchFamily="34" charset="0"/>
                <a:cs typeface="Calibri" panose="020F0502020204030204" pitchFamily="34" charset="0"/>
              </a:rPr>
              <a:t>(Smith, 2020).</a:t>
            </a: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marL="457200" lvl="1" indent="0">
              <a:spcBef>
                <a:spcPts val="250"/>
              </a:spcBef>
              <a:spcAft>
                <a:spcPts val="250"/>
              </a:spcAft>
              <a:buNone/>
            </a:pPr>
            <a:endParaRPr lang="en-GB" sz="2800" b="1" dirty="0">
              <a:solidFill>
                <a:schemeClr val="accent2"/>
              </a:solidFill>
              <a:highlight>
                <a:srgbClr val="F3F3F3"/>
              </a:highlight>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2800" dirty="0">
                <a:latin typeface="Calibri"/>
                <a:ea typeface="+mn-lt"/>
                <a:cs typeface="Calibri"/>
              </a:rPr>
              <a:t>The sentence is focusing on the idea, rather than who wrote it.</a:t>
            </a:r>
            <a:endParaRPr lang="en-US" sz="2800" dirty="0">
              <a:latin typeface="Calibri" panose="020F0502020204030204" pitchFamily="34" charset="0"/>
              <a:ea typeface="+mn-lt"/>
              <a:cs typeface="Calibri" panose="020F0502020204030204" pitchFamily="34" charset="0"/>
            </a:endParaRPr>
          </a:p>
          <a:p>
            <a:pPr>
              <a:spcBef>
                <a:spcPts val="250"/>
              </a:spcBef>
              <a:spcAft>
                <a:spcPts val="250"/>
              </a:spcAft>
              <a:buFont typeface="Arial" panose="020B0604020202020204" pitchFamily="34" charset="0"/>
              <a:buChar char="•"/>
            </a:pPr>
            <a:r>
              <a:rPr lang="en-US" sz="2800" dirty="0">
                <a:latin typeface="Calibri"/>
                <a:ea typeface="+mn-lt"/>
                <a:cs typeface="Calibri"/>
              </a:rPr>
              <a:t>Easy to integrate into your writing and </a:t>
            </a:r>
            <a:r>
              <a:rPr lang="en-US" sz="2800" dirty="0" err="1">
                <a:latin typeface="Calibri"/>
                <a:ea typeface="+mn-lt"/>
                <a:cs typeface="Calibri"/>
              </a:rPr>
              <a:t>synthesise</a:t>
            </a:r>
            <a:r>
              <a:rPr lang="en-US" sz="2800" dirty="0">
                <a:latin typeface="Calibri"/>
                <a:ea typeface="+mn-lt"/>
                <a:cs typeface="Calibri"/>
              </a:rPr>
              <a:t> from multiple sources. </a:t>
            </a:r>
            <a:endParaRPr lang="en-US" dirty="0">
              <a:latin typeface="Calibri"/>
              <a:ea typeface="+mn-lt"/>
              <a:cs typeface="Calibri"/>
            </a:endParaRPr>
          </a:p>
          <a:p>
            <a:pPr marL="0" indent="0">
              <a:spcBef>
                <a:spcPts val="250"/>
              </a:spcBef>
              <a:spcAft>
                <a:spcPts val="250"/>
              </a:spcAft>
              <a:buNone/>
            </a:pPr>
            <a:endParaRPr lang="en-US" b="1" dirty="0">
              <a:latin typeface="Calibri"/>
              <a:ea typeface="+mn-lt"/>
              <a:cs typeface="Calibri"/>
            </a:endParaRPr>
          </a:p>
          <a:p>
            <a:pPr marL="0" indent="0">
              <a:spcBef>
                <a:spcPts val="250"/>
              </a:spcBef>
              <a:spcAft>
                <a:spcPts val="250"/>
              </a:spcAft>
              <a:buNone/>
            </a:pPr>
            <a:r>
              <a:rPr lang="en-US" sz="2800" b="1" dirty="0">
                <a:latin typeface="Calibri"/>
                <a:ea typeface="+mn-lt"/>
                <a:cs typeface="Calibri"/>
              </a:rPr>
              <a:t>Example: </a:t>
            </a:r>
            <a:r>
              <a:rPr lang="en-US" sz="2800" b="1" dirty="0">
                <a:solidFill>
                  <a:schemeClr val="accent2"/>
                </a:solidFill>
                <a:latin typeface="Calibri"/>
                <a:ea typeface="+mn-lt"/>
                <a:cs typeface="Calibri"/>
              </a:rPr>
              <a:t>(Smith, 2020; Thomas, 2021; Williams, 2024). </a:t>
            </a:r>
            <a:endParaRPr lang="en-US" dirty="0">
              <a:solidFill>
                <a:schemeClr val="accent2"/>
              </a:solidFill>
              <a:ea typeface="Calibri Light"/>
              <a:cs typeface="Calibri Light"/>
            </a:endParaRPr>
          </a:p>
          <a:p>
            <a:pPr marL="457200" lvl="1" indent="0">
              <a:spcBef>
                <a:spcPts val="250"/>
              </a:spcBef>
              <a:spcAft>
                <a:spcPts val="250"/>
              </a:spcAft>
              <a:buNone/>
            </a:pPr>
            <a:endParaRPr lang="en-US" sz="2800" b="1" dirty="0">
              <a:solidFill>
                <a:schemeClr val="accent2"/>
              </a:solidFill>
              <a:latin typeface="Calibri" panose="020F0502020204030204" pitchFamily="34" charset="0"/>
              <a:ea typeface="+mn-lt"/>
              <a:cs typeface="Calibri" panose="020F0502020204030204" pitchFamily="34" charset="0"/>
            </a:endParaRPr>
          </a:p>
        </p:txBody>
      </p:sp>
      <p:sp>
        <p:nvSpPr>
          <p:cNvPr id="4" name="TextBox 3">
            <a:extLst>
              <a:ext uri="{FF2B5EF4-FFF2-40B4-BE49-F238E27FC236}">
                <a16:creationId xmlns:a16="http://schemas.microsoft.com/office/drawing/2014/main" id="{DBE94A56-A031-735C-639C-1C7709497DFD}"/>
              </a:ext>
            </a:extLst>
          </p:cNvPr>
          <p:cNvSpPr txBox="1"/>
          <p:nvPr/>
        </p:nvSpPr>
        <p:spPr>
          <a:xfrm>
            <a:off x="164466" y="1346380"/>
            <a:ext cx="11485419" cy="461665"/>
          </a:xfrm>
          <a:prstGeom prst="rect">
            <a:avLst/>
          </a:prstGeom>
          <a:noFill/>
        </p:spPr>
        <p:txBody>
          <a:bodyPr wrap="square" lIns="91440" tIns="45720" rIns="91440" bIns="45720" rtlCol="0" anchor="t">
            <a:spAutoFit/>
          </a:bodyPr>
          <a:lstStyle/>
          <a:p>
            <a:pPr>
              <a:spcBef>
                <a:spcPts val="1200"/>
              </a:spcBef>
            </a:pPr>
            <a:r>
              <a:rPr lang="en-GB" sz="2400" dirty="0">
                <a:latin typeface="Calibri"/>
                <a:ea typeface="+mn-lt"/>
                <a:cs typeface="Calibri"/>
              </a:rPr>
              <a:t>Author’s </a:t>
            </a:r>
            <a:r>
              <a:rPr lang="en-GB" sz="2400" dirty="0">
                <a:solidFill>
                  <a:schemeClr val="accent2"/>
                </a:solidFill>
                <a:latin typeface="Calibri"/>
                <a:ea typeface="+mn-lt"/>
                <a:cs typeface="Calibri"/>
              </a:rPr>
              <a:t>(</a:t>
            </a:r>
            <a:r>
              <a:rPr lang="en-GB" sz="2400" b="1" dirty="0">
                <a:solidFill>
                  <a:schemeClr val="accent2"/>
                </a:solidFill>
                <a:latin typeface="Calibri"/>
                <a:ea typeface="+mn-lt"/>
                <a:cs typeface="Calibri"/>
              </a:rPr>
              <a:t>Surname</a:t>
            </a:r>
            <a:r>
              <a:rPr lang="en-GB" sz="2400" dirty="0">
                <a:solidFill>
                  <a:schemeClr val="accent2"/>
                </a:solidFill>
                <a:latin typeface="Calibri"/>
                <a:ea typeface="+mn-lt"/>
                <a:cs typeface="Calibri"/>
              </a:rPr>
              <a:t>, </a:t>
            </a:r>
            <a:r>
              <a:rPr lang="en-GB" sz="2400" b="1" dirty="0">
                <a:solidFill>
                  <a:schemeClr val="accent2"/>
                </a:solidFill>
                <a:latin typeface="Calibri"/>
                <a:ea typeface="+mn-lt"/>
                <a:cs typeface="Calibri"/>
              </a:rPr>
              <a:t>year)</a:t>
            </a:r>
            <a:r>
              <a:rPr lang="en-GB" sz="2400" dirty="0">
                <a:solidFill>
                  <a:schemeClr val="accent2"/>
                </a:solidFill>
                <a:latin typeface="Calibri"/>
                <a:ea typeface="+mn-lt"/>
                <a:cs typeface="Calibri"/>
              </a:rPr>
              <a:t> </a:t>
            </a:r>
            <a:r>
              <a:rPr lang="en-GB" sz="2400" dirty="0">
                <a:latin typeface="Calibri"/>
                <a:ea typeface="+mn-lt"/>
                <a:cs typeface="Calibri"/>
              </a:rPr>
              <a:t>in brackets.</a:t>
            </a:r>
            <a:endParaRPr lang="en-GB" sz="2400" dirty="0">
              <a:latin typeface="Calibri"/>
              <a:cs typeface="Calibri"/>
            </a:endParaRPr>
          </a:p>
        </p:txBody>
      </p:sp>
    </p:spTree>
    <p:extLst>
      <p:ext uri="{BB962C8B-B14F-4D97-AF65-F5344CB8AC3E}">
        <p14:creationId xmlns:p14="http://schemas.microsoft.com/office/powerpoint/2010/main" val="1932977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FF292-9EB9-41A8-8FEB-FB095EA84809}"/>
              </a:ext>
            </a:extLst>
          </p:cNvPr>
          <p:cNvSpPr>
            <a:spLocks noGrp="1"/>
          </p:cNvSpPr>
          <p:nvPr>
            <p:ph type="title"/>
          </p:nvPr>
        </p:nvSpPr>
        <p:spPr>
          <a:xfrm>
            <a:off x="373122" y="233420"/>
            <a:ext cx="10795518" cy="1003916"/>
          </a:xfrm>
        </p:spPr>
        <p:txBody>
          <a:bodyPr anchor="ctr">
            <a:normAutofit/>
          </a:bodyPr>
          <a:lstStyle/>
          <a:p>
            <a:r>
              <a:rPr lang="en-GB" dirty="0">
                <a:cs typeface="Calibri Light"/>
              </a:rPr>
              <a:t>Narrative Citation</a:t>
            </a:r>
            <a:endParaRPr lang="en-GB" dirty="0"/>
          </a:p>
        </p:txBody>
      </p:sp>
      <p:sp>
        <p:nvSpPr>
          <p:cNvPr id="3" name="Content Placeholder 2">
            <a:extLst>
              <a:ext uri="{FF2B5EF4-FFF2-40B4-BE49-F238E27FC236}">
                <a16:creationId xmlns:a16="http://schemas.microsoft.com/office/drawing/2014/main" id="{F302C818-8E7F-47DB-9908-134F01B7FE1B}"/>
              </a:ext>
            </a:extLst>
          </p:cNvPr>
          <p:cNvSpPr>
            <a:spLocks noGrp="1"/>
          </p:cNvSpPr>
          <p:nvPr>
            <p:ph sz="quarter" idx="10"/>
          </p:nvPr>
        </p:nvSpPr>
        <p:spPr>
          <a:xfrm>
            <a:off x="243286" y="2081304"/>
            <a:ext cx="10389043" cy="3539360"/>
          </a:xfrm>
        </p:spPr>
        <p:txBody>
          <a:bodyPr vert="horz" lIns="91440" tIns="45720" rIns="91440" bIns="45720" rtlCol="0" anchor="t">
            <a:noAutofit/>
          </a:bodyPr>
          <a:lstStyle/>
          <a:p>
            <a:pPr marL="457200" lvl="1" indent="0">
              <a:spcBef>
                <a:spcPts val="250"/>
              </a:spcBef>
              <a:spcAft>
                <a:spcPts val="250"/>
              </a:spcAft>
              <a:buNone/>
            </a:pPr>
            <a:endParaRPr lang="en-US" sz="2800" b="1" dirty="0">
              <a:latin typeface="Arial"/>
              <a:cs typeface="Calibri"/>
            </a:endParaRPr>
          </a:p>
          <a:p>
            <a:pPr marL="457200" lvl="1" indent="0">
              <a:spcBef>
                <a:spcPts val="250"/>
              </a:spcBef>
              <a:spcAft>
                <a:spcPts val="250"/>
              </a:spcAft>
              <a:buNone/>
            </a:pPr>
            <a:r>
              <a:rPr lang="en-US" sz="2800" b="1" dirty="0">
                <a:latin typeface="Calibri"/>
                <a:ea typeface="Calibri"/>
                <a:cs typeface="Calibri"/>
              </a:rPr>
              <a:t>According to </a:t>
            </a:r>
            <a:r>
              <a:rPr lang="en-US" sz="2800" b="1" dirty="0">
                <a:solidFill>
                  <a:schemeClr val="accent2"/>
                </a:solidFill>
                <a:latin typeface="Calibri"/>
                <a:ea typeface="Calibri"/>
                <a:cs typeface="Calibri"/>
              </a:rPr>
              <a:t>Smith (2020),</a:t>
            </a:r>
            <a:r>
              <a:rPr lang="en-US" sz="2800" b="1" dirty="0">
                <a:latin typeface="Calibri"/>
                <a:ea typeface="Calibri"/>
                <a:cs typeface="Calibri"/>
              </a:rPr>
              <a:t> </a:t>
            </a:r>
            <a:r>
              <a:rPr lang="en-GB" sz="2800" b="1" i="0" dirty="0">
                <a:solidFill>
                  <a:srgbClr val="111111"/>
                </a:solidFill>
                <a:effectLst/>
                <a:highlight>
                  <a:srgbClr val="F3F3F3"/>
                </a:highlight>
                <a:latin typeface="Calibri" panose="020F0502020204030204" pitchFamily="34" charset="0"/>
                <a:cs typeface="Calibri" panose="020F0502020204030204" pitchFamily="34" charset="0"/>
              </a:rPr>
              <a:t>effective communication is crucial for team success.</a:t>
            </a:r>
            <a:endParaRPr lang="en-US" sz="2800" b="1" dirty="0">
              <a:latin typeface="Calibri" panose="020F0502020204030204" pitchFamily="34" charset="0"/>
              <a:cs typeface="Calibri" panose="020F0502020204030204" pitchFamily="34" charset="0"/>
            </a:endParaRPr>
          </a:p>
          <a:p>
            <a:pPr marL="0" indent="0">
              <a:spcBef>
                <a:spcPts val="250"/>
              </a:spcBef>
              <a:spcAft>
                <a:spcPts val="250"/>
              </a:spcAft>
              <a:buNone/>
            </a:pPr>
            <a:endParaRPr lang="en-US" sz="3200" dirty="0">
              <a:latin typeface="Arial"/>
              <a:cs typeface="Arial"/>
            </a:endParaRPr>
          </a:p>
          <a:p>
            <a:pPr>
              <a:spcBef>
                <a:spcPts val="250"/>
              </a:spcBef>
              <a:spcAft>
                <a:spcPts val="250"/>
              </a:spcAft>
              <a:buFont typeface="Arial" panose="020B0604020202020204" pitchFamily="34" charset="0"/>
              <a:buChar char="•"/>
            </a:pPr>
            <a:r>
              <a:rPr lang="en-US" sz="2400" dirty="0">
                <a:latin typeface="Calibri"/>
                <a:ea typeface="Calibri"/>
                <a:cs typeface="Calibri"/>
              </a:rPr>
              <a:t>Focus is on the author’s view or opinion.</a:t>
            </a:r>
          </a:p>
          <a:p>
            <a:pPr>
              <a:spcBef>
                <a:spcPts val="250"/>
              </a:spcBef>
              <a:spcAft>
                <a:spcPts val="250"/>
              </a:spcAft>
              <a:buFont typeface="Arial" panose="020B0604020202020204" pitchFamily="34" charset="0"/>
              <a:buChar char="•"/>
            </a:pPr>
            <a:r>
              <a:rPr lang="en-US" sz="2400" dirty="0">
                <a:latin typeface="Calibri"/>
                <a:ea typeface="Calibri"/>
                <a:cs typeface="Calibri"/>
              </a:rPr>
              <a:t>Difficult to </a:t>
            </a:r>
            <a:r>
              <a:rPr lang="en-US" sz="2400" dirty="0" err="1">
                <a:latin typeface="Calibri"/>
                <a:ea typeface="Calibri"/>
                <a:cs typeface="Calibri"/>
              </a:rPr>
              <a:t>synthesise</a:t>
            </a:r>
            <a:r>
              <a:rPr lang="en-US" sz="2400" dirty="0">
                <a:latin typeface="Calibri"/>
                <a:ea typeface="Calibri"/>
                <a:cs typeface="Calibri"/>
              </a:rPr>
              <a:t> multiple opinions and sources.</a:t>
            </a:r>
            <a:endParaRPr lang="en-US" dirty="0"/>
          </a:p>
          <a:p>
            <a:pPr>
              <a:spcBef>
                <a:spcPts val="250"/>
              </a:spcBef>
              <a:spcAft>
                <a:spcPts val="250"/>
              </a:spcAft>
              <a:buFont typeface="Arial" panose="020B0604020202020204" pitchFamily="34" charset="0"/>
              <a:buChar char="•"/>
            </a:pPr>
            <a:r>
              <a:rPr lang="en-US" sz="2400" dirty="0">
                <a:latin typeface="Calibri"/>
                <a:ea typeface="Calibri"/>
                <a:cs typeface="Calibri"/>
              </a:rPr>
              <a:t>Overuse can disrupt flow of your writing.</a:t>
            </a:r>
            <a:endParaRPr lang="en-GB" sz="2400" dirty="0">
              <a:latin typeface="Calibri"/>
              <a:ea typeface="Calibri"/>
              <a:cs typeface="Calibri"/>
            </a:endParaRPr>
          </a:p>
        </p:txBody>
      </p:sp>
      <p:sp>
        <p:nvSpPr>
          <p:cNvPr id="5" name="TextBox 4">
            <a:extLst>
              <a:ext uri="{FF2B5EF4-FFF2-40B4-BE49-F238E27FC236}">
                <a16:creationId xmlns:a16="http://schemas.microsoft.com/office/drawing/2014/main" id="{6BBA26C0-CAE7-4889-999B-1CBA42587303}"/>
              </a:ext>
            </a:extLst>
          </p:cNvPr>
          <p:cNvSpPr txBox="1"/>
          <p:nvPr/>
        </p:nvSpPr>
        <p:spPr>
          <a:xfrm>
            <a:off x="196269" y="1384708"/>
            <a:ext cx="4956035" cy="461665"/>
          </a:xfrm>
          <a:prstGeom prst="rect">
            <a:avLst/>
          </a:prstGeom>
          <a:noFill/>
        </p:spPr>
        <p:txBody>
          <a:bodyPr wrap="square" lIns="91440" tIns="45720" rIns="91440" bIns="45720" rtlCol="0" anchor="t">
            <a:spAutoFit/>
          </a:bodyPr>
          <a:lstStyle/>
          <a:p>
            <a:pPr>
              <a:spcBef>
                <a:spcPts val="1200"/>
              </a:spcBef>
            </a:pPr>
            <a:r>
              <a:rPr lang="en-GB" sz="2400">
                <a:latin typeface="Calibri" panose="020F0502020204030204" pitchFamily="34" charset="0"/>
                <a:ea typeface="+mn-lt"/>
                <a:cs typeface="Calibri" panose="020F0502020204030204" pitchFamily="34" charset="0"/>
              </a:rPr>
              <a:t>Author's </a:t>
            </a:r>
            <a:r>
              <a:rPr lang="en-GB" sz="2400" b="1">
                <a:solidFill>
                  <a:schemeClr val="accent2"/>
                </a:solidFill>
                <a:latin typeface="Calibri" panose="020F0502020204030204" pitchFamily="34" charset="0"/>
                <a:ea typeface="+mn-lt"/>
                <a:cs typeface="Calibri" panose="020F0502020204030204" pitchFamily="34" charset="0"/>
              </a:rPr>
              <a:t>Surname</a:t>
            </a:r>
            <a:r>
              <a:rPr lang="en-GB" sz="2400">
                <a:solidFill>
                  <a:schemeClr val="accent2"/>
                </a:solidFill>
                <a:latin typeface="Calibri" panose="020F0502020204030204" pitchFamily="34" charset="0"/>
                <a:ea typeface="+mn-lt"/>
                <a:cs typeface="Calibri" panose="020F0502020204030204" pitchFamily="34" charset="0"/>
              </a:rPr>
              <a:t>, (</a:t>
            </a:r>
            <a:r>
              <a:rPr lang="en-GB" sz="2400" b="1">
                <a:solidFill>
                  <a:schemeClr val="accent2"/>
                </a:solidFill>
                <a:latin typeface="Calibri" panose="020F0502020204030204" pitchFamily="34" charset="0"/>
                <a:ea typeface="+mn-lt"/>
                <a:cs typeface="Calibri" panose="020F0502020204030204" pitchFamily="34" charset="0"/>
              </a:rPr>
              <a:t>year)</a:t>
            </a:r>
            <a:r>
              <a:rPr lang="en-GB" sz="2400">
                <a:solidFill>
                  <a:schemeClr val="accent2"/>
                </a:solidFill>
                <a:latin typeface="Calibri" panose="020F0502020204030204" pitchFamily="34" charset="0"/>
                <a:ea typeface="+mn-lt"/>
                <a:cs typeface="Calibri" panose="020F0502020204030204" pitchFamily="34" charset="0"/>
              </a:rPr>
              <a:t> </a:t>
            </a:r>
            <a:r>
              <a:rPr lang="en-GB" sz="2400">
                <a:latin typeface="Calibri" panose="020F0502020204030204" pitchFamily="34" charset="0"/>
                <a:ea typeface="+mn-lt"/>
                <a:cs typeface="Calibri" panose="020F0502020204030204" pitchFamily="34" charset="0"/>
              </a:rPr>
              <a:t>in brackets.</a:t>
            </a:r>
            <a:endParaRPr lang="en-GB" sz="240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23909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dirty="0"/>
              <a:t>Example</a:t>
            </a:r>
            <a:endParaRPr lang="en-US" dirty="0"/>
          </a:p>
        </p:txBody>
      </p:sp>
      <p:sp>
        <p:nvSpPr>
          <p:cNvPr id="11" name="TextBox 10">
            <a:extLst>
              <a:ext uri="{FF2B5EF4-FFF2-40B4-BE49-F238E27FC236}">
                <a16:creationId xmlns:a16="http://schemas.microsoft.com/office/drawing/2014/main" id="{34334CDA-7FB7-4AF2-926A-CA6DE703DA54}"/>
              </a:ext>
            </a:extLst>
          </p:cNvPr>
          <p:cNvSpPr txBox="1"/>
          <p:nvPr/>
        </p:nvSpPr>
        <p:spPr>
          <a:xfrm>
            <a:off x="520266" y="1725482"/>
            <a:ext cx="10355924" cy="1373547"/>
          </a:xfrm>
          <a:prstGeom prst="rect">
            <a:avLst/>
          </a:prstGeom>
          <a:ln w="38100">
            <a:no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a:latin typeface="Calibri"/>
                <a:ea typeface="Calibri"/>
                <a:cs typeface="Calibri"/>
              </a:rPr>
              <a:t>When writing assignments, the aim should always be to reference reliable sources of information </a:t>
            </a:r>
            <a:r>
              <a:rPr lang="en-US" sz="2800" b="1">
                <a:solidFill>
                  <a:schemeClr val="accent2"/>
                </a:solidFill>
                <a:latin typeface="Calibri"/>
                <a:ea typeface="Calibri"/>
                <a:cs typeface="Calibri"/>
              </a:rPr>
              <a:t>(Pears and Shields, 2016).</a:t>
            </a:r>
          </a:p>
        </p:txBody>
      </p:sp>
      <p:sp>
        <p:nvSpPr>
          <p:cNvPr id="5" name="TextBox 4">
            <a:extLst>
              <a:ext uri="{FF2B5EF4-FFF2-40B4-BE49-F238E27FC236}">
                <a16:creationId xmlns:a16="http://schemas.microsoft.com/office/drawing/2014/main" id="{8237E3C3-1FB1-B92A-50F4-CC8EEDF42096}"/>
              </a:ext>
            </a:extLst>
          </p:cNvPr>
          <p:cNvSpPr txBox="1"/>
          <p:nvPr/>
        </p:nvSpPr>
        <p:spPr>
          <a:xfrm>
            <a:off x="520266" y="3753841"/>
            <a:ext cx="10289224" cy="1384995"/>
          </a:xfrm>
          <a:prstGeom prst="rect">
            <a:avLst/>
          </a:prstGeom>
          <a:noFill/>
        </p:spPr>
        <p:txBody>
          <a:bodyPr wrap="square" lIns="91440" tIns="45720" rIns="91440" bIns="45720" anchor="t">
            <a:spAutoFit/>
          </a:bodyPr>
          <a:lstStyle/>
          <a:p>
            <a:r>
              <a:rPr lang="en-US" sz="2800" b="1">
                <a:latin typeface="Calibri"/>
                <a:ea typeface="Calibri"/>
                <a:cs typeface="Calibri"/>
              </a:rPr>
              <a:t>According to </a:t>
            </a:r>
            <a:r>
              <a:rPr lang="en-US" sz="2800" b="1">
                <a:solidFill>
                  <a:schemeClr val="accent2"/>
                </a:solidFill>
                <a:latin typeface="Calibri"/>
                <a:ea typeface="Calibri"/>
                <a:cs typeface="Calibri"/>
              </a:rPr>
              <a:t>Pears and Shields (2016) </a:t>
            </a:r>
            <a:r>
              <a:rPr lang="en-US" sz="2800" b="1">
                <a:latin typeface="Calibri"/>
                <a:ea typeface="Calibri"/>
                <a:cs typeface="Calibri"/>
              </a:rPr>
              <a:t>when writing assignments, the aim should always be to reference reliable sources of information. </a:t>
            </a:r>
            <a:endParaRPr lang="en-US" sz="2800" b="1">
              <a:solidFill>
                <a:schemeClr val="accent2"/>
              </a:solidFill>
              <a:latin typeface="Calibri"/>
              <a:ea typeface="Calibri"/>
              <a:cs typeface="Calibri"/>
            </a:endParaRPr>
          </a:p>
        </p:txBody>
      </p:sp>
      <p:sp>
        <p:nvSpPr>
          <p:cNvPr id="4" name="TextBox 3">
            <a:extLst>
              <a:ext uri="{FF2B5EF4-FFF2-40B4-BE49-F238E27FC236}">
                <a16:creationId xmlns:a16="http://schemas.microsoft.com/office/drawing/2014/main" id="{CA544C71-764E-5BD8-D3FF-617246FE6FEB}"/>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solidFill>
                  <a:schemeClr val="accent2"/>
                </a:solidFill>
                <a:latin typeface="Calibri"/>
                <a:ea typeface="Calibri Light"/>
                <a:cs typeface="Calibri Light"/>
              </a:rPr>
              <a:t>Parenthetical citation.</a:t>
            </a:r>
            <a:endParaRPr lang="en-US" sz="2400" b="1" dirty="0">
              <a:solidFill>
                <a:schemeClr val="accent2"/>
              </a:solidFill>
              <a:latin typeface="Calibri"/>
            </a:endParaRPr>
          </a:p>
        </p:txBody>
      </p:sp>
      <p:sp>
        <p:nvSpPr>
          <p:cNvPr id="8" name="TextBox 7">
            <a:extLst>
              <a:ext uri="{FF2B5EF4-FFF2-40B4-BE49-F238E27FC236}">
                <a16:creationId xmlns:a16="http://schemas.microsoft.com/office/drawing/2014/main" id="{3D153EB9-9317-5E6D-5EF8-7165E1FCD405}"/>
              </a:ext>
            </a:extLst>
          </p:cNvPr>
          <p:cNvSpPr txBox="1"/>
          <p:nvPr/>
        </p:nvSpPr>
        <p:spPr>
          <a:xfrm>
            <a:off x="556591" y="329979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Narrative citation.</a:t>
            </a:r>
            <a:endParaRPr lang="en-US" sz="2400" b="1">
              <a:solidFill>
                <a:schemeClr val="accent2"/>
              </a:solidFill>
              <a:latin typeface="Calibri"/>
            </a:endParaRPr>
          </a:p>
        </p:txBody>
      </p:sp>
    </p:spTree>
    <p:extLst>
      <p:ext uri="{BB962C8B-B14F-4D97-AF65-F5344CB8AC3E}">
        <p14:creationId xmlns:p14="http://schemas.microsoft.com/office/powerpoint/2010/main" val="10007161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33FB3-EE54-246F-EF55-D576F073C2BA}"/>
              </a:ext>
            </a:extLst>
          </p:cNvPr>
          <p:cNvSpPr>
            <a:spLocks noGrp="1"/>
          </p:cNvSpPr>
          <p:nvPr>
            <p:ph type="title"/>
          </p:nvPr>
        </p:nvSpPr>
        <p:spPr/>
        <p:txBody>
          <a:bodyPr/>
          <a:lstStyle/>
          <a:p>
            <a:r>
              <a:rPr lang="en-GB"/>
              <a:t>Quoting</a:t>
            </a:r>
          </a:p>
        </p:txBody>
      </p:sp>
      <p:sp>
        <p:nvSpPr>
          <p:cNvPr id="3" name="Content Placeholder 2">
            <a:extLst>
              <a:ext uri="{FF2B5EF4-FFF2-40B4-BE49-F238E27FC236}">
                <a16:creationId xmlns:a16="http://schemas.microsoft.com/office/drawing/2014/main" id="{7E8E6BF9-21AE-8960-A0B4-9AB730964DDF}"/>
              </a:ext>
            </a:extLst>
          </p:cNvPr>
          <p:cNvSpPr>
            <a:spLocks noGrp="1"/>
          </p:cNvSpPr>
          <p:nvPr>
            <p:ph sz="quarter" idx="10"/>
          </p:nvPr>
        </p:nvSpPr>
        <p:spPr>
          <a:xfrm>
            <a:off x="549750" y="1428140"/>
            <a:ext cx="11384342" cy="4574040"/>
          </a:xfrm>
        </p:spPr>
        <p:txBody>
          <a:bodyPr vert="horz" lIns="91440" tIns="45720" rIns="91440" bIns="45720" rtlCol="0" anchor="t">
            <a:normAutofit/>
          </a:bodyPr>
          <a:lstStyle/>
          <a:p>
            <a:pPr marL="0" indent="0">
              <a:buNone/>
            </a:pPr>
            <a:r>
              <a:rPr lang="en-GB" sz="2400" dirty="0">
                <a:latin typeface="Calibri"/>
                <a:ea typeface="Calibri"/>
                <a:cs typeface="Calibri"/>
              </a:rPr>
              <a:t>Quoting is acceptable (if referenced correctly) but </a:t>
            </a:r>
            <a:r>
              <a:rPr lang="en-GB" sz="2400" b="1" dirty="0">
                <a:solidFill>
                  <a:schemeClr val="accent2"/>
                </a:solidFill>
                <a:latin typeface="Calibri"/>
                <a:ea typeface="Calibri"/>
                <a:cs typeface="Calibri"/>
              </a:rPr>
              <a:t>does not show your understanding</a:t>
            </a:r>
            <a:r>
              <a:rPr lang="en-GB" sz="2400" dirty="0">
                <a:latin typeface="Calibri"/>
                <a:ea typeface="Calibri"/>
                <a:cs typeface="Calibri"/>
              </a:rPr>
              <a:t> of what you have read. </a:t>
            </a:r>
          </a:p>
          <a:p>
            <a:pPr marL="0" indent="0">
              <a:buNone/>
            </a:pPr>
            <a:r>
              <a:rPr lang="en-GB" sz="2400" dirty="0">
                <a:latin typeface="Calibri"/>
                <a:ea typeface="Calibri"/>
                <a:cs typeface="Calibri"/>
              </a:rPr>
              <a:t>Wherever possible, you should paraphrase. Whichever you do, you must </a:t>
            </a:r>
            <a:r>
              <a:rPr lang="en-GB" sz="2400" b="1" dirty="0">
                <a:solidFill>
                  <a:schemeClr val="accent2"/>
                </a:solidFill>
                <a:latin typeface="Calibri"/>
                <a:ea typeface="Calibri"/>
                <a:cs typeface="Calibri"/>
              </a:rPr>
              <a:t>give appropriate acknowledgement. </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a:ea typeface="Calibri"/>
                <a:cs typeface="Calibri"/>
              </a:rPr>
              <a:t>If using a short quote</a:t>
            </a:r>
            <a:r>
              <a:rPr lang="en-GB" sz="2400" dirty="0">
                <a:latin typeface="Calibri"/>
                <a:ea typeface="Calibri"/>
                <a:cs typeface="Calibri"/>
              </a:rPr>
              <a:t> (less than 30 words), ensure you:</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Use “quotation marks”.</a:t>
            </a:r>
          </a:p>
          <a:p>
            <a:pPr>
              <a:buFont typeface="Arial" panose="020B0604020202020204" pitchFamily="34" charset="0"/>
              <a:buChar char="•"/>
            </a:pPr>
            <a:r>
              <a:rPr lang="en-GB" sz="2400" dirty="0">
                <a:latin typeface="Calibri" panose="020F0502020204030204" pitchFamily="34" charset="0"/>
                <a:cs typeface="Calibri" panose="020F0502020204030204" pitchFamily="34" charset="0"/>
              </a:rPr>
              <a:t>Show page number, (location, or paragraph number, if not possible). </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panose="020F0502020204030204" pitchFamily="34" charset="0"/>
                <a:cs typeface="Calibri" panose="020F0502020204030204" pitchFamily="34" charset="0"/>
              </a:rPr>
              <a:t>For longer quotations, please refer to the referencing handbook. </a:t>
            </a:r>
          </a:p>
          <a:p>
            <a:pPr marL="0" indent="0">
              <a:buNone/>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163914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41D2C-3E68-4F1D-ADF6-A47FE126DFD6}"/>
              </a:ext>
            </a:extLst>
          </p:cNvPr>
          <p:cNvSpPr>
            <a:spLocks noGrp="1"/>
          </p:cNvSpPr>
          <p:nvPr>
            <p:ph type="title"/>
          </p:nvPr>
        </p:nvSpPr>
        <p:spPr/>
        <p:txBody>
          <a:bodyPr>
            <a:normAutofit/>
          </a:bodyPr>
          <a:lstStyle/>
          <a:p>
            <a:r>
              <a:rPr lang="en-GB"/>
              <a:t>Examples: Direct (short) quote</a:t>
            </a:r>
            <a:endParaRPr lang="en-US"/>
          </a:p>
        </p:txBody>
      </p:sp>
      <p:sp>
        <p:nvSpPr>
          <p:cNvPr id="11" name="TextBox 10">
            <a:extLst>
              <a:ext uri="{FF2B5EF4-FFF2-40B4-BE49-F238E27FC236}">
                <a16:creationId xmlns:a16="http://schemas.microsoft.com/office/drawing/2014/main" id="{34334CDA-7FB7-4AF2-926A-CA6DE703DA54}"/>
              </a:ext>
            </a:extLst>
          </p:cNvPr>
          <p:cNvSpPr txBox="1"/>
          <p:nvPr/>
        </p:nvSpPr>
        <p:spPr>
          <a:xfrm>
            <a:off x="520266" y="1725482"/>
            <a:ext cx="10355924" cy="1373547"/>
          </a:xfrm>
          <a:prstGeom prst="rect">
            <a:avLst/>
          </a:prstGeom>
          <a:ln w="38100">
            <a:no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buClr>
                <a:schemeClr val="accent1"/>
              </a:buClr>
            </a:pPr>
            <a:r>
              <a:rPr lang="en-US" sz="2800" b="1">
                <a:latin typeface="Calibri" panose="020F0502020204030204" pitchFamily="34" charset="0"/>
                <a:cs typeface="Calibri" panose="020F0502020204030204" pitchFamily="34" charset="0"/>
              </a:rPr>
              <a:t>When writing assignments, the </a:t>
            </a:r>
            <a:r>
              <a:rPr lang="en-US" sz="3200" b="1">
                <a:solidFill>
                  <a:schemeClr val="accent2"/>
                </a:solidFill>
                <a:latin typeface="Calibri" panose="020F0502020204030204" pitchFamily="34" charset="0"/>
                <a:cs typeface="Calibri" panose="020F0502020204030204" pitchFamily="34" charset="0"/>
              </a:rPr>
              <a:t>“</a:t>
            </a:r>
            <a:r>
              <a:rPr lang="en-US" sz="2800" b="1">
                <a:latin typeface="Calibri" panose="020F0502020204030204" pitchFamily="34" charset="0"/>
                <a:cs typeface="Calibri" panose="020F0502020204030204" pitchFamily="34" charset="0"/>
              </a:rPr>
              <a:t>aim should always be to reference reliable sources of information</a:t>
            </a:r>
            <a:r>
              <a:rPr lang="en-US" sz="3200" b="1">
                <a:solidFill>
                  <a:schemeClr val="accent2"/>
                </a:solidFill>
                <a:latin typeface="Calibri" panose="020F0502020204030204" pitchFamily="34" charset="0"/>
                <a:cs typeface="Calibri" panose="020F0502020204030204" pitchFamily="34" charset="0"/>
              </a:rPr>
              <a:t>”</a:t>
            </a:r>
            <a:r>
              <a:rPr lang="en-US" sz="2800" b="1">
                <a:latin typeface="Calibri" panose="020F0502020204030204" pitchFamily="34" charset="0"/>
                <a:cs typeface="Calibri" panose="020F0502020204030204" pitchFamily="34" charset="0"/>
              </a:rPr>
              <a:t> </a:t>
            </a:r>
            <a:r>
              <a:rPr lang="en-US" sz="2800" b="1">
                <a:solidFill>
                  <a:schemeClr val="accent2"/>
                </a:solidFill>
                <a:latin typeface="Calibri" panose="020F0502020204030204" pitchFamily="34" charset="0"/>
                <a:cs typeface="Calibri" panose="020F0502020204030204" pitchFamily="34" charset="0"/>
              </a:rPr>
              <a:t>(Pears and Shields, 2016, p. 2).</a:t>
            </a:r>
          </a:p>
        </p:txBody>
      </p:sp>
      <p:sp>
        <p:nvSpPr>
          <p:cNvPr id="5" name="TextBox 4">
            <a:extLst>
              <a:ext uri="{FF2B5EF4-FFF2-40B4-BE49-F238E27FC236}">
                <a16:creationId xmlns:a16="http://schemas.microsoft.com/office/drawing/2014/main" id="{8237E3C3-1FB1-B92A-50F4-CC8EEDF42096}"/>
              </a:ext>
            </a:extLst>
          </p:cNvPr>
          <p:cNvSpPr txBox="1"/>
          <p:nvPr/>
        </p:nvSpPr>
        <p:spPr>
          <a:xfrm>
            <a:off x="553396" y="3886363"/>
            <a:ext cx="10289224" cy="1384995"/>
          </a:xfrm>
          <a:prstGeom prst="rect">
            <a:avLst/>
          </a:prstGeom>
          <a:noFill/>
        </p:spPr>
        <p:txBody>
          <a:bodyPr wrap="square" lIns="91440" tIns="45720" rIns="91440" bIns="45720" anchor="t">
            <a:spAutoFit/>
          </a:bodyPr>
          <a:lstStyle/>
          <a:p>
            <a:r>
              <a:rPr lang="en-US" sz="2800" b="1">
                <a:latin typeface="Calibri"/>
                <a:ea typeface="Calibri"/>
                <a:cs typeface="Calibri"/>
              </a:rPr>
              <a:t>According to </a:t>
            </a:r>
            <a:r>
              <a:rPr lang="en-US" sz="2800" b="1">
                <a:solidFill>
                  <a:schemeClr val="accent2"/>
                </a:solidFill>
                <a:latin typeface="Calibri"/>
                <a:ea typeface="Calibri"/>
                <a:cs typeface="Calibri"/>
              </a:rPr>
              <a:t>Pears and Shields (2016, p. 2) </a:t>
            </a:r>
            <a:r>
              <a:rPr lang="en-US" sz="2800" b="1">
                <a:latin typeface="Calibri"/>
                <a:ea typeface="Calibri"/>
                <a:cs typeface="Calibri"/>
              </a:rPr>
              <a:t>when writing assignments, the </a:t>
            </a:r>
            <a:r>
              <a:rPr lang="en-US" sz="2800" b="1">
                <a:solidFill>
                  <a:schemeClr val="accent2"/>
                </a:solidFill>
                <a:latin typeface="Calibri"/>
                <a:ea typeface="Calibri"/>
                <a:cs typeface="Calibri"/>
              </a:rPr>
              <a:t>“</a:t>
            </a:r>
            <a:r>
              <a:rPr lang="en-US" sz="2800" b="1">
                <a:latin typeface="Calibri"/>
                <a:ea typeface="Calibri"/>
                <a:cs typeface="Calibri"/>
              </a:rPr>
              <a:t>aim should always be to reference reliable sources of information</a:t>
            </a:r>
            <a:r>
              <a:rPr lang="en-US" sz="2800" b="1">
                <a:solidFill>
                  <a:schemeClr val="accent2"/>
                </a:solidFill>
                <a:latin typeface="Calibri"/>
                <a:ea typeface="Calibri"/>
                <a:cs typeface="Calibri"/>
              </a:rPr>
              <a:t>”.</a:t>
            </a:r>
            <a:endParaRPr lang="en-GB" sz="2800" b="1">
              <a:solidFill>
                <a:schemeClr val="accent2"/>
              </a:solidFill>
              <a:latin typeface="Calibri"/>
              <a:ea typeface="Calibri"/>
              <a:cs typeface="Calibri"/>
            </a:endParaRPr>
          </a:p>
        </p:txBody>
      </p:sp>
      <p:sp>
        <p:nvSpPr>
          <p:cNvPr id="3" name="TextBox 2">
            <a:extLst>
              <a:ext uri="{FF2B5EF4-FFF2-40B4-BE49-F238E27FC236}">
                <a16:creationId xmlns:a16="http://schemas.microsoft.com/office/drawing/2014/main" id="{399503BB-573E-97D0-8541-5FC0BF50BF4B}"/>
              </a:ext>
            </a:extLst>
          </p:cNvPr>
          <p:cNvSpPr txBox="1"/>
          <p:nvPr/>
        </p:nvSpPr>
        <p:spPr>
          <a:xfrm>
            <a:off x="523461" y="1484243"/>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Parenthetical quotation.</a:t>
            </a:r>
            <a:endParaRPr lang="en-US" sz="2400" b="1">
              <a:solidFill>
                <a:schemeClr val="accent2"/>
              </a:solidFill>
              <a:latin typeface="Calibri"/>
            </a:endParaRPr>
          </a:p>
        </p:txBody>
      </p:sp>
      <p:sp>
        <p:nvSpPr>
          <p:cNvPr id="6" name="TextBox 5">
            <a:extLst>
              <a:ext uri="{FF2B5EF4-FFF2-40B4-BE49-F238E27FC236}">
                <a16:creationId xmlns:a16="http://schemas.microsoft.com/office/drawing/2014/main" id="{EBA83E38-270B-1D13-0BDE-7E4F15AE10F4}"/>
              </a:ext>
            </a:extLst>
          </p:cNvPr>
          <p:cNvSpPr txBox="1"/>
          <p:nvPr/>
        </p:nvSpPr>
        <p:spPr>
          <a:xfrm>
            <a:off x="556591" y="3299790"/>
            <a:ext cx="381662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solidFill>
                <a:latin typeface="Calibri"/>
                <a:ea typeface="Calibri Light"/>
                <a:cs typeface="Calibri Light"/>
              </a:rPr>
              <a:t>Narrative quotation.</a:t>
            </a:r>
            <a:endParaRPr lang="en-US" sz="2400" b="1">
              <a:solidFill>
                <a:schemeClr val="accent2"/>
              </a:solidFill>
              <a:latin typeface="Calibri"/>
            </a:endParaRPr>
          </a:p>
        </p:txBody>
      </p:sp>
    </p:spTree>
    <p:extLst>
      <p:ext uri="{BB962C8B-B14F-4D97-AF65-F5344CB8AC3E}">
        <p14:creationId xmlns:p14="http://schemas.microsoft.com/office/powerpoint/2010/main" val="23194374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09309-0344-53C0-E68D-D24669C7EA74}"/>
              </a:ext>
            </a:extLst>
          </p:cNvPr>
          <p:cNvSpPr>
            <a:spLocks noGrp="1"/>
          </p:cNvSpPr>
          <p:nvPr>
            <p:ph type="title"/>
          </p:nvPr>
        </p:nvSpPr>
        <p:spPr/>
        <p:txBody>
          <a:bodyPr/>
          <a:lstStyle/>
          <a:p>
            <a:r>
              <a:rPr lang="en-US" dirty="0"/>
              <a:t>Which in-text citation is correct?</a:t>
            </a:r>
          </a:p>
        </p:txBody>
      </p:sp>
      <p:sp>
        <p:nvSpPr>
          <p:cNvPr id="3" name="TextBox 2">
            <a:extLst>
              <a:ext uri="{FF2B5EF4-FFF2-40B4-BE49-F238E27FC236}">
                <a16:creationId xmlns:a16="http://schemas.microsoft.com/office/drawing/2014/main" id="{F1FA9088-0F3D-7397-5A45-B2E078A179F5}"/>
              </a:ext>
            </a:extLst>
          </p:cNvPr>
          <p:cNvSpPr txBox="1"/>
          <p:nvPr/>
        </p:nvSpPr>
        <p:spPr>
          <a:xfrm>
            <a:off x="1544876" y="1257952"/>
            <a:ext cx="8805624" cy="46474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1600" dirty="0">
                <a:latin typeface="Calibri"/>
                <a:ea typeface="Calibri Light"/>
                <a:cs typeface="Calibri Light"/>
              </a:rPr>
              <a:t>(Laura Smith, 2020)</a:t>
            </a:r>
            <a:endParaRPr lang="en-US" sz="1600" dirty="0"/>
          </a:p>
          <a:p>
            <a:pPr marL="457200" indent="-457200">
              <a:buAutoNum type="arabicPeriod"/>
            </a:pPr>
            <a:endParaRPr lang="en-GB" sz="1600" dirty="0">
              <a:latin typeface="Calibri Light"/>
              <a:ea typeface="Calibri Light"/>
              <a:cs typeface="Calibri Light"/>
            </a:endParaRPr>
          </a:p>
          <a:p>
            <a:pPr marL="457200" indent="-457200">
              <a:buAutoNum type="arabicPeriod"/>
            </a:pPr>
            <a:r>
              <a:rPr lang="en-GB" sz="1600" dirty="0">
                <a:latin typeface="Calibri"/>
                <a:ea typeface="Calibri"/>
                <a:cs typeface="Calibri"/>
              </a:rPr>
              <a:t>Smith, L. (2020, p.21)</a:t>
            </a:r>
          </a:p>
          <a:p>
            <a:pPr marL="457200" indent="-457200">
              <a:buAutoNum type="arabicPeriod"/>
            </a:pPr>
            <a:endParaRPr lang="en-GB" sz="1600" dirty="0">
              <a:latin typeface="Calibri"/>
              <a:ea typeface="Calibri"/>
              <a:cs typeface="Calibri"/>
            </a:endParaRPr>
          </a:p>
          <a:p>
            <a:pPr marL="457200" indent="-457200">
              <a:buAutoNum type="arabicPeriod"/>
            </a:pPr>
            <a:r>
              <a:rPr lang="en-GB" sz="1600" dirty="0">
                <a:latin typeface="Calibri"/>
                <a:ea typeface="Calibri Light"/>
                <a:cs typeface="Calibri Light"/>
              </a:rPr>
              <a:t>Laura Smith (2020)</a:t>
            </a:r>
          </a:p>
          <a:p>
            <a:pPr marL="457200" indent="-457200">
              <a:buAutoNum type="arabicPeriod"/>
            </a:pPr>
            <a:endParaRPr lang="en-GB" sz="1600" dirty="0">
              <a:latin typeface="Calibri"/>
              <a:ea typeface="Calibri Light"/>
              <a:cs typeface="Calibri Light"/>
            </a:endParaRPr>
          </a:p>
          <a:p>
            <a:pPr marL="457200" indent="-457200">
              <a:buAutoNum type="arabicPeriod"/>
            </a:pPr>
            <a:r>
              <a:rPr lang="en-GB" sz="1600" dirty="0">
                <a:latin typeface="Calibri"/>
                <a:ea typeface="Calibri Light"/>
                <a:cs typeface="Calibri Light"/>
              </a:rPr>
              <a:t>(Smith, 2020)</a:t>
            </a:r>
          </a:p>
          <a:p>
            <a:pPr marL="457200" indent="-457200">
              <a:buAutoNum type="arabicPeriod"/>
            </a:pPr>
            <a:endParaRPr lang="en-GB" sz="1600" dirty="0">
              <a:latin typeface="Calibri"/>
              <a:ea typeface="Calibri Light"/>
              <a:cs typeface="Calibri Light"/>
            </a:endParaRPr>
          </a:p>
          <a:p>
            <a:pPr marL="457200" indent="-457200">
              <a:buAutoNum type="arabicPeriod"/>
            </a:pPr>
            <a:r>
              <a:rPr lang="en-GB" sz="1600" dirty="0">
                <a:latin typeface="Calibri"/>
                <a:ea typeface="Calibri Light"/>
                <a:cs typeface="Calibri Light"/>
              </a:rPr>
              <a:t>Smith (2020)</a:t>
            </a:r>
          </a:p>
          <a:p>
            <a:pPr marL="457200" indent="-457200">
              <a:buAutoNum type="arabicPeriod"/>
            </a:pPr>
            <a:endParaRPr lang="en-GB" sz="1600" dirty="0">
              <a:latin typeface="Calibri"/>
              <a:ea typeface="Calibri Light"/>
              <a:cs typeface="Calibri Light"/>
            </a:endParaRPr>
          </a:p>
          <a:p>
            <a:pPr marL="457200" indent="-457200">
              <a:buAutoNum type="arabicPeriod"/>
            </a:pPr>
            <a:r>
              <a:rPr lang="en-GB" sz="1600" dirty="0">
                <a:latin typeface="Calibri"/>
                <a:ea typeface="Calibri Light"/>
                <a:cs typeface="Calibri Light"/>
              </a:rPr>
              <a:t>(Smith, L. 2020)</a:t>
            </a:r>
          </a:p>
          <a:p>
            <a:pPr marL="457200" indent="-457200">
              <a:buAutoNum type="arabicPeriod"/>
            </a:pPr>
            <a:endParaRPr lang="en-GB" sz="1600" dirty="0">
              <a:latin typeface="Calibri"/>
              <a:ea typeface="Calibri Light"/>
              <a:cs typeface="Calibri Light"/>
            </a:endParaRPr>
          </a:p>
          <a:p>
            <a:pPr marL="457200" indent="-457200">
              <a:buAutoNum type="arabicPeriod"/>
            </a:pPr>
            <a:r>
              <a:rPr lang="en-GB" sz="1600" dirty="0">
                <a:latin typeface="Calibri"/>
                <a:ea typeface="Calibri Light"/>
                <a:cs typeface="Calibri Light"/>
              </a:rPr>
              <a:t>(How to write an essay by Smith, 2020)</a:t>
            </a:r>
          </a:p>
          <a:p>
            <a:pPr marL="457200" indent="-457200">
              <a:buAutoNum type="arabicPeriod"/>
            </a:pPr>
            <a:endParaRPr lang="en-GB" sz="1600" dirty="0">
              <a:latin typeface="Calibri"/>
              <a:ea typeface="Calibri Light"/>
              <a:cs typeface="Calibri Light"/>
            </a:endParaRPr>
          </a:p>
          <a:p>
            <a:pPr marL="457200" indent="-457200">
              <a:buAutoNum type="arabicPeriod"/>
            </a:pPr>
            <a:r>
              <a:rPr lang="en-GB" sz="16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spTree>
    <p:extLst>
      <p:ext uri="{BB962C8B-B14F-4D97-AF65-F5344CB8AC3E}">
        <p14:creationId xmlns:p14="http://schemas.microsoft.com/office/powerpoint/2010/main" val="33738783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EF03BF-E922-55AA-1A9B-81B9774BF2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5CDB96D-C628-B6CF-5FDE-E688EBF6A3F4}"/>
              </a:ext>
            </a:extLst>
          </p:cNvPr>
          <p:cNvSpPr>
            <a:spLocks noGrp="1"/>
          </p:cNvSpPr>
          <p:nvPr>
            <p:ph type="title"/>
          </p:nvPr>
        </p:nvSpPr>
        <p:spPr/>
        <p:txBody>
          <a:bodyPr/>
          <a:lstStyle/>
          <a:p>
            <a:r>
              <a:rPr lang="en-US" dirty="0"/>
              <a:t>Which in-text citation is correct?</a:t>
            </a:r>
          </a:p>
        </p:txBody>
      </p:sp>
      <p:sp>
        <p:nvSpPr>
          <p:cNvPr id="3" name="TextBox 2">
            <a:extLst>
              <a:ext uri="{FF2B5EF4-FFF2-40B4-BE49-F238E27FC236}">
                <a16:creationId xmlns:a16="http://schemas.microsoft.com/office/drawing/2014/main" id="{2EFE927D-8B72-AA51-30F4-E2DAE0E6A586}"/>
              </a:ext>
            </a:extLst>
          </p:cNvPr>
          <p:cNvSpPr txBox="1"/>
          <p:nvPr/>
        </p:nvSpPr>
        <p:spPr>
          <a:xfrm>
            <a:off x="1544876" y="1257952"/>
            <a:ext cx="5075197" cy="60324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57200" indent="-457200">
              <a:buAutoNum type="arabicPeriod"/>
            </a:pPr>
            <a:r>
              <a:rPr lang="en-GB" sz="2200" dirty="0">
                <a:latin typeface="Calibri"/>
                <a:ea typeface="Calibri Light"/>
                <a:cs typeface="Calibri Light"/>
              </a:rPr>
              <a:t>(Laura Smith, 2020)</a:t>
            </a:r>
            <a:endParaRPr lang="en-US" dirty="0"/>
          </a:p>
          <a:p>
            <a:pPr marL="457200" indent="-457200">
              <a:buAutoNum type="arabicPeriod"/>
            </a:pPr>
            <a:endParaRPr lang="en-GB" sz="2200" dirty="0">
              <a:latin typeface="Calibri Light"/>
              <a:ea typeface="Calibri Light"/>
              <a:cs typeface="Calibri Light"/>
            </a:endParaRPr>
          </a:p>
          <a:p>
            <a:pPr marL="457200" indent="-457200">
              <a:buAutoNum type="arabicPeriod"/>
            </a:pPr>
            <a:r>
              <a:rPr lang="en-GB" sz="2200" dirty="0">
                <a:latin typeface="Calibri"/>
                <a:ea typeface="Calibri"/>
                <a:cs typeface="Calibri"/>
              </a:rPr>
              <a:t>Smith, L. (2020, p.21)</a:t>
            </a:r>
          </a:p>
          <a:p>
            <a:pPr marL="457200" indent="-457200">
              <a:buAutoNum type="arabicPeriod"/>
            </a:pPr>
            <a:endParaRPr lang="en-GB" sz="2200" dirty="0">
              <a:latin typeface="Calibri"/>
              <a:ea typeface="Calibri"/>
              <a:cs typeface="Calibri"/>
            </a:endParaRPr>
          </a:p>
          <a:p>
            <a:pPr marL="457200" indent="-457200">
              <a:buAutoNum type="arabicPeriod"/>
            </a:pPr>
            <a:r>
              <a:rPr lang="en-GB" sz="2200" dirty="0">
                <a:latin typeface="Calibri"/>
                <a:ea typeface="Calibri Light"/>
                <a:cs typeface="Calibri Light"/>
              </a:rPr>
              <a:t>Laura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L.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(How to write an essay by Smith, 2020)</a:t>
            </a:r>
          </a:p>
          <a:p>
            <a:pPr marL="457200" indent="-457200">
              <a:buAutoNum type="arabicPeriod"/>
            </a:pPr>
            <a:endParaRPr lang="en-GB" sz="2200" dirty="0">
              <a:latin typeface="Calibri"/>
              <a:ea typeface="Calibri Light"/>
              <a:cs typeface="Calibri Light"/>
            </a:endParaRPr>
          </a:p>
          <a:p>
            <a:pPr marL="457200" indent="-457200">
              <a:buAutoNum type="arabicPeriod"/>
            </a:pPr>
            <a:r>
              <a:rPr lang="en-GB" sz="2200" dirty="0">
                <a:latin typeface="Calibri"/>
                <a:ea typeface="Calibri Light"/>
                <a:cs typeface="Calibri Light"/>
              </a:rPr>
              <a:t>(Smith, 2020, p.19).</a:t>
            </a:r>
          </a:p>
          <a:p>
            <a:pPr marL="514350" indent="-514350">
              <a:buAutoNum type="arabicPeriod"/>
            </a:pPr>
            <a:endParaRPr lang="en-GB" sz="2800" dirty="0">
              <a:latin typeface="Calibri"/>
              <a:ea typeface="Calibri Light"/>
              <a:cs typeface="Calibri Light"/>
            </a:endParaRPr>
          </a:p>
          <a:p>
            <a:endParaRPr lang="en-GB" sz="2800" dirty="0">
              <a:latin typeface="Calibri"/>
              <a:ea typeface="Calibri Light"/>
              <a:cs typeface="Calibri Light"/>
            </a:endParaRPr>
          </a:p>
        </p:txBody>
      </p:sp>
      <p:pic>
        <p:nvPicPr>
          <p:cNvPr id="8" name="Graphic 7" descr="Close with solid fill">
            <a:extLst>
              <a:ext uri="{FF2B5EF4-FFF2-40B4-BE49-F238E27FC236}">
                <a16:creationId xmlns:a16="http://schemas.microsoft.com/office/drawing/2014/main" id="{B9E09A01-134F-0389-182C-21B4B5A0C7A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485" y="4495798"/>
            <a:ext cx="507305" cy="475989"/>
          </a:xfrm>
          <a:prstGeom prst="rect">
            <a:avLst/>
          </a:prstGeom>
        </p:spPr>
      </p:pic>
      <p:pic>
        <p:nvPicPr>
          <p:cNvPr id="9" name="Graphic 8" descr="Close with solid fill">
            <a:extLst>
              <a:ext uri="{FF2B5EF4-FFF2-40B4-BE49-F238E27FC236}">
                <a16:creationId xmlns:a16="http://schemas.microsoft.com/office/drawing/2014/main" id="{EC09307D-1CC3-1700-D907-22682F33047D}"/>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485" y="2522948"/>
            <a:ext cx="507305" cy="475989"/>
          </a:xfrm>
          <a:prstGeom prst="rect">
            <a:avLst/>
          </a:prstGeom>
        </p:spPr>
      </p:pic>
      <p:pic>
        <p:nvPicPr>
          <p:cNvPr id="10" name="Graphic 9" descr="Close with solid fill">
            <a:extLst>
              <a:ext uri="{FF2B5EF4-FFF2-40B4-BE49-F238E27FC236}">
                <a16:creationId xmlns:a16="http://schemas.microsoft.com/office/drawing/2014/main" id="{19334216-49A2-3274-4E53-ACF1BD2F48F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484" y="5174291"/>
            <a:ext cx="507305" cy="475989"/>
          </a:xfrm>
          <a:prstGeom prst="rect">
            <a:avLst/>
          </a:prstGeom>
        </p:spPr>
      </p:pic>
      <p:pic>
        <p:nvPicPr>
          <p:cNvPr id="11" name="Graphic 10" descr="Tick with solid fill">
            <a:extLst>
              <a:ext uri="{FF2B5EF4-FFF2-40B4-BE49-F238E27FC236}">
                <a16:creationId xmlns:a16="http://schemas.microsoft.com/office/drawing/2014/main" id="{323D1803-EE75-1FC3-BAB3-7714DC6E54A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5485" y="3191006"/>
            <a:ext cx="507305" cy="475990"/>
          </a:xfrm>
          <a:prstGeom prst="rect">
            <a:avLst/>
          </a:prstGeom>
        </p:spPr>
      </p:pic>
      <p:pic>
        <p:nvPicPr>
          <p:cNvPr id="12" name="Graphic 11" descr="Tick with solid fill">
            <a:extLst>
              <a:ext uri="{FF2B5EF4-FFF2-40B4-BE49-F238E27FC236}">
                <a16:creationId xmlns:a16="http://schemas.microsoft.com/office/drawing/2014/main" id="{1CBC4742-2BC3-3EDC-590A-D6A72B7F3BFE}"/>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5485" y="3869498"/>
            <a:ext cx="507305" cy="475990"/>
          </a:xfrm>
          <a:prstGeom prst="rect">
            <a:avLst/>
          </a:prstGeom>
        </p:spPr>
      </p:pic>
      <p:pic>
        <p:nvPicPr>
          <p:cNvPr id="13" name="Graphic 12" descr="Tick with solid fill">
            <a:extLst>
              <a:ext uri="{FF2B5EF4-FFF2-40B4-BE49-F238E27FC236}">
                <a16:creationId xmlns:a16="http://schemas.microsoft.com/office/drawing/2014/main" id="{D752AC9F-D741-C948-C0A2-F285FA8320B6}"/>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35485" y="5852786"/>
            <a:ext cx="507305" cy="475990"/>
          </a:xfrm>
          <a:prstGeom prst="rect">
            <a:avLst/>
          </a:prstGeom>
        </p:spPr>
      </p:pic>
      <p:pic>
        <p:nvPicPr>
          <p:cNvPr id="4" name="Graphic 3" descr="Close with solid fill">
            <a:extLst>
              <a:ext uri="{FF2B5EF4-FFF2-40B4-BE49-F238E27FC236}">
                <a16:creationId xmlns:a16="http://schemas.microsoft.com/office/drawing/2014/main" id="{12B394BD-104D-6702-DA3E-A1A860425583}"/>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35485" y="1259910"/>
            <a:ext cx="507305" cy="475989"/>
          </a:xfrm>
          <a:prstGeom prst="rect">
            <a:avLst/>
          </a:prstGeom>
        </p:spPr>
      </p:pic>
      <p:sp>
        <p:nvSpPr>
          <p:cNvPr id="5" name="TextBox 4">
            <a:extLst>
              <a:ext uri="{FF2B5EF4-FFF2-40B4-BE49-F238E27FC236}">
                <a16:creationId xmlns:a16="http://schemas.microsoft.com/office/drawing/2014/main" id="{006FC38A-A5D5-F61C-B0FD-F4B0BA29A769}"/>
              </a:ext>
            </a:extLst>
          </p:cNvPr>
          <p:cNvSpPr txBox="1"/>
          <p:nvPr/>
        </p:nvSpPr>
        <p:spPr>
          <a:xfrm>
            <a:off x="6783922" y="1294768"/>
            <a:ext cx="556003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pic>
        <p:nvPicPr>
          <p:cNvPr id="7" name="Graphic 6" descr="Close with solid fill">
            <a:extLst>
              <a:ext uri="{FF2B5EF4-FFF2-40B4-BE49-F238E27FC236}">
                <a16:creationId xmlns:a16="http://schemas.microsoft.com/office/drawing/2014/main" id="{7D3352EB-EC93-FE9E-19CB-C8848C799CB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035485" y="1854895"/>
            <a:ext cx="507305" cy="475989"/>
          </a:xfrm>
          <a:prstGeom prst="rect">
            <a:avLst/>
          </a:prstGeom>
        </p:spPr>
      </p:pic>
      <p:sp>
        <p:nvSpPr>
          <p:cNvPr id="14" name="TextBox 13">
            <a:extLst>
              <a:ext uri="{FF2B5EF4-FFF2-40B4-BE49-F238E27FC236}">
                <a16:creationId xmlns:a16="http://schemas.microsoft.com/office/drawing/2014/main" id="{18C6A3E3-4324-C886-8E25-9CDD63D26142}"/>
              </a:ext>
            </a:extLst>
          </p:cNvPr>
          <p:cNvSpPr txBox="1"/>
          <p:nvPr/>
        </p:nvSpPr>
        <p:spPr>
          <a:xfrm>
            <a:off x="6783921" y="1933031"/>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Calibri Light"/>
                <a:cs typeface="Calibri Light"/>
              </a:rPr>
              <a:t>We do not include initials.</a:t>
            </a:r>
            <a:endParaRPr lang="en-GB" sz="2000">
              <a:latin typeface="Calibri"/>
            </a:endParaRPr>
          </a:p>
        </p:txBody>
      </p:sp>
      <p:sp>
        <p:nvSpPr>
          <p:cNvPr id="17" name="TextBox 16">
            <a:extLst>
              <a:ext uri="{FF2B5EF4-FFF2-40B4-BE49-F238E27FC236}">
                <a16:creationId xmlns:a16="http://schemas.microsoft.com/office/drawing/2014/main" id="{BEBC8251-5D86-2325-2512-0A19DDA43F57}"/>
              </a:ext>
            </a:extLst>
          </p:cNvPr>
          <p:cNvSpPr txBox="1"/>
          <p:nvPr/>
        </p:nvSpPr>
        <p:spPr>
          <a:xfrm>
            <a:off x="6783921" y="2600851"/>
            <a:ext cx="604805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use first names in the in-text citation.</a:t>
            </a:r>
          </a:p>
        </p:txBody>
      </p:sp>
      <p:sp>
        <p:nvSpPr>
          <p:cNvPr id="18" name="TextBox 17">
            <a:extLst>
              <a:ext uri="{FF2B5EF4-FFF2-40B4-BE49-F238E27FC236}">
                <a16:creationId xmlns:a16="http://schemas.microsoft.com/office/drawing/2014/main" id="{BEA2FD49-5C90-4FC9-5EE8-39626C4FD4B4}"/>
              </a:ext>
            </a:extLst>
          </p:cNvPr>
          <p:cNvSpPr txBox="1"/>
          <p:nvPr/>
        </p:nvSpPr>
        <p:spPr>
          <a:xfrm>
            <a:off x="6783920" y="4575649"/>
            <a:ext cx="324685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initials.</a:t>
            </a:r>
            <a:endParaRPr lang="en-GB" sz="2000" dirty="0">
              <a:latin typeface="Calibri"/>
            </a:endParaRPr>
          </a:p>
        </p:txBody>
      </p:sp>
      <p:sp>
        <p:nvSpPr>
          <p:cNvPr id="19" name="TextBox 18">
            <a:extLst>
              <a:ext uri="{FF2B5EF4-FFF2-40B4-BE49-F238E27FC236}">
                <a16:creationId xmlns:a16="http://schemas.microsoft.com/office/drawing/2014/main" id="{4A0B3F71-7823-1B1D-31EB-FFB8A668C6E7}"/>
              </a:ext>
            </a:extLst>
          </p:cNvPr>
          <p:cNvSpPr txBox="1"/>
          <p:nvPr/>
        </p:nvSpPr>
        <p:spPr>
          <a:xfrm>
            <a:off x="6783920" y="3255419"/>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parenthetical citation.</a:t>
            </a:r>
            <a:endParaRPr lang="en-GB" sz="2000" dirty="0">
              <a:latin typeface="Calibri"/>
            </a:endParaRPr>
          </a:p>
        </p:txBody>
      </p:sp>
      <p:sp>
        <p:nvSpPr>
          <p:cNvPr id="20" name="TextBox 19">
            <a:extLst>
              <a:ext uri="{FF2B5EF4-FFF2-40B4-BE49-F238E27FC236}">
                <a16:creationId xmlns:a16="http://schemas.microsoft.com/office/drawing/2014/main" id="{08E6D3CF-65E0-8EB1-B85C-6DA386AE1544}"/>
              </a:ext>
            </a:extLst>
          </p:cNvPr>
          <p:cNvSpPr txBox="1"/>
          <p:nvPr/>
        </p:nvSpPr>
        <p:spPr>
          <a:xfrm>
            <a:off x="6783919" y="3946989"/>
            <a:ext cx="454556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narrative citation.</a:t>
            </a:r>
            <a:endParaRPr lang="en-GB" sz="2000" dirty="0">
              <a:latin typeface="Calibri"/>
            </a:endParaRPr>
          </a:p>
        </p:txBody>
      </p:sp>
      <p:sp>
        <p:nvSpPr>
          <p:cNvPr id="21" name="TextBox 20">
            <a:extLst>
              <a:ext uri="{FF2B5EF4-FFF2-40B4-BE49-F238E27FC236}">
                <a16:creationId xmlns:a16="http://schemas.microsoft.com/office/drawing/2014/main" id="{BB255B5B-1943-5349-47DB-3A5EC7C021CA}"/>
              </a:ext>
            </a:extLst>
          </p:cNvPr>
          <p:cNvSpPr txBox="1"/>
          <p:nvPr/>
        </p:nvSpPr>
        <p:spPr>
          <a:xfrm>
            <a:off x="6783919" y="5212273"/>
            <a:ext cx="4565448" cy="40673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We do not include titles, unless no author.</a:t>
            </a:r>
            <a:endParaRPr lang="en-GB" sz="2000" dirty="0">
              <a:latin typeface="Calibri"/>
            </a:endParaRPr>
          </a:p>
        </p:txBody>
      </p:sp>
      <p:sp>
        <p:nvSpPr>
          <p:cNvPr id="22" name="TextBox 21">
            <a:extLst>
              <a:ext uri="{FF2B5EF4-FFF2-40B4-BE49-F238E27FC236}">
                <a16:creationId xmlns:a16="http://schemas.microsoft.com/office/drawing/2014/main" id="{819DB6B1-7510-9F39-8B8B-7105EE0C271F}"/>
              </a:ext>
            </a:extLst>
          </p:cNvPr>
          <p:cNvSpPr txBox="1"/>
          <p:nvPr/>
        </p:nvSpPr>
        <p:spPr>
          <a:xfrm>
            <a:off x="6780942" y="5890516"/>
            <a:ext cx="523468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Calibri"/>
                <a:ea typeface="Calibri Light"/>
                <a:cs typeface="Calibri Light"/>
              </a:rPr>
              <a:t>This is an example of a parenthetical citation.</a:t>
            </a:r>
            <a:endParaRPr lang="en-GB" sz="2000" dirty="0">
              <a:latin typeface="Calibri"/>
            </a:endParaRPr>
          </a:p>
        </p:txBody>
      </p:sp>
    </p:spTree>
    <p:extLst>
      <p:ext uri="{BB962C8B-B14F-4D97-AF65-F5344CB8AC3E}">
        <p14:creationId xmlns:p14="http://schemas.microsoft.com/office/powerpoint/2010/main" val="22525814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8"/>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1"/>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4" grpId="0"/>
      <p:bldP spid="17" grpId="0"/>
      <p:bldP spid="18" grpId="0"/>
      <p:bldP spid="19" grpId="0"/>
      <p:bldP spid="20" grpId="0"/>
      <p:bldP spid="21" grpId="0"/>
      <p:bldP spid="22"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78103-EFB1-EDFC-32B1-4CC95DFF2793}"/>
              </a:ext>
            </a:extLst>
          </p:cNvPr>
          <p:cNvSpPr>
            <a:spLocks noGrp="1"/>
          </p:cNvSpPr>
          <p:nvPr>
            <p:ph type="title"/>
          </p:nvPr>
        </p:nvSpPr>
        <p:spPr/>
        <p:txBody>
          <a:bodyPr/>
          <a:lstStyle/>
          <a:p>
            <a:r>
              <a:rPr lang="en-GB" dirty="0"/>
              <a:t>Spot the in-text citations</a:t>
            </a:r>
          </a:p>
        </p:txBody>
      </p:sp>
      <p:sp>
        <p:nvSpPr>
          <p:cNvPr id="4" name="TextBox 3">
            <a:extLst>
              <a:ext uri="{FF2B5EF4-FFF2-40B4-BE49-F238E27FC236}">
                <a16:creationId xmlns:a16="http://schemas.microsoft.com/office/drawing/2014/main" id="{A50A4EBE-6258-4268-E58D-9386C79C5792}"/>
              </a:ext>
            </a:extLst>
          </p:cNvPr>
          <p:cNvSpPr txBox="1"/>
          <p:nvPr/>
        </p:nvSpPr>
        <p:spPr>
          <a:xfrm>
            <a:off x="5130800" y="1400176"/>
            <a:ext cx="6832601" cy="4247317"/>
          </a:xfrm>
          <a:prstGeom prst="rect">
            <a:avLst/>
          </a:prstGeom>
          <a:noFill/>
        </p:spPr>
        <p:txBody>
          <a:bodyPr wrap="square" rtlCol="0">
            <a:spAutoFit/>
          </a:bodyPr>
          <a:lstStyle/>
          <a:p>
            <a:r>
              <a:rPr lang="en-GB" dirty="0"/>
              <a:t>Team building plays a crucial role as a mediating mechanism between project manager’s leadership style and project success (Kastrup, 2019). Earlier studies have noted that transformational leadership (Aga </a:t>
            </a:r>
            <a:r>
              <a:rPr lang="en-GB" i="1" dirty="0"/>
              <a:t>et al</a:t>
            </a:r>
            <a:r>
              <a:rPr lang="en-GB" dirty="0"/>
              <a:t>., 2016; Nauman </a:t>
            </a:r>
            <a:r>
              <a:rPr lang="en-GB" i="1" dirty="0"/>
              <a:t>et al</a:t>
            </a:r>
            <a:r>
              <a:rPr lang="en-GB" dirty="0"/>
              <a:t>., 2021) and humble leadership (Ali </a:t>
            </a:r>
            <a:r>
              <a:rPr lang="en-GB" i="1" dirty="0"/>
              <a:t>et al., </a:t>
            </a:r>
            <a:r>
              <a:rPr lang="en-GB" dirty="0"/>
              <a:t>2020a, 2020b) influence project success via the mediating mechanism of project team building. Public leadership is viewed as public sector-specific transformational leadership </a:t>
            </a:r>
            <a:r>
              <a:rPr lang="en-GB" dirty="0" err="1"/>
              <a:t>behavior</a:t>
            </a:r>
            <a:r>
              <a:rPr lang="en-GB" dirty="0"/>
              <a:t>, which influences employees’ </a:t>
            </a:r>
            <a:r>
              <a:rPr lang="en-GB" dirty="0" err="1"/>
              <a:t>behavioral</a:t>
            </a:r>
            <a:r>
              <a:rPr lang="en-GB" dirty="0"/>
              <a:t> and organisational outcomes via influencing employees’ attitudes and </a:t>
            </a:r>
            <a:r>
              <a:rPr lang="en-GB" dirty="0" err="1"/>
              <a:t>behaviors</a:t>
            </a:r>
            <a:r>
              <a:rPr lang="en-GB" dirty="0"/>
              <a:t> (</a:t>
            </a:r>
            <a:r>
              <a:rPr lang="en-GB" dirty="0" err="1"/>
              <a:t>Tummers</a:t>
            </a:r>
            <a:r>
              <a:rPr lang="en-GB" dirty="0"/>
              <a:t> and Knies, 2016). For example, Schwarz </a:t>
            </a:r>
            <a:r>
              <a:rPr lang="en-GB" i="1" dirty="0"/>
              <a:t>et al. </a:t>
            </a:r>
            <a:r>
              <a:rPr lang="en-GB" dirty="0"/>
              <a:t>(2020) demonstrate that public leadership influences employees’ job performance by altering their public service motivations. Kocak and Bostanci (2020) argues that public leadership influences public schools’ effectiveness by engendering teachers’ professionalism. </a:t>
            </a:r>
          </a:p>
        </p:txBody>
      </p:sp>
      <p:sp>
        <p:nvSpPr>
          <p:cNvPr id="5" name="TextBox 4">
            <a:extLst>
              <a:ext uri="{FF2B5EF4-FFF2-40B4-BE49-F238E27FC236}">
                <a16:creationId xmlns:a16="http://schemas.microsoft.com/office/drawing/2014/main" id="{834B103B-19E8-D6E5-F00D-764DA989A74D}"/>
              </a:ext>
            </a:extLst>
          </p:cNvPr>
          <p:cNvSpPr txBox="1"/>
          <p:nvPr/>
        </p:nvSpPr>
        <p:spPr>
          <a:xfrm>
            <a:off x="294100" y="5873532"/>
            <a:ext cx="117729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3A3A3A"/>
                </a:solidFill>
                <a:latin typeface="Aptos"/>
              </a:rPr>
              <a:t>Khan, N.U., </a:t>
            </a:r>
            <a:r>
              <a:rPr lang="en-GB" sz="1000" dirty="0" err="1">
                <a:solidFill>
                  <a:srgbClr val="3A3A3A"/>
                </a:solidFill>
                <a:latin typeface="Aptos"/>
              </a:rPr>
              <a:t>Zhongyi</a:t>
            </a:r>
            <a:r>
              <a:rPr lang="en-GB" sz="1000" dirty="0">
                <a:solidFill>
                  <a:srgbClr val="3A3A3A"/>
                </a:solidFill>
                <a:latin typeface="Aptos"/>
              </a:rPr>
              <a:t>, P., Han, H., and Ariza-Montes, A. (2023) ‘Linking public leadership and public project success: the mediating role of team building’, </a:t>
            </a:r>
            <a:r>
              <a:rPr lang="en-GB" sz="1000" i="1" dirty="0">
                <a:solidFill>
                  <a:srgbClr val="3A3A3A"/>
                </a:solidFill>
                <a:latin typeface="Aptos"/>
              </a:rPr>
              <a:t>Humanities &amp; social sciences communications</a:t>
            </a:r>
            <a:r>
              <a:rPr lang="en-GB" sz="1000" dirty="0">
                <a:solidFill>
                  <a:srgbClr val="3A3A3A"/>
                </a:solidFill>
                <a:latin typeface="Aptos"/>
              </a:rPr>
              <a:t>, 10(1), pp. 286–10. Available at: https://doi.org/10.1057/s41599-023-01791-y.</a:t>
            </a:r>
          </a:p>
        </p:txBody>
      </p:sp>
    </p:spTree>
    <p:extLst>
      <p:ext uri="{BB962C8B-B14F-4D97-AF65-F5344CB8AC3E}">
        <p14:creationId xmlns:p14="http://schemas.microsoft.com/office/powerpoint/2010/main" val="195724524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9373A-D8FA-65F7-8871-7A6E8C3FF8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F330A3-1E0F-EC40-F737-36EBD4164FE1}"/>
              </a:ext>
            </a:extLst>
          </p:cNvPr>
          <p:cNvSpPr>
            <a:spLocks noGrp="1"/>
          </p:cNvSpPr>
          <p:nvPr>
            <p:ph type="title"/>
          </p:nvPr>
        </p:nvSpPr>
        <p:spPr/>
        <p:txBody>
          <a:bodyPr/>
          <a:lstStyle/>
          <a:p>
            <a:r>
              <a:rPr lang="en-GB" dirty="0"/>
              <a:t>Spot the in-text citations</a:t>
            </a:r>
          </a:p>
        </p:txBody>
      </p:sp>
      <p:sp>
        <p:nvSpPr>
          <p:cNvPr id="4" name="TextBox 3">
            <a:extLst>
              <a:ext uri="{FF2B5EF4-FFF2-40B4-BE49-F238E27FC236}">
                <a16:creationId xmlns:a16="http://schemas.microsoft.com/office/drawing/2014/main" id="{17F0A07A-C09F-B430-55E1-0D2CE9F23518}"/>
              </a:ext>
            </a:extLst>
          </p:cNvPr>
          <p:cNvSpPr txBox="1"/>
          <p:nvPr/>
        </p:nvSpPr>
        <p:spPr>
          <a:xfrm>
            <a:off x="5334000" y="1467685"/>
            <a:ext cx="6783800" cy="4247317"/>
          </a:xfrm>
          <a:prstGeom prst="rect">
            <a:avLst/>
          </a:prstGeom>
          <a:noFill/>
        </p:spPr>
        <p:txBody>
          <a:bodyPr wrap="square" rtlCol="0">
            <a:spAutoFit/>
          </a:bodyPr>
          <a:lstStyle/>
          <a:p>
            <a:r>
              <a:rPr lang="en-GB" dirty="0"/>
              <a:t>Team building plays a crucial role as a mediating mechanism between project manager’s leadership style and project success </a:t>
            </a:r>
            <a:r>
              <a:rPr lang="en-GB" dirty="0">
                <a:solidFill>
                  <a:srgbClr val="FF0000"/>
                </a:solidFill>
              </a:rPr>
              <a:t>(Kastrup, 2019). </a:t>
            </a:r>
            <a:r>
              <a:rPr lang="en-GB" dirty="0"/>
              <a:t>Earlier studies have noted that transformational leadership </a:t>
            </a:r>
            <a:r>
              <a:rPr lang="en-GB" dirty="0">
                <a:solidFill>
                  <a:srgbClr val="FF0000"/>
                </a:solidFill>
              </a:rPr>
              <a:t>(Aga </a:t>
            </a:r>
            <a:r>
              <a:rPr lang="en-GB" i="1" dirty="0">
                <a:solidFill>
                  <a:srgbClr val="FF0000"/>
                </a:solidFill>
              </a:rPr>
              <a:t>et al., </a:t>
            </a:r>
            <a:r>
              <a:rPr lang="en-GB" dirty="0">
                <a:solidFill>
                  <a:srgbClr val="FF0000"/>
                </a:solidFill>
              </a:rPr>
              <a:t>2016; Nauman et al., 2021)</a:t>
            </a:r>
            <a:r>
              <a:rPr lang="en-GB" dirty="0"/>
              <a:t> and humble leadership </a:t>
            </a:r>
            <a:r>
              <a:rPr lang="en-GB" dirty="0">
                <a:solidFill>
                  <a:srgbClr val="FF0000"/>
                </a:solidFill>
              </a:rPr>
              <a:t>(Ali </a:t>
            </a:r>
            <a:r>
              <a:rPr lang="en-GB" i="1" dirty="0">
                <a:solidFill>
                  <a:srgbClr val="FF0000"/>
                </a:solidFill>
              </a:rPr>
              <a:t>et al., </a:t>
            </a:r>
            <a:r>
              <a:rPr lang="en-GB" dirty="0">
                <a:solidFill>
                  <a:srgbClr val="FF0000"/>
                </a:solidFill>
              </a:rPr>
              <a:t>2020a, 2020b) </a:t>
            </a:r>
            <a:r>
              <a:rPr lang="en-GB" dirty="0"/>
              <a:t>influence project success via the mediating mechanism of project team building. Public leadership is viewed as public sector-specific transformational leadership </a:t>
            </a:r>
            <a:r>
              <a:rPr lang="en-GB" dirty="0" err="1"/>
              <a:t>behavior</a:t>
            </a:r>
            <a:r>
              <a:rPr lang="en-GB" dirty="0"/>
              <a:t>, which influences employees’ </a:t>
            </a:r>
            <a:r>
              <a:rPr lang="en-GB" dirty="0" err="1"/>
              <a:t>behavioral</a:t>
            </a:r>
            <a:r>
              <a:rPr lang="en-GB" dirty="0"/>
              <a:t> and organizational outcomes via influencing employees’ attitudes and </a:t>
            </a:r>
            <a:r>
              <a:rPr lang="en-GB" dirty="0" err="1"/>
              <a:t>behaviors</a:t>
            </a:r>
            <a:r>
              <a:rPr lang="en-GB" dirty="0"/>
              <a:t> </a:t>
            </a:r>
            <a:r>
              <a:rPr lang="en-GB" dirty="0">
                <a:solidFill>
                  <a:srgbClr val="FF0000"/>
                </a:solidFill>
              </a:rPr>
              <a:t>(</a:t>
            </a:r>
            <a:r>
              <a:rPr lang="en-GB" dirty="0" err="1">
                <a:solidFill>
                  <a:srgbClr val="FF0000"/>
                </a:solidFill>
              </a:rPr>
              <a:t>Tummers</a:t>
            </a:r>
            <a:r>
              <a:rPr lang="en-GB" dirty="0">
                <a:solidFill>
                  <a:srgbClr val="FF0000"/>
                </a:solidFill>
              </a:rPr>
              <a:t> and Knies, 2016). </a:t>
            </a:r>
            <a:r>
              <a:rPr lang="en-GB" dirty="0"/>
              <a:t>For example, </a:t>
            </a:r>
            <a:r>
              <a:rPr lang="en-GB" dirty="0">
                <a:solidFill>
                  <a:srgbClr val="FF0000"/>
                </a:solidFill>
              </a:rPr>
              <a:t>Schwarz </a:t>
            </a:r>
            <a:r>
              <a:rPr lang="en-GB" i="1" dirty="0">
                <a:solidFill>
                  <a:srgbClr val="FF0000"/>
                </a:solidFill>
              </a:rPr>
              <a:t>et al. </a:t>
            </a:r>
            <a:r>
              <a:rPr lang="en-GB" dirty="0">
                <a:solidFill>
                  <a:srgbClr val="FF0000"/>
                </a:solidFill>
              </a:rPr>
              <a:t>(2020)</a:t>
            </a:r>
            <a:r>
              <a:rPr lang="en-GB" dirty="0"/>
              <a:t> demonstrate that public leadership influences employees’ job performance by altering their public service motivations. </a:t>
            </a:r>
            <a:r>
              <a:rPr lang="en-GB" dirty="0">
                <a:solidFill>
                  <a:srgbClr val="FF0000"/>
                </a:solidFill>
              </a:rPr>
              <a:t>Kocak and Bostanci (2020) </a:t>
            </a:r>
            <a:r>
              <a:rPr lang="en-GB" dirty="0"/>
              <a:t>argues that public leadership influences public schools’ effectiveness by engendering teachers’ professionalism. </a:t>
            </a:r>
          </a:p>
        </p:txBody>
      </p:sp>
      <p:sp>
        <p:nvSpPr>
          <p:cNvPr id="5" name="TextBox 4">
            <a:extLst>
              <a:ext uri="{FF2B5EF4-FFF2-40B4-BE49-F238E27FC236}">
                <a16:creationId xmlns:a16="http://schemas.microsoft.com/office/drawing/2014/main" id="{2FD07EBD-2DE1-3D36-ED4F-C894AE4C9630}"/>
              </a:ext>
            </a:extLst>
          </p:cNvPr>
          <p:cNvSpPr txBox="1"/>
          <p:nvPr/>
        </p:nvSpPr>
        <p:spPr>
          <a:xfrm>
            <a:off x="294100" y="5873532"/>
            <a:ext cx="117729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solidFill>
                  <a:srgbClr val="3A3A3A"/>
                </a:solidFill>
                <a:latin typeface="Aptos"/>
              </a:rPr>
              <a:t>Khan, N.U., </a:t>
            </a:r>
            <a:r>
              <a:rPr lang="en-GB" sz="1000" dirty="0" err="1">
                <a:solidFill>
                  <a:srgbClr val="3A3A3A"/>
                </a:solidFill>
                <a:latin typeface="Aptos"/>
              </a:rPr>
              <a:t>Zhongyi</a:t>
            </a:r>
            <a:r>
              <a:rPr lang="en-GB" sz="1000" dirty="0">
                <a:solidFill>
                  <a:srgbClr val="3A3A3A"/>
                </a:solidFill>
                <a:latin typeface="Aptos"/>
              </a:rPr>
              <a:t>, P., Han, H., and Ariza-Montes, A. (2023) ‘Linking public leadership and public project success: the mediating role of team building’, </a:t>
            </a:r>
            <a:r>
              <a:rPr lang="en-GB" sz="1000" i="1" dirty="0">
                <a:solidFill>
                  <a:srgbClr val="3A3A3A"/>
                </a:solidFill>
                <a:latin typeface="Aptos"/>
              </a:rPr>
              <a:t>Humanities &amp; social sciences communications</a:t>
            </a:r>
            <a:r>
              <a:rPr lang="en-GB" sz="1000" dirty="0">
                <a:solidFill>
                  <a:srgbClr val="3A3A3A"/>
                </a:solidFill>
                <a:latin typeface="Aptos"/>
              </a:rPr>
              <a:t>, 10(1), pp. 286–10. Available at: https://doi.org/10.1057/s41599-023-01791-y.</a:t>
            </a:r>
          </a:p>
        </p:txBody>
      </p:sp>
      <p:sp>
        <p:nvSpPr>
          <p:cNvPr id="6" name="TextBox 5">
            <a:extLst>
              <a:ext uri="{FF2B5EF4-FFF2-40B4-BE49-F238E27FC236}">
                <a16:creationId xmlns:a16="http://schemas.microsoft.com/office/drawing/2014/main" id="{9CC9026B-34C3-D06F-A7A5-707CEE6F9105}"/>
              </a:ext>
            </a:extLst>
          </p:cNvPr>
          <p:cNvSpPr txBox="1"/>
          <p:nvPr/>
        </p:nvSpPr>
        <p:spPr>
          <a:xfrm>
            <a:off x="895214" y="1602745"/>
            <a:ext cx="3922641" cy="3785652"/>
          </a:xfrm>
          <a:prstGeom prst="rect">
            <a:avLst/>
          </a:prstGeom>
          <a:noFill/>
          <a:ln w="57150">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US" sz="2000" dirty="0">
                <a:latin typeface="Calibri"/>
                <a:ea typeface="Calibri"/>
                <a:cs typeface="Calibri"/>
              </a:rPr>
              <a:t>If referring to different articles by the </a:t>
            </a:r>
            <a:r>
              <a:rPr lang="en-US" sz="2000" b="1" dirty="0">
                <a:latin typeface="Calibri"/>
                <a:ea typeface="Calibri"/>
                <a:cs typeface="Calibri"/>
              </a:rPr>
              <a:t>same author</a:t>
            </a:r>
            <a:r>
              <a:rPr lang="en-US" sz="2000" dirty="0">
                <a:latin typeface="Calibri"/>
                <a:ea typeface="Calibri"/>
                <a:cs typeface="Calibri"/>
              </a:rPr>
              <a:t>, in the </a:t>
            </a:r>
            <a:r>
              <a:rPr lang="en-US" sz="2000" b="1" dirty="0">
                <a:latin typeface="Calibri"/>
                <a:ea typeface="Calibri"/>
                <a:cs typeface="Calibri"/>
              </a:rPr>
              <a:t>same year</a:t>
            </a:r>
            <a:r>
              <a:rPr lang="en-US" sz="2000" dirty="0">
                <a:latin typeface="Calibri"/>
                <a:ea typeface="Calibri"/>
                <a:cs typeface="Calibri"/>
              </a:rPr>
              <a:t>, you can use </a:t>
            </a:r>
            <a:r>
              <a:rPr lang="en-US" sz="2000" dirty="0" err="1">
                <a:latin typeface="Calibri"/>
                <a:ea typeface="Calibri"/>
                <a:cs typeface="Calibri"/>
              </a:rPr>
              <a:t>a,b,c</a:t>
            </a:r>
            <a:r>
              <a:rPr lang="en-US" sz="2000" dirty="0">
                <a:latin typeface="Calibri"/>
                <a:ea typeface="Calibri"/>
                <a:cs typeface="Calibri"/>
              </a:rPr>
              <a:t>, etc. In your in-text citation to show your reader which one you are referring to.</a:t>
            </a:r>
            <a:endParaRPr lang="en-US" dirty="0"/>
          </a:p>
          <a:p>
            <a:pPr marL="342900" indent="-342900">
              <a:buFont typeface="Arial"/>
              <a:buChar char="•"/>
            </a:pPr>
            <a:endParaRPr lang="en-US" sz="2000" dirty="0">
              <a:latin typeface="Calibri"/>
              <a:ea typeface="Calibri"/>
              <a:cs typeface="Calibri"/>
            </a:endParaRPr>
          </a:p>
          <a:p>
            <a:endParaRPr lang="en-US" sz="2000" dirty="0">
              <a:latin typeface="Calibri"/>
              <a:ea typeface="Calibri"/>
              <a:cs typeface="Calibri"/>
            </a:endParaRPr>
          </a:p>
          <a:p>
            <a:pPr marL="342900" indent="-342900">
              <a:buFont typeface="Arial,Sans-Serif"/>
              <a:buChar char="•"/>
            </a:pPr>
            <a:r>
              <a:rPr lang="en-US" sz="2000" dirty="0">
                <a:latin typeface="Calibri"/>
                <a:ea typeface="Calibri"/>
                <a:cs typeface="Calibri"/>
              </a:rPr>
              <a:t>If your source has 4 or more authors listed, you can use </a:t>
            </a:r>
            <a:r>
              <a:rPr lang="en-US" sz="2000" i="1" dirty="0">
                <a:latin typeface="Calibri"/>
                <a:ea typeface="Calibri"/>
                <a:cs typeface="Calibri"/>
              </a:rPr>
              <a:t>et al.</a:t>
            </a:r>
            <a:r>
              <a:rPr lang="en-US" sz="2000" dirty="0">
                <a:latin typeface="Calibri"/>
                <a:ea typeface="Calibri"/>
                <a:cs typeface="Calibri"/>
              </a:rPr>
              <a:t> in the </a:t>
            </a:r>
            <a:r>
              <a:rPr lang="en-US" sz="2000" b="1" dirty="0">
                <a:latin typeface="Calibri"/>
                <a:ea typeface="Calibri"/>
                <a:cs typeface="Calibri"/>
              </a:rPr>
              <a:t>in-text citation</a:t>
            </a:r>
            <a:r>
              <a:rPr lang="en-US" sz="2000" dirty="0">
                <a:latin typeface="Calibri"/>
                <a:ea typeface="Calibri"/>
                <a:cs typeface="Calibri"/>
              </a:rPr>
              <a:t> </a:t>
            </a:r>
            <a:r>
              <a:rPr lang="en-US" sz="2000" b="1" dirty="0">
                <a:latin typeface="Calibri"/>
                <a:ea typeface="Calibri"/>
                <a:cs typeface="Calibri"/>
              </a:rPr>
              <a:t>only.</a:t>
            </a:r>
            <a:r>
              <a:rPr lang="en-US" sz="2000" dirty="0">
                <a:latin typeface="Calibri"/>
                <a:ea typeface="Calibri"/>
                <a:cs typeface="Calibri"/>
              </a:rPr>
              <a:t> </a:t>
            </a:r>
          </a:p>
          <a:p>
            <a:pPr marL="342900" indent="-342900">
              <a:buFont typeface="Arial"/>
              <a:buChar char="•"/>
            </a:pPr>
            <a:endParaRPr lang="en-US" sz="2000" dirty="0">
              <a:latin typeface="Calibri"/>
              <a:ea typeface="Calibri"/>
              <a:cs typeface="Calibri"/>
            </a:endParaRPr>
          </a:p>
        </p:txBody>
      </p:sp>
      <p:cxnSp>
        <p:nvCxnSpPr>
          <p:cNvPr id="8" name="Straight Arrow Connector 7">
            <a:extLst>
              <a:ext uri="{FF2B5EF4-FFF2-40B4-BE49-F238E27FC236}">
                <a16:creationId xmlns:a16="http://schemas.microsoft.com/office/drawing/2014/main" id="{57268550-20AD-91A9-F86E-AC2A4E735273}"/>
              </a:ext>
            </a:extLst>
          </p:cNvPr>
          <p:cNvCxnSpPr>
            <a:cxnSpLocks/>
          </p:cNvCxnSpPr>
          <p:nvPr/>
        </p:nvCxnSpPr>
        <p:spPr>
          <a:xfrm>
            <a:off x="4517409" y="2879678"/>
            <a:ext cx="4584550" cy="0"/>
          </a:xfrm>
          <a:prstGeom prst="straightConnector1">
            <a:avLst/>
          </a:prstGeom>
          <a:ln w="19050" cap="flat" cmpd="sng" algn="ctr">
            <a:solidFill>
              <a:schemeClr val="accent1"/>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2" name="Straight Arrow Connector 11">
            <a:extLst>
              <a:ext uri="{FF2B5EF4-FFF2-40B4-BE49-F238E27FC236}">
                <a16:creationId xmlns:a16="http://schemas.microsoft.com/office/drawing/2014/main" id="{9C4B2E2D-8F7D-EAB9-4766-00B4B71B8D86}"/>
              </a:ext>
            </a:extLst>
          </p:cNvPr>
          <p:cNvCxnSpPr>
            <a:cxnSpLocks/>
          </p:cNvCxnSpPr>
          <p:nvPr/>
        </p:nvCxnSpPr>
        <p:spPr>
          <a:xfrm flipV="1">
            <a:off x="4667534" y="4508938"/>
            <a:ext cx="4481641" cy="77807"/>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4610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E2620-36D1-33B9-2E97-E7194846156C}"/>
              </a:ext>
            </a:extLst>
          </p:cNvPr>
          <p:cNvSpPr>
            <a:spLocks noGrp="1"/>
          </p:cNvSpPr>
          <p:nvPr>
            <p:ph type="title"/>
          </p:nvPr>
        </p:nvSpPr>
        <p:spPr/>
        <p:txBody>
          <a:bodyPr/>
          <a:lstStyle/>
          <a:p>
            <a:r>
              <a:rPr lang="en-GB"/>
              <a:t>Useful Resources</a:t>
            </a:r>
          </a:p>
        </p:txBody>
      </p:sp>
      <p:sp>
        <p:nvSpPr>
          <p:cNvPr id="3" name="Content Placeholder 2">
            <a:extLst>
              <a:ext uri="{FF2B5EF4-FFF2-40B4-BE49-F238E27FC236}">
                <a16:creationId xmlns:a16="http://schemas.microsoft.com/office/drawing/2014/main" id="{31522894-BA80-FDD4-1E72-72F4825DC926}"/>
              </a:ext>
            </a:extLst>
          </p:cNvPr>
          <p:cNvSpPr>
            <a:spLocks noGrp="1"/>
          </p:cNvSpPr>
          <p:nvPr>
            <p:ph sz="quarter" idx="10"/>
          </p:nvPr>
        </p:nvSpPr>
        <p:spPr>
          <a:xfrm>
            <a:off x="461924" y="2167898"/>
            <a:ext cx="7558735" cy="2388388"/>
          </a:xfrm>
        </p:spPr>
        <p:txBody>
          <a:bodyPr vert="horz" lIns="91440" tIns="45720" rIns="91440" bIns="45720" rtlCol="0" anchor="t">
            <a:normAutofit fontScale="85000" lnSpcReduction="10000"/>
          </a:bodyPr>
          <a:lstStyle/>
          <a:p>
            <a:pPr>
              <a:buFont typeface="Arial" panose="020B0604020202020204" pitchFamily="34" charset="0"/>
              <a:buChar char="•"/>
            </a:pPr>
            <a:r>
              <a:rPr lang="en-GB">
                <a:latin typeface="Calibri"/>
                <a:ea typeface="Calibri"/>
                <a:cs typeface="Calibri"/>
                <a:hlinkClick r:id="rId2"/>
              </a:rPr>
              <a:t>How to use your reading in your essays</a:t>
            </a:r>
            <a:r>
              <a:rPr lang="en-GB">
                <a:latin typeface="Calibri"/>
                <a:ea typeface="Calibri"/>
                <a:cs typeface="Calibri"/>
              </a:rPr>
              <a:t>.</a:t>
            </a:r>
          </a:p>
          <a:p>
            <a:pPr marL="0" indent="0">
              <a:buNone/>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Cite Them Right: </a:t>
            </a:r>
            <a:r>
              <a:rPr lang="en-GB">
                <a:latin typeface="Calibri"/>
                <a:ea typeface="Calibri"/>
                <a:cs typeface="Calibri"/>
                <a:hlinkClick r:id="rId3"/>
              </a:rPr>
              <a:t>Setting out citations</a:t>
            </a:r>
            <a:r>
              <a:rPr lang="en-GB">
                <a:latin typeface="Calibri"/>
                <a:ea typeface="Calibri"/>
                <a:cs typeface="Calibri"/>
              </a:rPr>
              <a:t>.</a:t>
            </a:r>
          </a:p>
          <a:p>
            <a:pPr>
              <a:buFont typeface="Arial" panose="020B0604020202020204" pitchFamily="34" charset="0"/>
              <a:buChar char="•"/>
            </a:pPr>
            <a:endParaRPr lang="en-GB">
              <a:latin typeface="Calibri"/>
              <a:ea typeface="Calibri"/>
              <a:cs typeface="Calibri"/>
            </a:endParaRPr>
          </a:p>
          <a:p>
            <a:pPr>
              <a:buFont typeface="Arial" panose="020B0604020202020204" pitchFamily="34" charset="0"/>
              <a:buChar char="•"/>
            </a:pPr>
            <a:r>
              <a:rPr lang="en-GB">
                <a:latin typeface="Calibri"/>
                <a:ea typeface="Calibri"/>
                <a:cs typeface="Calibri"/>
              </a:rPr>
              <a:t>Harvard Referencing: </a:t>
            </a:r>
            <a:r>
              <a:rPr lang="en-GB">
                <a:latin typeface="Calibri"/>
                <a:ea typeface="Calibri"/>
                <a:cs typeface="Calibri"/>
                <a:hlinkClick r:id="rId4"/>
              </a:rPr>
              <a:t>The Mechanics </a:t>
            </a:r>
            <a:r>
              <a:rPr lang="en-GB">
                <a:latin typeface="Calibri"/>
                <a:ea typeface="Calibri"/>
                <a:cs typeface="Calibri"/>
              </a:rPr>
              <a:t>(</a:t>
            </a:r>
            <a:r>
              <a:rPr lang="en-GB" err="1">
                <a:latin typeface="Calibri"/>
                <a:ea typeface="Calibri"/>
                <a:cs typeface="Calibri"/>
              </a:rPr>
              <a:t>infoskills</a:t>
            </a:r>
            <a:r>
              <a:rPr lang="en-GB">
                <a:latin typeface="Calibri"/>
                <a:ea typeface="Calibri"/>
                <a:cs typeface="Calibri"/>
              </a:rPr>
              <a:t>).</a:t>
            </a:r>
          </a:p>
        </p:txBody>
      </p:sp>
      <p:pic>
        <p:nvPicPr>
          <p:cNvPr id="7" name="Picture 6">
            <a:extLst>
              <a:ext uri="{FF2B5EF4-FFF2-40B4-BE49-F238E27FC236}">
                <a16:creationId xmlns:a16="http://schemas.microsoft.com/office/drawing/2014/main" id="{FB5970D5-496F-BD58-2064-8D77BF27E139}"/>
              </a:ext>
            </a:extLst>
          </p:cNvPr>
          <p:cNvPicPr>
            <a:picLocks noChangeAspect="1"/>
          </p:cNvPicPr>
          <p:nvPr/>
        </p:nvPicPr>
        <p:blipFill>
          <a:blip r:embed="rId5"/>
          <a:stretch>
            <a:fillRect/>
          </a:stretch>
        </p:blipFill>
        <p:spPr>
          <a:xfrm>
            <a:off x="9772193" y="1390765"/>
            <a:ext cx="2132601" cy="2916848"/>
          </a:xfrm>
          <a:prstGeom prst="rect">
            <a:avLst/>
          </a:prstGeom>
        </p:spPr>
      </p:pic>
      <p:pic>
        <p:nvPicPr>
          <p:cNvPr id="5" name="Picture 4">
            <a:extLst>
              <a:ext uri="{FF2B5EF4-FFF2-40B4-BE49-F238E27FC236}">
                <a16:creationId xmlns:a16="http://schemas.microsoft.com/office/drawing/2014/main" id="{C74B524C-0FEB-45FF-03EC-9215C2EFE547}"/>
              </a:ext>
            </a:extLst>
          </p:cNvPr>
          <p:cNvPicPr>
            <a:picLocks noChangeAspect="1"/>
          </p:cNvPicPr>
          <p:nvPr/>
        </p:nvPicPr>
        <p:blipFill>
          <a:blip r:embed="rId6"/>
          <a:stretch>
            <a:fillRect/>
          </a:stretch>
        </p:blipFill>
        <p:spPr>
          <a:xfrm>
            <a:off x="8319047" y="3361927"/>
            <a:ext cx="2117829" cy="2916848"/>
          </a:xfrm>
          <a:prstGeom prst="rect">
            <a:avLst/>
          </a:prstGeom>
        </p:spPr>
      </p:pic>
    </p:spTree>
    <p:extLst>
      <p:ext uri="{BB962C8B-B14F-4D97-AF65-F5344CB8AC3E}">
        <p14:creationId xmlns:p14="http://schemas.microsoft.com/office/powerpoint/2010/main" val="20885844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E004-5D1C-9776-46B7-5E64FEEEF0EA}"/>
              </a:ext>
            </a:extLst>
          </p:cNvPr>
          <p:cNvSpPr>
            <a:spLocks noGrp="1"/>
          </p:cNvSpPr>
          <p:nvPr>
            <p:ph type="title"/>
          </p:nvPr>
        </p:nvSpPr>
        <p:spPr>
          <a:xfrm>
            <a:off x="609600" y="1855082"/>
            <a:ext cx="10972800" cy="1143000"/>
          </a:xfrm>
        </p:spPr>
        <p:txBody>
          <a:bodyPr/>
          <a:lstStyle/>
          <a:p>
            <a:r>
              <a:rPr lang="en-GB" dirty="0">
                <a:latin typeface="Arial"/>
                <a:cs typeface="Arial"/>
              </a:rPr>
              <a:t>Any questions?</a:t>
            </a:r>
            <a:endParaRPr lang="en-GB" dirty="0"/>
          </a:p>
        </p:txBody>
      </p:sp>
    </p:spTree>
    <p:extLst>
      <p:ext uri="{BB962C8B-B14F-4D97-AF65-F5344CB8AC3E}">
        <p14:creationId xmlns:p14="http://schemas.microsoft.com/office/powerpoint/2010/main" val="12210631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microsoft.com/office/2006/documentManagement/types"/>
    <ds:schemaRef ds:uri="http://schemas.microsoft.com/office/infopath/2007/PartnerControls"/>
    <ds:schemaRef ds:uri="http://purl.org/dc/terms/"/>
    <ds:schemaRef ds:uri="http://schemas.openxmlformats.org/package/2006/metadata/core-properties"/>
    <ds:schemaRef ds:uri="http://purl.org/dc/elements/1.1/"/>
    <ds:schemaRef ds:uri="http://www.w3.org/XML/1998/namespace"/>
    <ds:schemaRef ds:uri="303dbf9b-b85b-46a0-94f1-894078c07ecd"/>
    <ds:schemaRef ds:uri="http://purl.org/dc/dcmitype/"/>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5187</Words>
  <Application>Microsoft Office PowerPoint</Application>
  <PresentationFormat>Widescreen</PresentationFormat>
  <Paragraphs>434</Paragraphs>
  <Slides>45</Slides>
  <Notes>35</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45</vt:i4>
      </vt:variant>
    </vt:vector>
  </HeadingPairs>
  <TitlesOfParts>
    <vt:vector size="57" baseType="lpstr">
      <vt:lpstr>Arial,Sans-Serif</vt:lpstr>
      <vt:lpstr>avenir-regular-class</vt:lpstr>
      <vt:lpstr>fkGroteskNeue</vt:lpstr>
      <vt:lpstr>Helvetica-Bold</vt:lpstr>
      <vt:lpstr>Myriad Pro</vt:lpstr>
      <vt:lpstr>Aptos</vt:lpstr>
      <vt:lpstr>Arial</vt:lpstr>
      <vt:lpstr>Calibri</vt:lpstr>
      <vt:lpstr>Calibri Light</vt:lpstr>
      <vt:lpstr>Courier New</vt:lpstr>
      <vt:lpstr>Lato</vt:lpstr>
      <vt:lpstr>20140311PresentationUWTSDTemplate</vt:lpstr>
      <vt:lpstr>BMSW4009   Effective Team Working and Communication</vt:lpstr>
      <vt:lpstr>PowerPoint Presentation</vt:lpstr>
      <vt:lpstr>Relationships and People Dynamics:  What have you been thinking and feeling? </vt:lpstr>
      <vt:lpstr>What is conflict? </vt:lpstr>
      <vt:lpstr>Conflict: Why does it happen?</vt:lpstr>
      <vt:lpstr>Conflict: our human tensions:  </vt:lpstr>
      <vt:lpstr>Conflict: Activity</vt:lpstr>
      <vt:lpstr>Introduction to Thomas-Kilmann</vt:lpstr>
      <vt:lpstr>Conflict Management – 5 steps</vt:lpstr>
      <vt:lpstr>Role play</vt:lpstr>
      <vt:lpstr>Group debrief</vt:lpstr>
      <vt:lpstr>Positive Conflict: how can we disagree well?</vt:lpstr>
      <vt:lpstr>Negative Conflict: how this affects work and people</vt:lpstr>
      <vt:lpstr>Negative Conflict: what can be the impact?</vt:lpstr>
      <vt:lpstr>Negative Conflict: how can we manage it?</vt:lpstr>
      <vt:lpstr>How do we respond to conflict?</vt:lpstr>
      <vt:lpstr>Competing</vt:lpstr>
      <vt:lpstr>Avoiding</vt:lpstr>
      <vt:lpstr>Accommodating</vt:lpstr>
      <vt:lpstr>Collaborating</vt:lpstr>
      <vt:lpstr>Compromising</vt:lpstr>
      <vt:lpstr>Thomas-Kilmann: how do you respond to conflict?</vt:lpstr>
      <vt:lpstr>Conflict:  What have you noticed generally?  What have you noticed about yourself?</vt:lpstr>
      <vt:lpstr>PowerPoint Presentation</vt:lpstr>
      <vt:lpstr>Drama Triangles</vt:lpstr>
      <vt:lpstr>Example for group discussion </vt:lpstr>
      <vt:lpstr>PowerPoint Presentation</vt:lpstr>
      <vt:lpstr>  Referencing Refresher</vt:lpstr>
      <vt:lpstr>Referencing Process</vt:lpstr>
      <vt:lpstr>Writing your references</vt:lpstr>
      <vt:lpstr>PowerPoint Presentation</vt:lpstr>
      <vt:lpstr>Integrating sources into your work</vt:lpstr>
      <vt:lpstr>Quoting v Paraphrasing</vt:lpstr>
      <vt:lpstr>Example</vt:lpstr>
      <vt:lpstr>Parenthetical Citation</vt:lpstr>
      <vt:lpstr>Narrative Citation</vt:lpstr>
      <vt:lpstr>Example</vt:lpstr>
      <vt:lpstr>Quoting</vt:lpstr>
      <vt:lpstr>Examples: Direct (short) quote</vt:lpstr>
      <vt:lpstr>Which in-text citation is correct?</vt:lpstr>
      <vt:lpstr>Which in-text citation is correct?</vt:lpstr>
      <vt:lpstr>Spot the in-text citations</vt:lpstr>
      <vt:lpstr>Spot the in-text citations</vt:lpstr>
      <vt:lpstr>Useful Resources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1213</cp:revision>
  <cp:lastPrinted>2019-10-01T11:26:54Z</cp:lastPrinted>
  <dcterms:created xsi:type="dcterms:W3CDTF">2015-04-14T15:21:28Z</dcterms:created>
  <dcterms:modified xsi:type="dcterms:W3CDTF">2026-02-06T13:54:58Z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