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handoutMasterIdLst>
    <p:handoutMasterId r:id="rId16"/>
  </p:handoutMasterIdLst>
  <p:sldIdLst>
    <p:sldId id="256" r:id="rId2"/>
    <p:sldId id="316" r:id="rId3"/>
    <p:sldId id="317" r:id="rId4"/>
    <p:sldId id="318" r:id="rId5"/>
    <p:sldId id="319" r:id="rId6"/>
    <p:sldId id="320" r:id="rId7"/>
    <p:sldId id="321" r:id="rId8"/>
    <p:sldId id="322" r:id="rId9"/>
    <p:sldId id="323" r:id="rId10"/>
    <p:sldId id="325" r:id="rId11"/>
    <p:sldId id="346" r:id="rId12"/>
    <p:sldId id="324" r:id="rId13"/>
    <p:sldId id="32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7450" autoAdjust="0"/>
  </p:normalViewPr>
  <p:slideViewPr>
    <p:cSldViewPr snapToGrid="0">
      <p:cViewPr varScale="1">
        <p:scale>
          <a:sx n="77" d="100"/>
          <a:sy n="77" d="100"/>
        </p:scale>
        <p:origin x="1854"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7" d="100"/>
          <a:sy n="87" d="100"/>
        </p:scale>
        <p:origin x="3840"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54298EE-6921-4C92-8FF4-545CE9CEE9F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Dr A Slater</a:t>
            </a:r>
          </a:p>
        </p:txBody>
      </p:sp>
      <p:sp>
        <p:nvSpPr>
          <p:cNvPr id="3" name="Date Placeholder 2">
            <a:extLst>
              <a:ext uri="{FF2B5EF4-FFF2-40B4-BE49-F238E27FC236}">
                <a16:creationId xmlns:a16="http://schemas.microsoft.com/office/drawing/2014/main" id="{393C5B1E-6817-49D2-8B51-1BFC8D1A2B1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F292C23-8E71-4247-98CA-CF0FA476629C}" type="datetimeFigureOut">
              <a:rPr lang="en-GB" smtClean="0"/>
              <a:t>03/08/2021</a:t>
            </a:fld>
            <a:endParaRPr lang="en-GB"/>
          </a:p>
        </p:txBody>
      </p:sp>
      <p:sp>
        <p:nvSpPr>
          <p:cNvPr id="4" name="Footer Placeholder 3">
            <a:extLst>
              <a:ext uri="{FF2B5EF4-FFF2-40B4-BE49-F238E27FC236}">
                <a16:creationId xmlns:a16="http://schemas.microsoft.com/office/drawing/2014/main" id="{E4C4058A-D2F1-461B-BD0C-8D5F8187C3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9F0CA6D-D69E-4907-8D7B-1475AF70D96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9E6BA2-7AAD-49DA-9E99-2B851F482547}" type="slidenum">
              <a:rPr lang="en-GB" smtClean="0"/>
              <a:t>‹#›</a:t>
            </a:fld>
            <a:endParaRPr lang="en-GB"/>
          </a:p>
        </p:txBody>
      </p:sp>
    </p:spTree>
    <p:extLst>
      <p:ext uri="{BB962C8B-B14F-4D97-AF65-F5344CB8AC3E}">
        <p14:creationId xmlns:p14="http://schemas.microsoft.com/office/powerpoint/2010/main" val="534663697"/>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r>
              <a:rPr lang="en-GB"/>
              <a:t>Dr A Slater</a:t>
            </a: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4DA68EE-489C-4184-9083-96D4B88D5BB4}" type="datetimeFigureOut">
              <a:rPr lang="en-GB" smtClean="0"/>
              <a:t>03/08/2021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34383DA-7CBE-41F9-8EE7-1FE92FBF6CD5}" type="slidenum">
              <a:rPr lang="en-GB" smtClean="0"/>
              <a:t>‹#›</a:t>
            </a:fld>
            <a:endParaRPr lang="en-GB"/>
          </a:p>
        </p:txBody>
      </p:sp>
    </p:spTree>
    <p:extLst>
      <p:ext uri="{BB962C8B-B14F-4D97-AF65-F5344CB8AC3E}">
        <p14:creationId xmlns:p14="http://schemas.microsoft.com/office/powerpoint/2010/main" val="2085653441"/>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4383DA-7CBE-41F9-8EE7-1FE92FBF6CD5}" type="slidenum">
              <a:rPr lang="en-GB" smtClean="0"/>
              <a:t>1</a:t>
            </a:fld>
            <a:endParaRPr lang="en-GB"/>
          </a:p>
        </p:txBody>
      </p:sp>
      <p:sp>
        <p:nvSpPr>
          <p:cNvPr id="5" name="Header Placeholder 4">
            <a:extLst>
              <a:ext uri="{FF2B5EF4-FFF2-40B4-BE49-F238E27FC236}">
                <a16:creationId xmlns:a16="http://schemas.microsoft.com/office/drawing/2014/main" id="{4EEBC94C-8CA3-49BB-A5FD-451727763C26}"/>
              </a:ext>
            </a:extLst>
          </p:cNvPr>
          <p:cNvSpPr>
            <a:spLocks noGrp="1"/>
          </p:cNvSpPr>
          <p:nvPr>
            <p:ph type="hdr" sz="quarter"/>
          </p:nvPr>
        </p:nvSpPr>
        <p:spPr/>
        <p:txBody>
          <a:bodyPr/>
          <a:lstStyle/>
          <a:p>
            <a:r>
              <a:rPr lang="en-GB"/>
              <a:t>Dr A Slater</a:t>
            </a:r>
          </a:p>
        </p:txBody>
      </p:sp>
    </p:spTree>
    <p:extLst>
      <p:ext uri="{BB962C8B-B14F-4D97-AF65-F5344CB8AC3E}">
        <p14:creationId xmlns:p14="http://schemas.microsoft.com/office/powerpoint/2010/main" val="593099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8381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838200" y="1825625"/>
            <a:ext cx="10515600" cy="37431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3228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4"/>
            <a:ext cx="10515600" cy="1028742"/>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189210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37678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1477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129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17182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029700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38200" y="6356350"/>
            <a:ext cx="2743200" cy="365125"/>
          </a:xfrm>
          <a:prstGeom prst="rect">
            <a:avLst/>
          </a:prstGeom>
        </p:spPr>
        <p:txBody>
          <a:bodyPr/>
          <a:lstStyle/>
          <a:p>
            <a:r>
              <a:rPr lang="en-US"/>
              <a:t>03/08/2021</a:t>
            </a:r>
            <a:endParaRPr lang="en-GB"/>
          </a:p>
        </p:txBody>
      </p:sp>
      <p:sp>
        <p:nvSpPr>
          <p:cNvPr id="3" name="Footer Placeholder 2"/>
          <p:cNvSpPr>
            <a:spLocks noGrp="1"/>
          </p:cNvSpPr>
          <p:nvPr>
            <p:ph type="ftr" sz="quarter" idx="11"/>
          </p:nvPr>
        </p:nvSpPr>
        <p:spPr>
          <a:xfrm>
            <a:off x="4038600" y="6356350"/>
            <a:ext cx="4114800" cy="365125"/>
          </a:xfrm>
          <a:prstGeom prst="rect">
            <a:avLst/>
          </a:prstGeom>
        </p:spPr>
        <p:txBody>
          <a:bodyPr/>
          <a:lstStyle/>
          <a:p>
            <a:r>
              <a:rPr lang="en-GB"/>
              <a:t>Dr A Slater</a:t>
            </a:r>
          </a:p>
        </p:txBody>
      </p:sp>
      <p:sp>
        <p:nvSpPr>
          <p:cNvPr id="4" name="Slide Number Placeholder 3"/>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Tree>
    <p:extLst>
      <p:ext uri="{BB962C8B-B14F-4D97-AF65-F5344CB8AC3E}">
        <p14:creationId xmlns:p14="http://schemas.microsoft.com/office/powerpoint/2010/main" val="926461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r>
              <a:rPr lang="en-US"/>
              <a:t>03/08/2021</a:t>
            </a:r>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r>
              <a:rPr lang="en-GB"/>
              <a:t>Dr A Slater</a:t>
            </a: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744058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38200" y="6356350"/>
            <a:ext cx="2743200" cy="365125"/>
          </a:xfrm>
          <a:prstGeom prst="rect">
            <a:avLst/>
          </a:prstGeom>
        </p:spPr>
        <p:txBody>
          <a:bodyPr/>
          <a:lstStyle/>
          <a:p>
            <a:r>
              <a:rPr lang="en-US"/>
              <a:t>03/08/2021</a:t>
            </a:r>
            <a:endParaRPr lang="en-GB"/>
          </a:p>
        </p:txBody>
      </p:sp>
      <p:sp>
        <p:nvSpPr>
          <p:cNvPr id="6" name="Footer Placeholder 5"/>
          <p:cNvSpPr>
            <a:spLocks noGrp="1"/>
          </p:cNvSpPr>
          <p:nvPr>
            <p:ph type="ftr" sz="quarter" idx="11"/>
          </p:nvPr>
        </p:nvSpPr>
        <p:spPr>
          <a:xfrm>
            <a:off x="4038600" y="6356350"/>
            <a:ext cx="4114800" cy="365125"/>
          </a:xfrm>
          <a:prstGeom prst="rect">
            <a:avLst/>
          </a:prstGeom>
        </p:spPr>
        <p:txBody>
          <a:bodyPr/>
          <a:lstStyle/>
          <a:p>
            <a:r>
              <a:rPr lang="en-GB"/>
              <a:t>Dr A Slater</a:t>
            </a:r>
          </a:p>
        </p:txBody>
      </p:sp>
      <p:sp>
        <p:nvSpPr>
          <p:cNvPr id="7" name="Slide Number Placeholder 6"/>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591960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r>
              <a:rPr lang="en-US"/>
              <a:t>03/08/2021</a:t>
            </a:r>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r>
              <a:rPr lang="en-GB"/>
              <a:t>Dr A Slater</a:t>
            </a: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348851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838200" y="6356350"/>
            <a:ext cx="2743200" cy="365125"/>
          </a:xfrm>
          <a:prstGeom prst="rect">
            <a:avLst/>
          </a:prstGeom>
        </p:spPr>
        <p:txBody>
          <a:bodyPr/>
          <a:lstStyle/>
          <a:p>
            <a:r>
              <a:rPr lang="en-US"/>
              <a:t>03/08/2021</a:t>
            </a:r>
            <a:endParaRPr lang="en-GB"/>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r>
              <a:rPr lang="en-GB"/>
              <a:t>Dr A Slater</a:t>
            </a:r>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F55B1168-7B4C-40C3-9938-673A17ACFE53}" type="slidenum">
              <a:rPr lang="en-GB" smtClean="0"/>
              <a:t>‹#›</a:t>
            </a:fld>
            <a:endParaRPr lang="en-GB"/>
          </a:p>
        </p:txBody>
      </p:sp>
    </p:spTree>
    <p:extLst>
      <p:ext uri="{BB962C8B-B14F-4D97-AF65-F5344CB8AC3E}">
        <p14:creationId xmlns:p14="http://schemas.microsoft.com/office/powerpoint/2010/main" val="116079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428"/>
            <a:ext cx="12192000" cy="6857143"/>
          </a:xfrm>
          <a:prstGeom prst="rect">
            <a:avLst/>
          </a:prstGeom>
        </p:spPr>
      </p:pic>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374315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689208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a:bodyPr>
          <a:lstStyle/>
          <a:p>
            <a:r>
              <a:rPr lang="en-GB" dirty="0"/>
              <a:t>Introduction to Christian Ethics - Introduction</a:t>
            </a:r>
          </a:p>
        </p:txBody>
      </p:sp>
      <p:sp>
        <p:nvSpPr>
          <p:cNvPr id="5" name="Subtitle 4"/>
          <p:cNvSpPr>
            <a:spLocks noGrp="1"/>
          </p:cNvSpPr>
          <p:nvPr>
            <p:ph type="subTitle" idx="1"/>
          </p:nvPr>
        </p:nvSpPr>
        <p:spPr/>
        <p:txBody>
          <a:bodyPr/>
          <a:lstStyle/>
          <a:p>
            <a:r>
              <a:rPr lang="en-GB" dirty="0"/>
              <a:t>HPRS4092</a:t>
            </a:r>
          </a:p>
          <a:p>
            <a:r>
              <a:rPr lang="en-GB" dirty="0"/>
              <a:t>Dr Angus M Slater</a:t>
            </a:r>
          </a:p>
          <a:p>
            <a:endParaRPr lang="en-GB" dirty="0"/>
          </a:p>
        </p:txBody>
      </p:sp>
    </p:spTree>
    <p:extLst>
      <p:ext uri="{BB962C8B-B14F-4D97-AF65-F5344CB8AC3E}">
        <p14:creationId xmlns:p14="http://schemas.microsoft.com/office/powerpoint/2010/main" val="227751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A4437-6245-420B-99CE-23E7F46E9EB7}"/>
              </a:ext>
            </a:extLst>
          </p:cNvPr>
          <p:cNvSpPr>
            <a:spLocks noGrp="1"/>
          </p:cNvSpPr>
          <p:nvPr>
            <p:ph type="title"/>
          </p:nvPr>
        </p:nvSpPr>
        <p:spPr>
          <a:xfrm>
            <a:off x="838200" y="365125"/>
            <a:ext cx="10515600" cy="1325563"/>
          </a:xfrm>
        </p:spPr>
        <p:txBody>
          <a:bodyPr anchor="ctr">
            <a:normAutofit/>
          </a:bodyPr>
          <a:lstStyle/>
          <a:p>
            <a:r>
              <a:rPr lang="en-US" dirty="0"/>
              <a:t>Introduction	</a:t>
            </a:r>
            <a:endParaRPr lang="en-GB" dirty="0"/>
          </a:p>
        </p:txBody>
      </p:sp>
      <p:sp>
        <p:nvSpPr>
          <p:cNvPr id="3" name="Content Placeholder 2">
            <a:extLst>
              <a:ext uri="{FF2B5EF4-FFF2-40B4-BE49-F238E27FC236}">
                <a16:creationId xmlns:a16="http://schemas.microsoft.com/office/drawing/2014/main" id="{FEA667B1-D528-4FA7-A396-9913A931F2EB}"/>
              </a:ext>
            </a:extLst>
          </p:cNvPr>
          <p:cNvSpPr>
            <a:spLocks noGrp="1"/>
          </p:cNvSpPr>
          <p:nvPr>
            <p:ph sz="half" idx="1"/>
          </p:nvPr>
        </p:nvSpPr>
        <p:spPr>
          <a:xfrm>
            <a:off x="838200" y="1825625"/>
            <a:ext cx="5181600" cy="3767867"/>
          </a:xfrm>
        </p:spPr>
        <p:txBody>
          <a:bodyPr>
            <a:normAutofit/>
          </a:bodyPr>
          <a:lstStyle/>
          <a:p>
            <a:pPr marL="0" indent="0">
              <a:buNone/>
            </a:pPr>
            <a:r>
              <a:rPr lang="en-US" dirty="0"/>
              <a:t>This module functions as a module for the distance-learning undergraduate programme at lvl4. </a:t>
            </a:r>
            <a:br>
              <a:rPr lang="en-US" dirty="0"/>
            </a:br>
            <a:endParaRPr lang="en-US" dirty="0"/>
          </a:p>
          <a:p>
            <a:pPr marL="0" indent="0">
              <a:buNone/>
            </a:pPr>
            <a:r>
              <a:rPr lang="en-US" dirty="0"/>
              <a:t>It aims to provide you with the core material and skills needed to excel in your studies and to allow for your progression through the programme as a whole. </a:t>
            </a:r>
          </a:p>
          <a:p>
            <a:endParaRPr lang="en-GB" dirty="0"/>
          </a:p>
        </p:txBody>
      </p:sp>
      <p:pic>
        <p:nvPicPr>
          <p:cNvPr id="5" name="Content Placeholder 4" descr="A picture containing diagram&#10;&#10;Description automatically generated">
            <a:extLst>
              <a:ext uri="{FF2B5EF4-FFF2-40B4-BE49-F238E27FC236}">
                <a16:creationId xmlns:a16="http://schemas.microsoft.com/office/drawing/2014/main" id="{E1598E27-C408-44C8-9CB8-2FD5C442992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98589" y="699795"/>
            <a:ext cx="5090289" cy="4553339"/>
          </a:xfrm>
        </p:spPr>
      </p:pic>
    </p:spTree>
    <p:extLst>
      <p:ext uri="{BB962C8B-B14F-4D97-AF65-F5344CB8AC3E}">
        <p14:creationId xmlns:p14="http://schemas.microsoft.com/office/powerpoint/2010/main" val="1886187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ADBB-C7EB-4D1A-BD4E-143471D14451}"/>
              </a:ext>
            </a:extLst>
          </p:cNvPr>
          <p:cNvSpPr>
            <a:spLocks noGrp="1"/>
          </p:cNvSpPr>
          <p:nvPr>
            <p:ph type="title"/>
          </p:nvPr>
        </p:nvSpPr>
        <p:spPr/>
        <p:txBody>
          <a:bodyPr/>
          <a:lstStyle/>
          <a:p>
            <a:r>
              <a:rPr lang="en-GB" dirty="0"/>
              <a:t>Initial Admin</a:t>
            </a:r>
          </a:p>
        </p:txBody>
      </p:sp>
      <p:sp>
        <p:nvSpPr>
          <p:cNvPr id="3" name="Text Placeholder 2">
            <a:extLst>
              <a:ext uri="{FF2B5EF4-FFF2-40B4-BE49-F238E27FC236}">
                <a16:creationId xmlns:a16="http://schemas.microsoft.com/office/drawing/2014/main" id="{40495D22-05E0-425B-940B-3BA27C38A246}"/>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01164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91B37-C8D4-4CD4-87E6-2D354D9382B6}"/>
              </a:ext>
            </a:extLst>
          </p:cNvPr>
          <p:cNvSpPr>
            <a:spLocks noGrp="1"/>
          </p:cNvSpPr>
          <p:nvPr>
            <p:ph type="title"/>
          </p:nvPr>
        </p:nvSpPr>
        <p:spPr/>
        <p:txBody>
          <a:bodyPr/>
          <a:lstStyle/>
          <a:p>
            <a:r>
              <a:rPr lang="en-GB" dirty="0"/>
              <a:t>Aims of the Module</a:t>
            </a:r>
          </a:p>
        </p:txBody>
      </p:sp>
      <p:sp>
        <p:nvSpPr>
          <p:cNvPr id="3" name="Content Placeholder 2">
            <a:extLst>
              <a:ext uri="{FF2B5EF4-FFF2-40B4-BE49-F238E27FC236}">
                <a16:creationId xmlns:a16="http://schemas.microsoft.com/office/drawing/2014/main" id="{7085C433-31CC-4B36-8BBF-B6F95004A984}"/>
              </a:ext>
            </a:extLst>
          </p:cNvPr>
          <p:cNvSpPr>
            <a:spLocks noGrp="1"/>
          </p:cNvSpPr>
          <p:nvPr>
            <p:ph sz="half" idx="1"/>
          </p:nvPr>
        </p:nvSpPr>
        <p:spPr/>
        <p:txBody>
          <a:bodyPr>
            <a:normAutofit/>
          </a:bodyPr>
          <a:lstStyle/>
          <a:p>
            <a:pPr marL="0" lvl="0" indent="0" fontAlgn="auto" hangingPunct="1">
              <a:spcBef>
                <a:spcPts val="1200"/>
              </a:spcBef>
              <a:spcAft>
                <a:spcPts val="0"/>
              </a:spcAft>
              <a:buNone/>
            </a:pPr>
            <a:r>
              <a:rPr lang="en-GB" sz="1800" dirty="0">
                <a:effectLst/>
                <a:latin typeface="Arial" panose="020B0604020202020204" pitchFamily="34" charset="0"/>
                <a:ea typeface="Times New Roman" panose="02020603050405020304" pitchFamily="18" charset="0"/>
              </a:rPr>
              <a:t>This module aims:</a:t>
            </a:r>
            <a:endParaRPr lang="en-GB" sz="1800" dirty="0">
              <a:latin typeface="Arial" panose="020B0604020202020204" pitchFamily="34" charset="0"/>
              <a:ea typeface="Times New Roman" panose="02020603050405020304" pitchFamily="18" charset="0"/>
            </a:endParaRPr>
          </a:p>
          <a:p>
            <a:pPr marL="0" lvl="0" indent="0" algn="just" fontAlgn="auto" hangingPunct="1">
              <a:spcBef>
                <a:spcPts val="1200"/>
              </a:spcBef>
              <a:spcAft>
                <a:spcPts val="0"/>
              </a:spcAft>
              <a:buNone/>
            </a:pPr>
            <a:r>
              <a:rPr lang="en-GB" sz="1800" dirty="0">
                <a:effectLst/>
                <a:latin typeface="Arial" panose="020B0604020202020204" pitchFamily="34" charset="0"/>
                <a:ea typeface="Times New Roman" panose="02020603050405020304" pitchFamily="18" charset="0"/>
              </a:rPr>
              <a:t>To deepen students’ awareness of the Christian tradition and its approaches to ethical issues.</a:t>
            </a:r>
            <a:endParaRPr lang="en-GB" sz="1800" dirty="0">
              <a:effectLst/>
              <a:latin typeface="Times New Roman" panose="02020603050405020304" pitchFamily="18" charset="0"/>
              <a:ea typeface="Times New Roman" panose="02020603050405020304" pitchFamily="18" charset="0"/>
            </a:endParaRPr>
          </a:p>
          <a:p>
            <a:pPr marL="0" lvl="0" indent="0" algn="just" fontAlgn="auto" hangingPunct="1">
              <a:spcBef>
                <a:spcPts val="1200"/>
              </a:spcBef>
              <a:spcAft>
                <a:spcPts val="0"/>
              </a:spcAft>
              <a:buNone/>
            </a:pPr>
            <a:r>
              <a:rPr lang="en-GB" sz="1800" dirty="0">
                <a:effectLst/>
                <a:latin typeface="Arial" panose="020B0604020202020204" pitchFamily="34" charset="0"/>
                <a:ea typeface="Times New Roman" panose="02020603050405020304" pitchFamily="18" charset="0"/>
              </a:rPr>
              <a:t>To analyse and assess the ways in which ethical questions have an impact on the world around us, shape our histories, and reflects concerns about the future.</a:t>
            </a:r>
            <a:endParaRPr lang="en-GB" sz="1800" dirty="0">
              <a:effectLst/>
              <a:latin typeface="Times New Roman" panose="02020603050405020304" pitchFamily="18" charset="0"/>
              <a:ea typeface="Times New Roman" panose="02020603050405020304" pitchFamily="18" charset="0"/>
            </a:endParaRPr>
          </a:p>
          <a:p>
            <a:pPr marL="0" lvl="0" indent="0" algn="just" fontAlgn="auto" hangingPunct="1">
              <a:spcBef>
                <a:spcPts val="1200"/>
              </a:spcBef>
              <a:spcAft>
                <a:spcPts val="0"/>
              </a:spcAft>
              <a:buNone/>
            </a:pPr>
            <a:r>
              <a:rPr lang="en-GB" sz="1800" dirty="0">
                <a:effectLst/>
                <a:latin typeface="Arial" panose="020B0604020202020204" pitchFamily="34" charset="0"/>
                <a:ea typeface="Times New Roman" panose="02020603050405020304" pitchFamily="18" charset="0"/>
              </a:rPr>
              <a:t>Using methods taught in class for critical reading and thinking, to identify underlying theological, social, and political impetus to historical and contemporary points of interaction between the Christian tradition and ethical questions.</a:t>
            </a:r>
            <a:endParaRPr lang="en-GB" sz="1800" dirty="0">
              <a:effectLst/>
              <a:latin typeface="Times New Roman" panose="02020603050405020304" pitchFamily="18" charset="0"/>
              <a:ea typeface="Times New Roman" panose="02020603050405020304" pitchFamily="18" charset="0"/>
            </a:endParaRPr>
          </a:p>
          <a:p>
            <a:pPr marL="0" indent="0">
              <a:buNone/>
            </a:pPr>
            <a:endParaRPr lang="en-GB" dirty="0"/>
          </a:p>
        </p:txBody>
      </p:sp>
      <p:pic>
        <p:nvPicPr>
          <p:cNvPr id="6" name="Content Placeholder 5" descr="Background pattern&#10;&#10;Description automatically generated">
            <a:extLst>
              <a:ext uri="{FF2B5EF4-FFF2-40B4-BE49-F238E27FC236}">
                <a16:creationId xmlns:a16="http://schemas.microsoft.com/office/drawing/2014/main" id="{A211B8D3-7B58-4B30-BD60-F224C65289C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56241" y="513184"/>
            <a:ext cx="4573732" cy="4743677"/>
          </a:xfrm>
        </p:spPr>
      </p:pic>
    </p:spTree>
    <p:extLst>
      <p:ext uri="{BB962C8B-B14F-4D97-AF65-F5344CB8AC3E}">
        <p14:creationId xmlns:p14="http://schemas.microsoft.com/office/powerpoint/2010/main" val="15266935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23AD5-A803-4D26-9738-EED565370903}"/>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D1AF09BE-86A9-4DDC-BE86-0DD5B572CDFD}"/>
              </a:ext>
            </a:extLst>
          </p:cNvPr>
          <p:cNvSpPr>
            <a:spLocks noGrp="1"/>
          </p:cNvSpPr>
          <p:nvPr>
            <p:ph sz="half" idx="1"/>
          </p:nvPr>
        </p:nvSpPr>
        <p:spPr>
          <a:xfrm>
            <a:off x="838200" y="1535185"/>
            <a:ext cx="5181600" cy="4058307"/>
          </a:xfrm>
        </p:spPr>
        <p:txBody>
          <a:bodyPr>
            <a:normAutofit fontScale="85000" lnSpcReduction="20000"/>
          </a:bodyPr>
          <a:lstStyle/>
          <a:p>
            <a:pPr marL="0" indent="0" hangingPunct="0">
              <a:buNone/>
            </a:pPr>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Work creatively, respectfully and effectively with each other and with course content.</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Examine and explain motivating factors in points of ethical controversy within the Christian tradition in a variety of situations.</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Demonstrate charitable and thoughtful reflection of values held by others and the implications of those values (cause and effect).</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Critically assess values held in our contemporary society, and explore links that these values have with the past (change and continuity).</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Engage in appropriate work in the study of Christian ethics, and produce written work that conforms to standards that are established and upheld by the scholarly community, including the construction of a thoughtful claim that can be supported by evidence gathered.</a:t>
            </a:r>
            <a:endParaRPr lang="en-GB" sz="1800" dirty="0">
              <a:effectLst/>
              <a:latin typeface="Times New Roman" panose="02020603050405020304" pitchFamily="18" charset="0"/>
              <a:ea typeface="Times New Roman" panose="02020603050405020304" pitchFamily="18" charset="0"/>
            </a:endParaRPr>
          </a:p>
        </p:txBody>
      </p:sp>
      <p:pic>
        <p:nvPicPr>
          <p:cNvPr id="6" name="Content Placeholder 5" descr="A picture containing text&#10;&#10;Description automatically generated">
            <a:extLst>
              <a:ext uri="{FF2B5EF4-FFF2-40B4-BE49-F238E27FC236}">
                <a16:creationId xmlns:a16="http://schemas.microsoft.com/office/drawing/2014/main" id="{79CE58AD-C69E-465B-9BAE-D42EFF25B914}"/>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840893" y="1166327"/>
            <a:ext cx="4808051" cy="3682166"/>
          </a:xfrm>
        </p:spPr>
      </p:pic>
    </p:spTree>
    <p:extLst>
      <p:ext uri="{BB962C8B-B14F-4D97-AF65-F5344CB8AC3E}">
        <p14:creationId xmlns:p14="http://schemas.microsoft.com/office/powerpoint/2010/main" val="1969167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E5024-E19F-4BA6-8B3D-F7D7EC294749}"/>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DD63DB57-0701-4697-8E2D-80CAA5427E0E}"/>
              </a:ext>
            </a:extLst>
          </p:cNvPr>
          <p:cNvSpPr>
            <a:spLocks noGrp="1"/>
          </p:cNvSpPr>
          <p:nvPr>
            <p:ph sz="half" idx="1"/>
          </p:nvPr>
        </p:nvSpPr>
        <p:spPr/>
        <p:txBody>
          <a:bodyPr>
            <a:normAutofit fontScale="70000" lnSpcReduction="20000"/>
          </a:bodyPr>
          <a:lstStyle/>
          <a:p>
            <a:pPr marL="0" indent="0">
              <a:buNone/>
            </a:pPr>
            <a:r>
              <a:rPr lang="en-US" dirty="0"/>
              <a:t>In order to equip you with these skills, the module takes a journey through a number of different areas in Christian ethics, and engages with a variety of different themes and topics.</a:t>
            </a:r>
            <a:br>
              <a:rPr lang="en-US" dirty="0"/>
            </a:br>
            <a:endParaRPr lang="en-US" dirty="0"/>
          </a:p>
          <a:p>
            <a:pPr marL="0" indent="0">
              <a:buNone/>
            </a:pPr>
            <a:r>
              <a:rPr lang="en-US" dirty="0"/>
              <a:t>The module is roughly split into two areas – examining the general sources and themes, before narrowing in on specific ethical issues.</a:t>
            </a:r>
            <a:br>
              <a:rPr lang="en-US" dirty="0"/>
            </a:br>
            <a:endParaRPr lang="en-US" dirty="0"/>
          </a:p>
          <a:p>
            <a:pPr marL="0" indent="0">
              <a:buNone/>
            </a:pPr>
            <a:r>
              <a:rPr lang="en-US" dirty="0"/>
              <a:t>This means we end up covering quite a lot of material, some of which may be of greater or lesser interest to you – but all of which is important!</a:t>
            </a:r>
          </a:p>
          <a:p>
            <a:endParaRPr lang="en-GB" dirty="0"/>
          </a:p>
        </p:txBody>
      </p:sp>
      <p:pic>
        <p:nvPicPr>
          <p:cNvPr id="6" name="Content Placeholder 5" descr="Background pattern&#10;&#10;Description automatically generated">
            <a:extLst>
              <a:ext uri="{FF2B5EF4-FFF2-40B4-BE49-F238E27FC236}">
                <a16:creationId xmlns:a16="http://schemas.microsoft.com/office/drawing/2014/main" id="{5C0D6130-A064-4E0F-A14A-0552A8F168E9}"/>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82068" y="934600"/>
            <a:ext cx="4299874" cy="4299874"/>
          </a:xfrm>
        </p:spPr>
      </p:pic>
    </p:spTree>
    <p:extLst>
      <p:ext uri="{BB962C8B-B14F-4D97-AF65-F5344CB8AC3E}">
        <p14:creationId xmlns:p14="http://schemas.microsoft.com/office/powerpoint/2010/main" val="35931166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18884-0801-4841-8A58-4F7B278C1939}"/>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A99E55C8-B684-492A-8A74-2031BA20EC48}"/>
              </a:ext>
            </a:extLst>
          </p:cNvPr>
          <p:cNvSpPr>
            <a:spLocks noGrp="1"/>
          </p:cNvSpPr>
          <p:nvPr>
            <p:ph sz="half" idx="1"/>
          </p:nvPr>
        </p:nvSpPr>
        <p:spPr/>
        <p:txBody>
          <a:bodyPr>
            <a:normAutofit fontScale="92500"/>
          </a:bodyPr>
          <a:lstStyle/>
          <a:p>
            <a:pPr marL="0" indent="0">
              <a:buNone/>
            </a:pPr>
            <a:r>
              <a:rPr lang="en-GB" sz="1800" dirty="0">
                <a:effectLst/>
                <a:latin typeface="Calibri" panose="020F0502020204030204" pitchFamily="34" charset="0"/>
                <a:ea typeface="DengXian" panose="02010600030101010101" pitchFamily="2" charset="-122"/>
                <a:cs typeface="Calibri" panose="020F0502020204030204" pitchFamily="34" charset="0"/>
              </a:rPr>
              <a:t>For the first </a:t>
            </a:r>
            <a:r>
              <a:rPr lang="en-GB" sz="1800" dirty="0">
                <a:latin typeface="Calibri" panose="020F0502020204030204" pitchFamily="34" charset="0"/>
                <a:ea typeface="DengXian" panose="02010600030101010101" pitchFamily="2" charset="-122"/>
                <a:cs typeface="Calibri" panose="020F0502020204030204" pitchFamily="34" charset="0"/>
              </a:rPr>
              <a:t>four sections</a:t>
            </a:r>
            <a:r>
              <a:rPr lang="en-GB" sz="1800" dirty="0">
                <a:effectLst/>
                <a:latin typeface="Calibri" panose="020F0502020204030204" pitchFamily="34" charset="0"/>
                <a:ea typeface="DengXian" panose="02010600030101010101" pitchFamily="2" charset="-122"/>
                <a:cs typeface="Calibri" panose="020F0502020204030204" pitchFamily="34" charset="0"/>
              </a:rPr>
              <a:t> of the module, students will be introduced to the building blocks of contemporary Christian ethics – e.g. scripture, tradition, reason etc. </a:t>
            </a:r>
            <a:br>
              <a:rPr lang="en-GB" sz="1800" dirty="0">
                <a:effectLst/>
                <a:latin typeface="Calibri" panose="020F0502020204030204" pitchFamily="34" charset="0"/>
                <a:ea typeface="DengXian" panose="02010600030101010101" pitchFamily="2" charset="-122"/>
                <a:cs typeface="Calibri" panose="020F0502020204030204" pitchFamily="34" charset="0"/>
              </a:rPr>
            </a:br>
            <a:endParaRPr lang="en-GB" sz="1800" dirty="0">
              <a:effectLst/>
              <a:latin typeface="Calibri" panose="020F0502020204030204" pitchFamily="34" charset="0"/>
              <a:ea typeface="DengXian" panose="02010600030101010101" pitchFamily="2" charset="-122"/>
              <a:cs typeface="Calibri" panose="020F0502020204030204" pitchFamily="34" charset="0"/>
            </a:endParaRPr>
          </a:p>
          <a:p>
            <a:pPr marL="0" indent="0">
              <a:buNone/>
            </a:pPr>
            <a:r>
              <a:rPr lang="en-GB" sz="1800" dirty="0">
                <a:effectLst/>
                <a:latin typeface="Calibri" panose="020F0502020204030204" pitchFamily="34" charset="0"/>
                <a:ea typeface="DengXian" panose="02010600030101010101" pitchFamily="2" charset="-122"/>
                <a:cs typeface="Calibri" panose="020F0502020204030204" pitchFamily="34" charset="0"/>
              </a:rPr>
              <a:t>This will include discussion of sources, methods, and styles within them, as well as some of the differences between approaches. </a:t>
            </a:r>
          </a:p>
          <a:p>
            <a:pPr marL="0" indent="0">
              <a:buNone/>
            </a:pPr>
            <a:br>
              <a:rPr lang="en-GB" sz="1800" dirty="0">
                <a:latin typeface="Calibri" panose="020F0502020204030204" pitchFamily="34" charset="0"/>
                <a:ea typeface="DengXian" panose="02010600030101010101" pitchFamily="2" charset="-122"/>
                <a:cs typeface="Calibri" panose="020F0502020204030204" pitchFamily="34" charset="0"/>
              </a:rPr>
            </a:br>
            <a:r>
              <a:rPr lang="en-GB" sz="1800" dirty="0">
                <a:effectLst/>
                <a:latin typeface="Calibri" panose="020F0502020204030204" pitchFamily="34" charset="0"/>
                <a:ea typeface="DengXian" panose="02010600030101010101" pitchFamily="2" charset="-122"/>
                <a:cs typeface="Calibri" panose="020F0502020204030204" pitchFamily="34" charset="0"/>
              </a:rPr>
              <a:t>Alongside this, students will be provided with a number of primary and secondary readings on the aspect of ethics under consideration within each section. </a:t>
            </a:r>
            <a:br>
              <a:rPr lang="en-GB" sz="1800" dirty="0">
                <a:effectLst/>
                <a:latin typeface="Calibri" panose="020F0502020204030204" pitchFamily="34" charset="0"/>
                <a:ea typeface="DengXian" panose="02010600030101010101" pitchFamily="2" charset="-122"/>
                <a:cs typeface="Calibri" panose="020F0502020204030204" pitchFamily="34" charset="0"/>
              </a:rPr>
            </a:br>
            <a:br>
              <a:rPr lang="en-GB" sz="1800" dirty="0">
                <a:effectLst/>
                <a:latin typeface="Calibri" panose="020F0502020204030204" pitchFamily="34" charset="0"/>
                <a:ea typeface="DengXian" panose="02010600030101010101" pitchFamily="2" charset="-122"/>
                <a:cs typeface="Calibri" panose="020F0502020204030204" pitchFamily="34" charset="0"/>
              </a:rPr>
            </a:br>
            <a:r>
              <a:rPr lang="en-GB" sz="1800" dirty="0">
                <a:effectLst/>
                <a:latin typeface="Calibri" panose="020F0502020204030204" pitchFamily="34" charset="0"/>
                <a:ea typeface="DengXian" panose="02010600030101010101" pitchFamily="2" charset="-122"/>
                <a:cs typeface="Calibri" panose="020F0502020204030204" pitchFamily="34" charset="0"/>
              </a:rPr>
              <a:t>These four sections will give you a firm grounding in the key ethical sources and principles of Christian ethics. </a:t>
            </a:r>
          </a:p>
        </p:txBody>
      </p:sp>
      <p:pic>
        <p:nvPicPr>
          <p:cNvPr id="6" name="Content Placeholder 5" descr="A picture containing text, water&#10;&#10;Description automatically generated">
            <a:extLst>
              <a:ext uri="{FF2B5EF4-FFF2-40B4-BE49-F238E27FC236}">
                <a16:creationId xmlns:a16="http://schemas.microsoft.com/office/drawing/2014/main" id="{82166068-1D76-4A4A-AB22-0EC70F01317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rot="5400000">
            <a:off x="6821572" y="761699"/>
            <a:ext cx="5079645" cy="4286499"/>
          </a:xfrm>
        </p:spPr>
      </p:pic>
    </p:spTree>
    <p:extLst>
      <p:ext uri="{BB962C8B-B14F-4D97-AF65-F5344CB8AC3E}">
        <p14:creationId xmlns:p14="http://schemas.microsoft.com/office/powerpoint/2010/main" val="5212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4F227-BC33-4C84-8B08-FB5AEC9C64FD}"/>
              </a:ext>
            </a:extLst>
          </p:cNvPr>
          <p:cNvSpPr>
            <a:spLocks noGrp="1"/>
          </p:cNvSpPr>
          <p:nvPr>
            <p:ph type="title"/>
          </p:nvPr>
        </p:nvSpPr>
        <p:spPr/>
        <p:txBody>
          <a:bodyPr/>
          <a:lstStyle/>
          <a:p>
            <a:r>
              <a:rPr lang="en-GB" dirty="0"/>
              <a:t>Structure</a:t>
            </a:r>
          </a:p>
        </p:txBody>
      </p:sp>
      <p:sp>
        <p:nvSpPr>
          <p:cNvPr id="3" name="Content Placeholder 2">
            <a:extLst>
              <a:ext uri="{FF2B5EF4-FFF2-40B4-BE49-F238E27FC236}">
                <a16:creationId xmlns:a16="http://schemas.microsoft.com/office/drawing/2014/main" id="{4217A01B-D49E-4032-A614-09D29B7D0EB7}"/>
              </a:ext>
            </a:extLst>
          </p:cNvPr>
          <p:cNvSpPr>
            <a:spLocks noGrp="1"/>
          </p:cNvSpPr>
          <p:nvPr>
            <p:ph sz="half" idx="1"/>
          </p:nvPr>
        </p:nvSpPr>
        <p:spPr/>
        <p:txBody>
          <a:bodyPr>
            <a:normAutofit fontScale="92500" lnSpcReduction="10000"/>
          </a:bodyPr>
          <a:lstStyle/>
          <a:p>
            <a:pPr marL="0" indent="0">
              <a:buNone/>
            </a:pPr>
            <a:r>
              <a:rPr lang="en-GB" sz="1800" dirty="0">
                <a:effectLst/>
                <a:latin typeface="Calibri" panose="020F0502020204030204" pitchFamily="34" charset="0"/>
                <a:ea typeface="DengXian" panose="02010600030101010101" pitchFamily="2" charset="-122"/>
                <a:cs typeface="Calibri" panose="020F0502020204030204" pitchFamily="34" charset="0"/>
              </a:rPr>
              <a:t>In the second half of the module, we begin to focus on specific ethical issues and the approaches to them made by </a:t>
            </a:r>
            <a:r>
              <a:rPr lang="en-GB" sz="1800" dirty="0">
                <a:latin typeface="Calibri" panose="020F0502020204030204" pitchFamily="34" charset="0"/>
                <a:ea typeface="DengXian" panose="02010600030101010101" pitchFamily="2" charset="-122"/>
                <a:cs typeface="Calibri" panose="020F0502020204030204" pitchFamily="34" charset="0"/>
              </a:rPr>
              <a:t>differing Christian traditions</a:t>
            </a:r>
            <a:r>
              <a:rPr lang="en-GB" sz="1800" dirty="0">
                <a:effectLst/>
                <a:latin typeface="Calibri" panose="020F0502020204030204" pitchFamily="34" charset="0"/>
                <a:ea typeface="DengXian" panose="02010600030101010101" pitchFamily="2" charset="-122"/>
                <a:cs typeface="Calibri" panose="020F0502020204030204" pitchFamily="34" charset="0"/>
              </a:rPr>
              <a:t>. </a:t>
            </a:r>
            <a:br>
              <a:rPr lang="en-GB" sz="1800" dirty="0">
                <a:effectLst/>
                <a:latin typeface="Calibri" panose="020F0502020204030204" pitchFamily="34" charset="0"/>
                <a:ea typeface="DengXian" panose="02010600030101010101" pitchFamily="2" charset="-122"/>
                <a:cs typeface="Calibri" panose="020F0502020204030204" pitchFamily="34" charset="0"/>
              </a:rPr>
            </a:br>
            <a:br>
              <a:rPr lang="en-GB" sz="1800" dirty="0">
                <a:effectLst/>
                <a:latin typeface="Calibri" panose="020F0502020204030204" pitchFamily="34" charset="0"/>
                <a:ea typeface="DengXian" panose="02010600030101010101" pitchFamily="2" charset="-122"/>
                <a:cs typeface="Calibri" panose="020F0502020204030204" pitchFamily="34" charset="0"/>
              </a:rPr>
            </a:br>
            <a:r>
              <a:rPr lang="en-GB" sz="1800" dirty="0">
                <a:effectLst/>
                <a:latin typeface="Calibri" panose="020F0502020204030204" pitchFamily="34" charset="0"/>
                <a:ea typeface="DengXian" panose="02010600030101010101" pitchFamily="2" charset="-122"/>
                <a:cs typeface="Calibri" panose="020F0502020204030204" pitchFamily="34" charset="0"/>
              </a:rPr>
              <a:t>For each section, students will be provided with pieces of preparatory reading that describe specific applied instances of Christian ethics within the contexts of the session. </a:t>
            </a:r>
            <a:br>
              <a:rPr lang="en-GB" sz="1800" dirty="0">
                <a:effectLst/>
                <a:latin typeface="Calibri" panose="020F0502020204030204" pitchFamily="34" charset="0"/>
                <a:ea typeface="DengXian" panose="02010600030101010101" pitchFamily="2" charset="-122"/>
                <a:cs typeface="Calibri" panose="020F0502020204030204" pitchFamily="34" charset="0"/>
              </a:rPr>
            </a:br>
            <a:br>
              <a:rPr lang="en-GB" sz="1800" dirty="0">
                <a:effectLst/>
                <a:latin typeface="Calibri" panose="020F0502020204030204" pitchFamily="34" charset="0"/>
                <a:ea typeface="DengXian" panose="02010600030101010101" pitchFamily="2" charset="-122"/>
                <a:cs typeface="Calibri" panose="020F0502020204030204" pitchFamily="34" charset="0"/>
              </a:rPr>
            </a:br>
            <a:r>
              <a:rPr lang="en-GB" sz="1800" dirty="0">
                <a:effectLst/>
                <a:latin typeface="Calibri" panose="020F0502020204030204" pitchFamily="34" charset="0"/>
                <a:ea typeface="DengXian" panose="02010600030101010101" pitchFamily="2" charset="-122"/>
                <a:cs typeface="Calibri" panose="020F0502020204030204" pitchFamily="34" charset="0"/>
              </a:rPr>
              <a:t>Each session will address a specific area of common ethical reflection – gender and sex, for example, or war and peace – that has pre-occupied Christian ethical reflection. </a:t>
            </a:r>
          </a:p>
          <a:p>
            <a:pPr marL="0" indent="0">
              <a:buNone/>
            </a:pPr>
            <a:br>
              <a:rPr lang="en-GB" sz="1800" dirty="0">
                <a:effectLst/>
                <a:latin typeface="Calibri" panose="020F0502020204030204" pitchFamily="34" charset="0"/>
                <a:ea typeface="DengXian" panose="02010600030101010101" pitchFamily="2" charset="-122"/>
                <a:cs typeface="Calibri" panose="020F0502020204030204" pitchFamily="34" charset="0"/>
              </a:rPr>
            </a:br>
            <a:r>
              <a:rPr lang="en-GB" sz="1800" dirty="0">
                <a:effectLst/>
                <a:latin typeface="Calibri" panose="020F0502020204030204" pitchFamily="34" charset="0"/>
                <a:ea typeface="DengXian" panose="02010600030101010101" pitchFamily="2" charset="-122"/>
                <a:cs typeface="Calibri" panose="020F0502020204030204" pitchFamily="34" charset="0"/>
              </a:rPr>
              <a:t>In each case, students will have a number of readings to complete, some guided material, and a number of posed questions to answer.</a:t>
            </a:r>
            <a:endParaRPr lang="en-GB" dirty="0"/>
          </a:p>
        </p:txBody>
      </p:sp>
      <p:pic>
        <p:nvPicPr>
          <p:cNvPr id="6" name="Content Placeholder 5" descr="A picture containing text, linedrawing&#10;&#10;Description automatically generated">
            <a:extLst>
              <a:ext uri="{FF2B5EF4-FFF2-40B4-BE49-F238E27FC236}">
                <a16:creationId xmlns:a16="http://schemas.microsoft.com/office/drawing/2014/main" id="{303BE90F-4266-4486-BB61-2C8CC83ADE9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54318" y="632019"/>
            <a:ext cx="4399482" cy="4379929"/>
          </a:xfrm>
        </p:spPr>
      </p:pic>
    </p:spTree>
    <p:extLst>
      <p:ext uri="{BB962C8B-B14F-4D97-AF65-F5344CB8AC3E}">
        <p14:creationId xmlns:p14="http://schemas.microsoft.com/office/powerpoint/2010/main" val="15142971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334AA-699E-4559-826C-4278B530A285}"/>
              </a:ext>
            </a:extLst>
          </p:cNvPr>
          <p:cNvSpPr>
            <a:spLocks noGrp="1"/>
          </p:cNvSpPr>
          <p:nvPr>
            <p:ph type="title"/>
          </p:nvPr>
        </p:nvSpPr>
        <p:spPr/>
        <p:txBody>
          <a:bodyPr/>
          <a:lstStyle/>
          <a:p>
            <a:r>
              <a:rPr lang="en-GB" dirty="0"/>
              <a:t>Expectations	</a:t>
            </a:r>
          </a:p>
        </p:txBody>
      </p:sp>
      <p:sp>
        <p:nvSpPr>
          <p:cNvPr id="3" name="Content Placeholder 2">
            <a:extLst>
              <a:ext uri="{FF2B5EF4-FFF2-40B4-BE49-F238E27FC236}">
                <a16:creationId xmlns:a16="http://schemas.microsoft.com/office/drawing/2014/main" id="{0B5434D0-D4E0-48CF-940F-DB23C3540818}"/>
              </a:ext>
            </a:extLst>
          </p:cNvPr>
          <p:cNvSpPr>
            <a:spLocks noGrp="1"/>
          </p:cNvSpPr>
          <p:nvPr>
            <p:ph sz="half" idx="1"/>
          </p:nvPr>
        </p:nvSpPr>
        <p:spPr/>
        <p:txBody>
          <a:bodyPr>
            <a:normAutofit fontScale="77500" lnSpcReduction="20000"/>
          </a:bodyPr>
          <a:lstStyle/>
          <a:p>
            <a:pPr marL="0" indent="0">
              <a:buNone/>
            </a:pPr>
            <a:r>
              <a:rPr lang="en-GB" dirty="0"/>
              <a:t>In order for this module structure to work effectively, there are some expectations of you, the student. </a:t>
            </a:r>
          </a:p>
          <a:p>
            <a:pPr marL="0" indent="0">
              <a:buNone/>
            </a:pPr>
            <a:endParaRPr lang="en-GB" dirty="0"/>
          </a:p>
          <a:p>
            <a:pPr marL="0" indent="0">
              <a:buNone/>
            </a:pPr>
            <a:r>
              <a:rPr lang="en-GB" dirty="0"/>
              <a:t>These are primarily making sure that you have read the preparatory texts and that you are able to engage in discussing them in the available student forums. </a:t>
            </a:r>
          </a:p>
          <a:p>
            <a:pPr marL="0" indent="0">
              <a:buNone/>
            </a:pPr>
            <a:endParaRPr lang="en-GB" dirty="0"/>
          </a:p>
          <a:p>
            <a:pPr marL="0" indent="0">
              <a:buNone/>
            </a:pPr>
            <a:r>
              <a:rPr lang="en-GB" dirty="0"/>
              <a:t>If you are struggling to achieve these expectations, please do reach out to the module tutor before the issue becomes acute. </a:t>
            </a:r>
          </a:p>
        </p:txBody>
      </p:sp>
      <p:pic>
        <p:nvPicPr>
          <p:cNvPr id="6" name="Content Placeholder 5">
            <a:extLst>
              <a:ext uri="{FF2B5EF4-FFF2-40B4-BE49-F238E27FC236}">
                <a16:creationId xmlns:a16="http://schemas.microsoft.com/office/drawing/2014/main" id="{672910F4-9A3C-4FD3-B42C-46B5B1E2641C}"/>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096000" y="1166212"/>
            <a:ext cx="5703053" cy="3564408"/>
          </a:xfrm>
        </p:spPr>
      </p:pic>
    </p:spTree>
    <p:extLst>
      <p:ext uri="{BB962C8B-B14F-4D97-AF65-F5344CB8AC3E}">
        <p14:creationId xmlns:p14="http://schemas.microsoft.com/office/powerpoint/2010/main" val="30583285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3D7EE-63D2-4501-B609-CAEC3BADDBAA}"/>
              </a:ext>
            </a:extLst>
          </p:cNvPr>
          <p:cNvSpPr>
            <a:spLocks noGrp="1"/>
          </p:cNvSpPr>
          <p:nvPr>
            <p:ph type="title"/>
          </p:nvPr>
        </p:nvSpPr>
        <p:spPr/>
        <p:txBody>
          <a:bodyPr/>
          <a:lstStyle/>
          <a:p>
            <a:r>
              <a:rPr lang="en-GB" dirty="0"/>
              <a:t>Assessments</a:t>
            </a:r>
          </a:p>
        </p:txBody>
      </p:sp>
      <p:sp>
        <p:nvSpPr>
          <p:cNvPr id="3" name="Content Placeholder 2">
            <a:extLst>
              <a:ext uri="{FF2B5EF4-FFF2-40B4-BE49-F238E27FC236}">
                <a16:creationId xmlns:a16="http://schemas.microsoft.com/office/drawing/2014/main" id="{91EFD6CE-BF22-46AB-9B8F-AF6C51F49BE3}"/>
              </a:ext>
            </a:extLst>
          </p:cNvPr>
          <p:cNvSpPr>
            <a:spLocks noGrp="1"/>
          </p:cNvSpPr>
          <p:nvPr>
            <p:ph sz="half" idx="1"/>
          </p:nvPr>
        </p:nvSpPr>
        <p:spPr/>
        <p:txBody>
          <a:bodyPr>
            <a:normAutofit fontScale="85000" lnSpcReduction="10000"/>
          </a:bodyPr>
          <a:lstStyle/>
          <a:p>
            <a:pPr marL="0" indent="0">
              <a:buNone/>
            </a:pPr>
            <a:r>
              <a:rPr lang="en-US" dirty="0"/>
              <a:t>As part of this module, you will also complete two assessments. </a:t>
            </a:r>
            <a:br>
              <a:rPr lang="en-US" dirty="0"/>
            </a:br>
            <a:endParaRPr lang="en-US" dirty="0"/>
          </a:p>
          <a:p>
            <a:pPr marL="0" indent="0">
              <a:buNone/>
            </a:pPr>
            <a:r>
              <a:rPr lang="en-US" dirty="0"/>
              <a:t>These assessments have been kept deliberately open in nature in order to allow the student multiple potential approaches to the question.</a:t>
            </a:r>
          </a:p>
          <a:p>
            <a:pPr marL="0" indent="0">
              <a:buNone/>
            </a:pPr>
            <a:endParaRPr lang="en-US" dirty="0"/>
          </a:p>
          <a:p>
            <a:pPr marL="0" indent="0">
              <a:buNone/>
            </a:pPr>
            <a:r>
              <a:rPr lang="en-US" dirty="0"/>
              <a:t>Student MUST seek out the advice and guidance of the tutor before engaging in the assessments. </a:t>
            </a:r>
          </a:p>
          <a:p>
            <a:endParaRPr lang="en-GB" dirty="0"/>
          </a:p>
        </p:txBody>
      </p:sp>
      <p:pic>
        <p:nvPicPr>
          <p:cNvPr id="6" name="Content Placeholder 5" descr="Table&#10;&#10;Description automatically generated">
            <a:extLst>
              <a:ext uri="{FF2B5EF4-FFF2-40B4-BE49-F238E27FC236}">
                <a16:creationId xmlns:a16="http://schemas.microsoft.com/office/drawing/2014/main" id="{AC0AED5E-A6D4-4F75-AE1B-271219B133A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82138" y="1027906"/>
            <a:ext cx="5446873" cy="4069725"/>
          </a:xfrm>
        </p:spPr>
      </p:pic>
    </p:spTree>
    <p:extLst>
      <p:ext uri="{BB962C8B-B14F-4D97-AF65-F5344CB8AC3E}">
        <p14:creationId xmlns:p14="http://schemas.microsoft.com/office/powerpoint/2010/main" val="2032185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9D926-CCCA-4EBC-B1E3-E4F59686A1D7}"/>
              </a:ext>
            </a:extLst>
          </p:cNvPr>
          <p:cNvSpPr>
            <a:spLocks noGrp="1"/>
          </p:cNvSpPr>
          <p:nvPr>
            <p:ph type="title"/>
          </p:nvPr>
        </p:nvSpPr>
        <p:spPr/>
        <p:txBody>
          <a:bodyPr/>
          <a:lstStyle/>
          <a:p>
            <a:r>
              <a:rPr lang="en-GB" dirty="0"/>
              <a:t>Assessment One – 2,500 words – 50%</a:t>
            </a:r>
          </a:p>
        </p:txBody>
      </p:sp>
      <p:sp>
        <p:nvSpPr>
          <p:cNvPr id="3" name="Content Placeholder 2">
            <a:extLst>
              <a:ext uri="{FF2B5EF4-FFF2-40B4-BE49-F238E27FC236}">
                <a16:creationId xmlns:a16="http://schemas.microsoft.com/office/drawing/2014/main" id="{07550A7C-040C-4FAE-BD6C-2B3BF01A44F6}"/>
              </a:ext>
            </a:extLst>
          </p:cNvPr>
          <p:cNvSpPr>
            <a:spLocks noGrp="1"/>
          </p:cNvSpPr>
          <p:nvPr>
            <p:ph sz="half" idx="1"/>
          </p:nvPr>
        </p:nvSpPr>
        <p:spPr/>
        <p:txBody>
          <a:bodyPr>
            <a:normAutofit/>
          </a:bodyPr>
          <a:lstStyle/>
          <a:p>
            <a:pPr marL="0" indent="0">
              <a:buNone/>
            </a:pPr>
            <a:r>
              <a:rPr lang="en-GB" sz="1800" dirty="0">
                <a:effectLst/>
                <a:latin typeface="Times New Roman" panose="02020603050405020304" pitchFamily="18" charset="0"/>
                <a:ea typeface="Times New Roman" panose="02020603050405020304" pitchFamily="18" charset="0"/>
              </a:rPr>
              <a:t>2500 words (50%): Identify and assess the key theological and ethical principles to be found in the Old Testament and New Testament texts we have examined in class. Provide reasons and justifications for your selection of these themes.</a:t>
            </a:r>
          </a:p>
          <a:p>
            <a:pPr marL="0" indent="0">
              <a:buNone/>
            </a:pPr>
            <a:r>
              <a:rPr lang="en-GB" sz="1800" dirty="0">
                <a:effectLst/>
                <a:latin typeface="Times New Roman" panose="02020603050405020304" pitchFamily="18" charset="0"/>
                <a:ea typeface="Times New Roman" panose="02020603050405020304" pitchFamily="18" charset="0"/>
              </a:rPr>
              <a:t>This essay requires you to apply ethical and theological analysis to both the Old Testament and New Testament – texts specifically examined in class, but also more widely – in order to identify the key theological and ethical principles underpinning their ethical reasoning. </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Remember, you need to justify your choices uses the texts themselves. </a:t>
            </a:r>
          </a:p>
          <a:p>
            <a:endParaRPr lang="en-GB" dirty="0"/>
          </a:p>
        </p:txBody>
      </p:sp>
      <p:pic>
        <p:nvPicPr>
          <p:cNvPr id="8" name="Content Placeholder 5" descr="Chart&#10;&#10;Description automatically generated">
            <a:extLst>
              <a:ext uri="{FF2B5EF4-FFF2-40B4-BE49-F238E27FC236}">
                <a16:creationId xmlns:a16="http://schemas.microsoft.com/office/drawing/2014/main" id="{CF1458DC-83BB-42B2-BF8F-69C64F52EB6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07760" y="1498637"/>
            <a:ext cx="5181600" cy="3699662"/>
          </a:xfrm>
        </p:spPr>
      </p:pic>
    </p:spTree>
    <p:extLst>
      <p:ext uri="{BB962C8B-B14F-4D97-AF65-F5344CB8AC3E}">
        <p14:creationId xmlns:p14="http://schemas.microsoft.com/office/powerpoint/2010/main" val="3091628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9D926-CCCA-4EBC-B1E3-E4F59686A1D7}"/>
              </a:ext>
            </a:extLst>
          </p:cNvPr>
          <p:cNvSpPr>
            <a:spLocks noGrp="1"/>
          </p:cNvSpPr>
          <p:nvPr>
            <p:ph type="title"/>
          </p:nvPr>
        </p:nvSpPr>
        <p:spPr/>
        <p:txBody>
          <a:bodyPr/>
          <a:lstStyle/>
          <a:p>
            <a:r>
              <a:rPr lang="en-GB" dirty="0"/>
              <a:t>Assessment Two – 2,500 words – 50%</a:t>
            </a:r>
          </a:p>
        </p:txBody>
      </p:sp>
      <p:sp>
        <p:nvSpPr>
          <p:cNvPr id="3" name="Content Placeholder 2">
            <a:extLst>
              <a:ext uri="{FF2B5EF4-FFF2-40B4-BE49-F238E27FC236}">
                <a16:creationId xmlns:a16="http://schemas.microsoft.com/office/drawing/2014/main" id="{07550A7C-040C-4FAE-BD6C-2B3BF01A44F6}"/>
              </a:ext>
            </a:extLst>
          </p:cNvPr>
          <p:cNvSpPr>
            <a:spLocks noGrp="1"/>
          </p:cNvSpPr>
          <p:nvPr>
            <p:ph sz="half" idx="1"/>
          </p:nvPr>
        </p:nvSpPr>
        <p:spPr/>
        <p:txBody>
          <a:bodyPr>
            <a:normAutofit/>
          </a:bodyPr>
          <a:lstStyle/>
          <a:p>
            <a:pPr marL="0" indent="0">
              <a:buNone/>
            </a:pPr>
            <a:r>
              <a:rPr lang="en-GB" sz="1800" dirty="0">
                <a:effectLst/>
                <a:latin typeface="Times New Roman" panose="02020603050405020304" pitchFamily="18" charset="0"/>
                <a:ea typeface="Times New Roman" panose="02020603050405020304" pitchFamily="18" charset="0"/>
              </a:rPr>
              <a:t>2500 words (50%): Choose a concrete contemporary ethical dilemma, in discussion with the course tutor, and provide a reasoned ethical response to it, drawing on the sources and resources of Christian ethics studied.</a:t>
            </a:r>
          </a:p>
          <a:p>
            <a:pPr marL="0" indent="0">
              <a:buNone/>
            </a:pPr>
            <a:r>
              <a:rPr lang="en-GB" sz="1800" dirty="0">
                <a:effectLst/>
                <a:latin typeface="Times New Roman" panose="02020603050405020304" pitchFamily="18" charset="0"/>
                <a:ea typeface="Times New Roman" panose="02020603050405020304" pitchFamily="18" charset="0"/>
              </a:rPr>
              <a:t>Students are encouraged to choose under-explored ethical dilemmas, either contemporary or niche, in order to expand their ability to ethically reason.</a:t>
            </a:r>
            <a:br>
              <a:rPr lang="en-GB" sz="1800" dirty="0">
                <a:effectLst/>
                <a:latin typeface="Times New Roman" panose="02020603050405020304" pitchFamily="18" charset="0"/>
                <a:ea typeface="Times New Roman" panose="02020603050405020304" pitchFamily="18" charset="0"/>
              </a:rPr>
            </a:br>
            <a:br>
              <a:rPr lang="en-GB" sz="1800" dirty="0">
                <a:effectLst/>
                <a:latin typeface="Times New Roman" panose="02020603050405020304" pitchFamily="18" charset="0"/>
                <a:ea typeface="Times New Roman" panose="02020603050405020304" pitchFamily="18" charset="0"/>
              </a:rPr>
            </a:br>
            <a:r>
              <a:rPr lang="en-GB" sz="1800" dirty="0">
                <a:effectLst/>
                <a:latin typeface="Times New Roman" panose="02020603050405020304" pitchFamily="18" charset="0"/>
                <a:ea typeface="Times New Roman" panose="02020603050405020304" pitchFamily="18" charset="0"/>
              </a:rPr>
              <a:t>Remember, you will need to identify from which Christian tradition you are reasoning and to demonstrate the use of appropriate ethical resources in doing so. </a:t>
            </a:r>
          </a:p>
        </p:txBody>
      </p:sp>
      <p:pic>
        <p:nvPicPr>
          <p:cNvPr id="6" name="Content Placeholder 5" descr="A picture containing chart&#10;&#10;Description automatically generated">
            <a:extLst>
              <a:ext uri="{FF2B5EF4-FFF2-40B4-BE49-F238E27FC236}">
                <a16:creationId xmlns:a16="http://schemas.microsoft.com/office/drawing/2014/main" id="{07183E1E-FC82-4CD5-9607-2DB661A458B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98420" y="1599226"/>
            <a:ext cx="3614989" cy="3659548"/>
          </a:xfrm>
        </p:spPr>
      </p:pic>
    </p:spTree>
    <p:extLst>
      <p:ext uri="{BB962C8B-B14F-4D97-AF65-F5344CB8AC3E}">
        <p14:creationId xmlns:p14="http://schemas.microsoft.com/office/powerpoint/2010/main" val="769645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94FED-6ABF-4B23-9289-96768296EF60}"/>
              </a:ext>
            </a:extLst>
          </p:cNvPr>
          <p:cNvSpPr>
            <a:spLocks noGrp="1"/>
          </p:cNvSpPr>
          <p:nvPr>
            <p:ph type="title"/>
          </p:nvPr>
        </p:nvSpPr>
        <p:spPr/>
        <p:txBody>
          <a:bodyPr/>
          <a:lstStyle/>
          <a:p>
            <a:r>
              <a:rPr lang="en-GB" dirty="0"/>
              <a:t>Recommended Reading</a:t>
            </a:r>
          </a:p>
        </p:txBody>
      </p:sp>
      <p:sp>
        <p:nvSpPr>
          <p:cNvPr id="3" name="Content Placeholder 2">
            <a:extLst>
              <a:ext uri="{FF2B5EF4-FFF2-40B4-BE49-F238E27FC236}">
                <a16:creationId xmlns:a16="http://schemas.microsoft.com/office/drawing/2014/main" id="{90E83A51-C9FB-4BAF-B1D0-EF22B3E2364B}"/>
              </a:ext>
            </a:extLst>
          </p:cNvPr>
          <p:cNvSpPr>
            <a:spLocks noGrp="1"/>
          </p:cNvSpPr>
          <p:nvPr>
            <p:ph sz="half" idx="1"/>
          </p:nvPr>
        </p:nvSpPr>
        <p:spPr/>
        <p:txBody>
          <a:bodyPr>
            <a:normAutofit/>
          </a:bodyPr>
          <a:lstStyle/>
          <a:p>
            <a:pPr marL="0" indent="0">
              <a:buNone/>
            </a:pPr>
            <a:r>
              <a:rPr lang="en-GB" sz="1800" dirty="0"/>
              <a:t>If you are looking for some general texts on Christian ethics, I would recommend:</a:t>
            </a:r>
            <a:br>
              <a:rPr lang="en-GB" sz="1800" dirty="0"/>
            </a:br>
            <a:br>
              <a:rPr lang="en-GB" sz="1800" dirty="0"/>
            </a:br>
            <a:r>
              <a:rPr lang="en-GB" sz="1800" dirty="0"/>
              <a:t>‘Introducing Christian Ethics’ by Wells, Quash, and Eklund (2</a:t>
            </a:r>
            <a:r>
              <a:rPr lang="en-GB" sz="1800" baseline="30000" dirty="0"/>
              <a:t>nd</a:t>
            </a:r>
            <a:r>
              <a:rPr lang="en-GB" sz="1800" dirty="0"/>
              <a:t> ed) – widely available second hand, or on amazon, for approx. £20</a:t>
            </a:r>
            <a:br>
              <a:rPr lang="en-GB" sz="1800" dirty="0"/>
            </a:br>
            <a:endParaRPr lang="en-GB" sz="1800" dirty="0"/>
          </a:p>
          <a:p>
            <a:pPr marL="0" indent="0">
              <a:buNone/>
            </a:pPr>
            <a:r>
              <a:rPr lang="en-GB" sz="1800" dirty="0"/>
              <a:t>‘An Introduction to Christian Ethics: Goals, Duties, and Virtues’ by Lovin – widely available second hand, or on amazon, for approx. £25</a:t>
            </a:r>
          </a:p>
        </p:txBody>
      </p:sp>
      <p:pic>
        <p:nvPicPr>
          <p:cNvPr id="6" name="Content Placeholder 5" descr="A picture containing outdoor object&#10;&#10;Description automatically generated">
            <a:extLst>
              <a:ext uri="{FF2B5EF4-FFF2-40B4-BE49-F238E27FC236}">
                <a16:creationId xmlns:a16="http://schemas.microsoft.com/office/drawing/2014/main" id="{C5B23E1D-8348-4621-8D92-08E53D2ED174}"/>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72736" y="1027905"/>
            <a:ext cx="4279981" cy="4279981"/>
          </a:xfrm>
        </p:spPr>
      </p:pic>
    </p:spTree>
    <p:extLst>
      <p:ext uri="{BB962C8B-B14F-4D97-AF65-F5344CB8AC3E}">
        <p14:creationId xmlns:p14="http://schemas.microsoft.com/office/powerpoint/2010/main" val="2693737248"/>
      </p:ext>
    </p:extLst>
  </p:cSld>
  <p:clrMapOvr>
    <a:masterClrMapping/>
  </p:clrMapOvr>
</p:sld>
</file>

<file path=ppt/theme/theme1.xml><?xml version="1.0" encoding="utf-8"?>
<a:theme xmlns:a="http://schemas.openxmlformats.org/drawingml/2006/main" name="Lampe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ampeter" id="{097199B4-6F60-4B1B-8BB4-D42FB22A294A}" vid="{2315F513-19FB-4647-A335-3A24C89C66D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Lampeter</Template>
  <TotalTime>414</TotalTime>
  <Words>1035</Words>
  <Application>Microsoft Office PowerPoint</Application>
  <PresentationFormat>Widescreen</PresentationFormat>
  <Paragraphs>52</Paragraphs>
  <Slides>13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Symbol</vt:lpstr>
      <vt:lpstr>Times New Roman</vt:lpstr>
      <vt:lpstr>Lampeter</vt:lpstr>
      <vt:lpstr>Introduction to Christian Ethics - Introduction</vt:lpstr>
      <vt:lpstr>Introduction </vt:lpstr>
      <vt:lpstr>Initial Admin</vt:lpstr>
      <vt:lpstr>Aims of the Module</vt:lpstr>
      <vt:lpstr>Learning Outcomes</vt:lpstr>
      <vt:lpstr>Structure</vt:lpstr>
      <vt:lpstr>Structure</vt:lpstr>
      <vt:lpstr>Structure</vt:lpstr>
      <vt:lpstr>Expectations </vt:lpstr>
      <vt:lpstr>Assessments</vt:lpstr>
      <vt:lpstr>Assessment One – 2,500 words – 50%</vt:lpstr>
      <vt:lpstr>Assessment Two – 2,500 words – 50%</vt:lpstr>
      <vt:lpstr>Recommended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University Life!</dc:title>
  <dc:creator>Administrator</dc:creator>
  <cp:lastModifiedBy>John Smith</cp:lastModifiedBy>
  <cp:revision>33</cp:revision>
  <dcterms:created xsi:type="dcterms:W3CDTF">2018-09-20T09:13:54Z</dcterms:created>
  <dcterms:modified xsi:type="dcterms:W3CDTF">2021-08-03T09:49:58Z</dcterms:modified>
</cp:coreProperties>
</file>