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60" r:id="rId4"/>
    <p:sldId id="259" r:id="rId5"/>
    <p:sldId id="257" r:id="rId6"/>
    <p:sldId id="262" r:id="rId7"/>
    <p:sldId id="263" r:id="rId8"/>
    <p:sldId id="264" r:id="rId9"/>
    <p:sldId id="266" r:id="rId10"/>
    <p:sldId id="267" r:id="rId11"/>
    <p:sldId id="268" r:id="rId12"/>
    <p:sldId id="272" r:id="rId13"/>
    <p:sldId id="271" r:id="rId14"/>
    <p:sldId id="273" r:id="rId15"/>
    <p:sldId id="274" r:id="rId16"/>
    <p:sldId id="270" r:id="rId17"/>
    <p:sldId id="269" r:id="rId18"/>
    <p:sldId id="25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p:cViewPr varScale="1">
        <p:scale>
          <a:sx n="64" d="100"/>
          <a:sy n="64" d="100"/>
        </p:scale>
        <p:origin x="1134" y="6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F24EF-08BB-C1F5-B34A-116E6A9E9C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511DA1-8A3D-C891-9E0C-7E12AF7A8D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8F1E59-4A42-BE2E-98DC-64DB15066917}"/>
              </a:ext>
            </a:extLst>
          </p:cNvPr>
          <p:cNvSpPr>
            <a:spLocks noGrp="1"/>
          </p:cNvSpPr>
          <p:nvPr>
            <p:ph type="dt" sz="half" idx="10"/>
          </p:nvPr>
        </p:nvSpPr>
        <p:spPr/>
        <p:txBody>
          <a:bodyPr/>
          <a:lstStyle/>
          <a:p>
            <a:fld id="{4D15B620-EE9F-43A5-87B5-AA883E6410CD}" type="datetimeFigureOut">
              <a:rPr lang="en-GB" smtClean="0"/>
              <a:t>24/04/2025</a:t>
            </a:fld>
            <a:endParaRPr lang="en-GB"/>
          </a:p>
        </p:txBody>
      </p:sp>
      <p:sp>
        <p:nvSpPr>
          <p:cNvPr id="5" name="Footer Placeholder 4">
            <a:extLst>
              <a:ext uri="{FF2B5EF4-FFF2-40B4-BE49-F238E27FC236}">
                <a16:creationId xmlns:a16="http://schemas.microsoft.com/office/drawing/2014/main" id="{8AA73707-31DE-CB3E-0F8A-46CCDE93EC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640A97-C0AA-2E61-18F9-43C01C2EFE8C}"/>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7243161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6DFCA-CC3C-5948-4A8E-38C94E78B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4DD0CD-F386-BF49-F02E-E67A603326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84B60D-EF4E-28DF-285A-DD40B50FB847}"/>
              </a:ext>
            </a:extLst>
          </p:cNvPr>
          <p:cNvSpPr>
            <a:spLocks noGrp="1"/>
          </p:cNvSpPr>
          <p:nvPr>
            <p:ph type="dt" sz="half" idx="10"/>
          </p:nvPr>
        </p:nvSpPr>
        <p:spPr/>
        <p:txBody>
          <a:bodyPr/>
          <a:lstStyle/>
          <a:p>
            <a:fld id="{4D15B620-EE9F-43A5-87B5-AA883E6410CD}" type="datetimeFigureOut">
              <a:rPr lang="en-GB" smtClean="0"/>
              <a:t>24/04/2025</a:t>
            </a:fld>
            <a:endParaRPr lang="en-GB"/>
          </a:p>
        </p:txBody>
      </p:sp>
      <p:sp>
        <p:nvSpPr>
          <p:cNvPr id="5" name="Footer Placeholder 4">
            <a:extLst>
              <a:ext uri="{FF2B5EF4-FFF2-40B4-BE49-F238E27FC236}">
                <a16:creationId xmlns:a16="http://schemas.microsoft.com/office/drawing/2014/main" id="{1F1F8083-7C72-98AC-540C-AFA830E1F4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FF4F3D-826C-DE89-FD7B-3358ACBD747A}"/>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3043465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F7944-A23C-E8A8-16C8-5F7F72F439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A617958-A433-ECF3-0880-AF7FC6F0A18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C3C6221-23A7-D431-4937-334DE0AEF27E}"/>
              </a:ext>
            </a:extLst>
          </p:cNvPr>
          <p:cNvSpPr>
            <a:spLocks noGrp="1"/>
          </p:cNvSpPr>
          <p:nvPr>
            <p:ph type="dt" sz="half" idx="10"/>
          </p:nvPr>
        </p:nvSpPr>
        <p:spPr/>
        <p:txBody>
          <a:bodyPr/>
          <a:lstStyle/>
          <a:p>
            <a:fld id="{4D15B620-EE9F-43A5-87B5-AA883E6410CD}" type="datetimeFigureOut">
              <a:rPr lang="en-GB" smtClean="0"/>
              <a:t>24/04/2025</a:t>
            </a:fld>
            <a:endParaRPr lang="en-GB"/>
          </a:p>
        </p:txBody>
      </p:sp>
      <p:sp>
        <p:nvSpPr>
          <p:cNvPr id="5" name="Footer Placeholder 4">
            <a:extLst>
              <a:ext uri="{FF2B5EF4-FFF2-40B4-BE49-F238E27FC236}">
                <a16:creationId xmlns:a16="http://schemas.microsoft.com/office/drawing/2014/main" id="{0664C448-0705-68C1-354F-E0DC7A909B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9AFA0C-FF39-C6CF-D063-CE8DE59E2B09}"/>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18989918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76358-896A-BE02-5901-A3E7F92CE4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6DD5F1-15F6-E1CC-5A65-864E856E6F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B48565-6C64-75AD-711C-E4E72F04BB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510C45-4B03-5DD0-2576-4BF60E7C93B2}"/>
              </a:ext>
            </a:extLst>
          </p:cNvPr>
          <p:cNvSpPr>
            <a:spLocks noGrp="1"/>
          </p:cNvSpPr>
          <p:nvPr>
            <p:ph type="dt" sz="half" idx="10"/>
          </p:nvPr>
        </p:nvSpPr>
        <p:spPr/>
        <p:txBody>
          <a:bodyPr/>
          <a:lstStyle/>
          <a:p>
            <a:fld id="{4D15B620-EE9F-43A5-87B5-AA883E6410CD}" type="datetimeFigureOut">
              <a:rPr lang="en-GB" smtClean="0"/>
              <a:t>24/04/2025</a:t>
            </a:fld>
            <a:endParaRPr lang="en-GB"/>
          </a:p>
        </p:txBody>
      </p:sp>
      <p:sp>
        <p:nvSpPr>
          <p:cNvPr id="6" name="Footer Placeholder 5">
            <a:extLst>
              <a:ext uri="{FF2B5EF4-FFF2-40B4-BE49-F238E27FC236}">
                <a16:creationId xmlns:a16="http://schemas.microsoft.com/office/drawing/2014/main" id="{FF086527-E9F7-7946-F87A-E60A9B8F4E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97D18-7BC3-43A4-E895-ACE8D0B71D68}"/>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874406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103F-B795-13C9-FE7C-0F94F122FCF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BBDC15-1178-C943-D993-D3169289FF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FF570-6706-6D7B-1EC0-B0FECCD626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BA0C32E-055B-F2BB-4FE4-88A506246A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2CFCEB-8BEC-D516-657E-829E33E0BC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1A348D9-7ED0-923F-549A-C2D6306341BE}"/>
              </a:ext>
            </a:extLst>
          </p:cNvPr>
          <p:cNvSpPr>
            <a:spLocks noGrp="1"/>
          </p:cNvSpPr>
          <p:nvPr>
            <p:ph type="dt" sz="half" idx="10"/>
          </p:nvPr>
        </p:nvSpPr>
        <p:spPr/>
        <p:txBody>
          <a:bodyPr/>
          <a:lstStyle/>
          <a:p>
            <a:fld id="{4D15B620-EE9F-43A5-87B5-AA883E6410CD}" type="datetimeFigureOut">
              <a:rPr lang="en-GB" smtClean="0"/>
              <a:t>24/04/2025</a:t>
            </a:fld>
            <a:endParaRPr lang="en-GB"/>
          </a:p>
        </p:txBody>
      </p:sp>
      <p:sp>
        <p:nvSpPr>
          <p:cNvPr id="8" name="Footer Placeholder 7">
            <a:extLst>
              <a:ext uri="{FF2B5EF4-FFF2-40B4-BE49-F238E27FC236}">
                <a16:creationId xmlns:a16="http://schemas.microsoft.com/office/drawing/2014/main" id="{3CA68F27-D98F-F177-BC26-13785592D2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4176A5-797F-DE5E-90D4-676C1E10DE43}"/>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3982074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465D4-BD0D-BAC2-B9DC-E6D8C1019EC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0E87A6-0AE1-5FDD-41BE-B7CF9283B9AC}"/>
              </a:ext>
            </a:extLst>
          </p:cNvPr>
          <p:cNvSpPr>
            <a:spLocks noGrp="1"/>
          </p:cNvSpPr>
          <p:nvPr>
            <p:ph type="dt" sz="half" idx="10"/>
          </p:nvPr>
        </p:nvSpPr>
        <p:spPr/>
        <p:txBody>
          <a:bodyPr/>
          <a:lstStyle/>
          <a:p>
            <a:fld id="{4D15B620-EE9F-43A5-87B5-AA883E6410CD}" type="datetimeFigureOut">
              <a:rPr lang="en-GB" smtClean="0"/>
              <a:t>24/04/2025</a:t>
            </a:fld>
            <a:endParaRPr lang="en-GB"/>
          </a:p>
        </p:txBody>
      </p:sp>
      <p:sp>
        <p:nvSpPr>
          <p:cNvPr id="4" name="Footer Placeholder 3">
            <a:extLst>
              <a:ext uri="{FF2B5EF4-FFF2-40B4-BE49-F238E27FC236}">
                <a16:creationId xmlns:a16="http://schemas.microsoft.com/office/drawing/2014/main" id="{FE2024EB-E3DA-05A4-4341-8938B3B1B5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F03C91-5C4F-125E-8D6E-20FCB6667269}"/>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4009947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CB459C-C82B-4521-C276-3178DB49AF2E}"/>
              </a:ext>
            </a:extLst>
          </p:cNvPr>
          <p:cNvSpPr>
            <a:spLocks noGrp="1"/>
          </p:cNvSpPr>
          <p:nvPr>
            <p:ph type="dt" sz="half" idx="10"/>
          </p:nvPr>
        </p:nvSpPr>
        <p:spPr/>
        <p:txBody>
          <a:bodyPr/>
          <a:lstStyle/>
          <a:p>
            <a:fld id="{4D15B620-EE9F-43A5-87B5-AA883E6410CD}" type="datetimeFigureOut">
              <a:rPr lang="en-GB" smtClean="0"/>
              <a:t>24/04/2025</a:t>
            </a:fld>
            <a:endParaRPr lang="en-GB"/>
          </a:p>
        </p:txBody>
      </p:sp>
      <p:sp>
        <p:nvSpPr>
          <p:cNvPr id="3" name="Footer Placeholder 2">
            <a:extLst>
              <a:ext uri="{FF2B5EF4-FFF2-40B4-BE49-F238E27FC236}">
                <a16:creationId xmlns:a16="http://schemas.microsoft.com/office/drawing/2014/main" id="{068C0291-F985-0EAA-7AC7-864B80BBCB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68A33C8-F0D6-1A00-2BA4-9B2067C2002D}"/>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225588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B6551-11B9-FD95-E6A1-C772DBCABE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E41B6AA-FE6C-B3DC-305D-CF259BA7685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E78AA8-317B-E6A0-179D-A2AB431EA6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69F41C-239E-A870-FD08-CC537551DED5}"/>
              </a:ext>
            </a:extLst>
          </p:cNvPr>
          <p:cNvSpPr>
            <a:spLocks noGrp="1"/>
          </p:cNvSpPr>
          <p:nvPr>
            <p:ph type="dt" sz="half" idx="10"/>
          </p:nvPr>
        </p:nvSpPr>
        <p:spPr/>
        <p:txBody>
          <a:bodyPr/>
          <a:lstStyle/>
          <a:p>
            <a:fld id="{4D15B620-EE9F-43A5-87B5-AA883E6410CD}" type="datetimeFigureOut">
              <a:rPr lang="en-GB" smtClean="0"/>
              <a:t>24/04/2025</a:t>
            </a:fld>
            <a:endParaRPr lang="en-GB"/>
          </a:p>
        </p:txBody>
      </p:sp>
      <p:sp>
        <p:nvSpPr>
          <p:cNvPr id="6" name="Footer Placeholder 5">
            <a:extLst>
              <a:ext uri="{FF2B5EF4-FFF2-40B4-BE49-F238E27FC236}">
                <a16:creationId xmlns:a16="http://schemas.microsoft.com/office/drawing/2014/main" id="{AF7A2EEC-7B86-A9AA-654D-6FF5A00491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99AD1E-0677-069F-CBBB-80BE7503FA10}"/>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360907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E9892-8E65-CDE4-EE4D-E61CB5BC5F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0B1A423-4131-E31E-63A7-715A1C97A3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991923-10C3-1DEB-EE3D-8892C5682D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9E0A6B-C5CF-F24B-E240-DEEFF67031BF}"/>
              </a:ext>
            </a:extLst>
          </p:cNvPr>
          <p:cNvSpPr>
            <a:spLocks noGrp="1"/>
          </p:cNvSpPr>
          <p:nvPr>
            <p:ph type="dt" sz="half" idx="10"/>
          </p:nvPr>
        </p:nvSpPr>
        <p:spPr/>
        <p:txBody>
          <a:bodyPr/>
          <a:lstStyle/>
          <a:p>
            <a:fld id="{4D15B620-EE9F-43A5-87B5-AA883E6410CD}" type="datetimeFigureOut">
              <a:rPr lang="en-GB" smtClean="0"/>
              <a:t>24/04/2025</a:t>
            </a:fld>
            <a:endParaRPr lang="en-GB"/>
          </a:p>
        </p:txBody>
      </p:sp>
      <p:sp>
        <p:nvSpPr>
          <p:cNvPr id="6" name="Footer Placeholder 5">
            <a:extLst>
              <a:ext uri="{FF2B5EF4-FFF2-40B4-BE49-F238E27FC236}">
                <a16:creationId xmlns:a16="http://schemas.microsoft.com/office/drawing/2014/main" id="{A15B8C2A-A6AE-F015-7A80-04ED2A1A32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1520D6-9EAB-A9C1-CA1D-E6C56F67A136}"/>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2621627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0E435-26F4-D491-2F01-D9F2ACC6722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DF4BD8-DB6A-2AB1-0904-A5E7C5AEB4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60E4A3-916A-346F-B39B-5C8523DCB15E}"/>
              </a:ext>
            </a:extLst>
          </p:cNvPr>
          <p:cNvSpPr>
            <a:spLocks noGrp="1"/>
          </p:cNvSpPr>
          <p:nvPr>
            <p:ph type="dt" sz="half" idx="10"/>
          </p:nvPr>
        </p:nvSpPr>
        <p:spPr/>
        <p:txBody>
          <a:bodyPr/>
          <a:lstStyle/>
          <a:p>
            <a:fld id="{4D15B620-EE9F-43A5-87B5-AA883E6410CD}" type="datetimeFigureOut">
              <a:rPr lang="en-GB" smtClean="0"/>
              <a:t>24/04/2025</a:t>
            </a:fld>
            <a:endParaRPr lang="en-GB"/>
          </a:p>
        </p:txBody>
      </p:sp>
      <p:sp>
        <p:nvSpPr>
          <p:cNvPr id="5" name="Footer Placeholder 4">
            <a:extLst>
              <a:ext uri="{FF2B5EF4-FFF2-40B4-BE49-F238E27FC236}">
                <a16:creationId xmlns:a16="http://schemas.microsoft.com/office/drawing/2014/main" id="{EE7C8F20-A107-9D19-4439-F900FAA614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EC6365-F3F2-52B0-3B04-CE1545BC65AA}"/>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2182124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07BC86-C396-7909-52DE-A3A29CBB84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0204BC-C749-B5CD-6AAB-5C946FD88E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A74788-66B7-0437-C832-9F2301A76BA0}"/>
              </a:ext>
            </a:extLst>
          </p:cNvPr>
          <p:cNvSpPr>
            <a:spLocks noGrp="1"/>
          </p:cNvSpPr>
          <p:nvPr>
            <p:ph type="dt" sz="half" idx="10"/>
          </p:nvPr>
        </p:nvSpPr>
        <p:spPr/>
        <p:txBody>
          <a:bodyPr/>
          <a:lstStyle/>
          <a:p>
            <a:fld id="{4D15B620-EE9F-43A5-87B5-AA883E6410CD}" type="datetimeFigureOut">
              <a:rPr lang="en-GB" smtClean="0"/>
              <a:t>24/04/2025</a:t>
            </a:fld>
            <a:endParaRPr lang="en-GB"/>
          </a:p>
        </p:txBody>
      </p:sp>
      <p:sp>
        <p:nvSpPr>
          <p:cNvPr id="5" name="Footer Placeholder 4">
            <a:extLst>
              <a:ext uri="{FF2B5EF4-FFF2-40B4-BE49-F238E27FC236}">
                <a16:creationId xmlns:a16="http://schemas.microsoft.com/office/drawing/2014/main" id="{5B81081E-FA4C-B2D6-9ACB-C978DFD158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1AF3A4-8D01-E1B2-4320-72C5562FB69D}"/>
              </a:ext>
            </a:extLst>
          </p:cNvPr>
          <p:cNvSpPr>
            <a:spLocks noGrp="1"/>
          </p:cNvSpPr>
          <p:nvPr>
            <p:ph type="sldNum" sz="quarter" idx="12"/>
          </p:nvPr>
        </p:nvSpPr>
        <p:spPr/>
        <p:txBody>
          <a:bodyPr/>
          <a:lstStyle/>
          <a:p>
            <a:fld id="{3D379662-CF1E-4B59-8B93-B57EA171E641}" type="slidenum">
              <a:rPr lang="en-GB" smtClean="0"/>
              <a:t>‹#›</a:t>
            </a:fld>
            <a:endParaRPr lang="en-GB"/>
          </a:p>
        </p:txBody>
      </p:sp>
    </p:spTree>
    <p:extLst>
      <p:ext uri="{BB962C8B-B14F-4D97-AF65-F5344CB8AC3E}">
        <p14:creationId xmlns:p14="http://schemas.microsoft.com/office/powerpoint/2010/main" val="3731596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2BE517-731E-0193-3DD4-90F5683EC1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FE1898-C12C-FFBC-72D8-86AD24D09D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BD1D0D-B889-7792-013C-C084A05DBD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D15B620-EE9F-43A5-87B5-AA883E6410CD}" type="datetimeFigureOut">
              <a:rPr lang="en-GB" smtClean="0"/>
              <a:t>24/04/2025</a:t>
            </a:fld>
            <a:endParaRPr lang="en-GB"/>
          </a:p>
        </p:txBody>
      </p:sp>
      <p:sp>
        <p:nvSpPr>
          <p:cNvPr id="5" name="Footer Placeholder 4">
            <a:extLst>
              <a:ext uri="{FF2B5EF4-FFF2-40B4-BE49-F238E27FC236}">
                <a16:creationId xmlns:a16="http://schemas.microsoft.com/office/drawing/2014/main" id="{80F88838-B378-5082-7931-E0E20F4578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4BAF56F-A689-A3A0-35A0-D30FA3BC29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D379662-CF1E-4B59-8B93-B57EA171E641}" type="slidenum">
              <a:rPr lang="en-GB" smtClean="0"/>
              <a:t>‹#›</a:t>
            </a:fld>
            <a:endParaRPr lang="en-GB"/>
          </a:p>
        </p:txBody>
      </p:sp>
    </p:spTree>
    <p:extLst>
      <p:ext uri="{BB962C8B-B14F-4D97-AF65-F5344CB8AC3E}">
        <p14:creationId xmlns:p14="http://schemas.microsoft.com/office/powerpoint/2010/main" val="20350019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gov.uk/government/speeches/home-secretarys-vision-for-police-refor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496239-FA33-D045-C7C3-70DF6A050DB3}"/>
              </a:ext>
            </a:extLst>
          </p:cNvPr>
          <p:cNvSpPr>
            <a:spLocks noGrp="1"/>
          </p:cNvSpPr>
          <p:nvPr>
            <p:ph type="ctrTitle"/>
          </p:nvPr>
        </p:nvSpPr>
        <p:spPr>
          <a:xfrm>
            <a:off x="5297762" y="640080"/>
            <a:ext cx="6251110" cy="3566160"/>
          </a:xfrm>
        </p:spPr>
        <p:txBody>
          <a:bodyPr anchor="b">
            <a:normAutofit/>
          </a:bodyPr>
          <a:lstStyle/>
          <a:p>
            <a:pPr algn="l"/>
            <a:r>
              <a:rPr lang="en-GB" sz="5400"/>
              <a:t>Home Secretary’s Vision for Policing Reform</a:t>
            </a:r>
          </a:p>
        </p:txBody>
      </p:sp>
      <p:sp>
        <p:nvSpPr>
          <p:cNvPr id="3" name="Subtitle 2">
            <a:extLst>
              <a:ext uri="{FF2B5EF4-FFF2-40B4-BE49-F238E27FC236}">
                <a16:creationId xmlns:a16="http://schemas.microsoft.com/office/drawing/2014/main" id="{FE396752-159F-1594-6FA3-0C0AFFE36E80}"/>
              </a:ext>
            </a:extLst>
          </p:cNvPr>
          <p:cNvSpPr>
            <a:spLocks noGrp="1"/>
          </p:cNvSpPr>
          <p:nvPr>
            <p:ph type="subTitle" idx="1"/>
          </p:nvPr>
        </p:nvSpPr>
        <p:spPr>
          <a:xfrm>
            <a:off x="5297760" y="4636008"/>
            <a:ext cx="6251111" cy="1572768"/>
          </a:xfrm>
        </p:spPr>
        <p:txBody>
          <a:bodyPr>
            <a:normAutofit/>
          </a:bodyPr>
          <a:lstStyle/>
          <a:p>
            <a:pPr algn="l"/>
            <a:r>
              <a:rPr lang="en-GB" dirty="0"/>
              <a:t>November 2024</a:t>
            </a:r>
            <a:endParaRPr lang="en-GB"/>
          </a:p>
        </p:txBody>
      </p:sp>
      <p:pic>
        <p:nvPicPr>
          <p:cNvPr id="4" name="Picture 3">
            <a:extLst>
              <a:ext uri="{FF2B5EF4-FFF2-40B4-BE49-F238E27FC236}">
                <a16:creationId xmlns:a16="http://schemas.microsoft.com/office/drawing/2014/main" id="{1F438C91-40FC-43B6-A81D-2EAB992680F0}"/>
              </a:ext>
            </a:extLst>
          </p:cNvPr>
          <p:cNvPicPr>
            <a:picLocks noChangeAspect="1"/>
          </p:cNvPicPr>
          <p:nvPr/>
        </p:nvPicPr>
        <p:blipFill>
          <a:blip r:embed="rId2"/>
          <a:srcRect l="8156" r="633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1402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8A778D-9544-0ED2-F609-00D62DA5C2FD}"/>
              </a:ext>
            </a:extLst>
          </p:cNvPr>
          <p:cNvSpPr>
            <a:spLocks noGrp="1"/>
          </p:cNvSpPr>
          <p:nvPr>
            <p:ph type="title"/>
          </p:nvPr>
        </p:nvSpPr>
        <p:spPr>
          <a:xfrm>
            <a:off x="686834" y="1153572"/>
            <a:ext cx="3200400" cy="4461163"/>
          </a:xfrm>
        </p:spPr>
        <p:txBody>
          <a:bodyPr>
            <a:normAutofit/>
          </a:bodyPr>
          <a:lstStyle/>
          <a:p>
            <a:r>
              <a:rPr lang="en-GB">
                <a:solidFill>
                  <a:srgbClr val="FFFFFF"/>
                </a:solidFill>
              </a:rPr>
              <a:t>Contents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66ECE52-C00E-A1DB-D307-DD031BDC3953}"/>
              </a:ext>
            </a:extLst>
          </p:cNvPr>
          <p:cNvSpPr>
            <a:spLocks noGrp="1"/>
          </p:cNvSpPr>
          <p:nvPr>
            <p:ph idx="1"/>
          </p:nvPr>
        </p:nvSpPr>
        <p:spPr>
          <a:xfrm>
            <a:off x="4447308" y="591344"/>
            <a:ext cx="6906491" cy="5585619"/>
          </a:xfrm>
        </p:spPr>
        <p:txBody>
          <a:bodyPr anchor="ctr">
            <a:normAutofit/>
          </a:bodyPr>
          <a:lstStyle/>
          <a:p>
            <a:r>
              <a:rPr lang="en-GB"/>
              <a:t>Difficult truths</a:t>
            </a:r>
          </a:p>
          <a:p>
            <a:r>
              <a:rPr lang="en-GB"/>
              <a:t>Burden of bureaucracy</a:t>
            </a:r>
          </a:p>
          <a:p>
            <a:r>
              <a:rPr lang="en-GB"/>
              <a:t>Government criticism of the police</a:t>
            </a:r>
          </a:p>
          <a:p>
            <a:r>
              <a:rPr lang="en-GB"/>
              <a:t>Mission for safer streets</a:t>
            </a:r>
          </a:p>
          <a:p>
            <a:r>
              <a:rPr lang="en-GB"/>
              <a:t>Reduce harm, rebuild confidence</a:t>
            </a:r>
          </a:p>
          <a:p>
            <a:r>
              <a:rPr lang="en-GB"/>
              <a:t>Pounds and priorities</a:t>
            </a:r>
          </a:p>
          <a:p>
            <a:r>
              <a:rPr lang="en-GB"/>
              <a:t>A new road map for policing</a:t>
            </a:r>
          </a:p>
          <a:p>
            <a:endParaRPr lang="en-GB"/>
          </a:p>
          <a:p>
            <a:endParaRPr lang="en-GB" dirty="0"/>
          </a:p>
        </p:txBody>
      </p:sp>
    </p:spTree>
    <p:extLst>
      <p:ext uri="{BB962C8B-B14F-4D97-AF65-F5344CB8AC3E}">
        <p14:creationId xmlns:p14="http://schemas.microsoft.com/office/powerpoint/2010/main" val="601248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F4FBA3-BB62-EA76-C74E-3B9EA4C8545D}"/>
              </a:ext>
            </a:extLst>
          </p:cNvPr>
          <p:cNvSpPr>
            <a:spLocks noGrp="1"/>
          </p:cNvSpPr>
          <p:nvPr>
            <p:ph type="title"/>
          </p:nvPr>
        </p:nvSpPr>
        <p:spPr>
          <a:xfrm>
            <a:off x="686834" y="1153572"/>
            <a:ext cx="3200400" cy="4461163"/>
          </a:xfrm>
        </p:spPr>
        <p:txBody>
          <a:bodyPr>
            <a:normAutofit/>
          </a:bodyPr>
          <a:lstStyle/>
          <a:p>
            <a:r>
              <a:rPr lang="en-GB">
                <a:solidFill>
                  <a:srgbClr val="FFFFFF"/>
                </a:solidFill>
              </a:rPr>
              <a:t>Difficult truths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0F4E223-3BB5-BD6E-7D47-317820CDD2DA}"/>
              </a:ext>
            </a:extLst>
          </p:cNvPr>
          <p:cNvSpPr>
            <a:spLocks noGrp="1"/>
          </p:cNvSpPr>
          <p:nvPr>
            <p:ph idx="1"/>
          </p:nvPr>
        </p:nvSpPr>
        <p:spPr>
          <a:xfrm>
            <a:off x="4447308" y="591344"/>
            <a:ext cx="6906491" cy="5585619"/>
          </a:xfrm>
        </p:spPr>
        <p:txBody>
          <a:bodyPr anchor="ctr">
            <a:normAutofit/>
          </a:bodyPr>
          <a:lstStyle/>
          <a:p>
            <a:r>
              <a:rPr lang="en-GB" dirty="0"/>
              <a:t>Time to face difficult truths</a:t>
            </a:r>
          </a:p>
          <a:p>
            <a:r>
              <a:rPr lang="en-US" dirty="0"/>
              <a:t>In the last decade and more, policing across England and Wales has started to buckle under the strain</a:t>
            </a:r>
          </a:p>
          <a:p>
            <a:r>
              <a:rPr lang="en-US" dirty="0"/>
              <a:t>Decimation of </a:t>
            </a:r>
            <a:r>
              <a:rPr lang="en-US" dirty="0" err="1"/>
              <a:t>neighbourhood</a:t>
            </a:r>
            <a:r>
              <a:rPr lang="en-US" dirty="0"/>
              <a:t> policing</a:t>
            </a:r>
          </a:p>
          <a:p>
            <a:r>
              <a:rPr lang="en-US" dirty="0"/>
              <a:t>Crime evolving at breakneck speed,  policing struggling to keep pace, with fewer crimes solved and more victims let down</a:t>
            </a:r>
            <a:endParaRPr lang="en-GB" dirty="0"/>
          </a:p>
        </p:txBody>
      </p:sp>
    </p:spTree>
    <p:extLst>
      <p:ext uri="{BB962C8B-B14F-4D97-AF65-F5344CB8AC3E}">
        <p14:creationId xmlns:p14="http://schemas.microsoft.com/office/powerpoint/2010/main" val="1012579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0F88BE-E747-ACF7-E59E-D0FD3BC35961}"/>
              </a:ext>
            </a:extLst>
          </p:cNvPr>
          <p:cNvSpPr>
            <a:spLocks noGrp="1"/>
          </p:cNvSpPr>
          <p:nvPr>
            <p:ph type="title"/>
          </p:nvPr>
        </p:nvSpPr>
        <p:spPr>
          <a:xfrm>
            <a:off x="686834" y="1153572"/>
            <a:ext cx="3200400" cy="4461163"/>
          </a:xfrm>
        </p:spPr>
        <p:txBody>
          <a:bodyPr>
            <a:normAutofit/>
          </a:bodyPr>
          <a:lstStyle/>
          <a:p>
            <a:r>
              <a:rPr lang="en-GB">
                <a:solidFill>
                  <a:srgbClr val="FFFFFF"/>
                </a:solidFill>
              </a:rPr>
              <a:t>Burden of bureacracy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1E22C9F-6888-B085-5554-1CD8381F9C0C}"/>
              </a:ext>
            </a:extLst>
          </p:cNvPr>
          <p:cNvSpPr>
            <a:spLocks noGrp="1"/>
          </p:cNvSpPr>
          <p:nvPr>
            <p:ph idx="1"/>
          </p:nvPr>
        </p:nvSpPr>
        <p:spPr>
          <a:xfrm>
            <a:off x="4447308" y="591344"/>
            <a:ext cx="6906491" cy="5585619"/>
          </a:xfrm>
        </p:spPr>
        <p:txBody>
          <a:bodyPr anchor="ctr">
            <a:normAutofit/>
          </a:bodyPr>
          <a:lstStyle/>
          <a:p>
            <a:r>
              <a:rPr lang="en-US" dirty="0"/>
              <a:t>Officers increasingly burdened by </a:t>
            </a:r>
            <a:r>
              <a:rPr lang="en-US" b="1" dirty="0"/>
              <a:t>bureaucracy</a:t>
            </a:r>
            <a:r>
              <a:rPr lang="en-US" dirty="0"/>
              <a:t> and stuck behind desks instead of out on the frontline </a:t>
            </a:r>
          </a:p>
          <a:p>
            <a:r>
              <a:rPr lang="en-US" b="1" dirty="0"/>
              <a:t>Confidence</a:t>
            </a:r>
            <a:r>
              <a:rPr lang="en-US" dirty="0"/>
              <a:t> falling, among victims and among communities</a:t>
            </a:r>
          </a:p>
          <a:p>
            <a:r>
              <a:rPr lang="en-US" b="1" dirty="0"/>
              <a:t>Governance systems failing</a:t>
            </a:r>
            <a:r>
              <a:rPr lang="en-US" dirty="0"/>
              <a:t> to maintain standards or prevent abuse by rogue officers</a:t>
            </a:r>
          </a:p>
          <a:p>
            <a:r>
              <a:rPr lang="en-US" b="1" dirty="0"/>
              <a:t>Outdated technology </a:t>
            </a:r>
            <a:r>
              <a:rPr lang="en-US" dirty="0"/>
              <a:t>holding policing back. I mean the Police National Computer is now 50 years old. It was cutting-edge when I was 5. </a:t>
            </a:r>
            <a:endParaRPr lang="en-GB" dirty="0"/>
          </a:p>
        </p:txBody>
      </p:sp>
    </p:spTree>
    <p:extLst>
      <p:ext uri="{BB962C8B-B14F-4D97-AF65-F5344CB8AC3E}">
        <p14:creationId xmlns:p14="http://schemas.microsoft.com/office/powerpoint/2010/main" val="4016189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3E41E3-681A-93FC-A7ED-01A07BEDCFDE}"/>
              </a:ext>
            </a:extLst>
          </p:cNvPr>
          <p:cNvSpPr>
            <a:spLocks noGrp="1"/>
          </p:cNvSpPr>
          <p:nvPr>
            <p:ph type="title"/>
          </p:nvPr>
        </p:nvSpPr>
        <p:spPr>
          <a:xfrm>
            <a:off x="686834" y="1153572"/>
            <a:ext cx="3200400" cy="4461163"/>
          </a:xfrm>
        </p:spPr>
        <p:txBody>
          <a:bodyPr>
            <a:normAutofit/>
          </a:bodyPr>
          <a:lstStyle/>
          <a:p>
            <a:r>
              <a:rPr lang="en-GB">
                <a:solidFill>
                  <a:srgbClr val="FFFFFF"/>
                </a:solidFill>
              </a:rPr>
              <a:t>Government criticism of the police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DACB3B-8D5B-54BA-7757-826E445E8376}"/>
              </a:ext>
            </a:extLst>
          </p:cNvPr>
          <p:cNvSpPr>
            <a:spLocks noGrp="1"/>
          </p:cNvSpPr>
          <p:nvPr>
            <p:ph idx="1"/>
          </p:nvPr>
        </p:nvSpPr>
        <p:spPr>
          <a:xfrm>
            <a:off x="4447308" y="591344"/>
            <a:ext cx="6906491" cy="5585619"/>
          </a:xfrm>
        </p:spPr>
        <p:txBody>
          <a:bodyPr anchor="ctr">
            <a:normAutofit/>
          </a:bodyPr>
          <a:lstStyle/>
          <a:p>
            <a:r>
              <a:rPr lang="en-GB" dirty="0"/>
              <a:t>Cuts, conflict and fragmentation</a:t>
            </a:r>
          </a:p>
          <a:p>
            <a:r>
              <a:rPr lang="en-GB" dirty="0"/>
              <a:t>Government criticism, including former Home Secretary’s, instead of rolling up the sleeves and working in partnership</a:t>
            </a:r>
          </a:p>
          <a:p>
            <a:r>
              <a:rPr lang="en-GB" dirty="0"/>
              <a:t>Police cannot do the job they signed up for</a:t>
            </a:r>
          </a:p>
          <a:p>
            <a:r>
              <a:rPr lang="en-GB" dirty="0"/>
              <a:t>Policing by consent is in peril</a:t>
            </a:r>
          </a:p>
          <a:p>
            <a:r>
              <a:rPr lang="en-GB" dirty="0"/>
              <a:t>Victims and communities feel let down</a:t>
            </a:r>
          </a:p>
        </p:txBody>
      </p:sp>
    </p:spTree>
    <p:extLst>
      <p:ext uri="{BB962C8B-B14F-4D97-AF65-F5344CB8AC3E}">
        <p14:creationId xmlns:p14="http://schemas.microsoft.com/office/powerpoint/2010/main" val="1517123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F59BA-C086-7117-E54E-142EE209D74B}"/>
              </a:ext>
            </a:extLst>
          </p:cNvPr>
          <p:cNvSpPr>
            <a:spLocks noGrp="1"/>
          </p:cNvSpPr>
          <p:nvPr>
            <p:ph type="title"/>
          </p:nvPr>
        </p:nvSpPr>
        <p:spPr>
          <a:xfrm>
            <a:off x="686834" y="1153572"/>
            <a:ext cx="3200400" cy="4461163"/>
          </a:xfrm>
        </p:spPr>
        <p:txBody>
          <a:bodyPr>
            <a:normAutofit/>
          </a:bodyPr>
          <a:lstStyle/>
          <a:p>
            <a:r>
              <a:rPr lang="en-GB">
                <a:solidFill>
                  <a:srgbClr val="FFFFFF"/>
                </a:solidFill>
              </a:rPr>
              <a:t>Mission for Safer Streets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6BA5448-A1F7-DA27-CDF3-87B6887BDE88}"/>
              </a:ext>
            </a:extLst>
          </p:cNvPr>
          <p:cNvSpPr>
            <a:spLocks noGrp="1"/>
          </p:cNvSpPr>
          <p:nvPr>
            <p:ph idx="1"/>
          </p:nvPr>
        </p:nvSpPr>
        <p:spPr>
          <a:xfrm>
            <a:off x="4447308" y="591344"/>
            <a:ext cx="6906491" cy="5585619"/>
          </a:xfrm>
        </p:spPr>
        <p:txBody>
          <a:bodyPr anchor="ctr">
            <a:normAutofit/>
          </a:bodyPr>
          <a:lstStyle/>
          <a:p>
            <a:r>
              <a:rPr lang="en-US" dirty="0"/>
              <a:t>Unprecedented ambition to </a:t>
            </a:r>
            <a:r>
              <a:rPr lang="en-US" b="1" dirty="0"/>
              <a:t>halve violence against women and girls</a:t>
            </a:r>
          </a:p>
          <a:p>
            <a:r>
              <a:rPr lang="en-US" b="1" dirty="0"/>
              <a:t>Halve the knife crime </a:t>
            </a:r>
            <a:r>
              <a:rPr lang="en-US" dirty="0"/>
              <a:t>that devastates young lives in a decade</a:t>
            </a:r>
          </a:p>
          <a:p>
            <a:r>
              <a:rPr lang="en-US" b="1" dirty="0"/>
              <a:t>Build confidence </a:t>
            </a:r>
            <a:r>
              <a:rPr lang="en-US" dirty="0"/>
              <a:t>in policing and the criminal justice system</a:t>
            </a:r>
          </a:p>
          <a:p>
            <a:r>
              <a:rPr lang="en-US" dirty="0"/>
              <a:t>Restore the </a:t>
            </a:r>
            <a:r>
              <a:rPr lang="en-US" b="1" dirty="0"/>
              <a:t>public sense of safety </a:t>
            </a:r>
            <a:r>
              <a:rPr lang="en-US" dirty="0"/>
              <a:t>on our streets.</a:t>
            </a:r>
            <a:endParaRPr lang="en-GB" dirty="0"/>
          </a:p>
        </p:txBody>
      </p:sp>
    </p:spTree>
    <p:extLst>
      <p:ext uri="{BB962C8B-B14F-4D97-AF65-F5344CB8AC3E}">
        <p14:creationId xmlns:p14="http://schemas.microsoft.com/office/powerpoint/2010/main" val="2676275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043C6-87C6-D710-D2BA-DFF0B66BA829}"/>
              </a:ext>
            </a:extLst>
          </p:cNvPr>
          <p:cNvSpPr>
            <a:spLocks noGrp="1"/>
          </p:cNvSpPr>
          <p:nvPr>
            <p:ph type="title"/>
          </p:nvPr>
        </p:nvSpPr>
        <p:spPr>
          <a:xfrm>
            <a:off x="686834" y="1153572"/>
            <a:ext cx="3200400" cy="4461163"/>
          </a:xfrm>
        </p:spPr>
        <p:txBody>
          <a:bodyPr>
            <a:normAutofit/>
          </a:bodyPr>
          <a:lstStyle/>
          <a:p>
            <a:r>
              <a:rPr lang="en-GB">
                <a:solidFill>
                  <a:srgbClr val="FFFFFF"/>
                </a:solidFill>
              </a:rPr>
              <a:t>Reduce harm, rebuild confidence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1F7716D-3D0B-9FF4-54B6-39B4CAB06A15}"/>
              </a:ext>
            </a:extLst>
          </p:cNvPr>
          <p:cNvSpPr>
            <a:spLocks noGrp="1"/>
          </p:cNvSpPr>
          <p:nvPr>
            <p:ph idx="1"/>
          </p:nvPr>
        </p:nvSpPr>
        <p:spPr>
          <a:xfrm>
            <a:off x="4447308" y="591344"/>
            <a:ext cx="6906491" cy="5585619"/>
          </a:xfrm>
        </p:spPr>
        <p:txBody>
          <a:bodyPr anchor="ctr">
            <a:normAutofit/>
          </a:bodyPr>
          <a:lstStyle/>
          <a:p>
            <a:r>
              <a:rPr lang="en-US" dirty="0"/>
              <a:t>A mission rooted in responsibility and in our values</a:t>
            </a:r>
          </a:p>
          <a:p>
            <a:r>
              <a:rPr lang="en-US" dirty="0"/>
              <a:t>… that security is the foundation of opportunity</a:t>
            </a:r>
          </a:p>
          <a:p>
            <a:r>
              <a:rPr lang="en-US" dirty="0"/>
              <a:t>… that families can’t thrive if they don’t feel safe</a:t>
            </a:r>
          </a:p>
          <a:p>
            <a:r>
              <a:rPr lang="en-US" dirty="0"/>
              <a:t>… that communities can’t be strong if they don’t feel secure</a:t>
            </a:r>
          </a:p>
          <a:p>
            <a:r>
              <a:rPr lang="en-US" dirty="0"/>
              <a:t> A mission for the whole of government, for institutions across the country, and for every one of our communities.</a:t>
            </a:r>
            <a:endParaRPr lang="en-GB" dirty="0"/>
          </a:p>
        </p:txBody>
      </p:sp>
    </p:spTree>
    <p:extLst>
      <p:ext uri="{BB962C8B-B14F-4D97-AF65-F5344CB8AC3E}">
        <p14:creationId xmlns:p14="http://schemas.microsoft.com/office/powerpoint/2010/main" val="3668705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508DB1-502C-D8F1-2DF4-1E25A71FBD34}"/>
              </a:ext>
            </a:extLst>
          </p:cNvPr>
          <p:cNvSpPr>
            <a:spLocks noGrp="1"/>
          </p:cNvSpPr>
          <p:nvPr>
            <p:ph type="title"/>
          </p:nvPr>
        </p:nvSpPr>
        <p:spPr>
          <a:xfrm>
            <a:off x="686834" y="1153572"/>
            <a:ext cx="3200400" cy="4461163"/>
          </a:xfrm>
        </p:spPr>
        <p:txBody>
          <a:bodyPr>
            <a:normAutofit/>
          </a:bodyPr>
          <a:lstStyle/>
          <a:p>
            <a:r>
              <a:rPr lang="en-GB">
                <a:solidFill>
                  <a:srgbClr val="FFFFFF"/>
                </a:solidFill>
              </a:rPr>
              <a:t>Pounds and priorities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D5C0E0E-6E37-70A6-0E32-5B8744EA60BF}"/>
              </a:ext>
            </a:extLst>
          </p:cNvPr>
          <p:cNvSpPr>
            <a:spLocks noGrp="1"/>
          </p:cNvSpPr>
          <p:nvPr>
            <p:ph idx="1"/>
          </p:nvPr>
        </p:nvSpPr>
        <p:spPr>
          <a:xfrm>
            <a:off x="4447308" y="591344"/>
            <a:ext cx="6906491" cy="5585619"/>
          </a:xfrm>
        </p:spPr>
        <p:txBody>
          <a:bodyPr anchor="ctr">
            <a:normAutofit/>
          </a:bodyPr>
          <a:lstStyle/>
          <a:p>
            <a:r>
              <a:rPr lang="en-US" sz="2400"/>
              <a:t>Half a billion pounds increase, including over £260m for the core grant </a:t>
            </a:r>
          </a:p>
          <a:p>
            <a:r>
              <a:rPr lang="en-US" sz="2400"/>
              <a:t>Additional funding for </a:t>
            </a:r>
            <a:r>
              <a:rPr lang="en-US" sz="2400" err="1"/>
              <a:t>neighbourhood</a:t>
            </a:r>
            <a:r>
              <a:rPr lang="en-US" sz="2400"/>
              <a:t> policing, counter-terrorism and the National Crime Agency</a:t>
            </a:r>
          </a:p>
          <a:p>
            <a:r>
              <a:rPr lang="en-US" sz="2400"/>
              <a:t>New collaboration and efficiencies </a:t>
            </a:r>
            <a:r>
              <a:rPr lang="en-US" sz="2400" err="1"/>
              <a:t>programme</a:t>
            </a:r>
            <a:endParaRPr lang="en-US" sz="2400"/>
          </a:p>
          <a:p>
            <a:r>
              <a:rPr lang="en-US" sz="2400"/>
              <a:t>Across forces - </a:t>
            </a:r>
            <a:r>
              <a:rPr lang="en-US" sz="2400" b="0" i="0">
                <a:effectLst/>
                <a:latin typeface="GDS Transport"/>
              </a:rPr>
              <a:t>with energy contracts, IT contracts, fleet contracts – with the potential to save you hundreds of millions of pounds over the next few years to put back into front line policing</a:t>
            </a:r>
          </a:p>
          <a:p>
            <a:r>
              <a:rPr lang="en-US" sz="2400"/>
              <a:t>Tackling the bureaucracy that drags policing down – including reforms on redaction, and use of new technology – to free up more time for officers to get back on the frontline </a:t>
            </a:r>
          </a:p>
          <a:p>
            <a:endParaRPr lang="en-GB" sz="2400"/>
          </a:p>
        </p:txBody>
      </p:sp>
    </p:spTree>
    <p:extLst>
      <p:ext uri="{BB962C8B-B14F-4D97-AF65-F5344CB8AC3E}">
        <p14:creationId xmlns:p14="http://schemas.microsoft.com/office/powerpoint/2010/main" val="2004821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4B3D38-EEB8-4C5F-B12B-07597D7CD77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2892CC-F1AF-21B5-AA32-0F5BC586C6F0}"/>
              </a:ext>
            </a:extLst>
          </p:cNvPr>
          <p:cNvSpPr>
            <a:spLocks noGrp="1"/>
          </p:cNvSpPr>
          <p:nvPr>
            <p:ph type="title"/>
          </p:nvPr>
        </p:nvSpPr>
        <p:spPr>
          <a:xfrm>
            <a:off x="686834" y="1153572"/>
            <a:ext cx="3200400" cy="4461163"/>
          </a:xfrm>
        </p:spPr>
        <p:txBody>
          <a:bodyPr>
            <a:normAutofit/>
          </a:bodyPr>
          <a:lstStyle/>
          <a:p>
            <a:r>
              <a:rPr lang="en-GB">
                <a:solidFill>
                  <a:srgbClr val="FFFFFF"/>
                </a:solidFill>
              </a:rPr>
              <a:t>A new road map for policing reform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CF22AA3-C598-9811-3B09-0A66DEE605DD}"/>
              </a:ext>
            </a:extLst>
          </p:cNvPr>
          <p:cNvSpPr>
            <a:spLocks noGrp="1"/>
          </p:cNvSpPr>
          <p:nvPr>
            <p:ph idx="1"/>
          </p:nvPr>
        </p:nvSpPr>
        <p:spPr>
          <a:xfrm>
            <a:off x="4447308" y="591344"/>
            <a:ext cx="6906491" cy="5585619"/>
          </a:xfrm>
        </p:spPr>
        <p:txBody>
          <a:bodyPr anchor="ctr">
            <a:normAutofit/>
          </a:bodyPr>
          <a:lstStyle/>
          <a:p>
            <a:pPr marL="0" indent="0">
              <a:buNone/>
            </a:pPr>
            <a:r>
              <a:rPr lang="en-GB" dirty="0"/>
              <a:t>A </a:t>
            </a:r>
            <a:r>
              <a:rPr lang="en-US" b="0" i="0" dirty="0">
                <a:effectLst/>
                <a:latin typeface="GDS Transport"/>
              </a:rPr>
              <a:t>new </a:t>
            </a:r>
            <a:r>
              <a:rPr lang="en-US" b="1" i="0" dirty="0">
                <a:effectLst/>
                <a:latin typeface="GDS Transport"/>
              </a:rPr>
              <a:t>white paper on policing in 2025</a:t>
            </a:r>
            <a:r>
              <a:rPr lang="en-US" b="0" i="0" dirty="0">
                <a:effectLst/>
                <a:latin typeface="GDS Transport"/>
              </a:rPr>
              <a:t>: t</a:t>
            </a:r>
            <a:r>
              <a:rPr lang="en-US" dirty="0"/>
              <a:t>echnology, future workforce, from how the policing system can work better to tackle fast changing crime, to leadership and culture</a:t>
            </a:r>
          </a:p>
          <a:p>
            <a:pPr marL="0" indent="0">
              <a:buNone/>
            </a:pPr>
            <a:r>
              <a:rPr lang="en-US" dirty="0"/>
              <a:t>Four key areas of reform: </a:t>
            </a:r>
          </a:p>
          <a:p>
            <a:pPr marL="514350" indent="-514350">
              <a:buFont typeface="+mj-lt"/>
              <a:buAutoNum type="arabicPeriod"/>
            </a:pPr>
            <a:r>
              <a:rPr lang="en-US" dirty="0" err="1"/>
              <a:t>Neighbourhood</a:t>
            </a:r>
            <a:r>
              <a:rPr lang="en-US" dirty="0"/>
              <a:t> policing</a:t>
            </a:r>
          </a:p>
          <a:p>
            <a:pPr marL="514350" indent="-514350">
              <a:buFont typeface="+mj-lt"/>
              <a:buAutoNum type="arabicPeriod"/>
            </a:pPr>
            <a:r>
              <a:rPr lang="en-US" dirty="0"/>
              <a:t>Police performance </a:t>
            </a:r>
          </a:p>
          <a:p>
            <a:pPr marL="514350" indent="-514350">
              <a:buFont typeface="+mj-lt"/>
              <a:buAutoNum type="arabicPeriod"/>
            </a:pPr>
            <a:r>
              <a:rPr lang="en-US" dirty="0"/>
              <a:t>Structures and capabilities </a:t>
            </a:r>
          </a:p>
          <a:p>
            <a:pPr marL="514350" indent="-514350">
              <a:buFont typeface="+mj-lt"/>
              <a:buAutoNum type="arabicPeriod"/>
            </a:pPr>
            <a:r>
              <a:rPr lang="en-US" dirty="0"/>
              <a:t>Crime prevention </a:t>
            </a:r>
          </a:p>
          <a:p>
            <a:pPr marL="0" indent="0">
              <a:buNone/>
            </a:pPr>
            <a:r>
              <a:rPr lang="en-US" dirty="0"/>
              <a:t> </a:t>
            </a:r>
            <a:endParaRPr lang="en-GB" dirty="0"/>
          </a:p>
        </p:txBody>
      </p:sp>
    </p:spTree>
    <p:extLst>
      <p:ext uri="{BB962C8B-B14F-4D97-AF65-F5344CB8AC3E}">
        <p14:creationId xmlns:p14="http://schemas.microsoft.com/office/powerpoint/2010/main" val="1512636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5" presetClass="emph" presetSubtype="0" grpId="0" nodeType="clickEffect">
                                  <p:stCondLst>
                                    <p:cond delay="0"/>
                                  </p:stCondLst>
                                  <p:iterate type="lt">
                                    <p:tmAbs val="25"/>
                                  </p:iterate>
                                  <p:childTnLst>
                                    <p:set>
                                      <p:cBhvr override="childStyle">
                                        <p:cTn id="12" dur="indefinite"/>
                                        <p:tgtEl>
                                          <p:spTgt spid="3">
                                            <p:txEl>
                                              <p:pRg st="1" end="1"/>
                                            </p:txEl>
                                          </p:spTgt>
                                        </p:tgtEl>
                                        <p:attrNameLst>
                                          <p:attrName>style.fontWeight</p:attrName>
                                        </p:attrNameLst>
                                      </p:cBhvr>
                                      <p:to>
                                        <p:strVal val="bold"/>
                                      </p:to>
                                    </p:set>
                                  </p:childTnLst>
                                </p:cTn>
                              </p:par>
                              <p:par>
                                <p:cTn id="13" presetID="15" presetClass="emph" presetSubtype="0" grpId="0" nodeType="withEffect">
                                  <p:stCondLst>
                                    <p:cond delay="0"/>
                                  </p:stCondLst>
                                  <p:iterate type="lt">
                                    <p:tmAbs val="25"/>
                                  </p:iterate>
                                  <p:childTnLst>
                                    <p:set>
                                      <p:cBhvr override="childStyle">
                                        <p:cTn id="14" dur="indefinite"/>
                                        <p:tgtEl>
                                          <p:spTgt spid="3">
                                            <p:txEl>
                                              <p:pRg st="2" end="2"/>
                                            </p:txEl>
                                          </p:spTgt>
                                        </p:tgtEl>
                                        <p:attrNameLst>
                                          <p:attrName>style.fontWeight</p:attrName>
                                        </p:attrNameLst>
                                      </p:cBhvr>
                                      <p:to>
                                        <p:strVal val="bold"/>
                                      </p:to>
                                    </p:set>
                                  </p:childTnLst>
                                </p:cTn>
                              </p:par>
                              <p:par>
                                <p:cTn id="15" presetID="15" presetClass="emph" presetSubtype="0" grpId="0" nodeType="withEffect">
                                  <p:stCondLst>
                                    <p:cond delay="0"/>
                                  </p:stCondLst>
                                  <p:iterate type="lt">
                                    <p:tmAbs val="25"/>
                                  </p:iterate>
                                  <p:childTnLst>
                                    <p:set>
                                      <p:cBhvr override="childStyle">
                                        <p:cTn id="16" dur="indefinite"/>
                                        <p:tgtEl>
                                          <p:spTgt spid="3">
                                            <p:txEl>
                                              <p:pRg st="3" end="3"/>
                                            </p:txEl>
                                          </p:spTgt>
                                        </p:tgtEl>
                                        <p:attrNameLst>
                                          <p:attrName>style.fontWeight</p:attrName>
                                        </p:attrNameLst>
                                      </p:cBhvr>
                                      <p:to>
                                        <p:strVal val="bold"/>
                                      </p:to>
                                    </p:set>
                                  </p:childTnLst>
                                </p:cTn>
                              </p:par>
                              <p:par>
                                <p:cTn id="17" presetID="15" presetClass="emph" presetSubtype="0" grpId="0" nodeType="withEffect">
                                  <p:stCondLst>
                                    <p:cond delay="0"/>
                                  </p:stCondLst>
                                  <p:iterate type="lt">
                                    <p:tmAbs val="25"/>
                                  </p:iterate>
                                  <p:childTnLst>
                                    <p:set>
                                      <p:cBhvr override="childStyle">
                                        <p:cTn id="18" dur="indefinite"/>
                                        <p:tgtEl>
                                          <p:spTgt spid="3">
                                            <p:txEl>
                                              <p:pRg st="4" end="4"/>
                                            </p:txEl>
                                          </p:spTgt>
                                        </p:tgtEl>
                                        <p:attrNameLst>
                                          <p:attrName>style.fontWeight</p:attrName>
                                        </p:attrNameLst>
                                      </p:cBhvr>
                                      <p:to>
                                        <p:strVal val="bold"/>
                                      </p:to>
                                    </p:set>
                                  </p:childTnLst>
                                </p:cTn>
                              </p:par>
                              <p:par>
                                <p:cTn id="19" presetID="15" presetClass="emph" presetSubtype="0" grpId="0" nodeType="withEffect">
                                  <p:stCondLst>
                                    <p:cond delay="0"/>
                                  </p:stCondLst>
                                  <p:iterate type="lt">
                                    <p:tmAbs val="25"/>
                                  </p:iterate>
                                  <p:childTnLst>
                                    <p:set>
                                      <p:cBhvr override="childStyle">
                                        <p:cTn id="20" dur="indefinite"/>
                                        <p:tgtEl>
                                          <p:spTgt spid="3">
                                            <p:txEl>
                                              <p:pRg st="5" end="5"/>
                                            </p:txEl>
                                          </p:spTgt>
                                        </p:tgtEl>
                                        <p:attrNameLst>
                                          <p:attrName>style.fontWeight</p:attrName>
                                        </p:attrNameLst>
                                      </p:cBhvr>
                                      <p:to>
                                        <p:strVal val="bold"/>
                                      </p:to>
                                    </p:se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520D40-C670-14EC-1E31-FF6BE5488BD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C7FFA9-73EF-39C0-994B-C78F877C9761}"/>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1. Neighbourhood Policing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1EFDEE4-FCC0-5991-52D5-FEC56406D21F}"/>
              </a:ext>
            </a:extLst>
          </p:cNvPr>
          <p:cNvSpPr>
            <a:spLocks noGrp="1"/>
          </p:cNvSpPr>
          <p:nvPr>
            <p:ph idx="1"/>
          </p:nvPr>
        </p:nvSpPr>
        <p:spPr>
          <a:xfrm>
            <a:off x="4447308" y="591344"/>
            <a:ext cx="6906491" cy="5585619"/>
          </a:xfrm>
        </p:spPr>
        <p:txBody>
          <a:bodyPr anchor="ctr">
            <a:normAutofit/>
          </a:bodyPr>
          <a:lstStyle/>
          <a:p>
            <a:r>
              <a:rPr lang="en-GB" dirty="0"/>
              <a:t>Over a decade ago you warned austerity was damaging community policing</a:t>
            </a:r>
          </a:p>
          <a:p>
            <a:r>
              <a:rPr lang="en-US" dirty="0"/>
              <a:t>Even after the previous government reversed the reduction in the overall number of officers, policing has not returned to our streets.  </a:t>
            </a:r>
          </a:p>
          <a:p>
            <a:r>
              <a:rPr lang="en-US" dirty="0"/>
              <a:t>There are still fewer officers in </a:t>
            </a:r>
            <a:r>
              <a:rPr lang="en-US" dirty="0" err="1"/>
              <a:t>neighbourhood</a:t>
            </a:r>
            <a:r>
              <a:rPr lang="en-US" dirty="0"/>
              <a:t> teams, the proportion of the public who say they never see an officer on the beat has doubled, and the number of PCSOs has halved</a:t>
            </a:r>
          </a:p>
          <a:p>
            <a:r>
              <a:rPr lang="en-US" b="1" dirty="0"/>
              <a:t>Local officers and PCSOs who know their patch are the building blocks</a:t>
            </a:r>
            <a:endParaRPr lang="en-GB" b="1" dirty="0"/>
          </a:p>
        </p:txBody>
      </p:sp>
    </p:spTree>
    <p:extLst>
      <p:ext uri="{BB962C8B-B14F-4D97-AF65-F5344CB8AC3E}">
        <p14:creationId xmlns:p14="http://schemas.microsoft.com/office/powerpoint/2010/main" val="1747686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DAEFA70-3C36-2B7B-93F0-40534D9F678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B63F34-C5FB-0445-8792-CEEF0C98E952}"/>
              </a:ext>
            </a:extLst>
          </p:cNvPr>
          <p:cNvSpPr>
            <a:spLocks noGrp="1"/>
          </p:cNvSpPr>
          <p:nvPr>
            <p:ph type="title"/>
          </p:nvPr>
        </p:nvSpPr>
        <p:spPr>
          <a:xfrm>
            <a:off x="686834" y="1153572"/>
            <a:ext cx="3200400" cy="4461163"/>
          </a:xfrm>
        </p:spPr>
        <p:txBody>
          <a:bodyPr>
            <a:normAutofit/>
          </a:bodyPr>
          <a:lstStyle/>
          <a:p>
            <a:r>
              <a:rPr lang="en-GB">
                <a:solidFill>
                  <a:srgbClr val="FFFFFF"/>
                </a:solidFill>
              </a:rPr>
              <a:t>2. Policing Performance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7A39F32-D4F2-E5D7-878F-58E0FCCB787E}"/>
              </a:ext>
            </a:extLst>
          </p:cNvPr>
          <p:cNvSpPr>
            <a:spLocks noGrp="1"/>
          </p:cNvSpPr>
          <p:nvPr>
            <p:ph idx="1"/>
          </p:nvPr>
        </p:nvSpPr>
        <p:spPr>
          <a:xfrm>
            <a:off x="4447308" y="591344"/>
            <a:ext cx="6906491" cy="5585619"/>
          </a:xfrm>
        </p:spPr>
        <p:txBody>
          <a:bodyPr anchor="ctr">
            <a:normAutofit/>
          </a:bodyPr>
          <a:lstStyle/>
          <a:p>
            <a:r>
              <a:rPr lang="en-US" b="1" dirty="0"/>
              <a:t>A new approach to raising performance and standards </a:t>
            </a:r>
            <a:r>
              <a:rPr lang="en-US" dirty="0"/>
              <a:t>across every force  </a:t>
            </a:r>
          </a:p>
          <a:p>
            <a:r>
              <a:rPr lang="en-US" dirty="0"/>
              <a:t>Let me be clear – if you are a victim of stalking or domestic abuse, shop theft or street theft, burglary or car crime, you have a right to expect that wherever you are in the country, you will get a high-quality response  </a:t>
            </a:r>
          </a:p>
          <a:p>
            <a:r>
              <a:rPr lang="en-US" dirty="0"/>
              <a:t>And you have a right to expect that everyone – from local police leaders to the Home Secretary – is working to drive up those standards</a:t>
            </a:r>
          </a:p>
        </p:txBody>
      </p:sp>
    </p:spTree>
    <p:extLst>
      <p:ext uri="{BB962C8B-B14F-4D97-AF65-F5344CB8AC3E}">
        <p14:creationId xmlns:p14="http://schemas.microsoft.com/office/powerpoint/2010/main" val="19669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3BFB49-50B7-786C-5948-FAF80F1D870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829D24-33FC-5C7F-8C3E-A24FE5A31466}"/>
              </a:ext>
            </a:extLst>
          </p:cNvPr>
          <p:cNvSpPr>
            <a:spLocks noGrp="1"/>
          </p:cNvSpPr>
          <p:nvPr>
            <p:ph type="title"/>
          </p:nvPr>
        </p:nvSpPr>
        <p:spPr>
          <a:xfrm>
            <a:off x="686834" y="1153572"/>
            <a:ext cx="3200400" cy="4461163"/>
          </a:xfrm>
        </p:spPr>
        <p:txBody>
          <a:bodyPr>
            <a:normAutofit/>
          </a:bodyPr>
          <a:lstStyle/>
          <a:p>
            <a:r>
              <a:rPr lang="en-GB">
                <a:solidFill>
                  <a:srgbClr val="FFFFFF"/>
                </a:solidFill>
              </a:rPr>
              <a:t>2. Policing Performance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B1FBD75-F9DC-5CC9-5554-8315D241FF47}"/>
              </a:ext>
            </a:extLst>
          </p:cNvPr>
          <p:cNvSpPr>
            <a:spLocks noGrp="1"/>
          </p:cNvSpPr>
          <p:nvPr>
            <p:ph idx="1"/>
          </p:nvPr>
        </p:nvSpPr>
        <p:spPr>
          <a:xfrm>
            <a:off x="4447308" y="591344"/>
            <a:ext cx="6906491" cy="5585619"/>
          </a:xfrm>
        </p:spPr>
        <p:txBody>
          <a:bodyPr anchor="ctr">
            <a:normAutofit/>
          </a:bodyPr>
          <a:lstStyle/>
          <a:p>
            <a:r>
              <a:rPr lang="en-US" b="1" dirty="0"/>
              <a:t>A new national performance framework</a:t>
            </a:r>
          </a:p>
          <a:p>
            <a:r>
              <a:rPr lang="en-US" dirty="0"/>
              <a:t>Based in the Home Office this unit will work with you, and with the NPCC, the College of Policing, Inspectorate, and the APCC to draw up a clear agreed performance framework</a:t>
            </a:r>
          </a:p>
          <a:p>
            <a:r>
              <a:rPr lang="en-US" dirty="0"/>
              <a:t>Trends, standards, performance and consistency</a:t>
            </a:r>
          </a:p>
          <a:p>
            <a:r>
              <a:rPr lang="en-US" dirty="0"/>
              <a:t> Strong focus on our mission</a:t>
            </a:r>
          </a:p>
          <a:p>
            <a:endParaRPr lang="en-US" dirty="0"/>
          </a:p>
        </p:txBody>
      </p:sp>
    </p:spTree>
    <p:extLst>
      <p:ext uri="{BB962C8B-B14F-4D97-AF65-F5344CB8AC3E}">
        <p14:creationId xmlns:p14="http://schemas.microsoft.com/office/powerpoint/2010/main" val="2950063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805300-2574-F4A7-8260-2F50CA4579FB}"/>
              </a:ext>
            </a:extLst>
          </p:cNvPr>
          <p:cNvSpPr>
            <a:spLocks noGrp="1"/>
          </p:cNvSpPr>
          <p:nvPr>
            <p:ph type="title"/>
          </p:nvPr>
        </p:nvSpPr>
        <p:spPr>
          <a:xfrm>
            <a:off x="686834" y="1153572"/>
            <a:ext cx="3200400" cy="4461163"/>
          </a:xfrm>
        </p:spPr>
        <p:txBody>
          <a:bodyPr>
            <a:normAutofit/>
          </a:bodyPr>
          <a:lstStyle/>
          <a:p>
            <a:r>
              <a:rPr lang="en-GB">
                <a:solidFill>
                  <a:srgbClr val="FFFFFF"/>
                </a:solidFill>
              </a:rPr>
              <a:t>3. Structure and Capabilities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25D95EB-A96B-807B-70C5-EE6DBAD4E52A}"/>
              </a:ext>
            </a:extLst>
          </p:cNvPr>
          <p:cNvSpPr>
            <a:spLocks noGrp="1"/>
          </p:cNvSpPr>
          <p:nvPr>
            <p:ph idx="1"/>
          </p:nvPr>
        </p:nvSpPr>
        <p:spPr>
          <a:xfrm>
            <a:off x="4447308" y="591344"/>
            <a:ext cx="6906491" cy="5585619"/>
          </a:xfrm>
        </p:spPr>
        <p:txBody>
          <a:bodyPr anchor="ctr">
            <a:normAutofit/>
          </a:bodyPr>
          <a:lstStyle/>
          <a:p>
            <a:r>
              <a:rPr lang="en-GB" dirty="0"/>
              <a:t>Better co-ordination</a:t>
            </a:r>
          </a:p>
          <a:p>
            <a:r>
              <a:rPr lang="en-US" dirty="0"/>
              <a:t>Co-ordinated public order response we saw in August, between police forces across the country, was vital to showing that the criminals responsible for that violence would not get away with it.  </a:t>
            </a:r>
          </a:p>
          <a:p>
            <a:r>
              <a:rPr lang="en-US" dirty="0"/>
              <a:t>Exemplary leadership and partnership shown by police leaders in this room</a:t>
            </a:r>
          </a:p>
          <a:p>
            <a:r>
              <a:rPr lang="en-US" dirty="0"/>
              <a:t>When I asked during those weeks why data and intelligence sharing was so slow, and information so hard to obtain, the answer I got was: “it is like this all the time”, and that is not good enough. </a:t>
            </a:r>
            <a:endParaRPr lang="en-GB" dirty="0"/>
          </a:p>
        </p:txBody>
      </p:sp>
    </p:spTree>
    <p:extLst>
      <p:ext uri="{BB962C8B-B14F-4D97-AF65-F5344CB8AC3E}">
        <p14:creationId xmlns:p14="http://schemas.microsoft.com/office/powerpoint/2010/main" val="2840257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6C98A3-89E0-0DBF-13D0-DFA0C2E87E5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48CA7A-73C7-77A1-5D94-91391AD6AB0E}"/>
              </a:ext>
            </a:extLst>
          </p:cNvPr>
          <p:cNvSpPr>
            <a:spLocks noGrp="1"/>
          </p:cNvSpPr>
          <p:nvPr>
            <p:ph type="title"/>
          </p:nvPr>
        </p:nvSpPr>
        <p:spPr>
          <a:xfrm>
            <a:off x="686834" y="1153572"/>
            <a:ext cx="3200400" cy="4461163"/>
          </a:xfrm>
        </p:spPr>
        <p:txBody>
          <a:bodyPr>
            <a:normAutofit/>
          </a:bodyPr>
          <a:lstStyle/>
          <a:p>
            <a:r>
              <a:rPr lang="en-GB">
                <a:solidFill>
                  <a:srgbClr val="FFFFFF"/>
                </a:solidFill>
              </a:rPr>
              <a:t>3. Structure and Capabilities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15271EA-714F-068C-BA81-A9786C518141}"/>
              </a:ext>
            </a:extLst>
          </p:cNvPr>
          <p:cNvSpPr>
            <a:spLocks noGrp="1"/>
          </p:cNvSpPr>
          <p:nvPr>
            <p:ph idx="1"/>
          </p:nvPr>
        </p:nvSpPr>
        <p:spPr>
          <a:xfrm>
            <a:off x="4447308" y="319088"/>
            <a:ext cx="6982692" cy="5857875"/>
          </a:xfrm>
        </p:spPr>
        <p:txBody>
          <a:bodyPr anchor="ctr">
            <a:normAutofit/>
          </a:bodyPr>
          <a:lstStyle/>
          <a:p>
            <a:r>
              <a:rPr lang="en-US" sz="2200" b="1" dirty="0"/>
              <a:t>Forensics held back by uncoordinated funding and fragmented governance</a:t>
            </a:r>
            <a:r>
              <a:rPr lang="en-US" sz="2200" dirty="0"/>
              <a:t>, resulting in duplication of effort and an inability to implement strategic plans.  </a:t>
            </a:r>
          </a:p>
          <a:p>
            <a:r>
              <a:rPr lang="en-US" sz="2200" dirty="0"/>
              <a:t>Or police helicopters, where Police Chiefs and PCCs and mayors across the country are in </a:t>
            </a:r>
            <a:r>
              <a:rPr lang="en-US" sz="2200" b="1" dirty="0"/>
              <a:t>continual negotiation </a:t>
            </a:r>
            <a:r>
              <a:rPr lang="en-US" sz="2200" dirty="0"/>
              <a:t>on what next year’s funding should be. </a:t>
            </a:r>
          </a:p>
          <a:p>
            <a:r>
              <a:rPr lang="en-US" sz="2200" dirty="0"/>
              <a:t>Or </a:t>
            </a:r>
            <a:r>
              <a:rPr lang="en-US" sz="2200" b="1" dirty="0"/>
              <a:t>technology procurement where every force wrestles over and over again with the same questions about new software, IT changes or records management</a:t>
            </a:r>
            <a:r>
              <a:rPr lang="en-US" sz="2200" dirty="0"/>
              <a:t> – wasting time, pushing up costs and creating systems that aren’t even interoperable. Instead of technology driving great leaps forward in policing, too often it is holding policing back.  </a:t>
            </a:r>
          </a:p>
        </p:txBody>
      </p:sp>
    </p:spTree>
    <p:extLst>
      <p:ext uri="{BB962C8B-B14F-4D97-AF65-F5344CB8AC3E}">
        <p14:creationId xmlns:p14="http://schemas.microsoft.com/office/powerpoint/2010/main" val="3506012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119580-88B6-BA1F-A49C-6E255587CC7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461C39-588E-DA8E-6B75-BD5711B083D5}"/>
              </a:ext>
            </a:extLst>
          </p:cNvPr>
          <p:cNvSpPr>
            <a:spLocks noGrp="1"/>
          </p:cNvSpPr>
          <p:nvPr>
            <p:ph type="title"/>
          </p:nvPr>
        </p:nvSpPr>
        <p:spPr>
          <a:xfrm>
            <a:off x="686834" y="1153572"/>
            <a:ext cx="3200400" cy="4461163"/>
          </a:xfrm>
        </p:spPr>
        <p:txBody>
          <a:bodyPr>
            <a:normAutofit/>
          </a:bodyPr>
          <a:lstStyle/>
          <a:p>
            <a:r>
              <a:rPr lang="en-GB">
                <a:solidFill>
                  <a:srgbClr val="FFFFFF"/>
                </a:solidFill>
              </a:rPr>
              <a:t>National Centre of Policing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C994C9A-5DCA-5D39-C0DA-5691E3F24B6C}"/>
              </a:ext>
            </a:extLst>
          </p:cNvPr>
          <p:cNvSpPr>
            <a:spLocks noGrp="1"/>
          </p:cNvSpPr>
          <p:nvPr>
            <p:ph idx="1"/>
          </p:nvPr>
        </p:nvSpPr>
        <p:spPr>
          <a:xfrm>
            <a:off x="4447308" y="591344"/>
            <a:ext cx="6906491" cy="5585619"/>
          </a:xfrm>
        </p:spPr>
        <p:txBody>
          <a:bodyPr anchor="ctr">
            <a:normAutofit/>
          </a:bodyPr>
          <a:lstStyle/>
          <a:p>
            <a:r>
              <a:rPr lang="en-US" sz="2600" b="1" dirty="0"/>
              <a:t>Bring together crucial support services that local police forces can draw upon</a:t>
            </a:r>
            <a:r>
              <a:rPr lang="en-US" sz="2600" dirty="0"/>
              <a:t>, to raise standards, and improve efficiency.  </a:t>
            </a:r>
          </a:p>
          <a:p>
            <a:r>
              <a:rPr lang="en-US" sz="2600" dirty="0"/>
              <a:t>As a starting point, I see this body taking on responsibility for </a:t>
            </a:r>
            <a:r>
              <a:rPr lang="en-US" sz="2600" b="1" dirty="0"/>
              <a:t>existing shared services, national IT capabilities,</a:t>
            </a:r>
            <a:r>
              <a:rPr lang="en-US" sz="2600" dirty="0"/>
              <a:t> and force hosted national capabilities such as the National Police Air Service and Forensics.  </a:t>
            </a:r>
          </a:p>
          <a:p>
            <a:r>
              <a:rPr lang="en-US" sz="2600" dirty="0"/>
              <a:t>But looking further ahead, we will explore with you the opportunities to expand its remit, around those </a:t>
            </a:r>
            <a:r>
              <a:rPr lang="en-US" sz="2600" b="1" dirty="0"/>
              <a:t>operational responsibilities where effective coordination is critical for success</a:t>
            </a:r>
            <a:r>
              <a:rPr lang="en-US" sz="2600" dirty="0"/>
              <a:t>. </a:t>
            </a:r>
            <a:endParaRPr lang="en-GB" sz="2600" dirty="0"/>
          </a:p>
        </p:txBody>
      </p:sp>
    </p:spTree>
    <p:extLst>
      <p:ext uri="{BB962C8B-B14F-4D97-AF65-F5344CB8AC3E}">
        <p14:creationId xmlns:p14="http://schemas.microsoft.com/office/powerpoint/2010/main" val="2858649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424EF3-4682-20AE-DE97-BEF93E2CD5A3}"/>
              </a:ext>
            </a:extLst>
          </p:cNvPr>
          <p:cNvSpPr>
            <a:spLocks noGrp="1"/>
          </p:cNvSpPr>
          <p:nvPr>
            <p:ph type="title"/>
          </p:nvPr>
        </p:nvSpPr>
        <p:spPr>
          <a:xfrm>
            <a:off x="686834" y="1153572"/>
            <a:ext cx="3200400" cy="4461163"/>
          </a:xfrm>
        </p:spPr>
        <p:txBody>
          <a:bodyPr>
            <a:normAutofit/>
          </a:bodyPr>
          <a:lstStyle/>
          <a:p>
            <a:r>
              <a:rPr lang="en-GB">
                <a:solidFill>
                  <a:srgbClr val="FFFFFF"/>
                </a:solidFill>
              </a:rPr>
              <a:t>4. Crime Prevention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78D411-112A-EBB2-A199-F6ED523DE8EA}"/>
              </a:ext>
            </a:extLst>
          </p:cNvPr>
          <p:cNvSpPr>
            <a:spLocks noGrp="1"/>
          </p:cNvSpPr>
          <p:nvPr>
            <p:ph idx="1"/>
          </p:nvPr>
        </p:nvSpPr>
        <p:spPr>
          <a:xfrm>
            <a:off x="4447308" y="591344"/>
            <a:ext cx="6906491" cy="5585619"/>
          </a:xfrm>
        </p:spPr>
        <p:txBody>
          <a:bodyPr anchor="ctr">
            <a:normAutofit/>
          </a:bodyPr>
          <a:lstStyle/>
          <a:p>
            <a:r>
              <a:rPr lang="en-US" sz="2000" dirty="0"/>
              <a:t>Police and Crime Commissioners and Mayors in different corners of the country have driven important local work on crime prevention. But we need a new partnership with you</a:t>
            </a:r>
          </a:p>
          <a:p>
            <a:r>
              <a:rPr lang="en-US" sz="2000" b="1" dirty="0"/>
              <a:t>Shocked to discover how little the Home Office had been doing on prevention</a:t>
            </a:r>
            <a:r>
              <a:rPr lang="en-US" sz="2000" dirty="0"/>
              <a:t>. That has to change.  </a:t>
            </a:r>
          </a:p>
          <a:p>
            <a:r>
              <a:rPr lang="en-US" sz="2000" dirty="0"/>
              <a:t>Already we are driving new action from curbing knife sales to tackling mobile phone theft, but we need to go much further both locally and nationally, for the mission to be met.  </a:t>
            </a:r>
          </a:p>
          <a:p>
            <a:r>
              <a:rPr lang="en-US" sz="2000" dirty="0"/>
              <a:t>The roadmap for reform only works as a joint </a:t>
            </a:r>
            <a:r>
              <a:rPr lang="en-US" sz="2000" dirty="0" err="1"/>
              <a:t>programme</a:t>
            </a:r>
            <a:r>
              <a:rPr lang="en-US" sz="2000" dirty="0"/>
              <a:t>.  </a:t>
            </a:r>
          </a:p>
          <a:p>
            <a:r>
              <a:rPr lang="en-US" sz="2000" dirty="0"/>
              <a:t>That doesn’t mean there won’t be scrutiny, accountability, challenge or disagreement. Because of course there will.  </a:t>
            </a:r>
          </a:p>
          <a:p>
            <a:r>
              <a:rPr lang="en-US" sz="2000" dirty="0"/>
              <a:t>And it also means respecting the different constitutional roles that we respectively have to play. </a:t>
            </a:r>
            <a:endParaRPr lang="en-GB" sz="2000" dirty="0"/>
          </a:p>
        </p:txBody>
      </p:sp>
    </p:spTree>
    <p:extLst>
      <p:ext uri="{BB962C8B-B14F-4D97-AF65-F5344CB8AC3E}">
        <p14:creationId xmlns:p14="http://schemas.microsoft.com/office/powerpoint/2010/main" val="3266148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63C63F-D7DA-E72F-1E5E-A5B1DF118F5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B39C79-C227-CC69-9452-B742F23DE0C2}"/>
              </a:ext>
            </a:extLst>
          </p:cNvPr>
          <p:cNvSpPr>
            <a:spLocks noGrp="1"/>
          </p:cNvSpPr>
          <p:nvPr>
            <p:ph type="title"/>
          </p:nvPr>
        </p:nvSpPr>
        <p:spPr>
          <a:xfrm>
            <a:off x="686834" y="1153572"/>
            <a:ext cx="3200400" cy="4461163"/>
          </a:xfrm>
        </p:spPr>
        <p:txBody>
          <a:bodyPr>
            <a:normAutofit/>
          </a:bodyPr>
          <a:lstStyle/>
          <a:p>
            <a:r>
              <a:rPr lang="en-GB">
                <a:solidFill>
                  <a:srgbClr val="FFFFFF"/>
                </a:solidFill>
              </a:rPr>
              <a:t>A fair and willing partner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2FDC129-D0E6-71A9-52FF-3806A247A6A1}"/>
              </a:ext>
            </a:extLst>
          </p:cNvPr>
          <p:cNvSpPr>
            <a:spLocks noGrp="1"/>
          </p:cNvSpPr>
          <p:nvPr>
            <p:ph idx="1"/>
          </p:nvPr>
        </p:nvSpPr>
        <p:spPr>
          <a:xfrm>
            <a:off x="4447308" y="591344"/>
            <a:ext cx="6906491" cy="5585619"/>
          </a:xfrm>
        </p:spPr>
        <p:txBody>
          <a:bodyPr anchor="ctr">
            <a:normAutofit/>
          </a:bodyPr>
          <a:lstStyle/>
          <a:p>
            <a:r>
              <a:rPr lang="en-US" dirty="0"/>
              <a:t>Clear strategic direction </a:t>
            </a:r>
          </a:p>
          <a:p>
            <a:r>
              <a:rPr lang="en-US" dirty="0"/>
              <a:t>Respect for your operational independence and expertise  </a:t>
            </a:r>
          </a:p>
          <a:p>
            <a:r>
              <a:rPr lang="en-US" dirty="0"/>
              <a:t>When it comes to the challenges you face and the reforms that I have set out today, you will always find me a fair and willing partner, ready to talk to you about what works and what doesn’t, and how together we can best keep our communities safe  </a:t>
            </a:r>
          </a:p>
          <a:p>
            <a:r>
              <a:rPr lang="en-US" dirty="0"/>
              <a:t>This is a critical juncture for the future of policing. Reform is never achieved overnight, but nor can it be put off any longer. </a:t>
            </a:r>
            <a:endParaRPr lang="en-GB" dirty="0"/>
          </a:p>
        </p:txBody>
      </p:sp>
    </p:spTree>
    <p:extLst>
      <p:ext uri="{BB962C8B-B14F-4D97-AF65-F5344CB8AC3E}">
        <p14:creationId xmlns:p14="http://schemas.microsoft.com/office/powerpoint/2010/main" val="18226677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46BA0-C95B-D1CC-5662-98E8D41EC94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97EA03-6DD1-971B-86D3-FF8DC38414A5}"/>
              </a:ext>
            </a:extLst>
          </p:cNvPr>
          <p:cNvSpPr>
            <a:spLocks noGrp="1"/>
          </p:cNvSpPr>
          <p:nvPr>
            <p:ph idx="1"/>
          </p:nvPr>
        </p:nvSpPr>
        <p:spPr/>
        <p:txBody>
          <a:bodyPr/>
          <a:lstStyle/>
          <a:p>
            <a:r>
              <a:rPr lang="en-GB" dirty="0"/>
              <a:t>Cooper, Y (2024) </a:t>
            </a:r>
            <a:r>
              <a:rPr lang="en-US" dirty="0"/>
              <a:t>Home Secretary's vision for police reform: transcript of the speech delivered at the Queen Elizabeth II conference </a:t>
            </a:r>
            <a:r>
              <a:rPr lang="en-US" dirty="0" err="1"/>
              <a:t>centre</a:t>
            </a:r>
            <a:r>
              <a:rPr lang="en-US" dirty="0"/>
              <a:t> on 19</a:t>
            </a:r>
            <a:r>
              <a:rPr lang="en-US" baseline="30000" dirty="0"/>
              <a:t>th</a:t>
            </a:r>
            <a:r>
              <a:rPr lang="en-US" dirty="0"/>
              <a:t> November 2024, </a:t>
            </a:r>
            <a:r>
              <a:rPr lang="en-GB" dirty="0"/>
              <a:t>available at </a:t>
            </a:r>
            <a:r>
              <a:rPr lang="en-US" dirty="0">
                <a:hlinkClick r:id="rId2"/>
              </a:rPr>
              <a:t>Home Secretary's vision for police reform - GOV.UK</a:t>
            </a:r>
            <a:endParaRPr lang="en-GB" dirty="0"/>
          </a:p>
        </p:txBody>
      </p:sp>
    </p:spTree>
    <p:extLst>
      <p:ext uri="{BB962C8B-B14F-4D97-AF65-F5344CB8AC3E}">
        <p14:creationId xmlns:p14="http://schemas.microsoft.com/office/powerpoint/2010/main" val="26253403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73</TotalTime>
  <Words>1262</Words>
  <Application>Microsoft Office PowerPoint</Application>
  <PresentationFormat>Widescreen</PresentationFormat>
  <Paragraphs>91</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GDS Transport</vt:lpstr>
      <vt:lpstr>Office Theme</vt:lpstr>
      <vt:lpstr>Home Secretary’s Vision for Policing Reform</vt:lpstr>
      <vt:lpstr>Contents</vt:lpstr>
      <vt:lpstr>Difficult truths</vt:lpstr>
      <vt:lpstr>Burden of bureacracy</vt:lpstr>
      <vt:lpstr>Government criticism of the police</vt:lpstr>
      <vt:lpstr>Mission for Safer Streets</vt:lpstr>
      <vt:lpstr>Reduce harm, rebuild confidence</vt:lpstr>
      <vt:lpstr>Pounds and priorities</vt:lpstr>
      <vt:lpstr>A new road map for policing reform</vt:lpstr>
      <vt:lpstr>1. Neighbourhood Policing</vt:lpstr>
      <vt:lpstr>2. Policing Performance</vt:lpstr>
      <vt:lpstr>2. Policing Performance</vt:lpstr>
      <vt:lpstr>3. Structure and Capabilities</vt:lpstr>
      <vt:lpstr>3. Structure and Capabilities</vt:lpstr>
      <vt:lpstr>National Centre of Policing</vt:lpstr>
      <vt:lpstr>4. Crime Prevention</vt:lpstr>
      <vt:lpstr>A fair and willing partner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Mike Durke</dc:creator>
  <cp:lastModifiedBy>Mike Durke</cp:lastModifiedBy>
  <cp:revision>2</cp:revision>
  <dcterms:created xsi:type="dcterms:W3CDTF">2024-11-22T14:06:53Z</dcterms:created>
  <dcterms:modified xsi:type="dcterms:W3CDTF">2025-04-24T14:06:39Z</dcterms:modified>
</cp:coreProperties>
</file>