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7" r:id="rId2"/>
    <p:sldId id="288" r:id="rId3"/>
    <p:sldId id="299" r:id="rId4"/>
    <p:sldId id="258" r:id="rId5"/>
    <p:sldId id="259" r:id="rId6"/>
    <p:sldId id="260" r:id="rId7"/>
    <p:sldId id="261" r:id="rId8"/>
    <p:sldId id="298" r:id="rId9"/>
    <p:sldId id="262" r:id="rId10"/>
    <p:sldId id="263" r:id="rId11"/>
    <p:sldId id="264" r:id="rId12"/>
    <p:sldId id="265" r:id="rId13"/>
    <p:sldId id="267" r:id="rId14"/>
    <p:sldId id="268" r:id="rId15"/>
    <p:sldId id="289" r:id="rId16"/>
    <p:sldId id="290" r:id="rId17"/>
    <p:sldId id="291" r:id="rId18"/>
    <p:sldId id="292" r:id="rId19"/>
    <p:sldId id="293" r:id="rId20"/>
    <p:sldId id="294" r:id="rId21"/>
    <p:sldId id="295" r:id="rId22"/>
    <p:sldId id="296" r:id="rId23"/>
    <p:sldId id="297" r:id="rId24"/>
    <p:sldId id="272"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0" autoAdjust="0"/>
    <p:restoredTop sz="94660"/>
  </p:normalViewPr>
  <p:slideViewPr>
    <p:cSldViewPr snapToGrid="0">
      <p:cViewPr varScale="1">
        <p:scale>
          <a:sx n="68" d="100"/>
          <a:sy n="68" d="100"/>
        </p:scale>
        <p:origin x="54" y="5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E1B59-C4FE-4E89-8EC2-1B9115A35EE0}" type="datetimeFigureOut">
              <a:rPr lang="en-GB" smtClean="0"/>
              <a:t>09/10/2023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47E740-766F-4934-8E7D-216EE4B5FCAF}" type="slidenum">
              <a:rPr lang="en-GB" smtClean="0"/>
              <a:t>‹#›</a:t>
            </a:fld>
            <a:endParaRPr lang="en-GB"/>
          </a:p>
        </p:txBody>
      </p:sp>
    </p:spTree>
    <p:extLst>
      <p:ext uri="{BB962C8B-B14F-4D97-AF65-F5344CB8AC3E}">
        <p14:creationId xmlns:p14="http://schemas.microsoft.com/office/powerpoint/2010/main" val="296446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a:t>During a residential weekend a young person asked Howard Williamson what kind of skills do you need to be a youth worker? </a:t>
            </a:r>
          </a:p>
          <a:p>
            <a:r>
              <a:rPr lang="en-US" dirty="0"/>
              <a:t>The young person understood what he meant by eternal patience as Howard had had stood by him even when he displayed</a:t>
            </a:r>
            <a:r>
              <a:rPr lang="en-US" baseline="0" dirty="0"/>
              <a:t> obnoxious and oppositional </a:t>
            </a:r>
            <a:r>
              <a:rPr lang="en-US" baseline="0" dirty="0" err="1"/>
              <a:t>behaviour</a:t>
            </a:r>
            <a:r>
              <a:rPr lang="en-US" baseline="0" dirty="0"/>
              <a:t>. </a:t>
            </a:r>
            <a:endParaRPr lang="en-US" dirty="0"/>
          </a:p>
        </p:txBody>
      </p:sp>
      <p:sp>
        <p:nvSpPr>
          <p:cNvPr id="4" name="Slide Number Placeholder 3"/>
          <p:cNvSpPr>
            <a:spLocks noGrp="1"/>
          </p:cNvSpPr>
          <p:nvPr>
            <p:ph type="sldNum" sz="quarter" idx="10"/>
          </p:nvPr>
        </p:nvSpPr>
        <p:spPr/>
        <p:txBody>
          <a:bodyPr/>
          <a:lstStyle/>
          <a:p>
            <a:fld id="{7E05035E-32E5-1B4E-ABD0-874546C81C47}" type="slidenum">
              <a:rPr lang="en-US" smtClean="0"/>
              <a:t>10</a:t>
            </a:fld>
            <a:endParaRPr lang="en-US"/>
          </a:p>
        </p:txBody>
      </p:sp>
    </p:spTree>
    <p:extLst>
      <p:ext uri="{BB962C8B-B14F-4D97-AF65-F5344CB8AC3E}">
        <p14:creationId xmlns:p14="http://schemas.microsoft.com/office/powerpoint/2010/main" val="3842526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69271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2503567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5273726-2138-4923-8C98-6EA4C016DD29}"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790207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5273726-2138-4923-8C98-6EA4C016DD29}"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1369307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5273726-2138-4923-8C98-6EA4C016DD29}" type="datetimeFigureOut">
              <a:rPr lang="en-GB" smtClean="0"/>
              <a:t>09/10/2023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593201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5273726-2138-4923-8C98-6EA4C016DD29}" type="datetimeFigureOut">
              <a:rPr lang="en-GB" smtClean="0"/>
              <a:t>09/10/2023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35042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273726-2138-4923-8C98-6EA4C016DD29}" type="datetimeFigureOut">
              <a:rPr lang="en-GB" smtClean="0"/>
              <a:t>09/10/2023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4068283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5273726-2138-4923-8C98-6EA4C016DD29}"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3095960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5273726-2138-4923-8C98-6EA4C016DD29}"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1808394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3343205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5273726-2138-4923-8C98-6EA4C016DD29}"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73D327-A59C-4537-B55D-A63F402FD435}" type="slidenum">
              <a:rPr lang="en-GB" smtClean="0"/>
              <a:t>‹#›</a:t>
            </a:fld>
            <a:endParaRPr lang="en-GB"/>
          </a:p>
        </p:txBody>
      </p:sp>
    </p:spTree>
    <p:extLst>
      <p:ext uri="{BB962C8B-B14F-4D97-AF65-F5344CB8AC3E}">
        <p14:creationId xmlns:p14="http://schemas.microsoft.com/office/powerpoint/2010/main" val="2886248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5273726-2138-4923-8C98-6EA4C016DD29}" type="datetimeFigureOut">
              <a:rPr lang="en-GB" smtClean="0"/>
              <a:t>09/10/2023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73D327-A59C-4537-B55D-A63F402FD435}" type="slidenum">
              <a:rPr lang="en-GB" smtClean="0"/>
              <a:t>‹#›</a:t>
            </a:fld>
            <a:endParaRPr lang="en-GB"/>
          </a:p>
        </p:txBody>
      </p:sp>
    </p:spTree>
    <p:extLst>
      <p:ext uri="{BB962C8B-B14F-4D97-AF65-F5344CB8AC3E}">
        <p14:creationId xmlns:p14="http://schemas.microsoft.com/office/powerpoint/2010/main" val="4869574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cwvys.org.uk/wp-content/uploads/2019/04/YOUTH-WORK-IN-WALES-PRINCIPLES-AND-PURPOSES.pdf"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cldstandardscouncil.org.uk/wp-content/uploads/FunctionalMap20190326.pdf"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en-US" sz="8000" dirty="0"/>
              <a:t>Youth and community worker</a:t>
            </a:r>
          </a:p>
        </p:txBody>
      </p:sp>
      <p:sp>
        <p:nvSpPr>
          <p:cNvPr id="3" name="Subtitle 2"/>
          <p:cNvSpPr>
            <a:spLocks noGrp="1"/>
          </p:cNvSpPr>
          <p:nvPr>
            <p:ph type="subTitle" idx="1"/>
          </p:nvPr>
        </p:nvSpPr>
        <p:spPr/>
        <p:txBody>
          <a:bodyPr rtlCol="0">
            <a:normAutofit/>
          </a:bodyPr>
          <a:lstStyle/>
          <a:p>
            <a:pPr fontAlgn="auto">
              <a:buFont typeface="Arial" pitchFamily="34" charset="0"/>
              <a:buNone/>
              <a:defRPr/>
            </a:pPr>
            <a:endParaRPr lang="en-US" dirty="0">
              <a:ea typeface="+mn-ea"/>
              <a:cs typeface="+mn-cs"/>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8326" r="7334" b="11798"/>
          <a:stretch/>
        </p:blipFill>
        <p:spPr>
          <a:xfrm>
            <a:off x="7988596" y="2825271"/>
            <a:ext cx="1807535" cy="1890270"/>
          </a:xfrm>
          <a:prstGeom prst="rect">
            <a:avLst/>
          </a:prstGeom>
        </p:spPr>
      </p:pic>
    </p:spTree>
    <p:extLst>
      <p:ext uri="{BB962C8B-B14F-4D97-AF65-F5344CB8AC3E}">
        <p14:creationId xmlns:p14="http://schemas.microsoft.com/office/powerpoint/2010/main" val="1727614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youth work developed?</a:t>
            </a:r>
          </a:p>
        </p:txBody>
      </p:sp>
      <p:sp>
        <p:nvSpPr>
          <p:cNvPr id="3" name="Content Placeholder 2"/>
          <p:cNvSpPr>
            <a:spLocks noGrp="1"/>
          </p:cNvSpPr>
          <p:nvPr>
            <p:ph idx="1"/>
          </p:nvPr>
        </p:nvSpPr>
        <p:spPr/>
        <p:txBody>
          <a:bodyPr/>
          <a:lstStyle/>
          <a:p>
            <a:endParaRPr lang="en-US" dirty="0"/>
          </a:p>
          <a:p>
            <a:endParaRPr lang="en-US" dirty="0"/>
          </a:p>
          <a:p>
            <a:r>
              <a:rPr lang="en-US" dirty="0"/>
              <a:t>An exploration of the key components required when developing a project with young people that reflects the purpose, principles and values of youth work.</a:t>
            </a:r>
            <a:endParaRPr lang="en-GB" dirty="0"/>
          </a:p>
          <a:p>
            <a:endParaRPr lang="en-GB" dirty="0"/>
          </a:p>
        </p:txBody>
      </p:sp>
    </p:spTree>
    <p:extLst>
      <p:ext uri="{BB962C8B-B14F-4D97-AF65-F5344CB8AC3E}">
        <p14:creationId xmlns:p14="http://schemas.microsoft.com/office/powerpoint/2010/main" val="2393221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Welsh Strategy for Youth Work</a:t>
            </a:r>
          </a:p>
        </p:txBody>
      </p:sp>
      <p:sp>
        <p:nvSpPr>
          <p:cNvPr id="3" name="Content Placeholder 2"/>
          <p:cNvSpPr>
            <a:spLocks noGrp="1"/>
          </p:cNvSpPr>
          <p:nvPr>
            <p:ph idx="1"/>
          </p:nvPr>
        </p:nvSpPr>
        <p:spPr/>
        <p:txBody>
          <a:bodyPr/>
          <a:lstStyle/>
          <a:p>
            <a:r>
              <a:rPr lang="en-GB" dirty="0"/>
              <a:t>Our vision for the future will be achieved by focusing our efforts across the following five aims. </a:t>
            </a:r>
          </a:p>
          <a:p>
            <a:endParaRPr lang="en-GB" dirty="0"/>
          </a:p>
          <a:p>
            <a:pPr marL="0" indent="0">
              <a:buNone/>
            </a:pPr>
            <a:r>
              <a:rPr lang="en-GB" b="1" dirty="0"/>
              <a:t>1. Young people are thriving </a:t>
            </a:r>
            <a:r>
              <a:rPr lang="en-GB" dirty="0"/>
              <a:t>	</a:t>
            </a:r>
          </a:p>
          <a:p>
            <a:pPr marL="0" indent="0">
              <a:buNone/>
            </a:pPr>
            <a:r>
              <a:rPr lang="en-GB" b="1" dirty="0"/>
              <a:t>2. Youth work is accessible and inclusive </a:t>
            </a:r>
            <a:r>
              <a:rPr lang="en-GB" dirty="0"/>
              <a:t>	</a:t>
            </a:r>
          </a:p>
          <a:p>
            <a:pPr marL="0" indent="0">
              <a:buNone/>
            </a:pPr>
            <a:r>
              <a:rPr lang="en-GB" b="1" dirty="0"/>
              <a:t>3. Voluntary and paid professional youth work staff are supported throughout their careers to improve their practice </a:t>
            </a:r>
            <a:r>
              <a:rPr lang="en-GB" dirty="0"/>
              <a:t>	</a:t>
            </a:r>
          </a:p>
          <a:p>
            <a:pPr marL="0" indent="0">
              <a:buNone/>
            </a:pPr>
            <a:r>
              <a:rPr lang="en-GB" b="1" dirty="0"/>
              <a:t>4. Youth work is valued and understood </a:t>
            </a:r>
            <a:r>
              <a:rPr lang="en-GB" dirty="0"/>
              <a:t>	</a:t>
            </a:r>
          </a:p>
          <a:p>
            <a:pPr marL="0" indent="0">
              <a:buNone/>
            </a:pPr>
            <a:r>
              <a:rPr lang="en-GB" b="1" dirty="0"/>
              <a:t>5. A sustainable model for youth work delivery </a:t>
            </a:r>
            <a:r>
              <a:rPr lang="en-GB" dirty="0"/>
              <a:t>	</a:t>
            </a:r>
          </a:p>
          <a:p>
            <a:endParaRPr lang="en-GB" dirty="0"/>
          </a:p>
        </p:txBody>
      </p:sp>
    </p:spTree>
    <p:extLst>
      <p:ext uri="{BB962C8B-B14F-4D97-AF65-F5344CB8AC3E}">
        <p14:creationId xmlns:p14="http://schemas.microsoft.com/office/powerpoint/2010/main" val="1483069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normAutofit lnSpcReduction="10000"/>
          </a:bodyPr>
          <a:lstStyle/>
          <a:p>
            <a:r>
              <a:rPr lang="en-GB" dirty="0"/>
              <a:t>Youth work is a form of professional practice with young people that can be carried out by individuals and organisations in a wide range of settings.</a:t>
            </a:r>
          </a:p>
          <a:p>
            <a:r>
              <a:rPr lang="en-GB" dirty="0"/>
              <a:t>The distinguishing characteristics are associated with practice, that is, in the ways in which youth workers interact with young people and their communities.</a:t>
            </a:r>
          </a:p>
          <a:p>
            <a:r>
              <a:rPr lang="en-GB" dirty="0"/>
              <a:t>Youth workers exercise their power judiciously, approach young people positively and informally, and engage them in enjoyable activities.</a:t>
            </a:r>
          </a:p>
          <a:p>
            <a:r>
              <a:rPr lang="en-GB" dirty="0"/>
              <a:t>Most importantly, youth work is based on respect for young people, listening to them and valuing mutual learning.</a:t>
            </a:r>
          </a:p>
          <a:p>
            <a:endParaRPr lang="en-GB" dirty="0"/>
          </a:p>
          <a:p>
            <a:endParaRPr lang="en-GB" dirty="0"/>
          </a:p>
        </p:txBody>
      </p:sp>
    </p:spTree>
    <p:extLst>
      <p:ext uri="{BB962C8B-B14F-4D97-AF65-F5344CB8AC3E}">
        <p14:creationId xmlns:p14="http://schemas.microsoft.com/office/powerpoint/2010/main" val="340317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lstStyle/>
          <a:p>
            <a:r>
              <a:rPr lang="en-GB" dirty="0"/>
              <a:t>The aim is to involve young people in decisions about issues that affect them, rather then simply providing them with information, advice or services.</a:t>
            </a:r>
          </a:p>
          <a:p>
            <a:r>
              <a:rPr lang="en-GB" dirty="0"/>
              <a:t>Young people have fun, learn from each other and participate in the design and implementation of activities, projects and services.</a:t>
            </a:r>
          </a:p>
          <a:p>
            <a:r>
              <a:rPr lang="en-GB" dirty="0"/>
              <a:t>The intention is not to prescribe methods and outcomes.</a:t>
            </a:r>
          </a:p>
          <a:p>
            <a:r>
              <a:rPr lang="en-GB" dirty="0"/>
              <a:t>Although often serving a positive, therapeutic and preventative function for young people and society, youth work attempts to focus on developing opportunities for young people to explore their options and develop their understanding of choices and consequences.</a:t>
            </a:r>
          </a:p>
        </p:txBody>
      </p:sp>
    </p:spTree>
    <p:extLst>
      <p:ext uri="{BB962C8B-B14F-4D97-AF65-F5344CB8AC3E}">
        <p14:creationId xmlns:p14="http://schemas.microsoft.com/office/powerpoint/2010/main" val="10859532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0526" y="230910"/>
            <a:ext cx="8660674" cy="1186727"/>
          </a:xfrm>
        </p:spPr>
        <p:txBody>
          <a:bodyPr>
            <a:normAutofit fontScale="90000"/>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lstStyle/>
          <a:p>
            <a:endParaRPr lang="en-GB" dirty="0"/>
          </a:p>
          <a:p>
            <a:r>
              <a:rPr lang="en-GB" dirty="0"/>
              <a:t>On a piece of paper write your own definition of what the key purpose of youth work is.</a:t>
            </a:r>
          </a:p>
          <a:p>
            <a:endParaRPr lang="en-GB" dirty="0"/>
          </a:p>
          <a:p>
            <a:r>
              <a:rPr lang="en-GB" dirty="0"/>
              <a:t>If you are comfortable with this, in the comments box in Teams write down your definition.</a:t>
            </a:r>
          </a:p>
          <a:p>
            <a:endParaRPr lang="en-GB" dirty="0"/>
          </a:p>
          <a:p>
            <a:r>
              <a:rPr lang="en-GB" dirty="0"/>
              <a:t>If you are comfortable, be prepared to read out someone else’s definition.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19624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Task</a:t>
            </a:r>
            <a:br>
              <a:rPr lang="en-GB" dirty="0"/>
            </a:br>
            <a:r>
              <a:rPr lang="en-GB" dirty="0"/>
              <a:t>What is Youth Work?</a:t>
            </a:r>
          </a:p>
        </p:txBody>
      </p:sp>
      <p:sp>
        <p:nvSpPr>
          <p:cNvPr id="3" name="Content Placeholder 2"/>
          <p:cNvSpPr>
            <a:spLocks noGrp="1"/>
          </p:cNvSpPr>
          <p:nvPr>
            <p:ph idx="1"/>
          </p:nvPr>
        </p:nvSpPr>
        <p:spPr/>
        <p:txBody>
          <a:bodyPr>
            <a:normAutofit lnSpcReduction="10000"/>
          </a:bodyPr>
          <a:lstStyle/>
          <a:p>
            <a:r>
              <a:rPr lang="en-GB" dirty="0"/>
              <a:t>Did everyone write the same definition?</a:t>
            </a:r>
          </a:p>
          <a:p>
            <a:endParaRPr lang="en-GB" dirty="0"/>
          </a:p>
          <a:p>
            <a:r>
              <a:rPr lang="en-GB" dirty="0"/>
              <a:t>Youth work means different things to different people, this can be one of its strengths…but also one of its weaknesses (Welsh Government, Davies, </a:t>
            </a:r>
            <a:r>
              <a:rPr lang="en-GB" dirty="0" err="1"/>
              <a:t>Jeffs</a:t>
            </a:r>
            <a:r>
              <a:rPr lang="en-GB" dirty="0"/>
              <a:t> and Smith, Young).</a:t>
            </a:r>
          </a:p>
          <a:p>
            <a:pPr marL="114300" indent="0">
              <a:buNone/>
            </a:pPr>
            <a:endParaRPr lang="en-GB" dirty="0"/>
          </a:p>
          <a:p>
            <a:r>
              <a:rPr lang="en-GB" dirty="0"/>
              <a:t>It is possible to make a distinction between the policy of youth work in England and Wales over the last 25 to 30 years.  The division has increased in terms of policy in recent years, although perhaps not so much in terms of practice. </a:t>
            </a:r>
          </a:p>
        </p:txBody>
      </p:sp>
    </p:spTree>
    <p:extLst>
      <p:ext uri="{BB962C8B-B14F-4D97-AF65-F5344CB8AC3E}">
        <p14:creationId xmlns:p14="http://schemas.microsoft.com/office/powerpoint/2010/main" val="2236009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483621653"/>
              </p:ext>
            </p:extLst>
          </p:nvPr>
        </p:nvGraphicFramePr>
        <p:xfrm>
          <a:off x="484908" y="928254"/>
          <a:ext cx="10882746" cy="5151328"/>
        </p:xfrm>
        <a:graphic>
          <a:graphicData uri="http://schemas.openxmlformats.org/drawingml/2006/table">
            <a:tbl>
              <a:tblPr firstRow="1" firstCol="1" bandRow="1"/>
              <a:tblGrid>
                <a:gridCol w="1813271">
                  <a:extLst>
                    <a:ext uri="{9D8B030D-6E8A-4147-A177-3AD203B41FA5}">
                      <a16:colId xmlns:a16="http://schemas.microsoft.com/office/drawing/2014/main" val="656812037"/>
                    </a:ext>
                  </a:extLst>
                </a:gridCol>
                <a:gridCol w="1813271">
                  <a:extLst>
                    <a:ext uri="{9D8B030D-6E8A-4147-A177-3AD203B41FA5}">
                      <a16:colId xmlns:a16="http://schemas.microsoft.com/office/drawing/2014/main" val="1414441515"/>
                    </a:ext>
                  </a:extLst>
                </a:gridCol>
                <a:gridCol w="1814051">
                  <a:extLst>
                    <a:ext uri="{9D8B030D-6E8A-4147-A177-3AD203B41FA5}">
                      <a16:colId xmlns:a16="http://schemas.microsoft.com/office/drawing/2014/main" val="641135807"/>
                    </a:ext>
                  </a:extLst>
                </a:gridCol>
                <a:gridCol w="1814051">
                  <a:extLst>
                    <a:ext uri="{9D8B030D-6E8A-4147-A177-3AD203B41FA5}">
                      <a16:colId xmlns:a16="http://schemas.microsoft.com/office/drawing/2014/main" val="484902907"/>
                    </a:ext>
                  </a:extLst>
                </a:gridCol>
                <a:gridCol w="1814051">
                  <a:extLst>
                    <a:ext uri="{9D8B030D-6E8A-4147-A177-3AD203B41FA5}">
                      <a16:colId xmlns:a16="http://schemas.microsoft.com/office/drawing/2014/main" val="2988865561"/>
                    </a:ext>
                  </a:extLst>
                </a:gridCol>
                <a:gridCol w="1814051">
                  <a:extLst>
                    <a:ext uri="{9D8B030D-6E8A-4147-A177-3AD203B41FA5}">
                      <a16:colId xmlns:a16="http://schemas.microsoft.com/office/drawing/2014/main" val="742462460"/>
                    </a:ext>
                  </a:extLst>
                </a:gridCol>
              </a:tblGrid>
              <a:tr h="2230582">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my favourite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place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I really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enjoyed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child something I really did not like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younger I saved</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up for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at</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school I was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really good at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was a</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teenager my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favourite holiday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7919030"/>
                  </a:ext>
                </a:extLst>
              </a:tr>
              <a:tr h="2597804">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left home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 found it really</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difficult to . .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When I left school</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I always wanted</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to be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As I got older</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my hobbies</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were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As I got older my most memorable</a:t>
                      </a:r>
                    </a:p>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recent event was . .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5988626"/>
                  </a:ext>
                </a:extLst>
              </a:tr>
            </a:tbl>
          </a:graphicData>
        </a:graphic>
      </p:graphicFrame>
    </p:spTree>
    <p:extLst>
      <p:ext uri="{BB962C8B-B14F-4D97-AF65-F5344CB8AC3E}">
        <p14:creationId xmlns:p14="http://schemas.microsoft.com/office/powerpoint/2010/main" val="3740388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auto"/>
        <p:txBody>
          <a:bodyPr wrap="square" numCol="1" anchorCtr="0" compatLnSpc="1">
            <a:prstTxWarp prst="textNoShape">
              <a:avLst/>
            </a:prstTxWarp>
          </a:bodyPr>
          <a:lstStyle/>
          <a:p>
            <a:r>
              <a:rPr lang="en-US" cap="none"/>
              <a:t>Key Purpose of Youth Work</a:t>
            </a:r>
          </a:p>
        </p:txBody>
      </p:sp>
      <p:sp>
        <p:nvSpPr>
          <p:cNvPr id="14338" name="Content Placeholder 2"/>
          <p:cNvSpPr>
            <a:spLocks noGrp="1"/>
          </p:cNvSpPr>
          <p:nvPr>
            <p:ph idx="1"/>
          </p:nvPr>
        </p:nvSpPr>
        <p:spPr/>
        <p:txBody>
          <a:bodyPr/>
          <a:lstStyle/>
          <a:p>
            <a:r>
              <a:rPr lang="en-US" sz="2400" dirty="0"/>
              <a:t>National Occupational Standards for Youth Work </a:t>
            </a:r>
          </a:p>
          <a:p>
            <a:pPr marL="0" indent="0">
              <a:buNone/>
            </a:pPr>
            <a:endParaRPr lang="en-US" dirty="0"/>
          </a:p>
          <a:p>
            <a:pPr marL="0" indent="0">
              <a:buNone/>
            </a:pPr>
            <a:r>
              <a:rPr lang="en-US" dirty="0"/>
              <a:t>Enable young people to develop holistically, working with them to facilitate their personal, social and educational development, to enable them to develop their voice, influence and place in society and to reach their full potential.</a:t>
            </a:r>
          </a:p>
          <a:p>
            <a:endParaRPr lang="en-US" dirty="0"/>
          </a:p>
          <a:p>
            <a:pPr marL="0" indent="0" algn="r">
              <a:buNone/>
            </a:pPr>
            <a:r>
              <a:rPr lang="en-US" dirty="0"/>
              <a:t>(Community Learning and Development Scotland, 2019)</a:t>
            </a:r>
          </a:p>
          <a:p>
            <a:endParaRPr lang="en-US" dirty="0"/>
          </a:p>
        </p:txBody>
      </p:sp>
    </p:spTree>
    <p:extLst>
      <p:ext uri="{BB962C8B-B14F-4D97-AF65-F5344CB8AC3E}">
        <p14:creationId xmlns:p14="http://schemas.microsoft.com/office/powerpoint/2010/main" val="551122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Youth Work Skills</a:t>
            </a:r>
            <a:br>
              <a:rPr lang="en-US" dirty="0"/>
            </a:br>
            <a:endParaRPr lang="en-US" dirty="0"/>
          </a:p>
        </p:txBody>
      </p:sp>
      <p:sp>
        <p:nvSpPr>
          <p:cNvPr id="3" name="Content Placeholder 2"/>
          <p:cNvSpPr>
            <a:spLocks noGrp="1"/>
          </p:cNvSpPr>
          <p:nvPr>
            <p:ph idx="1"/>
          </p:nvPr>
        </p:nvSpPr>
        <p:spPr/>
        <p:txBody>
          <a:bodyPr/>
          <a:lstStyle/>
          <a:p>
            <a:pPr marL="0" indent="0">
              <a:buNone/>
            </a:pPr>
            <a:endParaRPr lang="en-US" sz="4800" dirty="0"/>
          </a:p>
          <a:p>
            <a:pPr marL="0" indent="0">
              <a:buNone/>
            </a:pPr>
            <a:r>
              <a:rPr lang="en-US" sz="4800" dirty="0"/>
              <a:t>Effective youth workers needed three things: good listening skills, a good sense of humour and eternal patience.</a:t>
            </a:r>
          </a:p>
          <a:p>
            <a:endParaRPr lang="en-US" sz="4800" dirty="0"/>
          </a:p>
          <a:p>
            <a:pPr marL="0" indent="0" algn="r">
              <a:buNone/>
            </a:pPr>
            <a:r>
              <a:rPr lang="en-US" dirty="0"/>
              <a:t>(Williamson 2001 cited in National Youth Agency 2007)   </a:t>
            </a:r>
          </a:p>
        </p:txBody>
      </p:sp>
    </p:spTree>
    <p:extLst>
      <p:ext uri="{BB962C8B-B14F-4D97-AF65-F5344CB8AC3E}">
        <p14:creationId xmlns:p14="http://schemas.microsoft.com/office/powerpoint/2010/main" val="2693898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 </a:t>
            </a:r>
          </a:p>
        </p:txBody>
      </p:sp>
      <p:pic>
        <p:nvPicPr>
          <p:cNvPr id="4" name="Content Placeholder 3" descr="56347511.png"/>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670762" y="1929377"/>
            <a:ext cx="2328334" cy="4122415"/>
          </a:xfrm>
        </p:spPr>
      </p:pic>
      <p:sp>
        <p:nvSpPr>
          <p:cNvPr id="5" name="TextBox 4"/>
          <p:cNvSpPr txBox="1"/>
          <p:nvPr/>
        </p:nvSpPr>
        <p:spPr>
          <a:xfrm>
            <a:off x="4785118" y="2766872"/>
            <a:ext cx="2128307" cy="923330"/>
          </a:xfrm>
          <a:prstGeom prst="rect">
            <a:avLst/>
          </a:prstGeom>
          <a:noFill/>
        </p:spPr>
        <p:txBody>
          <a:bodyPr wrap="square" rtlCol="0">
            <a:spAutoFit/>
          </a:bodyPr>
          <a:lstStyle/>
          <a:p>
            <a:endParaRPr lang="en-US" dirty="0"/>
          </a:p>
          <a:p>
            <a:r>
              <a:rPr lang="en-US" dirty="0"/>
              <a:t>Youth Work Observation  </a:t>
            </a:r>
          </a:p>
        </p:txBody>
      </p:sp>
      <p:sp>
        <p:nvSpPr>
          <p:cNvPr id="6" name="TextBox 5"/>
          <p:cNvSpPr txBox="1"/>
          <p:nvPr/>
        </p:nvSpPr>
        <p:spPr>
          <a:xfrm>
            <a:off x="1981200" y="1924937"/>
            <a:ext cx="2464648" cy="1200328"/>
          </a:xfrm>
          <a:prstGeom prst="rect">
            <a:avLst/>
          </a:prstGeom>
          <a:noFill/>
        </p:spPr>
        <p:txBody>
          <a:bodyPr wrap="square" rtlCol="0">
            <a:spAutoFit/>
          </a:bodyPr>
          <a:lstStyle/>
          <a:p>
            <a:r>
              <a:rPr lang="en-US" sz="2400" dirty="0"/>
              <a:t>What makes a good youth worker?</a:t>
            </a:r>
          </a:p>
        </p:txBody>
      </p:sp>
      <p:sp>
        <p:nvSpPr>
          <p:cNvPr id="7" name="TextBox 6"/>
          <p:cNvSpPr txBox="1"/>
          <p:nvPr/>
        </p:nvSpPr>
        <p:spPr>
          <a:xfrm>
            <a:off x="7634303" y="4635178"/>
            <a:ext cx="2540239" cy="830997"/>
          </a:xfrm>
          <a:prstGeom prst="rect">
            <a:avLst/>
          </a:prstGeom>
          <a:noFill/>
        </p:spPr>
        <p:txBody>
          <a:bodyPr wrap="square" rtlCol="0">
            <a:spAutoFit/>
          </a:bodyPr>
          <a:lstStyle/>
          <a:p>
            <a:r>
              <a:rPr lang="en-US" sz="2400" dirty="0"/>
              <a:t>How should youth workers behave</a:t>
            </a:r>
            <a:r>
              <a:rPr lang="en-US" dirty="0"/>
              <a:t>? </a:t>
            </a:r>
          </a:p>
        </p:txBody>
      </p:sp>
      <p:sp>
        <p:nvSpPr>
          <p:cNvPr id="9" name="TextBox 8"/>
          <p:cNvSpPr txBox="1"/>
          <p:nvPr/>
        </p:nvSpPr>
        <p:spPr>
          <a:xfrm>
            <a:off x="7113170" y="1324773"/>
            <a:ext cx="2337764" cy="1200328"/>
          </a:xfrm>
          <a:prstGeom prst="rect">
            <a:avLst/>
          </a:prstGeom>
          <a:noFill/>
        </p:spPr>
        <p:txBody>
          <a:bodyPr wrap="square" rtlCol="0">
            <a:spAutoFit/>
          </a:bodyPr>
          <a:lstStyle/>
          <a:p>
            <a:r>
              <a:rPr lang="en-US" sz="2400" dirty="0"/>
              <a:t>Do you need to be a good pool player?</a:t>
            </a:r>
          </a:p>
        </p:txBody>
      </p:sp>
      <p:sp>
        <p:nvSpPr>
          <p:cNvPr id="13" name="TextBox 12"/>
          <p:cNvSpPr txBox="1"/>
          <p:nvPr/>
        </p:nvSpPr>
        <p:spPr>
          <a:xfrm>
            <a:off x="2111575" y="4341756"/>
            <a:ext cx="2385765" cy="830997"/>
          </a:xfrm>
          <a:prstGeom prst="rect">
            <a:avLst/>
          </a:prstGeom>
          <a:noFill/>
        </p:spPr>
        <p:txBody>
          <a:bodyPr wrap="square" rtlCol="0">
            <a:spAutoFit/>
          </a:bodyPr>
          <a:lstStyle/>
          <a:p>
            <a:r>
              <a:rPr lang="en-US" sz="2400" dirty="0"/>
              <a:t>What skills are required?</a:t>
            </a:r>
          </a:p>
        </p:txBody>
      </p:sp>
      <p:sp>
        <p:nvSpPr>
          <p:cNvPr id="14" name="TextBox 13"/>
          <p:cNvSpPr txBox="1"/>
          <p:nvPr/>
        </p:nvSpPr>
        <p:spPr>
          <a:xfrm>
            <a:off x="7273864" y="3159588"/>
            <a:ext cx="3037988" cy="830997"/>
          </a:xfrm>
          <a:prstGeom prst="rect">
            <a:avLst/>
          </a:prstGeom>
          <a:noFill/>
        </p:spPr>
        <p:txBody>
          <a:bodyPr wrap="square" rtlCol="0">
            <a:spAutoFit/>
          </a:bodyPr>
          <a:lstStyle/>
          <a:p>
            <a:r>
              <a:rPr lang="en-US" sz="2400" dirty="0"/>
              <a:t>What should youth workers do?</a:t>
            </a:r>
          </a:p>
        </p:txBody>
      </p:sp>
    </p:spTree>
    <p:extLst>
      <p:ext uri="{BB962C8B-B14F-4D97-AF65-F5344CB8AC3E}">
        <p14:creationId xmlns:p14="http://schemas.microsoft.com/office/powerpoint/2010/main" val="3731283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1524000" y="152400"/>
            <a:ext cx="5791200" cy="1371600"/>
          </a:xfrm>
          <a:noFill/>
        </p:spPr>
        <p:txBody>
          <a:bodyPr wrap="square" numCol="1" anchorCtr="0" compatLnSpc="1">
            <a:prstTxWarp prst="textNoShape">
              <a:avLst/>
            </a:prstTxWarp>
          </a:bodyPr>
          <a:lstStyle/>
          <a:p>
            <a:r>
              <a:rPr lang="en-US" cap="none"/>
              <a:t>Group Discussion </a:t>
            </a:r>
            <a:br>
              <a:rPr lang="en-US" cap="none"/>
            </a:br>
            <a:endParaRPr lang="en-US" cap="none"/>
          </a:p>
        </p:txBody>
      </p:sp>
      <p:sp>
        <p:nvSpPr>
          <p:cNvPr id="21507" name="Content Placeholder 2"/>
          <p:cNvSpPr>
            <a:spLocks noGrp="1"/>
          </p:cNvSpPr>
          <p:nvPr>
            <p:ph idx="4294967295"/>
          </p:nvPr>
        </p:nvSpPr>
        <p:spPr>
          <a:xfrm>
            <a:off x="1524000" y="1752601"/>
            <a:ext cx="7620000" cy="4373563"/>
          </a:xfrm>
        </p:spPr>
        <p:txBody>
          <a:bodyPr/>
          <a:lstStyle/>
          <a:p>
            <a:endParaRPr lang="en-US"/>
          </a:p>
          <a:p>
            <a:endParaRPr lang="en-US"/>
          </a:p>
        </p:txBody>
      </p:sp>
      <p:pic>
        <p:nvPicPr>
          <p:cNvPr id="21508" name="Picture 6" descr="Final Group Pic"/>
          <p:cNvPicPr>
            <a:picLocks noChangeAspect="1" noChangeArrowheads="1"/>
          </p:cNvPicPr>
          <p:nvPr/>
        </p:nvPicPr>
        <p:blipFill>
          <a:blip r:embed="rId2"/>
          <a:srcRect/>
          <a:stretch>
            <a:fillRect/>
          </a:stretch>
        </p:blipFill>
        <p:spPr bwMode="auto">
          <a:xfrm>
            <a:off x="3133726" y="2682876"/>
            <a:ext cx="5781675" cy="3463925"/>
          </a:xfrm>
          <a:prstGeom prst="rect">
            <a:avLst/>
          </a:prstGeom>
          <a:noFill/>
          <a:ln w="9525">
            <a:noFill/>
            <a:miter lim="800000"/>
            <a:headEnd/>
            <a:tailEnd/>
          </a:ln>
        </p:spPr>
      </p:pic>
      <p:sp>
        <p:nvSpPr>
          <p:cNvPr id="21509" name="AutoShape 1029"/>
          <p:cNvSpPr>
            <a:spLocks noChangeArrowheads="1"/>
          </p:cNvSpPr>
          <p:nvPr/>
        </p:nvSpPr>
        <p:spPr bwMode="auto">
          <a:xfrm>
            <a:off x="2295526" y="1084264"/>
            <a:ext cx="7681913" cy="1508125"/>
          </a:xfrm>
          <a:prstGeom prst="wedgeRoundRectCallout">
            <a:avLst>
              <a:gd name="adj1" fmla="val -1319"/>
              <a:gd name="adj2" fmla="val 88804"/>
              <a:gd name="adj3" fmla="val 16667"/>
            </a:avLst>
          </a:prstGeom>
          <a:solidFill>
            <a:srgbClr val="FF0000">
              <a:alpha val="49001"/>
            </a:srgbClr>
          </a:solidFill>
          <a:ln w="9525">
            <a:solidFill>
              <a:schemeClr val="tx1"/>
            </a:solidFill>
            <a:miter lim="800000"/>
            <a:headEnd/>
            <a:tailEnd/>
          </a:ln>
        </p:spPr>
        <p:txBody>
          <a:bodyPr wrap="none" anchor="ctr">
            <a:prstTxWarp prst="textNoShape">
              <a:avLst/>
            </a:prstTxWarp>
          </a:bodyPr>
          <a:lstStyle/>
          <a:p>
            <a:pPr algn="ctr"/>
            <a:endParaRPr lang="en-US"/>
          </a:p>
        </p:txBody>
      </p:sp>
      <p:sp>
        <p:nvSpPr>
          <p:cNvPr id="21510" name="Text Box 1030"/>
          <p:cNvSpPr txBox="1">
            <a:spLocks noChangeArrowheads="1"/>
          </p:cNvSpPr>
          <p:nvPr/>
        </p:nvSpPr>
        <p:spPr bwMode="auto">
          <a:xfrm>
            <a:off x="3041650" y="1128713"/>
            <a:ext cx="6305550" cy="1569660"/>
          </a:xfrm>
          <a:prstGeom prst="rect">
            <a:avLst/>
          </a:prstGeom>
          <a:noFill/>
          <a:ln w="9525">
            <a:noFill/>
            <a:miter lim="800000"/>
            <a:headEnd/>
            <a:tailEnd/>
          </a:ln>
        </p:spPr>
        <p:txBody>
          <a:bodyPr>
            <a:prstTxWarp prst="textNoShape">
              <a:avLst/>
            </a:prstTxWarp>
            <a:spAutoFit/>
          </a:bodyPr>
          <a:lstStyle/>
          <a:p>
            <a:r>
              <a:rPr lang="en-US" sz="3200"/>
              <a:t>What do young people need from you as a Youth and Community Worker?</a:t>
            </a:r>
            <a:endParaRPr lang="en-US"/>
          </a:p>
        </p:txBody>
      </p:sp>
      <p:sp>
        <p:nvSpPr>
          <p:cNvPr id="21511" name="Text Box 1031"/>
          <p:cNvSpPr txBox="1">
            <a:spLocks noChangeArrowheads="1"/>
          </p:cNvSpPr>
          <p:nvPr/>
        </p:nvSpPr>
        <p:spPr bwMode="auto">
          <a:xfrm>
            <a:off x="2357438" y="6146800"/>
            <a:ext cx="7620000" cy="369332"/>
          </a:xfrm>
          <a:prstGeom prst="rect">
            <a:avLst/>
          </a:prstGeom>
          <a:noFill/>
          <a:ln w="9525">
            <a:noFill/>
            <a:miter lim="800000"/>
            <a:headEnd/>
            <a:tailEnd/>
          </a:ln>
        </p:spPr>
        <p:txBody>
          <a:bodyPr>
            <a:prstTxWarp prst="textNoShape">
              <a:avLst/>
            </a:prstTxWarp>
            <a:spAutoFit/>
          </a:bodyPr>
          <a:lstStyle/>
          <a:p>
            <a:pPr>
              <a:spcBef>
                <a:spcPct val="50000"/>
              </a:spcBef>
            </a:pPr>
            <a:r>
              <a:rPr lang="en-US" dirty="0"/>
              <a:t>Record your observations verbally and in the Teams text box.</a:t>
            </a:r>
          </a:p>
        </p:txBody>
      </p:sp>
    </p:spTree>
    <p:extLst>
      <p:ext uri="{BB962C8B-B14F-4D97-AF65-F5344CB8AC3E}">
        <p14:creationId xmlns:p14="http://schemas.microsoft.com/office/powerpoint/2010/main" val="1632693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bwMode="auto">
          <a:xfrm>
            <a:off x="953589" y="152400"/>
            <a:ext cx="9274628" cy="1371600"/>
          </a:xfrm>
          <a:noFill/>
        </p:spPr>
        <p:txBody>
          <a:bodyPr wrap="square" numCol="1" anchorCtr="0" compatLnSpc="1">
            <a:prstTxWarp prst="textNoShape">
              <a:avLst/>
            </a:prstTxWarp>
          </a:bodyPr>
          <a:lstStyle/>
          <a:p>
            <a:r>
              <a:rPr lang="en-US" cap="none" dirty="0"/>
              <a:t>Principles, Purposes &amp; Values </a:t>
            </a:r>
          </a:p>
        </p:txBody>
      </p:sp>
      <p:sp>
        <p:nvSpPr>
          <p:cNvPr id="22531" name="Content Placeholder 2"/>
          <p:cNvSpPr>
            <a:spLocks noGrp="1"/>
          </p:cNvSpPr>
          <p:nvPr>
            <p:ph idx="4294967295"/>
          </p:nvPr>
        </p:nvSpPr>
        <p:spPr>
          <a:xfrm>
            <a:off x="953589" y="1752601"/>
            <a:ext cx="9875520" cy="4373563"/>
          </a:xfrm>
        </p:spPr>
        <p:txBody>
          <a:bodyPr/>
          <a:lstStyle/>
          <a:p>
            <a:r>
              <a:rPr lang="en-US" dirty="0"/>
              <a:t>What informs the youth work role?</a:t>
            </a:r>
          </a:p>
          <a:p>
            <a:endParaRPr lang="en-US" dirty="0"/>
          </a:p>
          <a:p>
            <a:r>
              <a:rPr lang="en-US" dirty="0"/>
              <a:t>How do youth workers know about the principles and values of their profession?</a:t>
            </a:r>
          </a:p>
          <a:p>
            <a:endParaRPr lang="en-US" dirty="0"/>
          </a:p>
          <a:p>
            <a:r>
              <a:rPr lang="en-US" dirty="0"/>
              <a:t>What are the key values and principles that                         underpin youth work?</a:t>
            </a:r>
          </a:p>
          <a:p>
            <a:endParaRPr lang="en-US" dirty="0"/>
          </a:p>
          <a:p>
            <a:endParaRPr lang="en-US" dirty="0"/>
          </a:p>
          <a:p>
            <a:endParaRPr lang="en-US" dirty="0"/>
          </a:p>
        </p:txBody>
      </p:sp>
      <p:pic>
        <p:nvPicPr>
          <p:cNvPr id="1026" name="Picture 2" descr="C:\Users\Dolan.Thomas\AppData\Local\Microsoft\Windows\Temporary Internet Files\Content.IE5\Q406G7FL\book[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05783" y="3564488"/>
            <a:ext cx="2322434" cy="2790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35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Conduct in Youth Work</a:t>
            </a:r>
          </a:p>
        </p:txBody>
      </p:sp>
      <p:sp>
        <p:nvSpPr>
          <p:cNvPr id="3" name="Content Placeholder 2"/>
          <p:cNvSpPr>
            <a:spLocks noGrp="1"/>
          </p:cNvSpPr>
          <p:nvPr>
            <p:ph idx="1"/>
          </p:nvPr>
        </p:nvSpPr>
        <p:spPr/>
        <p:txBody>
          <a:bodyPr/>
          <a:lstStyle/>
          <a:p>
            <a:pPr marL="457200" indent="-457200"/>
            <a:r>
              <a:rPr lang="en-GB" dirty="0"/>
              <a:t>Discuss in detail your thoughts on the type of people youth workers should be. </a:t>
            </a:r>
          </a:p>
          <a:p>
            <a:pPr marL="114300" indent="0">
              <a:buNone/>
            </a:pPr>
            <a:endParaRPr lang="en-GB" dirty="0"/>
          </a:p>
          <a:p>
            <a:pPr marL="114300" indent="0">
              <a:buNone/>
            </a:pPr>
            <a:r>
              <a:rPr lang="en-GB" dirty="0"/>
              <a:t> </a:t>
            </a:r>
          </a:p>
        </p:txBody>
      </p:sp>
      <p:pic>
        <p:nvPicPr>
          <p:cNvPr id="1026" name="Picture 2" descr="C:\Users\Dolan.Thomas\AppData\Local\Microsoft\Windows\Temporary Internet Files\Content.IE5\Q406G7FL\thinking_thought-bubble_man_doubt_veer_3077149_M[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09043" y="2782777"/>
            <a:ext cx="5778510" cy="3853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447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in Wales </a:t>
            </a:r>
          </a:p>
        </p:txBody>
      </p:sp>
      <p:sp>
        <p:nvSpPr>
          <p:cNvPr id="3" name="Content Placeholder 2"/>
          <p:cNvSpPr>
            <a:spLocks noGrp="1"/>
          </p:cNvSpPr>
          <p:nvPr>
            <p:ph sz="half" idx="1"/>
          </p:nvPr>
        </p:nvSpPr>
        <p:spPr/>
        <p:txBody>
          <a:bodyPr/>
          <a:lstStyle/>
          <a:p>
            <a:r>
              <a:rPr lang="en-GB" dirty="0">
                <a:hlinkClick r:id="rId2"/>
              </a:rPr>
              <a:t>https://www.cwvys.org.uk/wp-content/uploads/2019/04/YOUTH-WORK-IN-WALES-PRINCIPLES-AND-PURPOSES.pdf</a:t>
            </a:r>
            <a:r>
              <a:rPr lang="en-GB" dirty="0"/>
              <a:t> </a:t>
            </a:r>
          </a:p>
        </p:txBody>
      </p:sp>
      <p:pic>
        <p:nvPicPr>
          <p:cNvPr id="1026" name="Picture 2" descr="YOUTH WORK IN WALES: PRINCIPLES AND PURPOSES - CWVY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918702" y="1384663"/>
            <a:ext cx="4062396" cy="479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455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Values in Youth Work</a:t>
            </a:r>
          </a:p>
        </p:txBody>
      </p:sp>
      <p:sp>
        <p:nvSpPr>
          <p:cNvPr id="6" name="Content Placeholder 5"/>
          <p:cNvSpPr>
            <a:spLocks noGrp="1"/>
          </p:cNvSpPr>
          <p:nvPr>
            <p:ph idx="1"/>
          </p:nvPr>
        </p:nvSpPr>
        <p:spPr>
          <a:xfrm>
            <a:off x="838200" y="1565564"/>
            <a:ext cx="10515600" cy="4768153"/>
          </a:xfrm>
        </p:spPr>
        <p:txBody>
          <a:bodyPr>
            <a:normAutofit lnSpcReduction="10000"/>
          </a:bodyPr>
          <a:lstStyle/>
          <a:p>
            <a:r>
              <a:rPr lang="en-GB" dirty="0"/>
              <a:t>According to the National Youth Agency (1997, pp. 6-7 </a:t>
            </a:r>
            <a:r>
              <a:rPr lang="en-GB" i="1" dirty="0"/>
              <a:t>cited in</a:t>
            </a:r>
            <a:r>
              <a:rPr lang="en-GB" dirty="0"/>
              <a:t> Banks 1999, p.10) distinguishable values, which underlie youth and community work are:</a:t>
            </a:r>
          </a:p>
          <a:p>
            <a:endParaRPr lang="en-GB" dirty="0"/>
          </a:p>
          <a:p>
            <a:pPr lvl="1"/>
            <a:r>
              <a:rPr lang="en-GB" dirty="0"/>
              <a:t>respect for basic human rights </a:t>
            </a:r>
          </a:p>
          <a:p>
            <a:pPr lvl="1"/>
            <a:r>
              <a:rPr lang="en-GB" dirty="0"/>
              <a:t>respect for the individual and rights to self-determination;</a:t>
            </a:r>
          </a:p>
          <a:p>
            <a:pPr lvl="1"/>
            <a:r>
              <a:rPr lang="en-GB" dirty="0"/>
              <a:t>respect for the different cultures and religions in society;</a:t>
            </a:r>
          </a:p>
          <a:p>
            <a:pPr lvl="1"/>
            <a:r>
              <a:rPr lang="en-GB" dirty="0"/>
              <a:t>a commitment to empowerment and participatory democracy;</a:t>
            </a:r>
          </a:p>
          <a:p>
            <a:pPr lvl="1"/>
            <a:r>
              <a:rPr lang="en-GB" dirty="0"/>
              <a:t>collaborative working relationships and collective action; and</a:t>
            </a:r>
          </a:p>
          <a:p>
            <a:pPr lvl="1"/>
            <a:r>
              <a:rPr lang="en-GB" dirty="0"/>
              <a:t>an acknowledgement that all relationships and activities with young people and adults are based on their consent.</a:t>
            </a:r>
          </a:p>
          <a:p>
            <a:pPr lvl="1"/>
            <a:r>
              <a:rPr lang="en-GB" dirty="0"/>
              <a:t>National Youth Agency (1997, pp.6-7 </a:t>
            </a:r>
            <a:r>
              <a:rPr lang="en-GB" i="1" dirty="0"/>
              <a:t>cited in</a:t>
            </a:r>
            <a:r>
              <a:rPr lang="en-GB" dirty="0"/>
              <a:t> Banks 1999, p.10)</a:t>
            </a:r>
            <a:endParaRPr lang="en-US" dirty="0"/>
          </a:p>
          <a:p>
            <a:endParaRPr lang="en-GB" dirty="0"/>
          </a:p>
        </p:txBody>
      </p:sp>
    </p:spTree>
    <p:extLst>
      <p:ext uri="{BB962C8B-B14F-4D97-AF65-F5344CB8AC3E}">
        <p14:creationId xmlns:p14="http://schemas.microsoft.com/office/powerpoint/2010/main" val="17602860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Youth Work – National Occupational Standards</a:t>
            </a:r>
          </a:p>
        </p:txBody>
      </p:sp>
      <p:sp>
        <p:nvSpPr>
          <p:cNvPr id="3" name="Content Placeholder 2"/>
          <p:cNvSpPr>
            <a:spLocks noGrp="1"/>
          </p:cNvSpPr>
          <p:nvPr>
            <p:ph sz="half" idx="1"/>
          </p:nvPr>
        </p:nvSpPr>
        <p:spPr/>
        <p:txBody>
          <a:bodyPr/>
          <a:lstStyle/>
          <a:p>
            <a:r>
              <a:rPr lang="en-GB" dirty="0">
                <a:hlinkClick r:id="rId2"/>
              </a:rPr>
              <a:t>https://cldstandardscouncil.org.uk/wp-content/uploads/FunctionalMap20190326.pdf</a:t>
            </a:r>
            <a:r>
              <a:rPr lang="en-GB" dirty="0"/>
              <a:t> </a:t>
            </a:r>
          </a:p>
        </p:txBody>
      </p:sp>
      <p:sp>
        <p:nvSpPr>
          <p:cNvPr id="4" name="Content Placeholder 3"/>
          <p:cNvSpPr>
            <a:spLocks noGrp="1"/>
          </p:cNvSpPr>
          <p:nvPr>
            <p:ph sz="half" idx="2"/>
          </p:nvPr>
        </p:nvSpPr>
        <p:spPr/>
        <p:txBody>
          <a:bodyPr/>
          <a:lstStyle/>
          <a:p>
            <a:r>
              <a:rPr lang="en-GB" dirty="0"/>
              <a:t>This link illustrates how the national occupational standards link with effective youth work behaviours. </a:t>
            </a:r>
          </a:p>
        </p:txBody>
      </p:sp>
    </p:spTree>
    <p:extLst>
      <p:ext uri="{BB962C8B-B14F-4D97-AF65-F5344CB8AC3E}">
        <p14:creationId xmlns:p14="http://schemas.microsoft.com/office/powerpoint/2010/main" val="11005934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National Occupational Standards for Youth Work</a:t>
            </a:r>
          </a:p>
        </p:txBody>
      </p:sp>
      <p:sp>
        <p:nvSpPr>
          <p:cNvPr id="3" name="Content Placeholder 2"/>
          <p:cNvSpPr>
            <a:spLocks noGrp="1"/>
          </p:cNvSpPr>
          <p:nvPr>
            <p:ph sz="half" idx="1"/>
          </p:nvPr>
        </p:nvSpPr>
        <p:spPr/>
        <p:txBody>
          <a:bodyPr/>
          <a:lstStyle/>
          <a:p>
            <a:r>
              <a:rPr lang="en-GB" dirty="0"/>
              <a:t>Summary </a:t>
            </a:r>
          </a:p>
          <a:p>
            <a:r>
              <a:rPr lang="en-GB" dirty="0"/>
              <a:t>Functional Map</a:t>
            </a:r>
          </a:p>
        </p:txBody>
      </p:sp>
      <p:pic>
        <p:nvPicPr>
          <p:cNvPr id="2050" name="Picture 2" descr="National occupational standards - NYA"/>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3853543" y="930843"/>
            <a:ext cx="7082246" cy="57276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8428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Centrality of Values to Youth Work</a:t>
            </a:r>
          </a:p>
        </p:txBody>
      </p:sp>
      <p:sp>
        <p:nvSpPr>
          <p:cNvPr id="6" name="Content Placeholder 5"/>
          <p:cNvSpPr>
            <a:spLocks noGrp="1"/>
          </p:cNvSpPr>
          <p:nvPr>
            <p:ph idx="1"/>
          </p:nvPr>
        </p:nvSpPr>
        <p:spPr/>
        <p:txBody>
          <a:bodyPr>
            <a:normAutofit lnSpcReduction="10000"/>
          </a:bodyPr>
          <a:lstStyle/>
          <a:p>
            <a:pPr marL="0" indent="0">
              <a:buNone/>
            </a:pPr>
            <a:r>
              <a:rPr lang="en-GB" dirty="0"/>
              <a:t>Values are at the core of Youth Work, a suite of values has been agreed which distinguishes youth work from other, sometimes related activities involving young people. </a:t>
            </a:r>
          </a:p>
          <a:p>
            <a:pPr marL="0" indent="0">
              <a:buNone/>
            </a:pPr>
            <a:r>
              <a:rPr lang="en-GB" dirty="0"/>
              <a:t>These values are at the core of the work undertaken within youth work and underpin the standards; recognising that at the heart of all youth work is a young person led approach. </a:t>
            </a:r>
          </a:p>
          <a:p>
            <a:pPr marL="0" indent="0">
              <a:buNone/>
            </a:pPr>
            <a:r>
              <a:rPr lang="en-GB" dirty="0"/>
              <a:t>It is also recognised that these values need to be placed within the local, social and political context within which youth work activities are undertaken, and of which youth workers will need to be aware. These values also illustrate how youth work is involved in the holistic development of young people, and are as follows: </a:t>
            </a:r>
          </a:p>
        </p:txBody>
      </p:sp>
    </p:spTree>
    <p:extLst>
      <p:ext uri="{BB962C8B-B14F-4D97-AF65-F5344CB8AC3E}">
        <p14:creationId xmlns:p14="http://schemas.microsoft.com/office/powerpoint/2010/main" val="19207718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The Value of Participation and Active Involvement</a:t>
            </a:r>
          </a:p>
        </p:txBody>
      </p:sp>
      <p:sp>
        <p:nvSpPr>
          <p:cNvPr id="3" name="Content Placeholder 2"/>
          <p:cNvSpPr>
            <a:spLocks noGrp="1"/>
          </p:cNvSpPr>
          <p:nvPr>
            <p:ph idx="1"/>
          </p:nvPr>
        </p:nvSpPr>
        <p:spPr/>
        <p:txBody>
          <a:bodyPr/>
          <a:lstStyle/>
          <a:p>
            <a:pPr lvl="1"/>
            <a:r>
              <a:rPr lang="en-GB" dirty="0"/>
              <a:t>Young people choose to be involved, not least because they want to relax, meet friends, make new relationships, to have fun, and to find support, </a:t>
            </a:r>
          </a:p>
          <a:p>
            <a:pPr lvl="1"/>
            <a:endParaRPr lang="en-GB" dirty="0"/>
          </a:p>
          <a:p>
            <a:pPr lvl="1"/>
            <a:r>
              <a:rPr lang="en-GB" dirty="0"/>
              <a:t>The work starts from where young people are in relation to their own values, views and principles, as well as their own personal and social space, </a:t>
            </a:r>
          </a:p>
          <a:p>
            <a:pPr lvl="1"/>
            <a:endParaRPr lang="en-GB" dirty="0"/>
          </a:p>
          <a:p>
            <a:pPr lvl="1"/>
            <a:r>
              <a:rPr lang="en-GB" dirty="0"/>
              <a:t>It seeks to go beyond where young people start, to widen their horizons, promote participation and invite social commitment, in particular by encouraging them to be critical and creative in their responses to their experience and the world around them, </a:t>
            </a:r>
          </a:p>
        </p:txBody>
      </p:sp>
    </p:spTree>
    <p:extLst>
      <p:ext uri="{BB962C8B-B14F-4D97-AF65-F5344CB8AC3E}">
        <p14:creationId xmlns:p14="http://schemas.microsoft.com/office/powerpoint/2010/main" val="3110133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Value of Equity, Diversity and Inclusion</a:t>
            </a:r>
          </a:p>
        </p:txBody>
      </p:sp>
      <p:sp>
        <p:nvSpPr>
          <p:cNvPr id="3" name="Content Placeholder 2"/>
          <p:cNvSpPr>
            <a:spLocks noGrp="1"/>
          </p:cNvSpPr>
          <p:nvPr>
            <p:ph idx="1"/>
          </p:nvPr>
        </p:nvSpPr>
        <p:spPr/>
        <p:txBody>
          <a:bodyPr>
            <a:normAutofit lnSpcReduction="10000"/>
          </a:bodyPr>
          <a:lstStyle/>
          <a:p>
            <a:r>
              <a:rPr lang="en-GB" dirty="0"/>
              <a:t>It treats young people with respect, valuing each individual and their differences, and promoting the acceptance and understanding of others, whilst challenging oppressive behaviour and ideas.</a:t>
            </a:r>
          </a:p>
          <a:p>
            <a:pPr marL="0" indent="0">
              <a:buNone/>
            </a:pPr>
            <a:endParaRPr lang="en-GB" dirty="0"/>
          </a:p>
          <a:p>
            <a:r>
              <a:rPr lang="en-GB" dirty="0"/>
              <a:t>It respects and values individual differences by supporting and strengthening young people’s belief in themselves, and their capacity to grow and to change through a supportive group environment. </a:t>
            </a:r>
          </a:p>
          <a:p>
            <a:pPr marL="0" indent="0">
              <a:buNone/>
            </a:pPr>
            <a:endParaRPr lang="en-GB" dirty="0"/>
          </a:p>
          <a:p>
            <a:r>
              <a:rPr lang="en-GB" dirty="0"/>
              <a:t>It is underpinned by the principles of equity, diversity and interdependence.</a:t>
            </a:r>
          </a:p>
        </p:txBody>
      </p:sp>
    </p:spTree>
    <p:extLst>
      <p:ext uri="{BB962C8B-B14F-4D97-AF65-F5344CB8AC3E}">
        <p14:creationId xmlns:p14="http://schemas.microsoft.com/office/powerpoint/2010/main" val="42577198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Value of Partnership with Young People and others</a:t>
            </a:r>
          </a:p>
        </p:txBody>
      </p:sp>
      <p:sp>
        <p:nvSpPr>
          <p:cNvPr id="3" name="Content Placeholder 2"/>
          <p:cNvSpPr>
            <a:spLocks noGrp="1"/>
          </p:cNvSpPr>
          <p:nvPr>
            <p:ph idx="1"/>
          </p:nvPr>
        </p:nvSpPr>
        <p:spPr/>
        <p:txBody>
          <a:bodyPr>
            <a:normAutofit fontScale="92500" lnSpcReduction="20000"/>
          </a:bodyPr>
          <a:lstStyle/>
          <a:p>
            <a:r>
              <a:rPr lang="en-GB"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 </a:t>
            </a:r>
          </a:p>
          <a:p>
            <a:pPr marL="0" indent="0">
              <a:buNone/>
            </a:pPr>
            <a:endParaRPr lang="en-GB" dirty="0"/>
          </a:p>
          <a:p>
            <a:r>
              <a:rPr lang="en-GB" dirty="0"/>
              <a:t>It works in partnership with young people and other agencies which contribute to young people’s social, educational and personal development, </a:t>
            </a:r>
          </a:p>
          <a:p>
            <a:pPr marL="0" indent="0">
              <a:buNone/>
            </a:pPr>
            <a:endParaRPr lang="en-GB" dirty="0"/>
          </a:p>
          <a:p>
            <a:r>
              <a:rPr lang="en-GB" dirty="0"/>
              <a:t>It recognises the young person as a partner in a learning process, complementing formal education, promoting their access to learning opportunities which enable them to fulfil their potential, </a:t>
            </a:r>
          </a:p>
        </p:txBody>
      </p:sp>
    </p:spTree>
    <p:extLst>
      <p:ext uri="{BB962C8B-B14F-4D97-AF65-F5344CB8AC3E}">
        <p14:creationId xmlns:p14="http://schemas.microsoft.com/office/powerpoint/2010/main" val="11621910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The Value of Personal, Social and Political Development</a:t>
            </a:r>
          </a:p>
        </p:txBody>
      </p:sp>
      <p:sp>
        <p:nvSpPr>
          <p:cNvPr id="3" name="Content Placeholder 2"/>
          <p:cNvSpPr>
            <a:spLocks noGrp="1"/>
          </p:cNvSpPr>
          <p:nvPr>
            <p:ph idx="1"/>
          </p:nvPr>
        </p:nvSpPr>
        <p:spPr/>
        <p:txBody>
          <a:bodyPr>
            <a:normAutofit lnSpcReduction="10000"/>
          </a:bodyPr>
          <a:lstStyle/>
          <a:p>
            <a:r>
              <a:rPr lang="en-GB" dirty="0"/>
              <a:t>It is concerned with how young people feel, and not just with what they know and can do.</a:t>
            </a:r>
          </a:p>
          <a:p>
            <a:endParaRPr lang="en-GB" dirty="0"/>
          </a:p>
          <a:p>
            <a:r>
              <a:rPr lang="en-GB" dirty="0"/>
              <a:t>It is concerned with facilitating and empowering the voice of young people, encouraging and enabling them to influence the environment in which they live. </a:t>
            </a:r>
          </a:p>
          <a:p>
            <a:endParaRPr lang="en-GB" dirty="0"/>
          </a:p>
          <a:p>
            <a:r>
              <a:rPr lang="en-GB" dirty="0"/>
              <a:t>It safeguards the welfare of young people, and provides them with a safe environment in which to explore their values, beliefs, ideas and issues. </a:t>
            </a:r>
          </a:p>
        </p:txBody>
      </p:sp>
    </p:spTree>
    <p:extLst>
      <p:ext uri="{BB962C8B-B14F-4D97-AF65-F5344CB8AC3E}">
        <p14:creationId xmlns:p14="http://schemas.microsoft.com/office/powerpoint/2010/main" val="7064779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Code of Ethics</a:t>
            </a:r>
          </a:p>
        </p:txBody>
      </p:sp>
      <p:sp>
        <p:nvSpPr>
          <p:cNvPr id="3" name="Content Placeholder 2"/>
          <p:cNvSpPr>
            <a:spLocks noGrp="1"/>
          </p:cNvSpPr>
          <p:nvPr>
            <p:ph idx="1"/>
          </p:nvPr>
        </p:nvSpPr>
        <p:spPr/>
        <p:txBody>
          <a:bodyPr/>
          <a:lstStyle/>
          <a:p>
            <a:r>
              <a:rPr lang="en-US" dirty="0"/>
              <a:t>The Code of Ethics is concerned with 5 specific areas. These are: </a:t>
            </a:r>
          </a:p>
          <a:p>
            <a:endParaRPr lang="en-US" dirty="0"/>
          </a:p>
          <a:p>
            <a:pPr marL="0" indent="0">
              <a:buNone/>
            </a:pPr>
            <a:r>
              <a:rPr lang="en-US" dirty="0"/>
              <a:t>1. Occupational intervention;</a:t>
            </a:r>
          </a:p>
          <a:p>
            <a:pPr marL="0" indent="0">
              <a:buNone/>
            </a:pPr>
            <a:r>
              <a:rPr lang="en-US" dirty="0"/>
              <a:t>2. Responsibility for young people;</a:t>
            </a:r>
          </a:p>
          <a:p>
            <a:pPr marL="0" indent="0">
              <a:buNone/>
            </a:pPr>
            <a:r>
              <a:rPr lang="en-US" dirty="0"/>
              <a:t>3. Responsibility to colleagues; </a:t>
            </a:r>
          </a:p>
          <a:p>
            <a:pPr marL="0" indent="0">
              <a:buNone/>
            </a:pPr>
            <a:r>
              <a:rPr lang="en-US" dirty="0"/>
              <a:t>4. Responsibility to employers;</a:t>
            </a:r>
          </a:p>
          <a:p>
            <a:pPr marL="0" indent="0">
              <a:buNone/>
            </a:pPr>
            <a:r>
              <a:rPr lang="en-US" dirty="0"/>
              <a:t>5. Responsibility to the occupation. </a:t>
            </a:r>
          </a:p>
          <a:p>
            <a:endParaRPr lang="en-US" dirty="0"/>
          </a:p>
        </p:txBody>
      </p:sp>
    </p:spTree>
    <p:extLst>
      <p:ext uri="{BB962C8B-B14F-4D97-AF65-F5344CB8AC3E}">
        <p14:creationId xmlns:p14="http://schemas.microsoft.com/office/powerpoint/2010/main" val="223071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lstStyle/>
          <a:p>
            <a:r>
              <a:rPr lang="en-GB" dirty="0"/>
              <a:t>Comfort Break</a:t>
            </a:r>
          </a:p>
          <a:p>
            <a:endParaRPr lang="en-GB" dirty="0"/>
          </a:p>
        </p:txBody>
      </p:sp>
      <p:pic>
        <p:nvPicPr>
          <p:cNvPr id="7" name="Content Placeholder 6"/>
          <p:cNvPicPr>
            <a:picLocks noGrp="1" noChangeAspect="1"/>
          </p:cNvPicPr>
          <p:nvPr>
            <p:ph sz="half" idx="2"/>
          </p:nvPr>
        </p:nvPicPr>
        <p:blipFill>
          <a:blip r:embed="rId2"/>
          <a:stretch>
            <a:fillRect/>
          </a:stretch>
        </p:blipFill>
        <p:spPr>
          <a:xfrm>
            <a:off x="4429543" y="1825625"/>
            <a:ext cx="6924257" cy="4315470"/>
          </a:xfrm>
          <a:prstGeom prst="rect">
            <a:avLst/>
          </a:prstGeom>
        </p:spPr>
      </p:pic>
    </p:spTree>
    <p:extLst>
      <p:ext uri="{BB962C8B-B14F-4D97-AF65-F5344CB8AC3E}">
        <p14:creationId xmlns:p14="http://schemas.microsoft.com/office/powerpoint/2010/main" val="3751695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young people’s needs.</a:t>
            </a:r>
          </a:p>
        </p:txBody>
      </p:sp>
      <p:sp>
        <p:nvSpPr>
          <p:cNvPr id="3" name="Content Placeholder 2"/>
          <p:cNvSpPr>
            <a:spLocks noGrp="1"/>
          </p:cNvSpPr>
          <p:nvPr>
            <p:ph idx="1"/>
          </p:nvPr>
        </p:nvSpPr>
        <p:spPr>
          <a:xfrm>
            <a:off x="940525" y="1939636"/>
            <a:ext cx="9353005" cy="4461164"/>
          </a:xfrm>
        </p:spPr>
        <p:txBody>
          <a:bodyPr/>
          <a:lstStyle/>
          <a:p>
            <a:r>
              <a:rPr lang="en-GB" dirty="0"/>
              <a:t>There is a systematic process for identifying and meeting the needs of young people and their communities. They are based and underpinned on several theories.</a:t>
            </a:r>
          </a:p>
          <a:p>
            <a:pPr marL="0" indent="0">
              <a:buNone/>
            </a:pPr>
            <a:endParaRPr lang="en-GB" dirty="0"/>
          </a:p>
          <a:p>
            <a:r>
              <a:rPr lang="en-GB" dirty="0"/>
              <a:t>The following part of the session is based upon the NAOMIE framework which are</a:t>
            </a:r>
          </a:p>
          <a:p>
            <a:pPr marL="0" indent="0">
              <a:buNone/>
            </a:pPr>
            <a:endParaRPr lang="en-GB" dirty="0"/>
          </a:p>
          <a:p>
            <a:pPr lvl="1"/>
            <a:r>
              <a:rPr lang="en-GB" dirty="0"/>
              <a:t>Needs led</a:t>
            </a:r>
          </a:p>
          <a:p>
            <a:pPr lvl="1"/>
            <a:r>
              <a:rPr lang="en-GB" dirty="0"/>
              <a:t>Systematically planned</a:t>
            </a:r>
          </a:p>
          <a:p>
            <a:pPr lvl="1"/>
            <a:r>
              <a:rPr lang="en-GB" dirty="0"/>
              <a:t>Evaluated</a:t>
            </a:r>
          </a:p>
        </p:txBody>
      </p:sp>
    </p:spTree>
    <p:extLst>
      <p:ext uri="{BB962C8B-B14F-4D97-AF65-F5344CB8AC3E}">
        <p14:creationId xmlns:p14="http://schemas.microsoft.com/office/powerpoint/2010/main" val="6508910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and meeting the needs</a:t>
            </a:r>
          </a:p>
        </p:txBody>
      </p:sp>
      <p:sp>
        <p:nvSpPr>
          <p:cNvPr id="3" name="Content Placeholder 2"/>
          <p:cNvSpPr>
            <a:spLocks noGrp="1"/>
          </p:cNvSpPr>
          <p:nvPr>
            <p:ph idx="1"/>
          </p:nvPr>
        </p:nvSpPr>
        <p:spPr/>
        <p:txBody>
          <a:bodyPr>
            <a:normAutofit lnSpcReduction="10000"/>
          </a:bodyPr>
          <a:lstStyle/>
          <a:p>
            <a:r>
              <a:rPr lang="en-GB" dirty="0"/>
              <a:t>Once the needs are known, the worker has to decide how to work systematically to meet the needs.</a:t>
            </a:r>
          </a:p>
          <a:p>
            <a:r>
              <a:rPr lang="en-GB" dirty="0"/>
              <a:t>One approach is to use the NAOMIE model:</a:t>
            </a:r>
          </a:p>
          <a:p>
            <a:pPr lvl="1"/>
            <a:r>
              <a:rPr lang="en-GB" dirty="0"/>
              <a:t>(N) Identifies the </a:t>
            </a:r>
            <a:r>
              <a:rPr lang="en-GB" b="1" dirty="0"/>
              <a:t>Needs</a:t>
            </a:r>
          </a:p>
          <a:p>
            <a:pPr lvl="1"/>
            <a:r>
              <a:rPr lang="en-GB" dirty="0"/>
              <a:t>(A) Set the </a:t>
            </a:r>
            <a:r>
              <a:rPr lang="en-GB" b="1" dirty="0"/>
              <a:t>Aim</a:t>
            </a:r>
            <a:r>
              <a:rPr lang="en-GB" dirty="0"/>
              <a:t>: whatever it is that you are working towards.</a:t>
            </a:r>
          </a:p>
          <a:p>
            <a:pPr lvl="1"/>
            <a:r>
              <a:rPr lang="en-GB" dirty="0"/>
              <a:t>(O) Set the </a:t>
            </a:r>
            <a:r>
              <a:rPr lang="en-GB" b="1" dirty="0"/>
              <a:t>Objectives</a:t>
            </a:r>
            <a:r>
              <a:rPr lang="en-GB" dirty="0"/>
              <a:t>: those smaller steps that will get you to your aim.</a:t>
            </a:r>
          </a:p>
          <a:p>
            <a:pPr lvl="1"/>
            <a:r>
              <a:rPr lang="en-GB" dirty="0"/>
              <a:t>(M) Decide what </a:t>
            </a:r>
            <a:r>
              <a:rPr lang="en-GB" b="1" dirty="0"/>
              <a:t>method</a:t>
            </a:r>
            <a:r>
              <a:rPr lang="en-GB" dirty="0"/>
              <a:t> you are going to use.</a:t>
            </a:r>
          </a:p>
          <a:p>
            <a:pPr lvl="1"/>
            <a:r>
              <a:rPr lang="en-GB" dirty="0"/>
              <a:t>( I )  Decide what </a:t>
            </a:r>
            <a:r>
              <a:rPr lang="en-GB" b="1" dirty="0"/>
              <a:t>Indicators</a:t>
            </a:r>
            <a:r>
              <a:rPr lang="en-GB" dirty="0"/>
              <a:t> you will use to show you are on course, then go ahead and </a:t>
            </a:r>
            <a:r>
              <a:rPr lang="en-GB" b="1" dirty="0"/>
              <a:t>Implement</a:t>
            </a:r>
            <a:r>
              <a:rPr lang="en-GB" dirty="0"/>
              <a:t> it.</a:t>
            </a:r>
          </a:p>
          <a:p>
            <a:pPr lvl="1"/>
            <a:r>
              <a:rPr lang="en-GB" dirty="0"/>
              <a:t>( E ) Decide how you are going to Evaluate the outcomes and review the process.    </a:t>
            </a:r>
          </a:p>
        </p:txBody>
      </p:sp>
    </p:spTree>
    <p:extLst>
      <p:ext uri="{BB962C8B-B14F-4D97-AF65-F5344CB8AC3E}">
        <p14:creationId xmlns:p14="http://schemas.microsoft.com/office/powerpoint/2010/main" val="42570786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a:xfrm>
            <a:off x="953589" y="1320801"/>
            <a:ext cx="8647611" cy="5264726"/>
          </a:xfrm>
        </p:spPr>
        <p:txBody>
          <a:bodyPr>
            <a:normAutofit fontScale="85000" lnSpcReduction="20000"/>
          </a:bodyPr>
          <a:lstStyle/>
          <a:p>
            <a:r>
              <a:rPr lang="en-GB" b="1" dirty="0"/>
              <a:t>Needs</a:t>
            </a:r>
          </a:p>
          <a:p>
            <a:pPr marL="114300" indent="0">
              <a:buNone/>
            </a:pPr>
            <a:endParaRPr lang="en-GB" dirty="0"/>
          </a:p>
          <a:p>
            <a:r>
              <a:rPr lang="en-GB" dirty="0"/>
              <a:t>El is a 16 year old woman who lives with her mother and two younger brothers on a run down nearby estate. She is intelligent and doing well at school. She is confident and able athlete but the school has no capacity to develop this. She hangs out with three friends in her class: </a:t>
            </a:r>
            <a:r>
              <a:rPr lang="en-GB" dirty="0" err="1"/>
              <a:t>Chevella</a:t>
            </a:r>
            <a:r>
              <a:rPr lang="en-GB" dirty="0"/>
              <a:t>, Kay and Leanne, they have been friends since year five primary school. El is the leader of the group, the ideas person, she takes lead in finding fun things to do. She tells you that she is bored as there is nothing to do on the estate and she has no money to get off it. She wants to go to college if she can and has a cousin who is a lawyer: she likes the sound of that. She and her friends are beginning to get into difficulties. They steal from the local shop and smoke cannabis. Her mother came to see the worker, she is very concerned about what is happening. El spends a lot of time looking after her two younger brothers (aged 8 and 6) during the school holidays as her mum works until 5.30pm. The mum seems tired, stressed and in need of support.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49814" y="248513"/>
            <a:ext cx="2619375" cy="1743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5483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10000"/>
          </a:bodyPr>
          <a:lstStyle/>
          <a:p>
            <a:r>
              <a:rPr lang="en-GB" dirty="0"/>
              <a:t>Identification of </a:t>
            </a:r>
            <a:r>
              <a:rPr lang="en-GB" b="1" dirty="0"/>
              <a:t>needs</a:t>
            </a:r>
          </a:p>
          <a:p>
            <a:pPr marL="114300" indent="0">
              <a:buNone/>
            </a:pPr>
            <a:endParaRPr lang="en-GB" dirty="0"/>
          </a:p>
          <a:p>
            <a:r>
              <a:rPr lang="en-GB" dirty="0"/>
              <a:t>The Neighbourhood worker felt that:</a:t>
            </a:r>
          </a:p>
          <a:p>
            <a:pPr marL="868680" lvl="1" indent="-457200">
              <a:buFont typeface="+mj-lt"/>
              <a:buAutoNum type="arabicPeriod"/>
            </a:pPr>
            <a:r>
              <a:rPr lang="en-GB" dirty="0"/>
              <a:t>El is lacking stimulation and challenge. She wants and needs achievement</a:t>
            </a:r>
          </a:p>
          <a:p>
            <a:pPr marL="868680" lvl="1" indent="-457200">
              <a:buFont typeface="+mj-lt"/>
              <a:buAutoNum type="arabicPeriod"/>
            </a:pPr>
            <a:endParaRPr lang="en-GB" dirty="0"/>
          </a:p>
          <a:p>
            <a:pPr marL="868680" lvl="1" indent="-457200">
              <a:buFont typeface="+mj-lt"/>
              <a:buAutoNum type="arabicPeriod"/>
            </a:pPr>
            <a:r>
              <a:rPr lang="en-GB" dirty="0"/>
              <a:t>In some ways she is a young adult too soon because of her parenting role in the relationship to her brothers. Her growth is stunted socially, emotionally, spiritually and politically because of the lack of opportunities locally.</a:t>
            </a:r>
          </a:p>
          <a:p>
            <a:pPr marL="868680" lvl="1" indent="-457200">
              <a:buFont typeface="+mj-lt"/>
              <a:buAutoNum type="arabicPeriod"/>
            </a:pPr>
            <a:endParaRPr lang="en-GB" dirty="0"/>
          </a:p>
          <a:p>
            <a:r>
              <a:rPr lang="en-GB" dirty="0"/>
              <a:t>This is resulting in her finding challenge, stimulation and fun in ways that are not positive and are illegal. This is discussed with El and she spontaneously agrees that this is the case.</a:t>
            </a:r>
          </a:p>
        </p:txBody>
      </p:sp>
    </p:spTree>
    <p:extLst>
      <p:ext uri="{BB962C8B-B14F-4D97-AF65-F5344CB8AC3E}">
        <p14:creationId xmlns:p14="http://schemas.microsoft.com/office/powerpoint/2010/main" val="30414526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b="1" dirty="0"/>
              <a:t>Aim</a:t>
            </a:r>
          </a:p>
          <a:p>
            <a:pPr lvl="1"/>
            <a:r>
              <a:rPr lang="en-GB" dirty="0"/>
              <a:t>To provide El with learning opportunities to help her reach her potential.</a:t>
            </a:r>
          </a:p>
          <a:p>
            <a:endParaRPr lang="en-GB" dirty="0"/>
          </a:p>
          <a:p>
            <a:r>
              <a:rPr lang="en-GB" b="1" dirty="0"/>
              <a:t>Objectives</a:t>
            </a:r>
          </a:p>
          <a:p>
            <a:pPr lvl="1"/>
            <a:r>
              <a:rPr lang="en-GB" dirty="0"/>
              <a:t>To offer El new experiences with which she can continue away from the estate.</a:t>
            </a:r>
          </a:p>
          <a:p>
            <a:pPr lvl="1"/>
            <a:r>
              <a:rPr lang="en-GB" dirty="0"/>
              <a:t>To keep her and her friendship group together in the process.</a:t>
            </a:r>
          </a:p>
          <a:p>
            <a:pPr lvl="1"/>
            <a:r>
              <a:rPr lang="en-GB" dirty="0"/>
              <a:t>To support El in the leadership role that she has begun to develop.</a:t>
            </a:r>
          </a:p>
          <a:p>
            <a:pPr lvl="1"/>
            <a:r>
              <a:rPr lang="en-GB" dirty="0"/>
              <a:t>To support her mother in her parenting of El and her two brothers.</a:t>
            </a:r>
          </a:p>
        </p:txBody>
      </p:sp>
    </p:spTree>
    <p:extLst>
      <p:ext uri="{BB962C8B-B14F-4D97-AF65-F5344CB8AC3E}">
        <p14:creationId xmlns:p14="http://schemas.microsoft.com/office/powerpoint/2010/main" val="4616395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102" y="277091"/>
            <a:ext cx="7620000" cy="729673"/>
          </a:xfrm>
        </p:spPr>
        <p:txBody>
          <a:bodyPr/>
          <a:lstStyle/>
          <a:p>
            <a:r>
              <a:rPr lang="en-GB" dirty="0"/>
              <a:t>Case Study: El</a:t>
            </a:r>
          </a:p>
        </p:txBody>
      </p:sp>
      <p:sp>
        <p:nvSpPr>
          <p:cNvPr id="3" name="Content Placeholder 2"/>
          <p:cNvSpPr>
            <a:spLocks noGrp="1"/>
          </p:cNvSpPr>
          <p:nvPr>
            <p:ph idx="1"/>
          </p:nvPr>
        </p:nvSpPr>
        <p:spPr>
          <a:xfrm>
            <a:off x="822959" y="1006764"/>
            <a:ext cx="9914709" cy="5394036"/>
          </a:xfrm>
        </p:spPr>
        <p:txBody>
          <a:bodyPr>
            <a:normAutofit fontScale="92500" lnSpcReduction="10000"/>
          </a:bodyPr>
          <a:lstStyle/>
          <a:p>
            <a:r>
              <a:rPr lang="en-GB" b="1" dirty="0"/>
              <a:t>Method</a:t>
            </a:r>
          </a:p>
          <a:p>
            <a:r>
              <a:rPr lang="en-GB" dirty="0"/>
              <a:t>The worker has a link with social services and they have a small amount of money to be used for taking young people on holiday who would not otherwise have had that opportunity. Simply providing a holiday would only meet the first two objectives. Instead the worker decided to run a short programme</a:t>
            </a:r>
          </a:p>
          <a:p>
            <a:pPr lvl="1"/>
            <a:r>
              <a:rPr lang="en-GB" dirty="0"/>
              <a:t>Stage 1. Ask the four young women if they would like to help run a holiday for ten young people who would otherwise not have had a holiday. This would involve some fund raising off the estate.</a:t>
            </a:r>
          </a:p>
          <a:p>
            <a:pPr lvl="1"/>
            <a:r>
              <a:rPr lang="en-GB" dirty="0"/>
              <a:t>Stage 2. Fund raise: letters, phone calls and visits.</a:t>
            </a:r>
          </a:p>
          <a:p>
            <a:pPr lvl="1"/>
            <a:r>
              <a:rPr lang="en-GB" dirty="0"/>
              <a:t>Stage 3. Plan the holiday. This will include visiting the holiday venue and trying out the activities. The idea is that the young women will enjoy themselves and learn about the organisation and safety.</a:t>
            </a:r>
          </a:p>
          <a:p>
            <a:pPr lvl="1"/>
            <a:r>
              <a:rPr lang="en-GB" dirty="0"/>
              <a:t>Stage 4. Run a planning weekend.</a:t>
            </a:r>
          </a:p>
          <a:p>
            <a:pPr lvl="1"/>
            <a:r>
              <a:rPr lang="en-GB" dirty="0"/>
              <a:t>Stage 5. Run the holiday with the young people: these will include </a:t>
            </a:r>
            <a:r>
              <a:rPr lang="en-GB" dirty="0" err="1"/>
              <a:t>El’s</a:t>
            </a:r>
            <a:r>
              <a:rPr lang="en-GB" dirty="0"/>
              <a:t> two brothers. This will give the mother a break and it may be possible to get the brothers involved in after-school clubs and a play scheme in the future</a:t>
            </a:r>
          </a:p>
          <a:p>
            <a:pPr lvl="1"/>
            <a:endParaRPr lang="en-GB" dirty="0"/>
          </a:p>
        </p:txBody>
      </p:sp>
    </p:spTree>
    <p:extLst>
      <p:ext uri="{BB962C8B-B14F-4D97-AF65-F5344CB8AC3E}">
        <p14:creationId xmlns:p14="http://schemas.microsoft.com/office/powerpoint/2010/main" val="29415673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The periods between each stage are used to look at the young women’s:</a:t>
            </a:r>
          </a:p>
          <a:p>
            <a:pPr lvl="1"/>
            <a:r>
              <a:rPr lang="en-GB" dirty="0"/>
              <a:t>Achievements</a:t>
            </a:r>
          </a:p>
          <a:p>
            <a:pPr lvl="1"/>
            <a:r>
              <a:rPr lang="en-GB" dirty="0"/>
              <a:t>Roles, including leadership</a:t>
            </a:r>
          </a:p>
          <a:p>
            <a:pPr lvl="1"/>
            <a:r>
              <a:rPr lang="en-GB" dirty="0"/>
              <a:t>Support mechanisms</a:t>
            </a:r>
          </a:p>
          <a:p>
            <a:pPr lvl="1"/>
            <a:r>
              <a:rPr lang="en-GB" dirty="0"/>
              <a:t>And to offer positive feedback and constructive criticism. </a:t>
            </a:r>
          </a:p>
          <a:p>
            <a:endParaRPr lang="en-GB" dirty="0"/>
          </a:p>
          <a:p>
            <a:r>
              <a:rPr lang="en-GB" dirty="0"/>
              <a:t>Stage 6. After the programme: the group was asked if they would like to join the town’s volunteer programme, which has funding and can pay for expenses. Volunteers go away from the area most weekends.</a:t>
            </a:r>
          </a:p>
          <a:p>
            <a:endParaRPr lang="en-GB" dirty="0"/>
          </a:p>
        </p:txBody>
      </p:sp>
    </p:spTree>
    <p:extLst>
      <p:ext uri="{BB962C8B-B14F-4D97-AF65-F5344CB8AC3E}">
        <p14:creationId xmlns:p14="http://schemas.microsoft.com/office/powerpoint/2010/main" val="19361764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20000"/>
          </a:bodyPr>
          <a:lstStyle/>
          <a:p>
            <a:r>
              <a:rPr lang="en-GB" b="1" dirty="0"/>
              <a:t>Indicators</a:t>
            </a:r>
          </a:p>
          <a:p>
            <a:pPr marL="0" indent="0">
              <a:buNone/>
            </a:pPr>
            <a:endParaRPr lang="en-GB" b="1" dirty="0"/>
          </a:p>
          <a:p>
            <a:pPr lvl="1"/>
            <a:r>
              <a:rPr lang="en-GB" dirty="0"/>
              <a:t>Do the women want to join in?</a:t>
            </a:r>
          </a:p>
          <a:p>
            <a:pPr lvl="1"/>
            <a:r>
              <a:rPr lang="en-GB" dirty="0"/>
              <a:t>Do they turn up for the slog of fund-raising?</a:t>
            </a:r>
          </a:p>
          <a:p>
            <a:pPr lvl="1"/>
            <a:r>
              <a:rPr lang="en-GB" dirty="0"/>
              <a:t>Do they remain involved?</a:t>
            </a:r>
          </a:p>
          <a:p>
            <a:pPr lvl="1"/>
            <a:r>
              <a:rPr lang="en-GB" dirty="0"/>
              <a:t>How do they respond to leaving the estate and meeting new people?</a:t>
            </a:r>
          </a:p>
          <a:p>
            <a:pPr lvl="1"/>
            <a:r>
              <a:rPr lang="en-GB" dirty="0"/>
              <a:t>What roles do they take up?</a:t>
            </a:r>
          </a:p>
          <a:p>
            <a:pPr lvl="1"/>
            <a:r>
              <a:rPr lang="en-GB" dirty="0"/>
              <a:t>How is El working as a leader in all of this?</a:t>
            </a:r>
          </a:p>
          <a:p>
            <a:pPr lvl="1"/>
            <a:r>
              <a:rPr lang="en-GB" dirty="0"/>
              <a:t>Is the young people's participation real or are they just hanging in there for the sake of the holiday?</a:t>
            </a:r>
          </a:p>
          <a:p>
            <a:pPr lvl="1"/>
            <a:r>
              <a:rPr lang="en-GB" dirty="0"/>
              <a:t>Can they identify their learning?</a:t>
            </a:r>
          </a:p>
          <a:p>
            <a:pPr lvl="1"/>
            <a:r>
              <a:rPr lang="en-GB" dirty="0"/>
              <a:t>Do they turn up for the planning weekend: are they active participants?</a:t>
            </a:r>
          </a:p>
          <a:p>
            <a:pPr lvl="1"/>
            <a:r>
              <a:rPr lang="en-GB" dirty="0"/>
              <a:t>Do they turn up for the holiday, do they stay in the roles as helpers or do they behave like big children?</a:t>
            </a:r>
          </a:p>
          <a:p>
            <a:pPr lvl="1"/>
            <a:endParaRPr lang="en-GB" dirty="0"/>
          </a:p>
        </p:txBody>
      </p:sp>
    </p:spTree>
    <p:extLst>
      <p:ext uri="{BB962C8B-B14F-4D97-AF65-F5344CB8AC3E}">
        <p14:creationId xmlns:p14="http://schemas.microsoft.com/office/powerpoint/2010/main" val="23153223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Evaluation</a:t>
            </a:r>
          </a:p>
          <a:p>
            <a:r>
              <a:rPr lang="en-GB" i="1" dirty="0"/>
              <a:t>Formative evaluation </a:t>
            </a:r>
            <a:r>
              <a:rPr lang="en-GB" dirty="0"/>
              <a:t>After each session, and the planning weekend, the following questions need exploring to discover how each young person is developing:</a:t>
            </a:r>
          </a:p>
          <a:p>
            <a:pPr lvl="1"/>
            <a:r>
              <a:rPr lang="en-GB" dirty="0"/>
              <a:t>What has happened that is of significance to the young people’s learning?</a:t>
            </a:r>
          </a:p>
          <a:p>
            <a:pPr lvl="1"/>
            <a:r>
              <a:rPr lang="en-GB" dirty="0"/>
              <a:t>What needs to be done to progress their learning?</a:t>
            </a:r>
          </a:p>
          <a:p>
            <a:pPr lvl="1"/>
            <a:r>
              <a:rPr lang="en-GB" dirty="0"/>
              <a:t>The programme’s successes?</a:t>
            </a:r>
          </a:p>
          <a:p>
            <a:pPr lvl="1"/>
            <a:r>
              <a:rPr lang="en-GB" dirty="0"/>
              <a:t>Its not so successful parts?</a:t>
            </a:r>
          </a:p>
          <a:p>
            <a:pPr lvl="1"/>
            <a:r>
              <a:rPr lang="en-GB" dirty="0"/>
              <a:t>What role did you take?</a:t>
            </a:r>
          </a:p>
          <a:p>
            <a:pPr lvl="1"/>
            <a:r>
              <a:rPr lang="en-GB" dirty="0"/>
              <a:t>What have we learned?</a:t>
            </a:r>
          </a:p>
          <a:p>
            <a:pPr lvl="1"/>
            <a:endParaRPr lang="en-GB" dirty="0"/>
          </a:p>
          <a:p>
            <a:pPr lvl="1"/>
            <a:endParaRPr lang="en-GB" i="1" dirty="0"/>
          </a:p>
        </p:txBody>
      </p:sp>
    </p:spTree>
    <p:extLst>
      <p:ext uri="{BB962C8B-B14F-4D97-AF65-F5344CB8AC3E}">
        <p14:creationId xmlns:p14="http://schemas.microsoft.com/office/powerpoint/2010/main" val="30144748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lstStyle/>
          <a:p>
            <a:r>
              <a:rPr lang="en-GB" dirty="0"/>
              <a:t>Summary Evaluation (at the end)</a:t>
            </a:r>
          </a:p>
          <a:p>
            <a:endParaRPr lang="en-GB" dirty="0"/>
          </a:p>
          <a:p>
            <a:pPr lvl="1"/>
            <a:r>
              <a:rPr lang="en-GB" dirty="0"/>
              <a:t>What did the children/ young people get from the holiday?</a:t>
            </a:r>
          </a:p>
          <a:p>
            <a:pPr lvl="1"/>
            <a:endParaRPr lang="en-GB" dirty="0"/>
          </a:p>
          <a:p>
            <a:pPr lvl="1"/>
            <a:r>
              <a:rPr lang="en-GB" dirty="0"/>
              <a:t>Did it go to plan?</a:t>
            </a:r>
          </a:p>
          <a:p>
            <a:pPr lvl="1"/>
            <a:endParaRPr lang="en-GB" dirty="0"/>
          </a:p>
          <a:p>
            <a:pPr lvl="1"/>
            <a:r>
              <a:rPr lang="en-GB" dirty="0"/>
              <a:t>Good bits, bad bits, points to look out for if done again?</a:t>
            </a:r>
          </a:p>
          <a:p>
            <a:pPr lvl="1"/>
            <a:endParaRPr lang="en-GB" dirty="0"/>
          </a:p>
          <a:p>
            <a:pPr lvl="1"/>
            <a:r>
              <a:rPr lang="en-GB" dirty="0"/>
              <a:t>What has each of us achieved and learned?</a:t>
            </a:r>
          </a:p>
        </p:txBody>
      </p:sp>
    </p:spTree>
    <p:extLst>
      <p:ext uri="{BB962C8B-B14F-4D97-AF65-F5344CB8AC3E}">
        <p14:creationId xmlns:p14="http://schemas.microsoft.com/office/powerpoint/2010/main" val="5387600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El</a:t>
            </a:r>
          </a:p>
        </p:txBody>
      </p:sp>
      <p:sp>
        <p:nvSpPr>
          <p:cNvPr id="3" name="Content Placeholder 2"/>
          <p:cNvSpPr>
            <a:spLocks noGrp="1"/>
          </p:cNvSpPr>
          <p:nvPr>
            <p:ph idx="1"/>
          </p:nvPr>
        </p:nvSpPr>
        <p:spPr/>
        <p:txBody>
          <a:bodyPr>
            <a:normAutofit fontScale="92500" lnSpcReduction="10000"/>
          </a:bodyPr>
          <a:lstStyle/>
          <a:p>
            <a:r>
              <a:rPr lang="en-GB" dirty="0"/>
              <a:t>The project ran to the end. All the children had a holiday that they would not forget for a long time. El became totally absorbed in the project and grew in confidence and skills through the whole process. Her friends were not so enthusiastic: they enjoyed the weekend and the holiday, but found the fund-raising and planning ‘a bit boring’.</a:t>
            </a:r>
          </a:p>
          <a:p>
            <a:endParaRPr lang="en-GB" dirty="0"/>
          </a:p>
          <a:p>
            <a:r>
              <a:rPr lang="en-GB" dirty="0"/>
              <a:t>Each gained and developed in a number of ways. Only El went on to join the volunteers groups and goes away with them most weekends. She still spends weekdays and evenings with her friends. Just recently, she came to see the youth worker. She asked why they did not fight to get more resources on the estate, instead of working to expand people’s worlds by leaving it.</a:t>
            </a:r>
          </a:p>
        </p:txBody>
      </p:sp>
    </p:spTree>
    <p:extLst>
      <p:ext uri="{BB962C8B-B14F-4D97-AF65-F5344CB8AC3E}">
        <p14:creationId xmlns:p14="http://schemas.microsoft.com/office/powerpoint/2010/main" val="7647492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 Activity</a:t>
            </a:r>
          </a:p>
        </p:txBody>
      </p:sp>
      <p:sp>
        <p:nvSpPr>
          <p:cNvPr id="3" name="Content Placeholder 2"/>
          <p:cNvSpPr>
            <a:spLocks noGrp="1"/>
          </p:cNvSpPr>
          <p:nvPr>
            <p:ph idx="1"/>
          </p:nvPr>
        </p:nvSpPr>
        <p:spPr/>
        <p:txBody>
          <a:bodyPr>
            <a:normAutofit fontScale="92500" lnSpcReduction="10000"/>
          </a:bodyPr>
          <a:lstStyle/>
          <a:p>
            <a:r>
              <a:rPr lang="en-GB" dirty="0"/>
              <a:t>Prepare your own systematic process for planning which is based on the NAOMIE framework - that has already been explained to you during today’s lecture.</a:t>
            </a:r>
          </a:p>
          <a:p>
            <a:endParaRPr lang="en-GB" dirty="0"/>
          </a:p>
          <a:p>
            <a:r>
              <a:rPr lang="en-GB" dirty="0"/>
              <a:t>This can be based on an existing example of identifying and meeting young people's needs that you or a member of your group has/or you can be as creative as you like in coming up with an issue or situation that may be of interest to you. For example</a:t>
            </a:r>
          </a:p>
          <a:p>
            <a:pPr lvl="1"/>
            <a:r>
              <a:rPr lang="en-GB" dirty="0" err="1"/>
              <a:t>El’s</a:t>
            </a:r>
            <a:r>
              <a:rPr lang="en-GB" dirty="0"/>
              <a:t> idea of getting more resources on her estate for children and young people.</a:t>
            </a:r>
          </a:p>
          <a:p>
            <a:pPr lvl="1"/>
            <a:r>
              <a:rPr lang="en-GB" dirty="0"/>
              <a:t>A bullying problem in the youth club</a:t>
            </a:r>
          </a:p>
          <a:p>
            <a:pPr lvl="1"/>
            <a:r>
              <a:rPr lang="en-GB" dirty="0"/>
              <a:t>The decline in the number of young people accessing the project/centre.</a:t>
            </a:r>
          </a:p>
          <a:p>
            <a:pPr lvl="1"/>
            <a:r>
              <a:rPr lang="en-GB" dirty="0"/>
              <a:t>Or helping a young person to make an informed decision about their future.</a:t>
            </a:r>
          </a:p>
          <a:p>
            <a:pPr lvl="1"/>
            <a:endParaRPr lang="en-GB" dirty="0"/>
          </a:p>
        </p:txBody>
      </p:sp>
    </p:spTree>
    <p:extLst>
      <p:ext uri="{BB962C8B-B14F-4D97-AF65-F5344CB8AC3E}">
        <p14:creationId xmlns:p14="http://schemas.microsoft.com/office/powerpoint/2010/main" val="25499974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Arrangements for Directed Study</a:t>
            </a:r>
          </a:p>
        </p:txBody>
      </p:sp>
      <p:sp>
        <p:nvSpPr>
          <p:cNvPr id="3" name="Content Placeholder 2"/>
          <p:cNvSpPr>
            <a:spLocks noGrp="1"/>
          </p:cNvSpPr>
          <p:nvPr>
            <p:ph idx="1"/>
          </p:nvPr>
        </p:nvSpPr>
        <p:spPr/>
        <p:txBody>
          <a:bodyPr/>
          <a:lstStyle/>
          <a:p>
            <a:r>
              <a:rPr lang="en-GB" b="1" dirty="0"/>
              <a:t>Individual Task </a:t>
            </a:r>
            <a:r>
              <a:rPr lang="en-GB" dirty="0"/>
              <a:t>- Use the reminder of today familiarising yourself with the process of NAOMIE.</a:t>
            </a:r>
          </a:p>
          <a:p>
            <a:endParaRPr lang="en-GB" dirty="0"/>
          </a:p>
          <a:p>
            <a:r>
              <a:rPr lang="en-GB" dirty="0"/>
              <a:t>Decide who you would like to work with and discuss initial ideas for the NAOMIE example.</a:t>
            </a:r>
          </a:p>
        </p:txBody>
      </p:sp>
    </p:spTree>
    <p:extLst>
      <p:ext uri="{BB962C8B-B14F-4D97-AF65-F5344CB8AC3E}">
        <p14:creationId xmlns:p14="http://schemas.microsoft.com/office/powerpoint/2010/main" val="29216293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3060</Words>
  <Application>Microsoft Office PowerPoint</Application>
  <PresentationFormat>Widescreen</PresentationFormat>
  <Paragraphs>276</Paragraphs>
  <Slides>38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Calibri Light</vt:lpstr>
      <vt:lpstr>Office Theme</vt:lpstr>
      <vt:lpstr>Youth and community worker</vt:lpstr>
      <vt:lpstr>How is youth work developed?</vt:lpstr>
      <vt:lpstr>Welsh Strategy for Youth Work</vt:lpstr>
      <vt:lpstr>Youth Work</vt:lpstr>
      <vt:lpstr>Youth Work</vt:lpstr>
      <vt:lpstr>Individual Task What is Youth Work?</vt:lpstr>
      <vt:lpstr>Individual Task What is Youth Work?</vt:lpstr>
      <vt:lpstr>PowerPoint Presentation</vt:lpstr>
      <vt:lpstr>Key Purpose of Youth Work</vt:lpstr>
      <vt:lpstr>Youth Work Skills </vt:lpstr>
      <vt:lpstr>Discuss </vt:lpstr>
      <vt:lpstr>Group Discussion  </vt:lpstr>
      <vt:lpstr>Principles, Purposes &amp; Values </vt:lpstr>
      <vt:lpstr>Ethical Conduct in Youth Work</vt:lpstr>
      <vt:lpstr>Youth Work in Wales </vt:lpstr>
      <vt:lpstr>Values in Youth Work</vt:lpstr>
      <vt:lpstr>Youth Work – National Occupational Standards</vt:lpstr>
      <vt:lpstr>National Occupational Standards for Youth Work</vt:lpstr>
      <vt:lpstr>The Centrality of Values to Youth Work</vt:lpstr>
      <vt:lpstr>The Value of Participation and Active Involvement</vt:lpstr>
      <vt:lpstr>The Value of Equity, Diversity and Inclusion</vt:lpstr>
      <vt:lpstr>The Value of Partnership with Young People and others</vt:lpstr>
      <vt:lpstr>The Value of Personal, Social and Political Development</vt:lpstr>
      <vt:lpstr>Code of Ethics</vt:lpstr>
      <vt:lpstr>PowerPoint Presentation</vt:lpstr>
      <vt:lpstr>Identifying and Meeting young people’s needs.</vt:lpstr>
      <vt:lpstr>Identifying and meeting the needs</vt:lpstr>
      <vt:lpstr>Case Study: El</vt:lpstr>
      <vt:lpstr>Case Study: El</vt:lpstr>
      <vt:lpstr>Case Study: El</vt:lpstr>
      <vt:lpstr>Case Study: El</vt:lpstr>
      <vt:lpstr>Case Study: El</vt:lpstr>
      <vt:lpstr>Case Study: El</vt:lpstr>
      <vt:lpstr>Case Study: El</vt:lpstr>
      <vt:lpstr>Case Study: El</vt:lpstr>
      <vt:lpstr>Case Study: El</vt:lpstr>
      <vt:lpstr>Directed Study Activity</vt:lpstr>
      <vt:lpstr>Arrangements for 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and community worker</dc:title>
  <dc:creator>Darrel Williams</dc:creator>
  <cp:lastModifiedBy>Darren O'Connor</cp:lastModifiedBy>
  <cp:revision>11</cp:revision>
  <dcterms:created xsi:type="dcterms:W3CDTF">2020-10-19T09:08:57Z</dcterms:created>
  <dcterms:modified xsi:type="dcterms:W3CDTF">2023-10-15T11:04:27Z</dcterms:modified>
</cp:coreProperties>
</file>