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handoutMasterIdLst>
    <p:handoutMasterId r:id="rId15"/>
  </p:handoutMasterIdLst>
  <p:sldIdLst>
    <p:sldId id="256" r:id="rId2"/>
    <p:sldId id="257" r:id="rId3"/>
    <p:sldId id="267" r:id="rId4"/>
    <p:sldId id="261" r:id="rId5"/>
    <p:sldId id="265" r:id="rId6"/>
    <p:sldId id="263" r:id="rId7"/>
    <p:sldId id="264" r:id="rId8"/>
    <p:sldId id="266" r:id="rId9"/>
    <p:sldId id="268" r:id="rId10"/>
    <p:sldId id="269" r:id="rId11"/>
    <p:sldId id="270"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A85AB5-2D40-CE9A-72EB-E9E6D1054075}" v="3" dt="2024-01-21T10:10:02.153"/>
    <p1510:client id="{2E92F06E-B319-5A3F-8084-46681EC2190A}" v="3442" dt="2024-01-21T16:12:02.0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4" d="100"/>
          <a:sy n="104" d="100"/>
        </p:scale>
        <p:origin x="834" y="114"/>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37D74D3-9A86-8AD7-3C3D-84DD3529CAD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ECEY4005 - 2317778 - 3250 words</a:t>
            </a:r>
          </a:p>
        </p:txBody>
      </p:sp>
      <p:sp>
        <p:nvSpPr>
          <p:cNvPr id="3" name="Date Placeholder 2">
            <a:extLst>
              <a:ext uri="{FF2B5EF4-FFF2-40B4-BE49-F238E27FC236}">
                <a16:creationId xmlns:a16="http://schemas.microsoft.com/office/drawing/2014/main" id="{FB5B72BE-B98B-A308-C3D7-CF7DB0F0689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A7EEADAE-902E-499C-964F-C0981EF90AA9}" type="datetimeFigureOut">
              <a:rPr lang="en-GB" smtClean="0"/>
              <a:t>21/01/2024</a:t>
            </a:fld>
            <a:endParaRPr lang="en-GB"/>
          </a:p>
        </p:txBody>
      </p:sp>
      <p:sp>
        <p:nvSpPr>
          <p:cNvPr id="4" name="Footer Placeholder 3">
            <a:extLst>
              <a:ext uri="{FF2B5EF4-FFF2-40B4-BE49-F238E27FC236}">
                <a16:creationId xmlns:a16="http://schemas.microsoft.com/office/drawing/2014/main" id="{724ACD69-F5AA-45D1-28D7-361731669C7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2646079-C48A-4CF2-A992-E21ECF82A0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718877A-652F-4FFF-B580-1A4B4BDFFEA2}" type="slidenum">
              <a:rPr lang="en-GB" smtClean="0"/>
              <a:t>‹#›</a:t>
            </a:fld>
            <a:endParaRPr lang="en-GB"/>
          </a:p>
        </p:txBody>
      </p:sp>
    </p:spTree>
    <p:extLst>
      <p:ext uri="{BB962C8B-B14F-4D97-AF65-F5344CB8AC3E}">
        <p14:creationId xmlns:p14="http://schemas.microsoft.com/office/powerpoint/2010/main" val="1664562915"/>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ECEY4005 - 2317778 - 3250 words</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F62EAD-12DD-4424-88AC-89D84FC90DF2}" type="datetimeFigureOut">
              <a:rPr lang="en-GB" smtClean="0"/>
              <a:t>21/01/2024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8BFCC2-6287-4544-9299-A3623ACA3F4F}" type="slidenum">
              <a:rPr lang="en-GB" smtClean="0"/>
              <a:t>‹#›</a:t>
            </a:fld>
            <a:endParaRPr lang="en-GB"/>
          </a:p>
        </p:txBody>
      </p:sp>
    </p:spTree>
    <p:extLst>
      <p:ext uri="{BB962C8B-B14F-4D97-AF65-F5344CB8AC3E}">
        <p14:creationId xmlns:p14="http://schemas.microsoft.com/office/powerpoint/2010/main" val="3512759151"/>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ECEY4005 - 2317778 - 3250 words</a:t>
            </a:r>
          </a:p>
        </p:txBody>
      </p:sp>
    </p:spTree>
    <p:extLst>
      <p:ext uri="{BB962C8B-B14F-4D97-AF65-F5344CB8AC3E}">
        <p14:creationId xmlns:p14="http://schemas.microsoft.com/office/powerpoint/2010/main" val="28772141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E2B5EC29-78F4-4DDB-9A63-A80A1163C6BB}" type="datetime1">
              <a:rPr lang="en-US" smtClean="0"/>
              <a:t>1/21/2024</a:t>
            </a:fld>
            <a:endParaRPr lang="en-US"/>
          </a:p>
        </p:txBody>
      </p:sp>
      <p:sp>
        <p:nvSpPr>
          <p:cNvPr id="5" name="Footer Placeholder 4"/>
          <p:cNvSpPr>
            <a:spLocks noGrp="1"/>
          </p:cNvSpPr>
          <p:nvPr>
            <p:ph type="ftr" sz="quarter" idx="11"/>
          </p:nvPr>
        </p:nvSpPr>
        <p:spPr/>
        <p:txBody>
          <a:bodyPr/>
          <a:lstStyle/>
          <a:p>
            <a:r>
              <a:rPr lang="en-US"/>
              <a:t>ECEY4005 - 2317778 - 3243 words.</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932DCD-F278-4D01-8AAA-5DF2A3A3FA90}" type="datetime1">
              <a:rPr lang="en-US" smtClean="0"/>
              <a:t>1/21/2024</a:t>
            </a:fld>
            <a:endParaRPr lang="en-US"/>
          </a:p>
        </p:txBody>
      </p:sp>
      <p:sp>
        <p:nvSpPr>
          <p:cNvPr id="5" name="Footer Placeholder 4"/>
          <p:cNvSpPr>
            <a:spLocks noGrp="1"/>
          </p:cNvSpPr>
          <p:nvPr>
            <p:ph type="ftr" sz="quarter" idx="11"/>
          </p:nvPr>
        </p:nvSpPr>
        <p:spPr/>
        <p:txBody>
          <a:bodyPr/>
          <a:lstStyle/>
          <a:p>
            <a:r>
              <a:rPr lang="en-US"/>
              <a:t>ECEY4005 - 2317778 - 3243 words.</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111C86-6190-4E50-B141-ED1BF1978987}" type="datetime1">
              <a:rPr lang="en-US" smtClean="0"/>
              <a:t>1/21/2024</a:t>
            </a:fld>
            <a:endParaRPr lang="en-US"/>
          </a:p>
        </p:txBody>
      </p:sp>
      <p:sp>
        <p:nvSpPr>
          <p:cNvPr id="5" name="Footer Placeholder 4"/>
          <p:cNvSpPr>
            <a:spLocks noGrp="1"/>
          </p:cNvSpPr>
          <p:nvPr>
            <p:ph type="ftr" sz="quarter" idx="11"/>
          </p:nvPr>
        </p:nvSpPr>
        <p:spPr/>
        <p:txBody>
          <a:bodyPr/>
          <a:lstStyle/>
          <a:p>
            <a:r>
              <a:rPr lang="en-US"/>
              <a:t>ECEY4005 - 2317778 - 3243 words.</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1A2441B-3FDA-4D43-A0F2-5A2D7A2A4C31}" type="datetime1">
              <a:rPr lang="en-US" smtClean="0"/>
              <a:t>1/21/2024</a:t>
            </a:fld>
            <a:endParaRPr lang="en-US"/>
          </a:p>
        </p:txBody>
      </p:sp>
      <p:sp>
        <p:nvSpPr>
          <p:cNvPr id="6" name="Footer Placeholder 5"/>
          <p:cNvSpPr>
            <a:spLocks noGrp="1"/>
          </p:cNvSpPr>
          <p:nvPr>
            <p:ph type="ftr" sz="quarter" idx="11"/>
          </p:nvPr>
        </p:nvSpPr>
        <p:spPr/>
        <p:txBody>
          <a:bodyPr/>
          <a:lstStyle/>
          <a:p>
            <a:r>
              <a:rPr lang="en-US"/>
              <a:t>ECEY4005 - 2317778 - 3243 words.</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2B45DB5-240C-47B6-A1BA-3E00811D32CC}" type="datetime1">
              <a:rPr lang="en-US" smtClean="0"/>
              <a:t>1/21/2024</a:t>
            </a:fld>
            <a:endParaRPr lang="en-US"/>
          </a:p>
        </p:txBody>
      </p:sp>
      <p:sp>
        <p:nvSpPr>
          <p:cNvPr id="8" name="Footer Placeholder 7"/>
          <p:cNvSpPr>
            <a:spLocks noGrp="1"/>
          </p:cNvSpPr>
          <p:nvPr>
            <p:ph type="ftr" sz="quarter" idx="11"/>
          </p:nvPr>
        </p:nvSpPr>
        <p:spPr/>
        <p:txBody>
          <a:bodyPr/>
          <a:lstStyle/>
          <a:p>
            <a:r>
              <a:rPr lang="en-US"/>
              <a:t>ECEY4005 - 2317778 - 3243 words.</a:t>
            </a:r>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A4ACD93-1BF8-40E9-B4C4-16DFC0181805}" type="datetime1">
              <a:rPr lang="en-US" smtClean="0"/>
              <a:t>1/21/2024</a:t>
            </a:fld>
            <a:endParaRPr lang="en-US"/>
          </a:p>
        </p:txBody>
      </p:sp>
      <p:sp>
        <p:nvSpPr>
          <p:cNvPr id="4" name="Footer Placeholder 3"/>
          <p:cNvSpPr>
            <a:spLocks noGrp="1"/>
          </p:cNvSpPr>
          <p:nvPr>
            <p:ph type="ftr" sz="quarter" idx="11"/>
          </p:nvPr>
        </p:nvSpPr>
        <p:spPr/>
        <p:txBody>
          <a:bodyPr/>
          <a:lstStyle/>
          <a:p>
            <a:r>
              <a:rPr lang="en-US"/>
              <a:t>ECEY4005 - 2317778 - 3243 words.</a:t>
            </a:r>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F2471C-5E23-4814-8F99-3B79C39C901F}" type="datetime1">
              <a:rPr lang="en-US" smtClean="0"/>
              <a:t>1/21/2024</a:t>
            </a:fld>
            <a:endParaRPr lang="en-US"/>
          </a:p>
        </p:txBody>
      </p:sp>
      <p:sp>
        <p:nvSpPr>
          <p:cNvPr id="3" name="Footer Placeholder 2"/>
          <p:cNvSpPr>
            <a:spLocks noGrp="1"/>
          </p:cNvSpPr>
          <p:nvPr>
            <p:ph type="ftr" sz="quarter" idx="11"/>
          </p:nvPr>
        </p:nvSpPr>
        <p:spPr/>
        <p:txBody>
          <a:bodyPr/>
          <a:lstStyle/>
          <a:p>
            <a:r>
              <a:rPr lang="en-US"/>
              <a:t>ECEY4005 - 2317778 - 3243 words.</a:t>
            </a:r>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936FDA-D98A-49F9-931A-D3E470A0291A}" type="datetime1">
              <a:rPr lang="en-US" smtClean="0"/>
              <a:t>1/21/2024</a:t>
            </a:fld>
            <a:endParaRPr lang="en-US"/>
          </a:p>
        </p:txBody>
      </p:sp>
      <p:sp>
        <p:nvSpPr>
          <p:cNvPr id="6" name="Footer Placeholder 5"/>
          <p:cNvSpPr>
            <a:spLocks noGrp="1"/>
          </p:cNvSpPr>
          <p:nvPr>
            <p:ph type="ftr" sz="quarter" idx="11"/>
          </p:nvPr>
        </p:nvSpPr>
        <p:spPr/>
        <p:txBody>
          <a:bodyPr/>
          <a:lstStyle/>
          <a:p>
            <a:r>
              <a:rPr lang="en-US"/>
              <a:t>ECEY4005 - 2317778 - 3243 words.</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A1101BF-886D-4242-87D9-2DFE5174536C}" type="datetime1">
              <a:rPr lang="en-US" smtClean="0"/>
              <a:t>1/21/2024</a:t>
            </a:fld>
            <a:endParaRPr lang="en-US"/>
          </a:p>
        </p:txBody>
      </p:sp>
      <p:sp>
        <p:nvSpPr>
          <p:cNvPr id="6" name="Footer Placeholder 5"/>
          <p:cNvSpPr>
            <a:spLocks noGrp="1"/>
          </p:cNvSpPr>
          <p:nvPr>
            <p:ph type="ftr" sz="quarter" idx="11"/>
          </p:nvPr>
        </p:nvSpPr>
        <p:spPr/>
        <p:txBody>
          <a:bodyPr/>
          <a:lstStyle/>
          <a:p>
            <a:r>
              <a:rPr lang="en-US"/>
              <a:t>ECEY4005 - 2317778 - 3243 words.</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24D78CE-8F80-4467-9D48-C1C03C57AAA2}" type="datetime1">
              <a:rPr lang="en-US" smtClean="0"/>
              <a:t>1/21/2024</a:t>
            </a:fld>
            <a:endParaRPr lang="en-US"/>
          </a:p>
        </p:txBody>
      </p:sp>
      <p:sp>
        <p:nvSpPr>
          <p:cNvPr id="5" name="Footer Placeholder 4"/>
          <p:cNvSpPr>
            <a:spLocks noGrp="1"/>
          </p:cNvSpPr>
          <p:nvPr>
            <p:ph type="ftr" sz="quarter" idx="11"/>
          </p:nvPr>
        </p:nvSpPr>
        <p:spPr/>
        <p:txBody>
          <a:bodyPr/>
          <a:lstStyle/>
          <a:p>
            <a:r>
              <a:rPr lang="en-US"/>
              <a:t>ECEY4005 - 2317778 - 3243 words.</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F70400-0EBC-4429-8DBF-F08149162055}" type="datetime1">
              <a:rPr lang="en-US" smtClean="0"/>
              <a:t>1/21/2024</a:t>
            </a:fld>
            <a:endParaRPr lang="en-US"/>
          </a:p>
        </p:txBody>
      </p:sp>
      <p:sp>
        <p:nvSpPr>
          <p:cNvPr id="5" name="Footer Placeholder 4"/>
          <p:cNvSpPr>
            <a:spLocks noGrp="1"/>
          </p:cNvSpPr>
          <p:nvPr>
            <p:ph type="ftr" sz="quarter" idx="11"/>
          </p:nvPr>
        </p:nvSpPr>
        <p:spPr/>
        <p:txBody>
          <a:bodyPr/>
          <a:lstStyle/>
          <a:p>
            <a:r>
              <a:rPr lang="en-US"/>
              <a:t>ECEY4005 - 2317778 - 3243 words.</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473BA4-A234-45F7-B644-DC371C2C11DB}" type="datetime1">
              <a:rPr lang="en-US" smtClean="0"/>
              <a:t>1/21/2024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ECEY4005 - 2317778 - 3243 words.</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nspcc.org.uk/what-is-child-abuse/types-of-abuse/domestic-abus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contact.org.uk/help-for-families/information-advice-services/health-medical-information/all-about-diagnosis/developmental-delay/" TargetMode="External"/><Relationship Id="rId3" Type="http://schemas.openxmlformats.org/officeDocument/2006/relationships/hyperlink" Target="https://ausnutria-nutrition-institute.com/knowledge-base/gentle-nutrition/" TargetMode="External"/><Relationship Id="rId7" Type="http://schemas.openxmlformats.org/officeDocument/2006/relationships/hyperlink" Target="https://www.cdc.gov/ncbddd/actearly/whyActEarly.html#:~:text=Earlier%20is%20better!,in%20life%20rather%20than%20later.&amp;text=The%20connections%20in%20a%20baby's,learning%2C%20behavior%2C%20and%20health" TargetMode="External"/><Relationship Id="rId2" Type="http://schemas.openxmlformats.org/officeDocument/2006/relationships/hyperlink" Target="https://www.actionforchildren.org.uk/blog/what-is-sensory-play-and-why-is-it-important/" TargetMode="External"/><Relationship Id="rId1" Type="http://schemas.openxmlformats.org/officeDocument/2006/relationships/slideLayout" Target="../slideLayouts/slideLayout7.xml"/><Relationship Id="rId6" Type="http://schemas.openxmlformats.org/officeDocument/2006/relationships/hyperlink" Target="https://www.cambridge-community.org.uk/professional-development/gswpbl/index.html" TargetMode="External"/><Relationship Id="rId5" Type="http://schemas.openxmlformats.org/officeDocument/2006/relationships/hyperlink" Target="https://birthto5matters.org.uk/care/#:~:text=Practitioners%20must%20pay%20attention%20to,being%20recognised%2C%20understood%20and%20valued" TargetMode="External"/><Relationship Id="rId10" Type="http://schemas.openxmlformats.org/officeDocument/2006/relationships/hyperlink" Target="https://gurmentor.com/what-is-language-barrier-and-how-to-overcome-it/" TargetMode="External"/><Relationship Id="rId4" Type="http://schemas.openxmlformats.org/officeDocument/2006/relationships/hyperlink" Target="https://www.youtube.com/watch?v=IUzNEr2vSiM" TargetMode="External"/><Relationship Id="rId9" Type="http://schemas.openxmlformats.org/officeDocument/2006/relationships/hyperlink" Target="https://www.earlyyearsmatters.co.uk/our-services/school-and-nursery-improvement-partner/enabling-environments/"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napierfamilycentre.org.nz/wp-content/uploads/2021/08/Resource-Sheet_Early-brain-development_FINAL_web.pdf" TargetMode="External"/><Relationship Id="rId3" Type="http://schemas.openxmlformats.org/officeDocument/2006/relationships/hyperlink" Target="https://www.idsmed.com/news/what-is-the-first-1000-days-of-life/462.html" TargetMode="External"/><Relationship Id="rId7" Type="http://schemas.openxmlformats.org/officeDocument/2006/relationships/hyperlink" Target="https://montessori-nw.org/about-montessori-education?gclid=Cj0KCQiAnrOtBhDIARIsAFsSe50KLTV70WlE6gE1Nk-r2Zz5pKAOCOmhKv6SSTfBCQfu0FB4N8R3wSUaAk_cEALw_wcB" TargetMode="External"/><Relationship Id="rId2" Type="http://schemas.openxmlformats.org/officeDocument/2006/relationships/hyperlink" Target="https://publications.parliament.uk/pa/cm201719/cmselect/cmhealth/1496/1496.pdf" TargetMode="External"/><Relationship Id="rId1" Type="http://schemas.openxmlformats.org/officeDocument/2006/relationships/slideLayout" Target="../slideLayouts/slideLayout2.xml"/><Relationship Id="rId6" Type="http://schemas.openxmlformats.org/officeDocument/2006/relationships/hyperlink" Target="https://www.education.govt.nz/assets/Documents/Early-Childhood/ELS-Te-Whariki-Early-Childhood-Curriculum-ENG-Web.pdf" TargetMode="External"/><Relationship Id="rId5" Type="http://schemas.openxmlformats.org/officeDocument/2006/relationships/hyperlink" Target="https://messyplaykits.com/blogs/resources/messy-and-sensory-play-tips" TargetMode="External"/><Relationship Id="rId10" Type="http://schemas.openxmlformats.org/officeDocument/2006/relationships/hyperlink" Target="https://learning.nspcc.org.uk/research-resources/templates/example-safeguarding-policy-statement/#:~:text=In%20addition%20to%20an%20overarching,abuse%20made%20against%20a%20child" TargetMode="External"/><Relationship Id="rId4" Type="http://schemas.openxmlformats.org/officeDocument/2006/relationships/hyperlink" Target="https://www.ncbi.nlm.nih.gov/pmc/articles/PMC9640361/#:~:text=A%20person's%20first%201%2C000%20days,and%20impaired%20growth%20%5B3%5D" TargetMode="External"/><Relationship Id="rId9" Type="http://schemas.openxmlformats.org/officeDocument/2006/relationships/hyperlink" Target="https://www.nspcc.org.uk/what-is-child-abuse/types-of-abuse/domestic-abuse/"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reggiochildren.it/en/reggio-emilia-approach/" TargetMode="External"/><Relationship Id="rId3" Type="http://schemas.openxmlformats.org/officeDocument/2006/relationships/hyperlink" Target="https://www.oneeducation.org.uk/inclusive-practice/#:~:text=Inclusive%20practice%20in%20early%20years%20is%20an%20approach%20that%20values,background%20or%20who%20they%20are" TargetMode="External"/><Relationship Id="rId7" Type="http://schemas.openxmlformats.org/officeDocument/2006/relationships/hyperlink" Target="https://raisingchildren.net.au/guides/first-1000-days/loving-relationships#:~:text=Loving%20relationships%20with%20parents%20and,see%20and%20understand%20the%20world.&amp;text=Positive%20relationships%20between%20parents%20and%20children%20are%20key%20to%20child%20development" TargetMode="External"/><Relationship Id="rId2" Type="http://schemas.openxmlformats.org/officeDocument/2006/relationships/hyperlink" Target="https://www.nurseryworld.co.uk/features/article/what-is-an-enabling-environment-and-who-is-doing-the-enabling" TargetMode="External"/><Relationship Id="rId1" Type="http://schemas.openxmlformats.org/officeDocument/2006/relationships/slideLayout" Target="../slideLayouts/slideLayout7.xml"/><Relationship Id="rId6" Type="http://schemas.openxmlformats.org/officeDocument/2006/relationships/hyperlink" Target="file:///C:\Users\Sophia%20&amp;amp;%20Byron\Desktop\Sophia%20Documents\Early%20Years%20degree\ECEY4005\%3f-,The%20first%201,000%20days%20refers%20to%20a%20child's%20life%20from,effect%20on%20your%20baby" TargetMode="External"/><Relationship Id="rId11" Type="http://schemas.openxmlformats.org/officeDocument/2006/relationships/hyperlink" Target="https://www.skillsforschools.org.uk/roles-in-schools/early-years-practitioner/" TargetMode="External"/><Relationship Id="rId5" Type="http://schemas.openxmlformats.org/officeDocument/2006/relationships/hyperlink" Target="https://www.pacey.org.uk/working-in-childcare/spotlight-on/safeguarding/?gclid=CjwKCAiAzJOtBhALEiwAtwj8tsKpEvjMpOpf4lDycWZxNGK84FClUjcDYPawxw4_GETNrxSLnjL1zRoCgUMQAvD_BwE" TargetMode="External"/><Relationship Id="rId10" Type="http://schemas.openxmlformats.org/officeDocument/2006/relationships/hyperlink" Target="https://www.simplypsychology.org/bronfenbrenner.html" TargetMode="External"/><Relationship Id="rId4" Type="http://schemas.openxmlformats.org/officeDocument/2006/relationships/hyperlink" Target="https://www.pacey.org.uk/Pacey/media/Website-files/Non-PACEY%20documents%20(PDFs)/a-workforce-in-crisis-saving-our-early-years.pdf" TargetMode="External"/><Relationship Id="rId9" Type="http://schemas.openxmlformats.org/officeDocument/2006/relationships/hyperlink" Target="https://www.simplypsychology.org/maslow.html"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hwb.gov.wales/api/storage/56774946-48aa-4fab-adda-f27508d8dc8f/early-childhood-play-learning-and-care-developmental-pathways-0-to-3.pdf" TargetMode="External"/><Relationship Id="rId3" Type="http://schemas.openxmlformats.org/officeDocument/2006/relationships/hyperlink" Target="https://www.teachearlyyears.com/nursery-management/view/early-years-sector-challenges#:~:text=Key%20difficulties,supporting%20staff%20wellbeing%20(50%25" TargetMode="External"/><Relationship Id="rId7" Type="http://schemas.openxmlformats.org/officeDocument/2006/relationships/hyperlink" Target="https://www.unicef.org.uk/what-we-do/un-convention-child-rights/?sisearchengine=284&amp;siproduct=Campaign_G_02_Our_Work&amp;gad=1&amp;gclid=CjwKCAjw-eKpBhAbEiwAqFL0mvqHTye2McxL0RHiynE4mGhVQn2FpTB_9g4GOOUTBhgNDbcOXf340hoCdrUQAvD_BwE" TargetMode="External"/><Relationship Id="rId2" Type="http://schemas.openxmlformats.org/officeDocument/2006/relationships/hyperlink" Target="https://www.teachearlyyears.com/under-2s/view/the-pikler-approach-part-1" TargetMode="External"/><Relationship Id="rId1" Type="http://schemas.openxmlformats.org/officeDocument/2006/relationships/slideLayout" Target="../slideLayouts/slideLayout7.xml"/><Relationship Id="rId6" Type="http://schemas.openxmlformats.org/officeDocument/2006/relationships/hyperlink" Target="https://www.unicef-irc.org/article/958-the-first-1000-days-of-life-the-brains-window-of-opportunity.html" TargetMode="External"/><Relationship Id="rId5" Type="http://schemas.openxmlformats.org/officeDocument/2006/relationships/hyperlink" Target="https://thousanddays.org/why-1000-days/building-a-fair-start/" TargetMode="External"/><Relationship Id="rId4" Type="http://schemas.openxmlformats.org/officeDocument/2006/relationships/hyperlink" Target="https://www.thoughtco.com/maslows-hierarchy-of-needs-458257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28700" y="1967266"/>
            <a:ext cx="2628900" cy="2547257"/>
          </a:xfrm>
          <a:noFill/>
        </p:spPr>
        <p:txBody>
          <a:bodyPr vert="horz" lIns="91440" tIns="45720" rIns="91440" bIns="45720" rtlCol="0" anchor="ctr">
            <a:normAutofit/>
          </a:bodyPr>
          <a:lstStyle/>
          <a:p>
            <a:r>
              <a:rPr lang="en-US" sz="3600" b="1" kern="1200">
                <a:solidFill>
                  <a:srgbClr val="FFFFFF"/>
                </a:solidFill>
                <a:latin typeface="+mj-lt"/>
                <a:ea typeface="+mj-ea"/>
                <a:cs typeface="+mj-cs"/>
              </a:rPr>
              <a:t>The first 1000 days</a:t>
            </a:r>
          </a:p>
        </p:txBody>
      </p:sp>
      <p:pic>
        <p:nvPicPr>
          <p:cNvPr id="4" name="Picture 3">
            <a:extLst>
              <a:ext uri="{FF2B5EF4-FFF2-40B4-BE49-F238E27FC236}">
                <a16:creationId xmlns:a16="http://schemas.microsoft.com/office/drawing/2014/main" id="{F301BDCB-9E7B-B7FF-CF62-72536685F81F}"/>
              </a:ext>
            </a:extLst>
          </p:cNvPr>
          <p:cNvPicPr>
            <a:picLocks noChangeAspect="1"/>
          </p:cNvPicPr>
          <p:nvPr/>
        </p:nvPicPr>
        <p:blipFill>
          <a:blip r:embed="rId3"/>
          <a:stretch>
            <a:fillRect/>
          </a:stretch>
        </p:blipFill>
        <p:spPr>
          <a:xfrm>
            <a:off x="4777316" y="1029163"/>
            <a:ext cx="6780700" cy="4797345"/>
          </a:xfrm>
          <a:prstGeom prst="rect">
            <a:avLst/>
          </a:prstGeom>
        </p:spPr>
      </p:pic>
      <p:sp>
        <p:nvSpPr>
          <p:cNvPr id="5" name="TextBox 4">
            <a:extLst>
              <a:ext uri="{FF2B5EF4-FFF2-40B4-BE49-F238E27FC236}">
                <a16:creationId xmlns:a16="http://schemas.microsoft.com/office/drawing/2014/main" id="{35410013-1B8B-80F8-84DB-3EE8C184F1F2}"/>
              </a:ext>
            </a:extLst>
          </p:cNvPr>
          <p:cNvSpPr txBox="1"/>
          <p:nvPr/>
        </p:nvSpPr>
        <p:spPr>
          <a:xfrm>
            <a:off x="6038849" y="5924550"/>
            <a:ext cx="408622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cs typeface="Calibri"/>
              </a:rPr>
              <a:t>(Source: Ausnutria, no date)</a:t>
            </a:r>
            <a:endParaRPr lang="en-US" sz="1200"/>
          </a:p>
        </p:txBody>
      </p:sp>
      <p:sp>
        <p:nvSpPr>
          <p:cNvPr id="6" name="Footer Placeholder 5">
            <a:extLst>
              <a:ext uri="{FF2B5EF4-FFF2-40B4-BE49-F238E27FC236}">
                <a16:creationId xmlns:a16="http://schemas.microsoft.com/office/drawing/2014/main" id="{A8E7320A-B373-89BA-1FDE-DDA67A3F4EF1}"/>
              </a:ext>
            </a:extLst>
          </p:cNvPr>
          <p:cNvSpPr>
            <a:spLocks noGrp="1"/>
          </p:cNvSpPr>
          <p:nvPr>
            <p:ph type="ftr" sz="quarter" idx="11"/>
          </p:nvPr>
        </p:nvSpPr>
        <p:spPr/>
        <p:txBody>
          <a:bodyPr/>
          <a:lstStyle/>
          <a:p>
            <a:r>
              <a:rPr lang="en-US"/>
              <a:t>ECEY4005 - 2317778 - 3243 words.</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A8E3640-4BE6-54B9-7D3E-A3075FB844BA}"/>
              </a:ext>
            </a:extLst>
          </p:cNvPr>
          <p:cNvSpPr>
            <a:spLocks noGrp="1"/>
          </p:cNvSpPr>
          <p:nvPr>
            <p:ph type="title"/>
          </p:nvPr>
        </p:nvSpPr>
        <p:spPr>
          <a:xfrm>
            <a:off x="279784" y="333372"/>
            <a:ext cx="7687446" cy="1330841"/>
          </a:xfrm>
        </p:spPr>
        <p:txBody>
          <a:bodyPr>
            <a:normAutofit/>
          </a:bodyPr>
          <a:lstStyle/>
          <a:p>
            <a:r>
              <a:rPr lang="en-US" sz="3200">
                <a:cs typeface="Calibri Light"/>
              </a:rPr>
              <a:t>Introduction - What is the first 1000 days and why is it important?</a:t>
            </a:r>
          </a:p>
        </p:txBody>
      </p:sp>
      <p:sp>
        <p:nvSpPr>
          <p:cNvPr id="3" name="Content Placeholder 2">
            <a:extLst>
              <a:ext uri="{FF2B5EF4-FFF2-40B4-BE49-F238E27FC236}">
                <a16:creationId xmlns:a16="http://schemas.microsoft.com/office/drawing/2014/main" id="{FCC24757-5872-E7C9-22A0-2C536D0A292F}"/>
              </a:ext>
            </a:extLst>
          </p:cNvPr>
          <p:cNvSpPr>
            <a:spLocks noGrp="1"/>
          </p:cNvSpPr>
          <p:nvPr>
            <p:ph idx="1"/>
          </p:nvPr>
        </p:nvSpPr>
        <p:spPr>
          <a:xfrm>
            <a:off x="89284" y="2055487"/>
            <a:ext cx="7873616" cy="4536898"/>
          </a:xfrm>
        </p:spPr>
        <p:txBody>
          <a:bodyPr vert="horz" lIns="91440" tIns="45720" rIns="91440" bIns="45720" rtlCol="0" anchor="t">
            <a:normAutofit lnSpcReduction="10000"/>
          </a:bodyPr>
          <a:lstStyle/>
          <a:p>
            <a:pPr marL="0" indent="0">
              <a:buNone/>
            </a:pPr>
            <a:r>
              <a:rPr lang="en-US" sz="1200" dirty="0">
                <a:ea typeface="Calibri"/>
                <a:cs typeface="Calibri"/>
              </a:rPr>
              <a:t>The first 1000 days is a phrase that is used to describe a person from conception, through to age two (</a:t>
            </a:r>
            <a:r>
              <a:rPr lang="en-US" sz="1200" dirty="0" err="1">
                <a:ea typeface="Calibri"/>
                <a:cs typeface="Calibri"/>
              </a:rPr>
              <a:t>Likhar</a:t>
            </a:r>
            <a:r>
              <a:rPr lang="en-US" sz="1200" dirty="0">
                <a:ea typeface="Calibri"/>
                <a:cs typeface="Calibri"/>
              </a:rPr>
              <a:t>, 2022). House of Commons (2024) describe this as a very important phase where the foundations of a child's development are laid. As visually seen in the photo by IDSMED (2024), days 0-300 covers the stage where the child is still inside the womb (-9 months to 0 months) and from days 300-1000 covers the child from birth to 24 months. </a:t>
            </a:r>
            <a:r>
              <a:rPr lang="en-US" sz="1200" dirty="0" err="1">
                <a:ea typeface="Calibri"/>
                <a:cs typeface="Calibri"/>
              </a:rPr>
              <a:t>Likhar</a:t>
            </a:r>
            <a:r>
              <a:rPr lang="en-US" sz="1200" dirty="0">
                <a:ea typeface="Calibri"/>
                <a:cs typeface="Calibri"/>
              </a:rPr>
              <a:t> (2022) describes how this period is the most crucial for a person's brain, metabolism, immune system and body. He suggests that a pregnant woman's diet, well-being and stress levels can affect how her unborn child develops, whilst aft</a:t>
            </a:r>
            <a:r>
              <a:rPr lang="en-GB" sz="1200" dirty="0">
                <a:ea typeface="Calibri"/>
                <a:cs typeface="Calibri"/>
              </a:rPr>
              <a:t>er birth, the environment, nutrition and relationships can affect the infant's health and well-being in the long term. Pregnancy Birth &amp; Baby (2024) explain how stress can affect an unborn child's nervous system and growth. They also explain how their brain develops the fastest during the first 1000 days than any other time in their life. Furthermore, </a:t>
            </a:r>
            <a:r>
              <a:rPr lang="en-GB" sz="1200" dirty="0" err="1">
                <a:ea typeface="Calibri"/>
                <a:cs typeface="Calibri"/>
              </a:rPr>
              <a:t>Likhar</a:t>
            </a:r>
            <a:r>
              <a:rPr lang="en-GB" sz="1200" dirty="0">
                <a:ea typeface="Calibri"/>
                <a:cs typeface="Calibri"/>
              </a:rPr>
              <a:t> (2022) points out that a child's brain can make 1000 new neural connections every second during this time. </a:t>
            </a:r>
            <a:r>
              <a:rPr lang="en-GB" sz="1200" dirty="0">
                <a:ea typeface="+mn-lt"/>
                <a:cs typeface="+mn-lt"/>
              </a:rPr>
              <a:t>During the early years, the brain forms synapses, or connections, more quickly than at any other point in time and a child's synapses will more than double by the time they are two years old compared to adult levels (Napier family centre, no date). It follows that during childhood, a process known as "pruning" will eventually remove these excess synapses therefore early childhood synapses that are more frequently stimulated are the ones that will last into maturity. The more a child experiences specific stimuli during this time, the greater the influence they will have on the development of their brain. As a result, a child's prospects of future achievement, prosperity, and happiness can be significantly increased by consistently having favourable experiences during this period of life (Napier family centre, no date). Pregnancy Birth &amp; Baby (2024) discuss how good nutrition pre-birth and throughout the early years is essential for the future health of a person. Alongside this, UNICEF (2013) agree and explain how poverty and malnutrition can weaken development and cause inadequate capacity for neurodevelopment. Simply Psychology (2023a) discuss Maslow's Hierarchy of Needs and explains how physiological needs, which is the basic needs we need to survive, such as food and water, must be met before we are able to fulfil the higher needs. Raising Children Network (2024) explain how developing an attachment with a newborn baby is an essential aspect of growth and how a baby believes the world is a safe place to play, learn, and explore when they receive the things they need from a parent, such as a smile, a touch, or a cuddle, which then establishes the groundwork for growth and well-being during childhood. They also discuss how bonding promotes a baby's physical and mental development as a baby's brain grows and starts to develop memory, cognition, and language when they have repeated human contact and social interactions, such as cuddles and eye contact. Early intervention is a way to describe services and support that help babies and their families with developmental delays (CDC, 2023). They also suggest that a baby's neural circuits—also known as brain connections—lay the groundwork for learning, behaviour, and health during the first three years of life and therefore, early intervention is the most beneficial. </a:t>
            </a:r>
            <a:endParaRPr lang="en-GB" sz="1200" dirty="0">
              <a:cs typeface="Calibri" panose="020F0502020204030204"/>
            </a:endParaRPr>
          </a:p>
        </p:txBody>
      </p:sp>
      <p:pic>
        <p:nvPicPr>
          <p:cNvPr id="4" name="Picture 3">
            <a:extLst>
              <a:ext uri="{FF2B5EF4-FFF2-40B4-BE49-F238E27FC236}">
                <a16:creationId xmlns:a16="http://schemas.microsoft.com/office/drawing/2014/main" id="{94B65A68-23E2-6113-0791-93F2C785DCF2}"/>
              </a:ext>
            </a:extLst>
          </p:cNvPr>
          <p:cNvPicPr>
            <a:picLocks noChangeAspect="1"/>
          </p:cNvPicPr>
          <p:nvPr/>
        </p:nvPicPr>
        <p:blipFill>
          <a:blip r:embed="rId2"/>
          <a:stretch>
            <a:fillRect/>
          </a:stretch>
        </p:blipFill>
        <p:spPr>
          <a:xfrm>
            <a:off x="8090967" y="2902492"/>
            <a:ext cx="3864580" cy="1977859"/>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42476BE1-AA9C-8AA1-C372-FACC3B98F1BC}"/>
              </a:ext>
            </a:extLst>
          </p:cNvPr>
          <p:cNvSpPr txBox="1"/>
          <p:nvPr/>
        </p:nvSpPr>
        <p:spPr>
          <a:xfrm>
            <a:off x="10020299" y="4733925"/>
            <a:ext cx="17145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cs typeface="Calibri"/>
              </a:rPr>
              <a:t>(Source: IDSMED, 2024)</a:t>
            </a:r>
            <a:endParaRPr lang="en-US" sz="1200"/>
          </a:p>
        </p:txBody>
      </p:sp>
      <p:sp>
        <p:nvSpPr>
          <p:cNvPr id="6" name="Footer Placeholder 5">
            <a:extLst>
              <a:ext uri="{FF2B5EF4-FFF2-40B4-BE49-F238E27FC236}">
                <a16:creationId xmlns:a16="http://schemas.microsoft.com/office/drawing/2014/main" id="{C7DF7B47-D295-464A-979D-6324E9FFE556}"/>
              </a:ext>
            </a:extLst>
          </p:cNvPr>
          <p:cNvSpPr>
            <a:spLocks noGrp="1"/>
          </p:cNvSpPr>
          <p:nvPr>
            <p:ph type="ftr" sz="quarter" idx="11"/>
          </p:nvPr>
        </p:nvSpPr>
        <p:spPr/>
        <p:txBody>
          <a:bodyPr/>
          <a:lstStyle/>
          <a:p>
            <a:r>
              <a:rPr lang="en-US" dirty="0"/>
              <a:t>ECEY4005 - 2317778 - 3243 words.</a:t>
            </a:r>
          </a:p>
        </p:txBody>
      </p:sp>
    </p:spTree>
    <p:extLst>
      <p:ext uri="{BB962C8B-B14F-4D97-AF65-F5344CB8AC3E}">
        <p14:creationId xmlns:p14="http://schemas.microsoft.com/office/powerpoint/2010/main" val="15118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347A2-DEC5-2795-AAAE-287CB6F58001}"/>
              </a:ext>
            </a:extLst>
          </p:cNvPr>
          <p:cNvSpPr>
            <a:spLocks noGrp="1"/>
          </p:cNvSpPr>
          <p:nvPr>
            <p:ph type="title"/>
          </p:nvPr>
        </p:nvSpPr>
        <p:spPr>
          <a:xfrm>
            <a:off x="793662" y="386930"/>
            <a:ext cx="10066122" cy="1298448"/>
          </a:xfrm>
        </p:spPr>
        <p:txBody>
          <a:bodyPr anchor="b">
            <a:normAutofit fontScale="90000"/>
          </a:bodyPr>
          <a:lstStyle/>
          <a:p>
            <a:r>
              <a:rPr lang="en-US" sz="4800">
                <a:ea typeface="Calibri Light"/>
                <a:cs typeface="Calibri Light"/>
              </a:rPr>
              <a:t>Caregiving – What is exceptional care and why is it important?</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12948E-5A4F-E320-4DFE-D2AAE9C28DDE}"/>
              </a:ext>
            </a:extLst>
          </p:cNvPr>
          <p:cNvSpPr>
            <a:spLocks noGrp="1"/>
          </p:cNvSpPr>
          <p:nvPr>
            <p:ph idx="1"/>
          </p:nvPr>
        </p:nvSpPr>
        <p:spPr>
          <a:xfrm>
            <a:off x="79286" y="2313759"/>
            <a:ext cx="8121823" cy="4039500"/>
          </a:xfrm>
        </p:spPr>
        <p:txBody>
          <a:bodyPr vert="horz" lIns="91440" tIns="45720" rIns="91440" bIns="45720" rtlCol="0" anchor="t">
            <a:normAutofit lnSpcReduction="10000"/>
          </a:bodyPr>
          <a:lstStyle/>
          <a:p>
            <a:pPr marL="0" indent="0">
              <a:buNone/>
            </a:pPr>
            <a:r>
              <a:rPr lang="en-US" sz="1200" dirty="0">
                <a:ea typeface="+mn-lt"/>
                <a:cs typeface="+mn-lt"/>
              </a:rPr>
              <a:t>Gerhardt (2015) suggests that babies are connected to others right from the beginning. A</a:t>
            </a:r>
            <a:r>
              <a:rPr lang="en-US" sz="1200" dirty="0">
                <a:solidFill>
                  <a:srgbClr val="000000"/>
                </a:solidFill>
                <a:ea typeface="+mn-lt"/>
                <a:cs typeface="+mn-lt"/>
              </a:rPr>
              <a:t>ccording</a:t>
            </a:r>
            <a:r>
              <a:rPr lang="en-US" sz="1200" dirty="0">
                <a:ea typeface="+mn-lt"/>
                <a:cs typeface="+mn-lt"/>
              </a:rPr>
              <a:t> to Thousand days (no date), exceptional care begins during pregnancy and nutrients including folic acid, iron, zinc, and iodine, along with protein and fatty acids, are essential for the development of the developing baby's brain. They also explain how a baby may be born with birth abnormalities, developmental delays, or cognitive deficiencies if one or more of these are lacking during pregnancy. It is crucial that people receive the medical attention and nutrient-dense food they require both before and during pregnancy, as the developing baby's diet and nutrient storage are the only sources of nutrition available to them. </a:t>
            </a:r>
            <a:r>
              <a:rPr lang="en-US" sz="1200" err="1">
                <a:ea typeface="+mn-lt"/>
                <a:cs typeface="+mn-lt"/>
              </a:rPr>
              <a:t>Conkbayir</a:t>
            </a:r>
            <a:r>
              <a:rPr lang="en-US" sz="1200" dirty="0">
                <a:ea typeface="+mn-lt"/>
                <a:cs typeface="+mn-lt"/>
              </a:rPr>
              <a:t> (2017) describes exceptional care as being a positive relationship between an infant and their parents or other care givers which can be influenced through playing games and singing in the early years. Furthermore, the child is then able to develop holistically. Every child should have the chance to flourish, and the first 1000 days provide a window of opportunity to make sure that their basic requirements are satisfied (Thousand days, no date). As</a:t>
            </a:r>
            <a:r>
              <a:rPr lang="en-US" sz="1200" dirty="0">
                <a:ea typeface="Calibri" panose="020F0502020204030204"/>
                <a:cs typeface="Calibri" panose="020F0502020204030204"/>
              </a:rPr>
              <a:t> seen in the image from ThoughtCo (no date), Maslow's hierarchy of needs illustrates the basic requirements that, according to Maslow, children must meet to flourish and thrive. Ensuring basic needs of a child are met right from the beginning can provide children with the greatest opportunity in reaching their highest level of cognitive ability whilst demonstrating positive </a:t>
            </a:r>
            <a:r>
              <a:rPr lang="en-US" sz="1200" err="1">
                <a:ea typeface="Calibri" panose="020F0502020204030204"/>
                <a:cs typeface="Calibri" panose="020F0502020204030204"/>
              </a:rPr>
              <a:t>behaviour</a:t>
            </a:r>
            <a:r>
              <a:rPr lang="en-US" sz="1200" dirty="0">
                <a:ea typeface="Calibri" panose="020F0502020204030204"/>
                <a:cs typeface="Calibri" panose="020F0502020204030204"/>
              </a:rPr>
              <a:t> (Napier family </a:t>
            </a:r>
            <a:r>
              <a:rPr lang="en-US" sz="1200" err="1">
                <a:ea typeface="Calibri" panose="020F0502020204030204"/>
                <a:cs typeface="Calibri" panose="020F0502020204030204"/>
              </a:rPr>
              <a:t>centre</a:t>
            </a:r>
            <a:r>
              <a:rPr lang="en-US" sz="1200" dirty="0">
                <a:ea typeface="Calibri" panose="020F0502020204030204"/>
                <a:cs typeface="Calibri" panose="020F0502020204030204"/>
              </a:rPr>
              <a:t>, no date). The Welsh Government (2023) talk about how children up to age 2 need to be able to form attachments to feel safe and secure and providing this in a home or nursery setting is important when providing exceptional care. </a:t>
            </a:r>
            <a:r>
              <a:rPr lang="en-US" sz="1200" err="1">
                <a:ea typeface="Calibri" panose="020F0502020204030204"/>
                <a:cs typeface="Calibri" panose="020F0502020204030204"/>
              </a:rPr>
              <a:t>Unicef</a:t>
            </a:r>
            <a:r>
              <a:rPr lang="en-US" sz="1200" dirty="0">
                <a:ea typeface="Calibri" panose="020F0502020204030204"/>
                <a:cs typeface="Calibri" panose="020F0502020204030204"/>
              </a:rPr>
              <a:t> (No date) provide us with a list of the rights that the children around the world have. The articles included in this show ways where exceptional care can be provided. These include always doing what is best for the child, listening to the child, taking them seriously, as well as the right to education and to be able to lead their own learning through play (</a:t>
            </a:r>
            <a:r>
              <a:rPr lang="en-US" sz="1200" err="1">
                <a:ea typeface="Calibri" panose="020F0502020204030204"/>
                <a:cs typeface="Calibri" panose="020F0502020204030204"/>
              </a:rPr>
              <a:t>Unicef</a:t>
            </a:r>
            <a:r>
              <a:rPr lang="en-US" sz="1200" dirty="0">
                <a:ea typeface="Calibri" panose="020F0502020204030204"/>
                <a:cs typeface="Calibri" panose="020F0502020204030204"/>
              </a:rPr>
              <a:t>, No date). Brodie (2018) discusses how it is essential for practitioners to have a meaningful and positive relationship with parents to be able to provide exceptional care for their children as this will allow the practitioners to be aware of the child's needs. Furthermore, this will enable the practitioner to be able to meet those needs whilst providing a safe and suitable environment for the child and be able to tailor this for their individual needs if applicable. It must also be noted that ensuring all children are safe from any harm is crucial when providing exceptional care and all practitioners must be aware of the safeguarding policies and procedures in their setting to ensure it is implemented (PACEY, 2024). </a:t>
            </a:r>
            <a:endParaRPr lang="en-US" sz="1200" dirty="0">
              <a:cs typeface="Calibri"/>
            </a:endParaRPr>
          </a:p>
        </p:txBody>
      </p:sp>
      <p:pic>
        <p:nvPicPr>
          <p:cNvPr id="5" name="Content Placeholder 3" descr="A pyramid of needs&#10;&#10;Description automatically generated">
            <a:extLst>
              <a:ext uri="{FF2B5EF4-FFF2-40B4-BE49-F238E27FC236}">
                <a16:creationId xmlns:a16="http://schemas.microsoft.com/office/drawing/2014/main" id="{FC339AD8-33F2-BCC6-BA09-FB84DB932FFA}"/>
              </a:ext>
            </a:extLst>
          </p:cNvPr>
          <p:cNvPicPr>
            <a:picLocks noChangeAspect="1"/>
          </p:cNvPicPr>
          <p:nvPr/>
        </p:nvPicPr>
        <p:blipFill rotWithShape="1">
          <a:blip r:embed="rId2"/>
          <a:srcRect l="425" t="-300" r="-638" b="300"/>
          <a:stretch/>
        </p:blipFill>
        <p:spPr>
          <a:xfrm>
            <a:off x="8102282" y="2590015"/>
            <a:ext cx="3988227" cy="2816923"/>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1">
            <a:extLst>
              <a:ext uri="{FF2B5EF4-FFF2-40B4-BE49-F238E27FC236}">
                <a16:creationId xmlns:a16="http://schemas.microsoft.com/office/drawing/2014/main" id="{46647A3C-EBA2-56C1-A52D-3C797E4F11AF}"/>
              </a:ext>
            </a:extLst>
          </p:cNvPr>
          <p:cNvSpPr txBox="1"/>
          <p:nvPr/>
        </p:nvSpPr>
        <p:spPr>
          <a:xfrm>
            <a:off x="9620250" y="2552699"/>
            <a:ext cx="2076450" cy="27699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200">
                <a:cs typeface="Calibri"/>
              </a:rPr>
              <a:t>(Source: ThoughtCo, no date)</a:t>
            </a:r>
          </a:p>
        </p:txBody>
      </p:sp>
      <p:sp>
        <p:nvSpPr>
          <p:cNvPr id="4" name="Footer Placeholder 3">
            <a:extLst>
              <a:ext uri="{FF2B5EF4-FFF2-40B4-BE49-F238E27FC236}">
                <a16:creationId xmlns:a16="http://schemas.microsoft.com/office/drawing/2014/main" id="{4A7A66DB-BEB0-FF24-0650-4A6E6F0924CE}"/>
              </a:ext>
            </a:extLst>
          </p:cNvPr>
          <p:cNvSpPr>
            <a:spLocks noGrp="1"/>
          </p:cNvSpPr>
          <p:nvPr>
            <p:ph type="ftr" sz="quarter" idx="11"/>
          </p:nvPr>
        </p:nvSpPr>
        <p:spPr/>
        <p:txBody>
          <a:bodyPr/>
          <a:lstStyle/>
          <a:p>
            <a:r>
              <a:rPr lang="en-US"/>
              <a:t>ECEY4005 - 2317778 - 3243 words.</a:t>
            </a:r>
          </a:p>
        </p:txBody>
      </p:sp>
    </p:spTree>
    <p:extLst>
      <p:ext uri="{BB962C8B-B14F-4D97-AF65-F5344CB8AC3E}">
        <p14:creationId xmlns:p14="http://schemas.microsoft.com/office/powerpoint/2010/main" val="897618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EA1D2-3615-3F49-4E94-1A64C984ADA7}"/>
              </a:ext>
            </a:extLst>
          </p:cNvPr>
          <p:cNvSpPr>
            <a:spLocks noGrp="1"/>
          </p:cNvSpPr>
          <p:nvPr>
            <p:ph type="title"/>
          </p:nvPr>
        </p:nvSpPr>
        <p:spPr>
          <a:xfrm>
            <a:off x="257175" y="355600"/>
            <a:ext cx="10515600" cy="811213"/>
          </a:xfrm>
        </p:spPr>
        <p:txBody>
          <a:bodyPr>
            <a:noAutofit/>
          </a:bodyPr>
          <a:lstStyle/>
          <a:p>
            <a:r>
              <a:rPr lang="en-US" sz="5400" b="1" dirty="0">
                <a:cs typeface="Calibri Light"/>
              </a:rPr>
              <a:t>Professional partnerships</a:t>
            </a:r>
            <a:endParaRPr lang="en-US" sz="5400" b="1" dirty="0"/>
          </a:p>
        </p:txBody>
      </p:sp>
      <p:sp>
        <p:nvSpPr>
          <p:cNvPr id="3" name="Content Placeholder 2">
            <a:extLst>
              <a:ext uri="{FF2B5EF4-FFF2-40B4-BE49-F238E27FC236}">
                <a16:creationId xmlns:a16="http://schemas.microsoft.com/office/drawing/2014/main" id="{2C50B77D-6EE0-2D66-1F0E-9A071FAE6C5E}"/>
              </a:ext>
            </a:extLst>
          </p:cNvPr>
          <p:cNvSpPr>
            <a:spLocks noGrp="1"/>
          </p:cNvSpPr>
          <p:nvPr>
            <p:ph idx="1"/>
          </p:nvPr>
        </p:nvSpPr>
        <p:spPr>
          <a:xfrm>
            <a:off x="200025" y="1282700"/>
            <a:ext cx="8096250" cy="5370513"/>
          </a:xfrm>
        </p:spPr>
        <p:txBody>
          <a:bodyPr vert="horz" lIns="91440" tIns="45720" rIns="91440" bIns="45720" rtlCol="0" anchor="t">
            <a:normAutofit/>
          </a:bodyPr>
          <a:lstStyle/>
          <a:p>
            <a:pPr marL="0" indent="0">
              <a:buNone/>
            </a:pPr>
            <a:r>
              <a:rPr lang="en-US" sz="1200" dirty="0">
                <a:ea typeface="+mn-lt"/>
                <a:cs typeface="+mn-lt"/>
              </a:rPr>
              <a:t>Practitioners rely on parents to provide details about the children they care for, including calming methods, dietary preferences, and daily schedules. Since parents have the most intimate knowledge of their own children, professionals must possess the abilities to both care for and educate children as well as interact with parents in an effective and sympathetic manner (Brodie, 2018). </a:t>
            </a:r>
            <a:r>
              <a:rPr lang="en-US" sz="1200" dirty="0" err="1">
                <a:ea typeface="+mn-lt"/>
                <a:cs typeface="+mn-lt"/>
              </a:rPr>
              <a:t>Conkbayir</a:t>
            </a:r>
            <a:r>
              <a:rPr lang="en-US" sz="1200" dirty="0">
                <a:ea typeface="+mn-lt"/>
                <a:cs typeface="+mn-lt"/>
              </a:rPr>
              <a:t> (2017) suggests that the better understanding an early year's practitioner has, the more equipped they are to help parents connect with their infants and learn how to appreciate their love and friendship. Skills for schools (No date) describe the role of an early year's practitioner as someone who promotes the growth and development of a child whilst ensuring they are safe, fed and changed to the national standards. They also discuss how a practitioner must have specific skills such as being kind, patient and willing to work well as a team. Birth to 5 matters (No date) discusses the ethical treatment of children when it comes to their physical and emotional care. Furthermore, they also make it clear that an early year's practitioner should me respectful in the way they treat children during physical interaction, such as nappy changes. The most sensitive of care times is nappy changing. It allows the child to be completely vulnerable and involves touching the most private areas of their body (Teach Early Years, 2024a). Furthermore, they discuss the Pikler approach to nappy changing and explain how giving respectful care through intimate changes can be the key to secure attachments. During this time spent with the practitioner, the child feels emotionally fulfilled and gradually absorbs all the calm and kind attention that is provided. The child enjoys rich one-on-one connection times rather than racing through the care moments which is essential to fostering safe attachment and the emergence of self-initiated play and exploration (Teach Early Years, 2024a). Early Years Matters (2023) points out that practitioners should ensure a safe and secure environment for all children as it is crucial in fostering and expanding a child's growth and education. Babies and children are more likely to play in situations that are enabling because they feel relaxed and at ease in them. An ideal environment for play and learning could include an emotional environment, indoor environment and an outdoor environment (Early Years Matters, 2023). The images to the right of this page by Early Years Matters (2023) and Nursery World (2022) show some examples of the ideal environment for children. Nursery World (2022) explain how children should be able to make their own decisions in an enabling environment, which should be promoted by practitioners. It is important for practitioners to provide inclusive practice and an inclusive environment for each child to have the same opportunities to learn and grow (One Education, 2023). When it comes to early childhood education, inclusive practice refers to a method that celebrates diversity and encourages inclusivity. It additionally seeks to guarantee that every child has equal educational chances and may actively engage in the learning process, irrespective of their background, skills, or requirements (One Education, 2023). They also explain how a practitioner may need to adapt their activities to ensure inclusive practice for all. Another key factor that practitioners should be aware of when supporting children and families during the first 1000 days is transitions. Pacey (2016) discusses how secure attachments between an adult and a child is crucial for a positive transition and we can compare this with Bowlby's attachment theory where a child is more likely to seek help or approach an issue with confidence if they have a secure attachment. Pacey (2016) concludes this by describing how a positive transition can affect the child long term and can allow them to flourish into their future. </a:t>
            </a:r>
            <a:endParaRPr lang="en-US" sz="1200" dirty="0">
              <a:cs typeface="Calibri"/>
            </a:endParaRPr>
          </a:p>
        </p:txBody>
      </p:sp>
      <p:pic>
        <p:nvPicPr>
          <p:cNvPr id="4" name="Picture 3" descr="A group of children working on a craft&#10;&#10;Description automatically generated">
            <a:extLst>
              <a:ext uri="{FF2B5EF4-FFF2-40B4-BE49-F238E27FC236}">
                <a16:creationId xmlns:a16="http://schemas.microsoft.com/office/drawing/2014/main" id="{B610B790-5EC3-0D52-D730-B6DC4FE90685}"/>
              </a:ext>
            </a:extLst>
          </p:cNvPr>
          <p:cNvPicPr>
            <a:picLocks noChangeAspect="1"/>
          </p:cNvPicPr>
          <p:nvPr/>
        </p:nvPicPr>
        <p:blipFill>
          <a:blip r:embed="rId2"/>
          <a:stretch>
            <a:fillRect/>
          </a:stretch>
        </p:blipFill>
        <p:spPr>
          <a:xfrm>
            <a:off x="8610600" y="1710896"/>
            <a:ext cx="3381375" cy="1369283"/>
          </a:xfrm>
          <a:prstGeom prst="rect">
            <a:avLst/>
          </a:prstGeom>
        </p:spPr>
      </p:pic>
      <p:sp>
        <p:nvSpPr>
          <p:cNvPr id="5" name="TextBox 4">
            <a:extLst>
              <a:ext uri="{FF2B5EF4-FFF2-40B4-BE49-F238E27FC236}">
                <a16:creationId xmlns:a16="http://schemas.microsoft.com/office/drawing/2014/main" id="{A7B1F348-0F23-16CD-20CB-1449417130AC}"/>
              </a:ext>
            </a:extLst>
          </p:cNvPr>
          <p:cNvSpPr txBox="1"/>
          <p:nvPr/>
        </p:nvSpPr>
        <p:spPr>
          <a:xfrm>
            <a:off x="9744074" y="3000374"/>
            <a:ext cx="241935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(Source: Early Years Matters, 2023)</a:t>
            </a:r>
            <a:endParaRPr lang="en-US" sz="1200" dirty="0"/>
          </a:p>
        </p:txBody>
      </p:sp>
      <p:pic>
        <p:nvPicPr>
          <p:cNvPr id="6" name="Picture 5" descr="Children are seen as decision makers in the context of the enabling environment.">
            <a:extLst>
              <a:ext uri="{FF2B5EF4-FFF2-40B4-BE49-F238E27FC236}">
                <a16:creationId xmlns:a16="http://schemas.microsoft.com/office/drawing/2014/main" id="{3F21CEE8-F0E0-15C2-D70E-7F961BDBFB84}"/>
              </a:ext>
            </a:extLst>
          </p:cNvPr>
          <p:cNvPicPr>
            <a:picLocks noChangeAspect="1"/>
          </p:cNvPicPr>
          <p:nvPr/>
        </p:nvPicPr>
        <p:blipFill>
          <a:blip r:embed="rId3"/>
          <a:stretch>
            <a:fillRect/>
          </a:stretch>
        </p:blipFill>
        <p:spPr>
          <a:xfrm>
            <a:off x="8612505" y="3512820"/>
            <a:ext cx="3377565" cy="2251710"/>
          </a:xfrm>
          <a:prstGeom prst="rect">
            <a:avLst/>
          </a:prstGeom>
        </p:spPr>
      </p:pic>
      <p:sp>
        <p:nvSpPr>
          <p:cNvPr id="7" name="TextBox 6">
            <a:extLst>
              <a:ext uri="{FF2B5EF4-FFF2-40B4-BE49-F238E27FC236}">
                <a16:creationId xmlns:a16="http://schemas.microsoft.com/office/drawing/2014/main" id="{98FE1C0D-9640-65C3-4CE5-DF274C2ECE3A}"/>
              </a:ext>
            </a:extLst>
          </p:cNvPr>
          <p:cNvSpPr txBox="1"/>
          <p:nvPr/>
        </p:nvSpPr>
        <p:spPr>
          <a:xfrm>
            <a:off x="10039350" y="5705475"/>
            <a:ext cx="208597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(Source: Nursery World, 2022)</a:t>
            </a:r>
            <a:endParaRPr lang="en-US" sz="1200" dirty="0"/>
          </a:p>
        </p:txBody>
      </p:sp>
      <p:sp>
        <p:nvSpPr>
          <p:cNvPr id="8" name="Footer Placeholder 7">
            <a:extLst>
              <a:ext uri="{FF2B5EF4-FFF2-40B4-BE49-F238E27FC236}">
                <a16:creationId xmlns:a16="http://schemas.microsoft.com/office/drawing/2014/main" id="{EF6BD64A-90AE-B340-29CA-5BD43E76D832}"/>
              </a:ext>
            </a:extLst>
          </p:cNvPr>
          <p:cNvSpPr>
            <a:spLocks noGrp="1"/>
          </p:cNvSpPr>
          <p:nvPr>
            <p:ph type="ftr" sz="quarter" idx="11"/>
          </p:nvPr>
        </p:nvSpPr>
        <p:spPr/>
        <p:txBody>
          <a:bodyPr/>
          <a:lstStyle/>
          <a:p>
            <a:r>
              <a:rPr lang="en-US"/>
              <a:t>ECEY4005 - 2317778 - 3243 words.</a:t>
            </a:r>
          </a:p>
        </p:txBody>
      </p:sp>
    </p:spTree>
    <p:extLst>
      <p:ext uri="{BB962C8B-B14F-4D97-AF65-F5344CB8AC3E}">
        <p14:creationId xmlns:p14="http://schemas.microsoft.com/office/powerpoint/2010/main" val="4292908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F0A8937-FE11-A3D5-14EB-FBCD010316B5}"/>
              </a:ext>
            </a:extLst>
          </p:cNvPr>
          <p:cNvSpPr txBox="1"/>
          <p:nvPr/>
        </p:nvSpPr>
        <p:spPr>
          <a:xfrm>
            <a:off x="524868" y="238539"/>
            <a:ext cx="11018520" cy="1434415"/>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6000" b="1" dirty="0">
                <a:latin typeface="+mj-lt"/>
                <a:ea typeface="+mj-ea"/>
                <a:cs typeface="+mj-cs"/>
              </a:rPr>
              <a:t>Professional partnerships </a:t>
            </a:r>
            <a:endParaRPr lang="en-US" sz="6000" b="1" dirty="0">
              <a:latin typeface="+mj-lt"/>
              <a:ea typeface="+mj-ea"/>
              <a:cs typeface="Calibri Light"/>
            </a:endParaRP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21F71268-3B1C-4EE2-C350-9F409D9B22DD}"/>
              </a:ext>
            </a:extLst>
          </p:cNvPr>
          <p:cNvSpPr txBox="1"/>
          <p:nvPr/>
        </p:nvSpPr>
        <p:spPr>
          <a:xfrm>
            <a:off x="9402168" y="3814391"/>
            <a:ext cx="2474927" cy="29964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200" dirty="0"/>
              <a:t>(Source: Simply Psychology, 2023b)</a:t>
            </a:r>
          </a:p>
        </p:txBody>
      </p:sp>
      <p:pic>
        <p:nvPicPr>
          <p:cNvPr id="6" name="Picture 5" descr="Bronfenbrenners ecological systems 1">
            <a:extLst>
              <a:ext uri="{FF2B5EF4-FFF2-40B4-BE49-F238E27FC236}">
                <a16:creationId xmlns:a16="http://schemas.microsoft.com/office/drawing/2014/main" id="{0A6891DC-456E-888E-CE45-7031892E80DE}"/>
              </a:ext>
            </a:extLst>
          </p:cNvPr>
          <p:cNvPicPr>
            <a:picLocks noChangeAspect="1"/>
          </p:cNvPicPr>
          <p:nvPr/>
        </p:nvPicPr>
        <p:blipFill rotWithShape="1">
          <a:blip r:embed="rId2"/>
          <a:srcRect l="1944" r="1848" b="-3"/>
          <a:stretch/>
        </p:blipFill>
        <p:spPr>
          <a:xfrm>
            <a:off x="8675783" y="493776"/>
            <a:ext cx="3198114" cy="3324987"/>
          </a:xfrm>
          <a:prstGeom prst="rect">
            <a:avLst/>
          </a:prstGeom>
        </p:spPr>
      </p:pic>
      <p:sp>
        <p:nvSpPr>
          <p:cNvPr id="2" name="TextBox 1">
            <a:extLst>
              <a:ext uri="{FF2B5EF4-FFF2-40B4-BE49-F238E27FC236}">
                <a16:creationId xmlns:a16="http://schemas.microsoft.com/office/drawing/2014/main" id="{10F82541-F2C7-DE43-9928-247506D2B6EC}"/>
              </a:ext>
            </a:extLst>
          </p:cNvPr>
          <p:cNvSpPr txBox="1"/>
          <p:nvPr/>
        </p:nvSpPr>
        <p:spPr>
          <a:xfrm>
            <a:off x="380999" y="2076449"/>
            <a:ext cx="7381875"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Bronfenbrenner's ecological system, as we can see in the image on the right, includes five systems, which are all believed to influence one another (Simply Psychology, 2023b). This can be compared to working in professional partnerships as the influence of one can impact the relationship with the other (Simply Psychology, 2023b). They also discuss how </a:t>
            </a:r>
            <a:r>
              <a:rPr lang="en-US" sz="1200" dirty="0">
                <a:ea typeface="+mn-lt"/>
                <a:cs typeface="+mn-lt"/>
              </a:rPr>
              <a:t>psychological and educational theory have been connected to early educational practice by using the Ecological Systems Theory through positive communication between practitioners and parents, which should have a positive impact on a child's development. Brodie (2018) discusses effective partnership working and suggests that what parents do at home with their children is important to development. The image to the right from Pregnancy Birth &amp; Baby (2024) is linked to this and shows us a stimulating environment in the home. Partnership working is a way of collectively meeting the needs of a child, their families, parents and communities by ensuring they have the correct level of care and access to support needed to assist them (Gasper, 2010). Gasper (2010) also mentions working in partnership with medical professionals, which is important in ensuring the wellness and individual medical needs of the child are met, which is in line with the information from </a:t>
            </a:r>
            <a:r>
              <a:rPr lang="en-US" sz="1200" dirty="0" err="1">
                <a:ea typeface="+mn-lt"/>
                <a:cs typeface="+mn-lt"/>
              </a:rPr>
              <a:t>Unicef</a:t>
            </a:r>
            <a:r>
              <a:rPr lang="en-US" sz="1200" dirty="0">
                <a:ea typeface="+mn-lt"/>
                <a:cs typeface="+mn-lt"/>
              </a:rPr>
              <a:t> (No date) on the rights of the child and article 3 where adults should always do what is best for the child. This can include working with the midwife pre-birth as well as working with doctors and health visitors after the birth of a child and having the input of these different professionals can ensure the individual needs of the child are met. A practitioner's main role and responsibility is the safeguarding and the safety of a child as they have a duty of care to protect them from any harm (NSPCC Learning, 2022). They also discuss how each setting needs to have a set of detailed policies and procedures outlining the measures that practitioners within the setting must take to ensure the safety of the children. </a:t>
            </a:r>
            <a:endParaRPr lang="en-US" sz="1200" dirty="0">
              <a:cs typeface="Calibri"/>
            </a:endParaRPr>
          </a:p>
        </p:txBody>
      </p:sp>
      <p:pic>
        <p:nvPicPr>
          <p:cNvPr id="5" name="Content Placeholder 3" descr="A person holding a baby&#10;&#10;Description automatically generated">
            <a:extLst>
              <a:ext uri="{FF2B5EF4-FFF2-40B4-BE49-F238E27FC236}">
                <a16:creationId xmlns:a16="http://schemas.microsoft.com/office/drawing/2014/main" id="{07D3EA3D-7E67-06A3-877C-4635994545D0}"/>
              </a:ext>
            </a:extLst>
          </p:cNvPr>
          <p:cNvPicPr>
            <a:picLocks noChangeAspect="1"/>
          </p:cNvPicPr>
          <p:nvPr/>
        </p:nvPicPr>
        <p:blipFill rotWithShape="1">
          <a:blip r:embed="rId3"/>
          <a:srcRect r="6357"/>
          <a:stretch/>
        </p:blipFill>
        <p:spPr>
          <a:xfrm>
            <a:off x="7953395" y="4848235"/>
            <a:ext cx="3952855" cy="118647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25BFDF4-48E7-ECEE-CED9-5B0ADA8C3007}"/>
              </a:ext>
            </a:extLst>
          </p:cNvPr>
          <p:cNvSpPr txBox="1"/>
          <p:nvPr/>
        </p:nvSpPr>
        <p:spPr>
          <a:xfrm>
            <a:off x="9458324" y="6038850"/>
            <a:ext cx="290512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cs typeface="Calibri"/>
              </a:rPr>
              <a:t>(Source: Pregnancy Birth &amp; Baby, 2024)</a:t>
            </a:r>
            <a:endParaRPr lang="en-US" sz="1200"/>
          </a:p>
        </p:txBody>
      </p:sp>
      <p:sp>
        <p:nvSpPr>
          <p:cNvPr id="3" name="Footer Placeholder 2">
            <a:extLst>
              <a:ext uri="{FF2B5EF4-FFF2-40B4-BE49-F238E27FC236}">
                <a16:creationId xmlns:a16="http://schemas.microsoft.com/office/drawing/2014/main" id="{2A9A0BB9-E15D-DB65-F14F-B3BD2238DB03}"/>
              </a:ext>
            </a:extLst>
          </p:cNvPr>
          <p:cNvSpPr>
            <a:spLocks noGrp="1"/>
          </p:cNvSpPr>
          <p:nvPr>
            <p:ph type="ftr" sz="quarter" idx="11"/>
          </p:nvPr>
        </p:nvSpPr>
        <p:spPr/>
        <p:txBody>
          <a:bodyPr/>
          <a:lstStyle/>
          <a:p>
            <a:r>
              <a:rPr lang="en-US"/>
              <a:t>ECEY4005 - 2317778 - 3243 words.</a:t>
            </a:r>
          </a:p>
        </p:txBody>
      </p:sp>
    </p:spTree>
    <p:extLst>
      <p:ext uri="{BB962C8B-B14F-4D97-AF65-F5344CB8AC3E}">
        <p14:creationId xmlns:p14="http://schemas.microsoft.com/office/powerpoint/2010/main" val="5079233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64F87-D055-19D9-ED1A-27C71C90AE76}"/>
              </a:ext>
            </a:extLst>
          </p:cNvPr>
          <p:cNvSpPr>
            <a:spLocks noGrp="1"/>
          </p:cNvSpPr>
          <p:nvPr>
            <p:ph type="title"/>
          </p:nvPr>
        </p:nvSpPr>
        <p:spPr/>
        <p:txBody>
          <a:bodyPr/>
          <a:lstStyle/>
          <a:p>
            <a:r>
              <a:rPr lang="en-US">
                <a:ea typeface="Calibri Light"/>
                <a:cs typeface="Calibri Light"/>
              </a:rPr>
              <a:t>What are the challenges in providing high quality care? </a:t>
            </a:r>
            <a:endParaRPr lang="en-US"/>
          </a:p>
        </p:txBody>
      </p:sp>
      <p:sp>
        <p:nvSpPr>
          <p:cNvPr id="3" name="Content Placeholder 2">
            <a:extLst>
              <a:ext uri="{FF2B5EF4-FFF2-40B4-BE49-F238E27FC236}">
                <a16:creationId xmlns:a16="http://schemas.microsoft.com/office/drawing/2014/main" id="{2858F37D-4D64-68DD-A437-FD6AF6E25094}"/>
              </a:ext>
            </a:extLst>
          </p:cNvPr>
          <p:cNvSpPr>
            <a:spLocks noGrp="1"/>
          </p:cNvSpPr>
          <p:nvPr>
            <p:ph idx="1"/>
          </p:nvPr>
        </p:nvSpPr>
        <p:spPr>
          <a:xfrm>
            <a:off x="3905250" y="1825625"/>
            <a:ext cx="7858125" cy="4618038"/>
          </a:xfrm>
        </p:spPr>
        <p:txBody>
          <a:bodyPr vert="horz" lIns="91440" tIns="45720" rIns="91440" bIns="45720" rtlCol="0" anchor="t">
            <a:normAutofit/>
          </a:bodyPr>
          <a:lstStyle/>
          <a:p>
            <a:pPr marL="0" indent="0">
              <a:buNone/>
            </a:pPr>
            <a:r>
              <a:rPr lang="en-US" sz="1200" dirty="0">
                <a:ea typeface="+mn-lt"/>
                <a:cs typeface="+mn-lt"/>
              </a:rPr>
              <a:t>Teach Early Years (2024b) identifies some of the main challenges in early years as being low funded rates, high staffing costs as well as it being difficult to recruit and keep staff members. They also discuss the financial difficulties that can arise from the rates of funding being lower than the cost of accepting the children into the setting for their session. Pacey (2021) discusses the low number of trained and qualified staff that are being recruited, which is one of the major obstacles that settings have when it comes to providing high-quality care. They speculate that it may be due to the poor pay associated with this position. Furthermore, this can result in lower qualified staff with a lack of training and experience working in settings which can lead to a lower level of care overall. Teach Early Years (2024b) agree with this statement and discuss how level 3 positions seem to be the most difficult to find. Encore (2024) discuss language barriers and how they can affect the way people communicate in settings. This can include the use of different languages, as seen in the picture on the left, as well as unclear speech and language. Furthermore, Encore (2024) also discuss how language barriers can also include physical and cultural barriers. They explain physical barriers as being something such as a hearing impediment, whereas cultural barriers may be the way in which different cultures communicate at different levels. Furthermore, if there are low experienced staff in a setting who are unaware of the different communication difficulties that may arise with different children, this can become a barrier to providing high quality care. Contact (2024) discuss child developmental delays and a challenge that this can cause when providing high quality care would be if practitioners were not qualified or experienced enough to </a:t>
            </a:r>
            <a:r>
              <a:rPr lang="en-GB" sz="1200" dirty="0">
                <a:ea typeface="+mn-lt"/>
                <a:cs typeface="+mn-lt"/>
              </a:rPr>
              <a:t>recognise</a:t>
            </a:r>
            <a:r>
              <a:rPr lang="en-US" sz="1200" dirty="0">
                <a:ea typeface="+mn-lt"/>
                <a:cs typeface="+mn-lt"/>
              </a:rPr>
              <a:t> these possible delays. Furthermore, this can delay any additional help that may be needed within the first 1000 days. Thousand days (no date) discuss the implications of poverty and poor nutrition which can cause challenges in high quality care by creating an unsuitable environment for children to be in at home. Domestic abuse within the home can have a negative effect on children living through it and NSPCC (No date) describe this as child abuse. They also share that the mental, physical, and behavioral health of a child or young adult can be significantly impacted by living in a household where domestic abuse occurs. Early recognition of this is vital in protecting the child and providing high quality care for them. </a:t>
            </a:r>
          </a:p>
          <a:p>
            <a:pPr marL="0" indent="0">
              <a:buNone/>
            </a:pPr>
            <a:r>
              <a:rPr lang="en-US" sz="1200" dirty="0">
                <a:ea typeface="+mn-lt"/>
                <a:cs typeface="+mn-lt"/>
              </a:rPr>
              <a:t>For more information on domestic abuse and its affect on children, please click the following link from NSPCC (No date): </a:t>
            </a:r>
            <a:r>
              <a:rPr lang="en-US" sz="1200" dirty="0">
                <a:ea typeface="+mn-lt"/>
                <a:cs typeface="+mn-lt"/>
                <a:hlinkClick r:id="rId2"/>
              </a:rPr>
              <a:t>https://www.nspcc.org.uk/what-is-child-abuse/types-of-abuse/domestic-abuse/</a:t>
            </a:r>
          </a:p>
          <a:p>
            <a:pPr marL="0" indent="0">
              <a:buNone/>
            </a:pPr>
            <a:endParaRPr lang="en-US" sz="1200" dirty="0">
              <a:ea typeface="+mn-lt"/>
              <a:cs typeface="+mn-lt"/>
            </a:endParaRPr>
          </a:p>
        </p:txBody>
      </p:sp>
      <p:pic>
        <p:nvPicPr>
          <p:cNvPr id="4" name="Picture 3" descr="What Is Language Barrier And How You Can Overcome It">
            <a:extLst>
              <a:ext uri="{FF2B5EF4-FFF2-40B4-BE49-F238E27FC236}">
                <a16:creationId xmlns:a16="http://schemas.microsoft.com/office/drawing/2014/main" id="{F2F8633C-8C98-E755-CEFB-C0AE98C40122}"/>
              </a:ext>
            </a:extLst>
          </p:cNvPr>
          <p:cNvPicPr>
            <a:picLocks noChangeAspect="1"/>
          </p:cNvPicPr>
          <p:nvPr/>
        </p:nvPicPr>
        <p:blipFill>
          <a:blip r:embed="rId3"/>
          <a:stretch>
            <a:fillRect/>
          </a:stretch>
        </p:blipFill>
        <p:spPr>
          <a:xfrm>
            <a:off x="390525" y="1852166"/>
            <a:ext cx="3409949" cy="2382142"/>
          </a:xfrm>
          <a:prstGeom prst="rect">
            <a:avLst/>
          </a:prstGeom>
        </p:spPr>
      </p:pic>
      <p:sp>
        <p:nvSpPr>
          <p:cNvPr id="5" name="TextBox 4">
            <a:extLst>
              <a:ext uri="{FF2B5EF4-FFF2-40B4-BE49-F238E27FC236}">
                <a16:creationId xmlns:a16="http://schemas.microsoft.com/office/drawing/2014/main" id="{5C9CBFF1-068B-D9D5-77F4-0B282427B3AF}"/>
              </a:ext>
            </a:extLst>
          </p:cNvPr>
          <p:cNvSpPr txBox="1"/>
          <p:nvPr/>
        </p:nvSpPr>
        <p:spPr>
          <a:xfrm>
            <a:off x="342899" y="4191000"/>
            <a:ext cx="160972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ea typeface="Calibri"/>
                <a:cs typeface="Calibri"/>
              </a:rPr>
              <a:t>(Source: Encore, 2024)</a:t>
            </a:r>
            <a:endParaRPr lang="en-US" sz="1200" dirty="0"/>
          </a:p>
        </p:txBody>
      </p:sp>
      <p:sp>
        <p:nvSpPr>
          <p:cNvPr id="6" name="Footer Placeholder 5">
            <a:extLst>
              <a:ext uri="{FF2B5EF4-FFF2-40B4-BE49-F238E27FC236}">
                <a16:creationId xmlns:a16="http://schemas.microsoft.com/office/drawing/2014/main" id="{4966A9E3-7876-14B9-EC56-0C6353133B2C}"/>
              </a:ext>
            </a:extLst>
          </p:cNvPr>
          <p:cNvSpPr>
            <a:spLocks noGrp="1"/>
          </p:cNvSpPr>
          <p:nvPr>
            <p:ph type="ftr" sz="quarter" idx="11"/>
          </p:nvPr>
        </p:nvSpPr>
        <p:spPr/>
        <p:txBody>
          <a:bodyPr/>
          <a:lstStyle/>
          <a:p>
            <a:r>
              <a:rPr lang="en-US"/>
              <a:t>ECEY4005 - 2317778 - 3243 words.</a:t>
            </a:r>
          </a:p>
        </p:txBody>
      </p:sp>
    </p:spTree>
    <p:extLst>
      <p:ext uri="{BB962C8B-B14F-4D97-AF65-F5344CB8AC3E}">
        <p14:creationId xmlns:p14="http://schemas.microsoft.com/office/powerpoint/2010/main" val="8072989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21564-97F0-7534-D407-0EC6F601EA0D}"/>
              </a:ext>
            </a:extLst>
          </p:cNvPr>
          <p:cNvSpPr>
            <a:spLocks noGrp="1"/>
          </p:cNvSpPr>
          <p:nvPr>
            <p:ph type="title"/>
          </p:nvPr>
        </p:nvSpPr>
        <p:spPr>
          <a:xfrm>
            <a:off x="838200" y="-111125"/>
            <a:ext cx="10515600" cy="1325563"/>
          </a:xfrm>
        </p:spPr>
        <p:txBody>
          <a:bodyPr>
            <a:normAutofit/>
          </a:bodyPr>
          <a:lstStyle/>
          <a:p>
            <a:r>
              <a:rPr lang="en-US" sz="3600" b="1" u="sng" dirty="0">
                <a:ea typeface="Calibri Light"/>
                <a:cs typeface="Calibri Light"/>
              </a:rPr>
              <a:t>Activities and their benefits during the first 1000 days</a:t>
            </a:r>
            <a:endParaRPr lang="en-US" sz="3600" b="1" u="sng" dirty="0"/>
          </a:p>
        </p:txBody>
      </p:sp>
      <p:sp>
        <p:nvSpPr>
          <p:cNvPr id="3" name="Content Placeholder 2">
            <a:extLst>
              <a:ext uri="{FF2B5EF4-FFF2-40B4-BE49-F238E27FC236}">
                <a16:creationId xmlns:a16="http://schemas.microsoft.com/office/drawing/2014/main" id="{B98E8E36-FAF8-C13A-1BF2-9BDB9E87DFA4}"/>
              </a:ext>
            </a:extLst>
          </p:cNvPr>
          <p:cNvSpPr>
            <a:spLocks noGrp="1"/>
          </p:cNvSpPr>
          <p:nvPr>
            <p:ph idx="1"/>
          </p:nvPr>
        </p:nvSpPr>
        <p:spPr>
          <a:xfrm>
            <a:off x="238125" y="1115198"/>
            <a:ext cx="8239125" cy="5503863"/>
          </a:xfrm>
        </p:spPr>
        <p:txBody>
          <a:bodyPr vert="horz" lIns="91440" tIns="45720" rIns="91440" bIns="45720" rtlCol="0" anchor="t">
            <a:normAutofit/>
          </a:bodyPr>
          <a:lstStyle/>
          <a:p>
            <a:pPr marL="0" indent="0">
              <a:buNone/>
            </a:pPr>
            <a:r>
              <a:rPr lang="en-US" sz="1200" dirty="0">
                <a:cs typeface="Calibri" panose="020F0502020204030204"/>
              </a:rPr>
              <a:t>According to Cambridge Assessment International Education (No date), </a:t>
            </a:r>
            <a:r>
              <a:rPr lang="en-US" sz="1200" dirty="0">
                <a:ea typeface="+mn-lt"/>
                <a:cs typeface="+mn-lt"/>
              </a:rPr>
              <a:t>play is a time when we engage in meaningful activities which ensure that children can think at a higher level and therefore developing significantly in a variety of different areas. Practitioners can support meaningful learning through these meaningful activities in settings, as well as encouraging those ideas at home. </a:t>
            </a:r>
            <a:r>
              <a:rPr lang="en-US" sz="1200" dirty="0">
                <a:cs typeface="Calibri" panose="020F0502020204030204"/>
              </a:rPr>
              <a:t>Brodie (2018) explains how practitioners can support parents in the home environment with activity ideas and by providing sensitive ideas on good practice for their use at home. An example of an activity that has useful benefits during the first 1000 days is sensory play, also known as 'messy play'. Gascoyne (2018) describes sensory play as being an activity where a child uses all their senses through exploring a variety of different materials or objects without generating anything specific. They discuss how children learn well when they </a:t>
            </a:r>
            <a:r>
              <a:rPr lang="en-GB" sz="1200" dirty="0">
                <a:cs typeface="Calibri" panose="020F0502020204030204"/>
              </a:rPr>
              <a:t>can enjoy and explore sensory experiences freely. Gascoyne (2018) displays the Bronfenbrenner's Ecological Systems Model, and it is visible that sensory play can impact the child throughout a variety of the ecological systems. This system is built around the child in the centre and focusing on the environments surrounding the child as the ecological systems. They also discuss how a positive experience with sensory play can provide huge benefits to the child, whereas if a parent or practitioner are negative surrounding sensory play then this can negatively impact a child and the neurodevelopment of the brain during the first 1000 days. Following this, it is discussed how Rudolf Steiner recognised how important sensory play was to a child through using natural materials. Action for Children (2022) describe some of the benefits of sensory play. These include, improving</a:t>
            </a:r>
            <a:r>
              <a:rPr lang="en-GB" sz="1200" dirty="0">
                <a:ea typeface="+mn-lt"/>
                <a:cs typeface="+mn-lt"/>
              </a:rPr>
              <a:t> problem-solving skills, memory, difficult tasks, and brain growth as well as using tactile play to help babies develop their fine motor skills. Montessori (No date) discuss how ensuring all activities in a setting are relevant to the growth and development of the age group can ensure that they are always having meaningful learning that is benefiting them as an individual. Action for Children (2022) provide some examples of sensory play which include using food, a sensory bin, paints, sand, water, playdough, a sensory bottle, as well as using an obstacle course. Ensuring the focus of the activity is the holistic development of the child, whilst providing a stimulating and meaningful environment is crucial to the positive development of the child. </a:t>
            </a:r>
            <a:endParaRPr lang="en-GB" sz="1200" dirty="0">
              <a:cs typeface="Calibri" panose="020F0502020204030204"/>
            </a:endParaRPr>
          </a:p>
          <a:p>
            <a:pPr marL="0" indent="0">
              <a:buNone/>
            </a:pPr>
            <a:endParaRPr lang="en-GB" sz="1200" dirty="0">
              <a:cs typeface="Calibri" panose="020F0502020204030204"/>
            </a:endParaRPr>
          </a:p>
        </p:txBody>
      </p:sp>
      <p:pic>
        <p:nvPicPr>
          <p:cNvPr id="4" name="Picture 3" descr="Messy and Sensory Play Tips: The Best Time, Places, Activities, &amp; Equi – Messy  Play Kits">
            <a:extLst>
              <a:ext uri="{FF2B5EF4-FFF2-40B4-BE49-F238E27FC236}">
                <a16:creationId xmlns:a16="http://schemas.microsoft.com/office/drawing/2014/main" id="{D7761D85-9E61-45BC-D480-769B21454637}"/>
              </a:ext>
            </a:extLst>
          </p:cNvPr>
          <p:cNvPicPr>
            <a:picLocks noChangeAspect="1"/>
          </p:cNvPicPr>
          <p:nvPr/>
        </p:nvPicPr>
        <p:blipFill>
          <a:blip r:embed="rId2"/>
          <a:stretch>
            <a:fillRect/>
          </a:stretch>
        </p:blipFill>
        <p:spPr>
          <a:xfrm>
            <a:off x="8810625" y="876300"/>
            <a:ext cx="3076575" cy="2038350"/>
          </a:xfrm>
          <a:prstGeom prst="rect">
            <a:avLst/>
          </a:prstGeom>
        </p:spPr>
      </p:pic>
      <p:sp>
        <p:nvSpPr>
          <p:cNvPr id="5" name="TextBox 4">
            <a:extLst>
              <a:ext uri="{FF2B5EF4-FFF2-40B4-BE49-F238E27FC236}">
                <a16:creationId xmlns:a16="http://schemas.microsoft.com/office/drawing/2014/main" id="{78FB8483-C6BC-144D-000C-04D56DD25DF0}"/>
              </a:ext>
            </a:extLst>
          </p:cNvPr>
          <p:cNvSpPr txBox="1"/>
          <p:nvPr/>
        </p:nvSpPr>
        <p:spPr>
          <a:xfrm>
            <a:off x="10144124" y="838199"/>
            <a:ext cx="192405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(Source: Messy Play, 2024)</a:t>
            </a:r>
            <a:endParaRPr lang="en-US" sz="1200" dirty="0"/>
          </a:p>
        </p:txBody>
      </p:sp>
      <p:sp>
        <p:nvSpPr>
          <p:cNvPr id="6" name="TextBox 5">
            <a:extLst>
              <a:ext uri="{FF2B5EF4-FFF2-40B4-BE49-F238E27FC236}">
                <a16:creationId xmlns:a16="http://schemas.microsoft.com/office/drawing/2014/main" id="{A3A3A080-2474-2D4F-CA26-E1531B57754C}"/>
              </a:ext>
            </a:extLst>
          </p:cNvPr>
          <p:cNvSpPr txBox="1"/>
          <p:nvPr/>
        </p:nvSpPr>
        <p:spPr>
          <a:xfrm>
            <a:off x="6029325" y="5343525"/>
            <a:ext cx="4314825"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u="sng" dirty="0">
                <a:solidFill>
                  <a:srgbClr val="0070C0"/>
                </a:solidFill>
                <a:ea typeface="+mn-lt"/>
                <a:cs typeface="+mn-lt"/>
              </a:rPr>
              <a:t>https://www.youtube.com/watch?v=IUzNEr2vSiM</a:t>
            </a:r>
            <a:endParaRPr lang="en-US" sz="1600" u="sng" dirty="0">
              <a:solidFill>
                <a:srgbClr val="0070C0"/>
              </a:solidFill>
            </a:endParaRPr>
          </a:p>
        </p:txBody>
      </p:sp>
      <p:sp>
        <p:nvSpPr>
          <p:cNvPr id="7" name="TextBox 6">
            <a:extLst>
              <a:ext uri="{FF2B5EF4-FFF2-40B4-BE49-F238E27FC236}">
                <a16:creationId xmlns:a16="http://schemas.microsoft.com/office/drawing/2014/main" id="{DF3BF88A-914E-6314-E421-122DAE92D841}"/>
              </a:ext>
            </a:extLst>
          </p:cNvPr>
          <p:cNvSpPr txBox="1"/>
          <p:nvPr/>
        </p:nvSpPr>
        <p:spPr>
          <a:xfrm>
            <a:off x="6572249" y="4514850"/>
            <a:ext cx="318135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dirty="0">
                <a:solidFill>
                  <a:srgbClr val="FF0000"/>
                </a:solidFill>
                <a:cs typeface="Calibri"/>
              </a:rPr>
              <a:t>For more information on sensory play, follow the link below from Baby Sparks Parenting TV (2021).</a:t>
            </a:r>
            <a:endParaRPr lang="en-US" sz="1600" b="1" dirty="0">
              <a:solidFill>
                <a:srgbClr val="FF0000"/>
              </a:solidFill>
            </a:endParaRPr>
          </a:p>
        </p:txBody>
      </p:sp>
      <p:sp>
        <p:nvSpPr>
          <p:cNvPr id="8" name="TextBox 7">
            <a:extLst>
              <a:ext uri="{FF2B5EF4-FFF2-40B4-BE49-F238E27FC236}">
                <a16:creationId xmlns:a16="http://schemas.microsoft.com/office/drawing/2014/main" id="{7B02D92E-8ACF-11CD-F648-4CDEF6DDFA54}"/>
              </a:ext>
            </a:extLst>
          </p:cNvPr>
          <p:cNvSpPr txBox="1"/>
          <p:nvPr/>
        </p:nvSpPr>
        <p:spPr>
          <a:xfrm>
            <a:off x="7715249" y="5686425"/>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(Source: Baby Sparks Parenting TV, 2021)</a:t>
            </a:r>
            <a:endParaRPr lang="en-US" sz="1200" dirty="0"/>
          </a:p>
        </p:txBody>
      </p:sp>
      <p:pic>
        <p:nvPicPr>
          <p:cNvPr id="9" name="Picture 8" descr="Two young girls painting with hands">
            <a:extLst>
              <a:ext uri="{FF2B5EF4-FFF2-40B4-BE49-F238E27FC236}">
                <a16:creationId xmlns:a16="http://schemas.microsoft.com/office/drawing/2014/main" id="{3D58556B-DE40-89C5-ECFD-962BB72CFD9E}"/>
              </a:ext>
            </a:extLst>
          </p:cNvPr>
          <p:cNvPicPr>
            <a:picLocks noChangeAspect="1"/>
          </p:cNvPicPr>
          <p:nvPr/>
        </p:nvPicPr>
        <p:blipFill>
          <a:blip r:embed="rId3"/>
          <a:stretch>
            <a:fillRect/>
          </a:stretch>
        </p:blipFill>
        <p:spPr>
          <a:xfrm>
            <a:off x="1066800" y="4437748"/>
            <a:ext cx="3486149" cy="1963954"/>
          </a:xfrm>
          <a:prstGeom prst="rect">
            <a:avLst/>
          </a:prstGeom>
        </p:spPr>
      </p:pic>
      <p:sp>
        <p:nvSpPr>
          <p:cNvPr id="10" name="TextBox 9">
            <a:extLst>
              <a:ext uri="{FF2B5EF4-FFF2-40B4-BE49-F238E27FC236}">
                <a16:creationId xmlns:a16="http://schemas.microsoft.com/office/drawing/2014/main" id="{E2899BA3-611D-7CFC-22F7-BC98A14E512B}"/>
              </a:ext>
            </a:extLst>
          </p:cNvPr>
          <p:cNvSpPr txBox="1"/>
          <p:nvPr/>
        </p:nvSpPr>
        <p:spPr>
          <a:xfrm>
            <a:off x="2314574" y="6372225"/>
            <a:ext cx="238125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(Source: Action for Children, 2022)</a:t>
            </a:r>
            <a:endParaRPr lang="en-US" sz="1200" dirty="0"/>
          </a:p>
        </p:txBody>
      </p:sp>
      <p:sp>
        <p:nvSpPr>
          <p:cNvPr id="11" name="Footer Placeholder 10">
            <a:extLst>
              <a:ext uri="{FF2B5EF4-FFF2-40B4-BE49-F238E27FC236}">
                <a16:creationId xmlns:a16="http://schemas.microsoft.com/office/drawing/2014/main" id="{4D9869D7-8F23-1D4E-7FFB-8417FC449F4C}"/>
              </a:ext>
            </a:extLst>
          </p:cNvPr>
          <p:cNvSpPr>
            <a:spLocks noGrp="1"/>
          </p:cNvSpPr>
          <p:nvPr>
            <p:ph type="ftr" sz="quarter" idx="11"/>
          </p:nvPr>
        </p:nvSpPr>
        <p:spPr/>
        <p:txBody>
          <a:bodyPr/>
          <a:lstStyle/>
          <a:p>
            <a:r>
              <a:rPr lang="en-US"/>
              <a:t>ECEY4005 - 2317778 - 3243 words.</a:t>
            </a:r>
          </a:p>
        </p:txBody>
      </p:sp>
    </p:spTree>
    <p:extLst>
      <p:ext uri="{BB962C8B-B14F-4D97-AF65-F5344CB8AC3E}">
        <p14:creationId xmlns:p14="http://schemas.microsoft.com/office/powerpoint/2010/main" val="4284009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22E4B-CBD9-FBE5-ECC7-0D1F0687585D}"/>
              </a:ext>
            </a:extLst>
          </p:cNvPr>
          <p:cNvSpPr>
            <a:spLocks noGrp="1"/>
          </p:cNvSpPr>
          <p:nvPr>
            <p:ph type="title"/>
          </p:nvPr>
        </p:nvSpPr>
        <p:spPr>
          <a:xfrm>
            <a:off x="838200" y="365125"/>
            <a:ext cx="6686550" cy="754063"/>
          </a:xfrm>
        </p:spPr>
        <p:txBody>
          <a:bodyPr/>
          <a:lstStyle/>
          <a:p>
            <a:r>
              <a:rPr lang="en-US" b="1" u="sng" dirty="0">
                <a:ea typeface="Calibri Light"/>
                <a:cs typeface="Calibri Light"/>
              </a:rPr>
              <a:t>International approaches</a:t>
            </a:r>
            <a:endParaRPr lang="en-US" b="1" u="sng" dirty="0"/>
          </a:p>
        </p:txBody>
      </p:sp>
      <p:sp>
        <p:nvSpPr>
          <p:cNvPr id="3" name="Content Placeholder 2">
            <a:extLst>
              <a:ext uri="{FF2B5EF4-FFF2-40B4-BE49-F238E27FC236}">
                <a16:creationId xmlns:a16="http://schemas.microsoft.com/office/drawing/2014/main" id="{AD0D442E-3A5F-009D-D2D2-420EBED92484}"/>
              </a:ext>
            </a:extLst>
          </p:cNvPr>
          <p:cNvSpPr>
            <a:spLocks noGrp="1"/>
          </p:cNvSpPr>
          <p:nvPr>
            <p:ph idx="1"/>
          </p:nvPr>
        </p:nvSpPr>
        <p:spPr>
          <a:xfrm>
            <a:off x="476250" y="1292225"/>
            <a:ext cx="3200400" cy="2227263"/>
          </a:xfrm>
        </p:spPr>
        <p:txBody>
          <a:bodyPr vert="horz" lIns="91440" tIns="45720" rIns="91440" bIns="45720" rtlCol="0" anchor="t">
            <a:normAutofit lnSpcReduction="10000"/>
          </a:bodyPr>
          <a:lstStyle/>
          <a:p>
            <a:pPr marL="0" indent="0">
              <a:buNone/>
            </a:pPr>
            <a:r>
              <a:rPr lang="en-US" sz="1200" dirty="0">
                <a:cs typeface="Calibri" panose="020F0502020204030204"/>
              </a:rPr>
              <a:t>Ministry of Education (2017) discuss the </a:t>
            </a:r>
            <a:r>
              <a:rPr lang="en-US" sz="1200" dirty="0" err="1">
                <a:cs typeface="Calibri" panose="020F0502020204030204"/>
              </a:rPr>
              <a:t>Te</a:t>
            </a:r>
            <a:r>
              <a:rPr lang="en-US" sz="1200" dirty="0">
                <a:cs typeface="Calibri" panose="020F0502020204030204"/>
              </a:rPr>
              <a:t> </a:t>
            </a:r>
            <a:r>
              <a:rPr lang="en-US" sz="1200" dirty="0" err="1">
                <a:cs typeface="Calibri" panose="020F0502020204030204"/>
              </a:rPr>
              <a:t>Whāriki</a:t>
            </a:r>
            <a:r>
              <a:rPr lang="en-US" sz="1200" dirty="0">
                <a:cs typeface="Calibri" panose="020F0502020204030204"/>
              </a:rPr>
              <a:t> approach where they believe that each child is on their own individual and unique pathway and their curriculum is based on what a child can develop at home through communicating, exploring through play and a high sense of belonging. They discuss how they aim to support each child and their family as individuals through supporting diversity whilst </a:t>
            </a:r>
            <a:r>
              <a:rPr lang="en-US" sz="1200" dirty="0">
                <a:ea typeface="+mn-lt"/>
                <a:cs typeface="+mn-lt"/>
              </a:rPr>
              <a:t>values, cultural compatibility, and accessibility are frequently important factors. Below is an image from the Ministry of Education (2017) from a </a:t>
            </a:r>
            <a:r>
              <a:rPr lang="en-US" sz="1200" dirty="0" err="1">
                <a:ea typeface="+mn-lt"/>
                <a:cs typeface="+mn-lt"/>
              </a:rPr>
              <a:t>Te</a:t>
            </a:r>
            <a:r>
              <a:rPr lang="en-US" sz="1200" dirty="0">
                <a:ea typeface="+mn-lt"/>
                <a:cs typeface="+mn-lt"/>
              </a:rPr>
              <a:t> </a:t>
            </a:r>
            <a:r>
              <a:rPr lang="en-US" sz="1200" dirty="0" err="1">
                <a:ea typeface="+mn-lt"/>
                <a:cs typeface="+mn-lt"/>
              </a:rPr>
              <a:t>Whāriki</a:t>
            </a:r>
            <a:r>
              <a:rPr lang="en-US" sz="1200" dirty="0">
                <a:ea typeface="+mn-lt"/>
                <a:cs typeface="+mn-lt"/>
              </a:rPr>
              <a:t> setting. </a:t>
            </a:r>
            <a:endParaRPr lang="en-US" sz="1200" dirty="0">
              <a:cs typeface="Calibri" panose="020F0502020204030204"/>
            </a:endParaRPr>
          </a:p>
        </p:txBody>
      </p:sp>
      <p:pic>
        <p:nvPicPr>
          <p:cNvPr id="4" name="Picture 3" descr="A collage of children playing&#10;&#10;Description automatically generated">
            <a:extLst>
              <a:ext uri="{FF2B5EF4-FFF2-40B4-BE49-F238E27FC236}">
                <a16:creationId xmlns:a16="http://schemas.microsoft.com/office/drawing/2014/main" id="{77A253DF-4DDB-BEA0-7721-94EB20D9B24B}"/>
              </a:ext>
            </a:extLst>
          </p:cNvPr>
          <p:cNvPicPr>
            <a:picLocks noChangeAspect="1"/>
          </p:cNvPicPr>
          <p:nvPr/>
        </p:nvPicPr>
        <p:blipFill>
          <a:blip r:embed="rId2"/>
          <a:stretch>
            <a:fillRect/>
          </a:stretch>
        </p:blipFill>
        <p:spPr>
          <a:xfrm>
            <a:off x="476250" y="3633788"/>
            <a:ext cx="3314700" cy="2486025"/>
          </a:xfrm>
          <a:prstGeom prst="rect">
            <a:avLst/>
          </a:prstGeom>
        </p:spPr>
      </p:pic>
      <p:sp>
        <p:nvSpPr>
          <p:cNvPr id="5" name="TextBox 4">
            <a:extLst>
              <a:ext uri="{FF2B5EF4-FFF2-40B4-BE49-F238E27FC236}">
                <a16:creationId xmlns:a16="http://schemas.microsoft.com/office/drawing/2014/main" id="{E1C0F4FD-3AE9-12D4-9204-B07B2745B8B2}"/>
              </a:ext>
            </a:extLst>
          </p:cNvPr>
          <p:cNvSpPr txBox="1"/>
          <p:nvPr/>
        </p:nvSpPr>
        <p:spPr>
          <a:xfrm>
            <a:off x="742949" y="6057899"/>
            <a:ext cx="254317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(Source: Ministry of Education, 2017)</a:t>
            </a:r>
            <a:endParaRPr lang="en-US" sz="1200" dirty="0"/>
          </a:p>
        </p:txBody>
      </p:sp>
      <p:sp>
        <p:nvSpPr>
          <p:cNvPr id="6" name="TextBox 5">
            <a:extLst>
              <a:ext uri="{FF2B5EF4-FFF2-40B4-BE49-F238E27FC236}">
                <a16:creationId xmlns:a16="http://schemas.microsoft.com/office/drawing/2014/main" id="{7626DA2E-19CF-5A8D-D387-CC97A5FA0B3D}"/>
              </a:ext>
            </a:extLst>
          </p:cNvPr>
          <p:cNvSpPr txBox="1"/>
          <p:nvPr/>
        </p:nvSpPr>
        <p:spPr>
          <a:xfrm>
            <a:off x="4467224" y="1142999"/>
            <a:ext cx="4324350"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Gascoyne (2018) discusses Maria Montessori and the Montessori approach, where the value of sensory experiences was appreciated as needed for young children. Montessori (No date) describes how </a:t>
            </a:r>
            <a:r>
              <a:rPr lang="en-US" sz="1200" dirty="0">
                <a:ea typeface="+mn-lt"/>
                <a:cs typeface="+mn-lt"/>
              </a:rPr>
              <a:t>every resource used in a Montessori based environment promotes a different part of a child's growth by matching the activities offered with the child's interests. Furthermore, the children can pick up knowledge on their own and at their own speed whilst creating a strong basis for lifelong learning and be able to react instantly to curiosity. They aim to provide a safe space for children during the first 1000 days, whilst building a child's confidence, trust and independence as well as developing gross motor skills. To the right is an image from Montessori (No date). </a:t>
            </a:r>
            <a:endParaRPr lang="en-US" sz="1200" dirty="0">
              <a:cs typeface="Calibri"/>
            </a:endParaRPr>
          </a:p>
        </p:txBody>
      </p:sp>
      <p:pic>
        <p:nvPicPr>
          <p:cNvPr id="7" name="Picture 6" descr="A person and child sitting on the floor&#10;&#10;Description automatically generated">
            <a:extLst>
              <a:ext uri="{FF2B5EF4-FFF2-40B4-BE49-F238E27FC236}">
                <a16:creationId xmlns:a16="http://schemas.microsoft.com/office/drawing/2014/main" id="{7F6701CB-8D71-0343-4993-E6D00DDB9356}"/>
              </a:ext>
            </a:extLst>
          </p:cNvPr>
          <p:cNvPicPr>
            <a:picLocks noChangeAspect="1"/>
          </p:cNvPicPr>
          <p:nvPr/>
        </p:nvPicPr>
        <p:blipFill>
          <a:blip r:embed="rId3"/>
          <a:stretch>
            <a:fillRect/>
          </a:stretch>
        </p:blipFill>
        <p:spPr>
          <a:xfrm>
            <a:off x="8791575" y="1157288"/>
            <a:ext cx="3114675" cy="2390775"/>
          </a:xfrm>
          <a:prstGeom prst="rect">
            <a:avLst/>
          </a:prstGeom>
        </p:spPr>
      </p:pic>
      <p:sp>
        <p:nvSpPr>
          <p:cNvPr id="8" name="TextBox 7">
            <a:extLst>
              <a:ext uri="{FF2B5EF4-FFF2-40B4-BE49-F238E27FC236}">
                <a16:creationId xmlns:a16="http://schemas.microsoft.com/office/drawing/2014/main" id="{B549DDA1-42ED-9BA6-D30A-617FD21E29D3}"/>
              </a:ext>
            </a:extLst>
          </p:cNvPr>
          <p:cNvSpPr txBox="1"/>
          <p:nvPr/>
        </p:nvSpPr>
        <p:spPr>
          <a:xfrm>
            <a:off x="9858374" y="3524249"/>
            <a:ext cx="244792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(Source: Montessori, No date)</a:t>
            </a:r>
            <a:endParaRPr lang="en-US" dirty="0"/>
          </a:p>
        </p:txBody>
      </p:sp>
      <p:sp>
        <p:nvSpPr>
          <p:cNvPr id="9" name="TextBox 8">
            <a:extLst>
              <a:ext uri="{FF2B5EF4-FFF2-40B4-BE49-F238E27FC236}">
                <a16:creationId xmlns:a16="http://schemas.microsoft.com/office/drawing/2014/main" id="{4B01BAB1-B01E-EAFC-D30C-52AD17D526E7}"/>
              </a:ext>
            </a:extLst>
          </p:cNvPr>
          <p:cNvSpPr txBox="1"/>
          <p:nvPr/>
        </p:nvSpPr>
        <p:spPr>
          <a:xfrm>
            <a:off x="5486399" y="4838699"/>
            <a:ext cx="565785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cs typeface="Calibri"/>
              </a:rPr>
              <a:t>The Reggio Emilia Approach can be compared to the Montessori Approach. Reggio Children (2022) describe the Reggio Emilia Approach as more of a group learning scenario, whereas Montessori can be described as independent learning. They also suggest that Reggio Emilia settings can be more unrestricted and adaptable. </a:t>
            </a:r>
            <a:endParaRPr lang="en-US" sz="1200" dirty="0"/>
          </a:p>
        </p:txBody>
      </p:sp>
      <p:sp>
        <p:nvSpPr>
          <p:cNvPr id="10" name="Footer Placeholder 9">
            <a:extLst>
              <a:ext uri="{FF2B5EF4-FFF2-40B4-BE49-F238E27FC236}">
                <a16:creationId xmlns:a16="http://schemas.microsoft.com/office/drawing/2014/main" id="{9B5C05F1-F420-83E3-FF90-AE1A85AC2DCA}"/>
              </a:ext>
            </a:extLst>
          </p:cNvPr>
          <p:cNvSpPr>
            <a:spLocks noGrp="1"/>
          </p:cNvSpPr>
          <p:nvPr>
            <p:ph type="ftr" sz="quarter" idx="11"/>
          </p:nvPr>
        </p:nvSpPr>
        <p:spPr/>
        <p:txBody>
          <a:bodyPr/>
          <a:lstStyle/>
          <a:p>
            <a:r>
              <a:rPr lang="en-US"/>
              <a:t>ECEY4005 - 2317778 - 3243 words.</a:t>
            </a:r>
          </a:p>
        </p:txBody>
      </p:sp>
    </p:spTree>
    <p:extLst>
      <p:ext uri="{BB962C8B-B14F-4D97-AF65-F5344CB8AC3E}">
        <p14:creationId xmlns:p14="http://schemas.microsoft.com/office/powerpoint/2010/main" val="23929475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DD272230-DCF8-6CF6-44D4-1F69D534BA90}"/>
              </a:ext>
            </a:extLst>
          </p:cNvPr>
          <p:cNvSpPr>
            <a:spLocks noGrp="1"/>
          </p:cNvSpPr>
          <p:nvPr>
            <p:ph type="ftr" sz="quarter" idx="11"/>
          </p:nvPr>
        </p:nvSpPr>
        <p:spPr/>
        <p:txBody>
          <a:bodyPr/>
          <a:lstStyle/>
          <a:p>
            <a:r>
              <a:rPr lang="en-US"/>
              <a:t>ECEY4005 - 2317778 - 3243 words.</a:t>
            </a:r>
          </a:p>
        </p:txBody>
      </p:sp>
      <p:sp>
        <p:nvSpPr>
          <p:cNvPr id="3" name="TextBox 2">
            <a:extLst>
              <a:ext uri="{FF2B5EF4-FFF2-40B4-BE49-F238E27FC236}">
                <a16:creationId xmlns:a16="http://schemas.microsoft.com/office/drawing/2014/main" id="{E779A801-9995-8850-CBEC-5980A883A743}"/>
              </a:ext>
            </a:extLst>
          </p:cNvPr>
          <p:cNvSpPr txBox="1"/>
          <p:nvPr/>
        </p:nvSpPr>
        <p:spPr>
          <a:xfrm>
            <a:off x="346229" y="426128"/>
            <a:ext cx="11452194" cy="6112443"/>
          </a:xfrm>
          <a:prstGeom prst="rect">
            <a:avLst/>
          </a:prstGeom>
          <a:noFill/>
        </p:spPr>
        <p:txBody>
          <a:bodyPr wrap="square" rtlCol="0">
            <a:spAutoFit/>
          </a:bodyPr>
          <a:lstStyle/>
          <a:p>
            <a:pPr>
              <a:lnSpc>
                <a:spcPct val="107000"/>
              </a:lnSpc>
              <a:spcAft>
                <a:spcPts val="600"/>
              </a:spcAft>
            </a:pPr>
            <a:r>
              <a:rPr lang="en-US" sz="1200" u="sng" dirty="0">
                <a:effectLst/>
                <a:ea typeface="Calibri" panose="020F0502020204030204" pitchFamily="34" charset="0"/>
                <a:cs typeface="Times New Roman" panose="02020603050405020304" pitchFamily="18" charset="0"/>
              </a:rPr>
              <a:t>Reference list.</a:t>
            </a:r>
          </a:p>
          <a:p>
            <a:pPr>
              <a:lnSpc>
                <a:spcPct val="107000"/>
              </a:lnSpc>
              <a:spcAft>
                <a:spcPts val="600"/>
              </a:spcAft>
            </a:pPr>
            <a:endParaRPr lang="en-US" sz="1200" dirty="0">
              <a:ea typeface="Calibri" panose="020F050202020403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Action for Children (2022) </a:t>
            </a:r>
            <a:r>
              <a:rPr lang="en-US" sz="1200" i="1" dirty="0">
                <a:effectLst/>
                <a:ea typeface="Calibri" panose="020F0502020204030204" pitchFamily="34" charset="0"/>
                <a:cs typeface="Times New Roman" panose="02020603050405020304" pitchFamily="18" charset="0"/>
              </a:rPr>
              <a:t>What is sensory play and why is it important?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https://www.actionforchildren.org.uk/blog/what-is-sensory-play-and-why-is-it-important/</a:t>
            </a:r>
            <a:r>
              <a:rPr lang="en-US" sz="1200" dirty="0">
                <a:effectLst/>
                <a:ea typeface="Calibri" panose="020F0502020204030204" pitchFamily="34" charset="0"/>
                <a:cs typeface="Times New Roman" panose="02020603050405020304" pitchFamily="18" charset="0"/>
              </a:rPr>
              <a:t> (Accessed: 21</a:t>
            </a:r>
            <a:r>
              <a:rPr lang="en-US" sz="1200" baseline="30000" dirty="0">
                <a:effectLst/>
                <a:ea typeface="Calibri" panose="020F0502020204030204" pitchFamily="34" charset="0"/>
                <a:cs typeface="Times New Roman" panose="02020603050405020304" pitchFamily="18" charset="0"/>
              </a:rPr>
              <a:t>st</a:t>
            </a:r>
            <a:r>
              <a:rPr lang="en-US" sz="1200" dirty="0">
                <a:effectLst/>
                <a:ea typeface="Calibri" panose="020F0502020204030204" pitchFamily="34" charset="0"/>
                <a:cs typeface="Times New Roman" panose="02020603050405020304" pitchFamily="18" charset="0"/>
              </a:rPr>
              <a:t> January 2024). </a:t>
            </a:r>
            <a:endParaRPr lang="en-GB" sz="1200" dirty="0">
              <a:ea typeface="Calibri" panose="020F0502020204030204" pitchFamily="34" charset="0"/>
              <a:cs typeface="Times New Roman" panose="02020603050405020304" pitchFamily="18" charset="0"/>
            </a:endParaRPr>
          </a:p>
          <a:p>
            <a:pPr>
              <a:lnSpc>
                <a:spcPct val="107000"/>
              </a:lnSpc>
              <a:spcAft>
                <a:spcPts val="600"/>
              </a:spcAft>
            </a:pPr>
            <a:r>
              <a:rPr lang="en-GB" sz="1200" kern="0" dirty="0" err="1">
                <a:effectLst/>
                <a:ea typeface="Calibri" panose="020F0502020204030204" pitchFamily="34" charset="0"/>
                <a:cs typeface="Times New Roman" panose="02020603050405020304" pitchFamily="18" charset="0"/>
              </a:rPr>
              <a:t>Ausnutria</a:t>
            </a:r>
            <a:r>
              <a:rPr lang="en-GB" sz="1200" kern="0" dirty="0">
                <a:effectLst/>
                <a:ea typeface="Calibri" panose="020F0502020204030204" pitchFamily="34" charset="0"/>
                <a:cs typeface="Times New Roman" panose="02020603050405020304" pitchFamily="18" charset="0"/>
              </a:rPr>
              <a:t> (no date) </a:t>
            </a:r>
            <a:r>
              <a:rPr lang="en-GB" sz="1200" i="1" kern="0" dirty="0">
                <a:effectLst/>
                <a:ea typeface="Calibri" panose="020F0502020204030204" pitchFamily="34" charset="0"/>
                <a:cs typeface="Times New Roman" panose="02020603050405020304" pitchFamily="18" charset="0"/>
              </a:rPr>
              <a:t>Gentle nutrition for natural growth and development of infants. </a:t>
            </a:r>
            <a:r>
              <a:rPr lang="en-GB" sz="1200" kern="0" dirty="0">
                <a:effectLst/>
                <a:ea typeface="Calibri" panose="020F0502020204030204" pitchFamily="34" charset="0"/>
                <a:cs typeface="Times New Roman" panose="02020603050405020304" pitchFamily="18" charset="0"/>
              </a:rPr>
              <a:t>Available at: </a:t>
            </a:r>
            <a:r>
              <a:rPr lang="en-GB" sz="1200" u="sng" kern="0" dirty="0">
                <a:effectLst/>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https://ausnutria-nutrition-institute.com/knowledge-base/gentle-nutrition/</a:t>
            </a:r>
            <a:r>
              <a:rPr lang="en-GB" sz="1200" kern="0" dirty="0">
                <a:effectLst/>
                <a:ea typeface="Calibri" panose="020F0502020204030204" pitchFamily="34" charset="0"/>
                <a:cs typeface="Times New Roman" panose="02020603050405020304" pitchFamily="18" charset="0"/>
              </a:rPr>
              <a:t> (Accessed: 14</a:t>
            </a:r>
            <a:r>
              <a:rPr lang="en-GB" sz="1200" kern="0" baseline="30000" dirty="0">
                <a:effectLst/>
                <a:ea typeface="Calibri" panose="020F0502020204030204" pitchFamily="34" charset="0"/>
                <a:cs typeface="Times New Roman" panose="02020603050405020304" pitchFamily="18" charset="0"/>
              </a:rPr>
              <a:t>th</a:t>
            </a:r>
            <a:r>
              <a:rPr lang="en-GB" sz="1200" kern="0" dirty="0">
                <a:effectLst/>
                <a:ea typeface="Calibri" panose="020F0502020204030204" pitchFamily="34" charset="0"/>
                <a:cs typeface="Times New Roman" panose="02020603050405020304" pitchFamily="18" charset="0"/>
              </a:rPr>
              <a:t> January 2024).</a:t>
            </a:r>
            <a:endParaRPr lang="en-GB" sz="1200" kern="0" dirty="0">
              <a:effectLst/>
              <a:ea typeface="SimHei" panose="020B0503020204020204" pitchFamily="49" charset="-122"/>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Baby Sparks Parenting TV (2021) </a:t>
            </a:r>
            <a:r>
              <a:rPr lang="en-US" sz="1200" i="1" dirty="0">
                <a:effectLst/>
                <a:ea typeface="Calibri" panose="020F0502020204030204" pitchFamily="34" charset="0"/>
                <a:cs typeface="Times New Roman" panose="02020603050405020304" pitchFamily="18" charset="0"/>
              </a:rPr>
              <a:t>Why sensory play or “messy play” is great for your child’s development!</a:t>
            </a:r>
            <a:r>
              <a:rPr lang="en-US" sz="1200" dirty="0">
                <a:effectLst/>
                <a:ea typeface="Calibri" panose="020F0502020204030204" pitchFamily="34" charset="0"/>
                <a:cs typeface="Times New Roman" panose="02020603050405020304" pitchFamily="18" charset="0"/>
              </a:rPr>
              <a:t> Available at: </a:t>
            </a:r>
            <a:r>
              <a:rPr lang="en-US" sz="1200" u="sng" dirty="0">
                <a:effectLst/>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https://www.youtube.com/watch?v=IUzNEr2vSiM</a:t>
            </a:r>
            <a:r>
              <a:rPr lang="en-US" sz="1200" dirty="0">
                <a:effectLst/>
                <a:ea typeface="Calibri" panose="020F0502020204030204" pitchFamily="34" charset="0"/>
                <a:cs typeface="Times New Roman" panose="02020603050405020304" pitchFamily="18" charset="0"/>
              </a:rPr>
              <a:t> (Downloaded: 21</a:t>
            </a:r>
            <a:r>
              <a:rPr lang="en-US" sz="1200" baseline="30000" dirty="0">
                <a:effectLst/>
                <a:ea typeface="Calibri" panose="020F0502020204030204" pitchFamily="34" charset="0"/>
                <a:cs typeface="Times New Roman" panose="02020603050405020304" pitchFamily="18" charset="0"/>
              </a:rPr>
              <a:t>st</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Birth to 5 matters (No date) </a:t>
            </a:r>
            <a:r>
              <a:rPr lang="en-US" sz="1200" i="1" dirty="0">
                <a:effectLst/>
                <a:ea typeface="Calibri" panose="020F0502020204030204" pitchFamily="34" charset="0"/>
                <a:cs typeface="Times New Roman" panose="02020603050405020304" pitchFamily="18" charset="0"/>
              </a:rPr>
              <a:t>Care.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https://birthto5matters.org.uk/care/#:~:text=Practitioners%20must%20pay%20attention%20to,being%20recognised%2C%20understood%20and%20valued</a:t>
            </a:r>
            <a:r>
              <a:rPr lang="en-US" sz="1200" dirty="0">
                <a:effectLst/>
                <a:ea typeface="Calibri" panose="020F0502020204030204" pitchFamily="34" charset="0"/>
                <a:cs typeface="Times New Roman" panose="02020603050405020304" pitchFamily="18" charset="0"/>
              </a:rPr>
              <a:t>. (Accessed: 15</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Brodie, K. (2018) </a:t>
            </a:r>
            <a:r>
              <a:rPr lang="en-US" sz="1200" i="1" dirty="0">
                <a:effectLst/>
                <a:ea typeface="Calibri" panose="020F0502020204030204" pitchFamily="34" charset="0"/>
                <a:cs typeface="Times New Roman" panose="02020603050405020304" pitchFamily="18" charset="0"/>
              </a:rPr>
              <a:t>The holistic care and development of children from birth to three: an essential guide for students and practitioners</a:t>
            </a:r>
            <a:r>
              <a:rPr lang="en-US" sz="1200" dirty="0">
                <a:effectLst/>
                <a:ea typeface="Calibri" panose="020F0502020204030204" pitchFamily="34" charset="0"/>
                <a:cs typeface="Times New Roman" panose="02020603050405020304" pitchFamily="18" charset="0"/>
              </a:rPr>
              <a:t>. Routledge: Taylor &amp; Francis Group.</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Cambridge Assessment International Education (No date) </a:t>
            </a:r>
            <a:r>
              <a:rPr lang="en-US" sz="1200" i="1" dirty="0">
                <a:effectLst/>
                <a:ea typeface="Calibri" panose="020F0502020204030204" pitchFamily="34" charset="0"/>
                <a:cs typeface="Times New Roman" panose="02020603050405020304" pitchFamily="18" charset="0"/>
              </a:rPr>
              <a:t>Getting started with play-based learning in early years.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https://www.cambridge-community.org.uk/professional-development/gswpbl/index.html</a:t>
            </a:r>
            <a:r>
              <a:rPr lang="en-US" sz="1200" dirty="0">
                <a:effectLst/>
                <a:ea typeface="Calibri" panose="020F0502020204030204" pitchFamily="34" charset="0"/>
                <a:cs typeface="Times New Roman" panose="02020603050405020304" pitchFamily="18" charset="0"/>
              </a:rPr>
              <a:t> (Accessed: 21</a:t>
            </a:r>
            <a:r>
              <a:rPr lang="en-US" sz="1200" baseline="30000" dirty="0">
                <a:effectLst/>
                <a:ea typeface="Calibri" panose="020F0502020204030204" pitchFamily="34" charset="0"/>
                <a:cs typeface="Times New Roman" panose="02020603050405020304" pitchFamily="18" charset="0"/>
              </a:rPr>
              <a:t>st</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CDC (2023) </a:t>
            </a:r>
            <a:r>
              <a:rPr lang="en-US" sz="1200" i="1" dirty="0">
                <a:effectLst/>
                <a:ea typeface="Calibri" panose="020F0502020204030204" pitchFamily="34" charset="0"/>
                <a:cs typeface="Times New Roman" panose="02020603050405020304" pitchFamily="18" charset="0"/>
              </a:rPr>
              <a:t>Why Act Early if You’re Concerned About </a:t>
            </a:r>
            <a:r>
              <a:rPr lang="en-US" sz="1200" i="1" u="sng" dirty="0">
                <a:effectLst/>
                <a:ea typeface="Calibri" panose="020F0502020204030204" pitchFamily="34" charset="0"/>
                <a:cs typeface="Times New Roman" panose="02020603050405020304" pitchFamily="18" charset="0"/>
              </a:rPr>
              <a:t>Development?.</a:t>
            </a:r>
            <a:r>
              <a:rPr lang="en-US" sz="1200" i="1" dirty="0">
                <a:effectLst/>
                <a:ea typeface="Calibri" panose="020F0502020204030204" pitchFamily="34" charset="0"/>
                <a:cs typeface="Times New Roman" panose="02020603050405020304" pitchFamily="18" charset="0"/>
              </a:rPr>
              <a:t>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https://www.cdc.gov/ncbddd/actearly/whyActEarly.html#:~:text=Earlier%20is%20better!,in%20life%20rather%20than%20later.&amp;text=The%20connections%20in%20a%20baby's,learning%2C%20behavior%2C%20and%20health</a:t>
            </a:r>
            <a:r>
              <a:rPr lang="en-US" sz="1200" dirty="0">
                <a:effectLst/>
                <a:ea typeface="Calibri" panose="020F0502020204030204" pitchFamily="34" charset="0"/>
                <a:cs typeface="Times New Roman" panose="02020603050405020304" pitchFamily="18" charset="0"/>
              </a:rPr>
              <a:t>. (Accessed: 15</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err="1">
                <a:effectLst/>
                <a:ea typeface="Calibri" panose="020F0502020204030204" pitchFamily="34" charset="0"/>
                <a:cs typeface="Times New Roman" panose="02020603050405020304" pitchFamily="18" charset="0"/>
              </a:rPr>
              <a:t>Conkbayir</a:t>
            </a:r>
            <a:r>
              <a:rPr lang="en-US" sz="1200" dirty="0">
                <a:effectLst/>
                <a:ea typeface="Calibri" panose="020F0502020204030204" pitchFamily="34" charset="0"/>
                <a:cs typeface="Times New Roman" panose="02020603050405020304" pitchFamily="18" charset="0"/>
              </a:rPr>
              <a:t>, M. (2017) </a:t>
            </a:r>
            <a:r>
              <a:rPr lang="en-US" sz="1200" i="1" dirty="0">
                <a:effectLst/>
                <a:ea typeface="Calibri" panose="020F0502020204030204" pitchFamily="34" charset="0"/>
                <a:cs typeface="Times New Roman" panose="02020603050405020304" pitchFamily="18" charset="0"/>
              </a:rPr>
              <a:t>Early Childhood and Neuroscience; Theory, Research and Implications for Practice. </a:t>
            </a:r>
            <a:r>
              <a:rPr lang="en-US" sz="1200" dirty="0">
                <a:effectLst/>
                <a:ea typeface="Calibri" panose="020F0502020204030204" pitchFamily="34" charset="0"/>
                <a:cs typeface="Times New Roman" panose="02020603050405020304" pitchFamily="18" charset="0"/>
              </a:rPr>
              <a:t>London: Bloomsbury Academic.</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Contact (2024) </a:t>
            </a:r>
            <a:r>
              <a:rPr lang="en-US" sz="1200" i="1" dirty="0">
                <a:effectLst/>
                <a:ea typeface="Calibri" panose="020F0502020204030204" pitchFamily="34" charset="0"/>
                <a:cs typeface="Times New Roman" panose="02020603050405020304" pitchFamily="18" charset="0"/>
              </a:rPr>
              <a:t>Developmental delay.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https://contact.org.uk/help-for-families/information-advice-services/health-medical-information/all-about-diagnosis/developmental-delay/</a:t>
            </a:r>
            <a:r>
              <a:rPr lang="en-US" sz="1200" dirty="0">
                <a:effectLst/>
                <a:ea typeface="Calibri" panose="020F0502020204030204" pitchFamily="34" charset="0"/>
                <a:cs typeface="Times New Roman" panose="02020603050405020304" pitchFamily="18" charset="0"/>
              </a:rPr>
              <a:t> (Accessed: 16</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Early Years Matters (2023) </a:t>
            </a:r>
            <a:r>
              <a:rPr lang="en-US" sz="1200" i="1" dirty="0">
                <a:effectLst/>
                <a:ea typeface="Calibri" panose="020F0502020204030204" pitchFamily="34" charset="0"/>
                <a:cs typeface="Times New Roman" panose="02020603050405020304" pitchFamily="18" charset="0"/>
              </a:rPr>
              <a:t>Enabling Environments.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https://www.earlyyearsmatters.co.uk/our-services/school-and-nursery-improvement-partner/enabling-environments/</a:t>
            </a:r>
            <a:r>
              <a:rPr lang="en-US" sz="1200" dirty="0">
                <a:effectLst/>
                <a:ea typeface="Calibri" panose="020F0502020204030204" pitchFamily="34" charset="0"/>
                <a:cs typeface="Times New Roman" panose="02020603050405020304" pitchFamily="18" charset="0"/>
              </a:rPr>
              <a:t> (Accessed: 15</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Encore (2024) </a:t>
            </a:r>
            <a:r>
              <a:rPr lang="en-US" sz="1200" i="1" dirty="0">
                <a:effectLst/>
                <a:ea typeface="Calibri" panose="020F0502020204030204" pitchFamily="34" charset="0"/>
                <a:cs typeface="Times New Roman" panose="02020603050405020304" pitchFamily="18" charset="0"/>
              </a:rPr>
              <a:t>What Is Language Barrier and How to Overcome It.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https://gurmentor.com/what-is-language-barrier-and-how-to-overcome-it/</a:t>
            </a:r>
            <a:r>
              <a:rPr lang="en-US" sz="1200" dirty="0">
                <a:effectLst/>
                <a:ea typeface="Calibri" panose="020F0502020204030204" pitchFamily="34" charset="0"/>
                <a:cs typeface="Times New Roman" panose="02020603050405020304" pitchFamily="18" charset="0"/>
              </a:rPr>
              <a:t> (Accessed: 16</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57184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8EB0E05-135B-D83D-785C-00A15BB9DFFC}"/>
              </a:ext>
            </a:extLst>
          </p:cNvPr>
          <p:cNvSpPr>
            <a:spLocks noGrp="1"/>
          </p:cNvSpPr>
          <p:nvPr>
            <p:ph type="ftr" sz="quarter" idx="11"/>
          </p:nvPr>
        </p:nvSpPr>
        <p:spPr/>
        <p:txBody>
          <a:bodyPr/>
          <a:lstStyle/>
          <a:p>
            <a:r>
              <a:rPr lang="en-US"/>
              <a:t>ECEY4005 - 2317778 - 3243 words.</a:t>
            </a:r>
          </a:p>
        </p:txBody>
      </p:sp>
      <p:sp>
        <p:nvSpPr>
          <p:cNvPr id="7" name="TextBox 6">
            <a:extLst>
              <a:ext uri="{FF2B5EF4-FFF2-40B4-BE49-F238E27FC236}">
                <a16:creationId xmlns:a16="http://schemas.microsoft.com/office/drawing/2014/main" id="{DC869EE1-8967-1B07-29CB-C94ED20DC22A}"/>
              </a:ext>
            </a:extLst>
          </p:cNvPr>
          <p:cNvSpPr txBox="1"/>
          <p:nvPr/>
        </p:nvSpPr>
        <p:spPr>
          <a:xfrm>
            <a:off x="257452" y="887767"/>
            <a:ext cx="11709647" cy="5245026"/>
          </a:xfrm>
          <a:prstGeom prst="rect">
            <a:avLst/>
          </a:prstGeom>
          <a:noFill/>
        </p:spPr>
        <p:txBody>
          <a:bodyPr wrap="square" rtlCol="0">
            <a:spAutoFit/>
          </a:bodyPr>
          <a:lstStyle/>
          <a:p>
            <a:pPr>
              <a:lnSpc>
                <a:spcPct val="107000"/>
              </a:lnSpc>
              <a:spcAft>
                <a:spcPts val="600"/>
              </a:spcAft>
            </a:pPr>
            <a:r>
              <a:rPr lang="en-US" sz="1200" dirty="0">
                <a:effectLst/>
                <a:ea typeface="Calibri" panose="020F0502020204030204" pitchFamily="34" charset="0"/>
                <a:cs typeface="Times New Roman" panose="02020603050405020304" pitchFamily="18" charset="0"/>
              </a:rPr>
              <a:t>Gascoyne, S. (2018) </a:t>
            </a:r>
            <a:r>
              <a:rPr lang="en-US" sz="1200" i="1" dirty="0">
                <a:effectLst/>
                <a:ea typeface="Calibri" panose="020F0502020204030204" pitchFamily="34" charset="0"/>
                <a:cs typeface="Times New Roman" panose="02020603050405020304" pitchFamily="18" charset="0"/>
              </a:rPr>
              <a:t>Messy Play in the Early Years: Supporting Learning through Material Engagements. </a:t>
            </a:r>
            <a:r>
              <a:rPr lang="en-US" sz="1200" dirty="0">
                <a:effectLst/>
                <a:ea typeface="Calibri" panose="020F0502020204030204" pitchFamily="34" charset="0"/>
                <a:cs typeface="Times New Roman" panose="02020603050405020304" pitchFamily="18" charset="0"/>
              </a:rPr>
              <a:t>Oxon: Routledge.</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Gasper, M. (2010) </a:t>
            </a:r>
            <a:r>
              <a:rPr lang="en-US" sz="1200" i="1" dirty="0">
                <a:effectLst/>
                <a:ea typeface="Calibri" panose="020F0502020204030204" pitchFamily="34" charset="0"/>
                <a:cs typeface="Times New Roman" panose="02020603050405020304" pitchFamily="18" charset="0"/>
              </a:rPr>
              <a:t>Multiagency Working in the Early Years: Challenges and Opportunities. </a:t>
            </a:r>
            <a:r>
              <a:rPr lang="en-US" sz="1200" dirty="0">
                <a:effectLst/>
                <a:ea typeface="Calibri" panose="020F0502020204030204" pitchFamily="34" charset="0"/>
                <a:cs typeface="Times New Roman" panose="02020603050405020304" pitchFamily="18" charset="0"/>
              </a:rPr>
              <a:t>London: Sage Publications.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Gerhardt, S. (2015) </a:t>
            </a:r>
            <a:r>
              <a:rPr lang="en-US" sz="1200" i="1" dirty="0">
                <a:effectLst/>
                <a:ea typeface="Calibri" panose="020F0502020204030204" pitchFamily="34" charset="0"/>
                <a:cs typeface="Times New Roman" panose="02020603050405020304" pitchFamily="18" charset="0"/>
              </a:rPr>
              <a:t>Why Love Matters: How affection shapes a baby’s brain. </a:t>
            </a:r>
            <a:r>
              <a:rPr lang="en-US" sz="1200" dirty="0">
                <a:effectLst/>
                <a:ea typeface="Calibri" panose="020F0502020204030204" pitchFamily="34" charset="0"/>
                <a:cs typeface="Times New Roman" panose="02020603050405020304" pitchFamily="18" charset="0"/>
              </a:rPr>
              <a:t>East Sussex: Routledge.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House of Commons (2019) </a:t>
            </a:r>
            <a:r>
              <a:rPr lang="en-US" sz="1200" i="1" dirty="0">
                <a:effectLst/>
                <a:ea typeface="Calibri" panose="020F0502020204030204" pitchFamily="34" charset="0"/>
                <a:cs typeface="Times New Roman" panose="02020603050405020304" pitchFamily="18" charset="0"/>
              </a:rPr>
              <a:t>First 1000 days of life.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https://publications.parliament.uk/pa/cm201719/cmselect/cmhealth/1496/1496.pdf</a:t>
            </a:r>
            <a:r>
              <a:rPr lang="en-US" sz="1200" dirty="0">
                <a:effectLst/>
                <a:ea typeface="Calibri" panose="020F0502020204030204" pitchFamily="34" charset="0"/>
                <a:cs typeface="Times New Roman" panose="02020603050405020304" pitchFamily="18" charset="0"/>
              </a:rPr>
              <a:t> (Accessed: 14</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IDSMED (2024) ‘What is the first 1000 days of life?’, </a:t>
            </a:r>
            <a:r>
              <a:rPr lang="en-US" sz="1200" i="1" dirty="0">
                <a:effectLst/>
                <a:ea typeface="Calibri" panose="020F0502020204030204" pitchFamily="34" charset="0"/>
                <a:cs typeface="Times New Roman" panose="02020603050405020304" pitchFamily="18" charset="0"/>
              </a:rPr>
              <a:t>A Childs First 1000 Days Are Critical.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https://www.idsmed.com/news/what-is-the-first-1000-days-of-life/462.html</a:t>
            </a:r>
            <a:r>
              <a:rPr lang="en-US" sz="1200" dirty="0">
                <a:effectLst/>
                <a:ea typeface="Calibri" panose="020F0502020204030204" pitchFamily="34" charset="0"/>
                <a:cs typeface="Times New Roman" panose="02020603050405020304" pitchFamily="18" charset="0"/>
              </a:rPr>
              <a:t> (Accessed: 14</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a typeface="Calibri" panose="020F0502020204030204" pitchFamily="34" charset="0"/>
              <a:cs typeface="Times New Roman" panose="02020603050405020304" pitchFamily="18" charset="0"/>
            </a:endParaRPr>
          </a:p>
          <a:p>
            <a:pPr>
              <a:lnSpc>
                <a:spcPct val="107000"/>
              </a:lnSpc>
              <a:spcAft>
                <a:spcPts val="600"/>
              </a:spcAft>
            </a:pPr>
            <a:r>
              <a:rPr lang="en-GB" sz="1200" kern="0" dirty="0" err="1">
                <a:effectLst/>
                <a:ea typeface="Calibri" panose="020F0502020204030204" pitchFamily="34" charset="0"/>
                <a:cs typeface="Times New Roman" panose="02020603050405020304" pitchFamily="18" charset="0"/>
              </a:rPr>
              <a:t>Likhar</a:t>
            </a:r>
            <a:r>
              <a:rPr lang="en-GB" sz="1200" kern="0" dirty="0">
                <a:effectLst/>
                <a:ea typeface="Calibri" panose="020F0502020204030204" pitchFamily="34" charset="0"/>
                <a:cs typeface="Times New Roman" panose="02020603050405020304" pitchFamily="18" charset="0"/>
              </a:rPr>
              <a:t>, A. (2022) ‘</a:t>
            </a:r>
            <a:r>
              <a:rPr lang="en-US" sz="1200" kern="0" dirty="0">
                <a:effectLst/>
                <a:ea typeface="Calibri" panose="020F0502020204030204" pitchFamily="34" charset="0"/>
                <a:cs typeface="Times New Roman" panose="02020603050405020304" pitchFamily="18" charset="0"/>
              </a:rPr>
              <a:t>Importance of Maternal Nutrition in the First 1,000 Days of Life and Its Effects on Child Development: A Narrative Review’, </a:t>
            </a:r>
            <a:r>
              <a:rPr lang="en-US" sz="1200" i="1" kern="0" dirty="0" err="1">
                <a:effectLst/>
                <a:ea typeface="Calibri" panose="020F0502020204030204" pitchFamily="34" charset="0"/>
                <a:cs typeface="Times New Roman" panose="02020603050405020304" pitchFamily="18" charset="0"/>
              </a:rPr>
              <a:t>Cureus</a:t>
            </a:r>
            <a:r>
              <a:rPr lang="en-US" sz="1200" i="1" kern="0" dirty="0">
                <a:effectLst/>
                <a:ea typeface="Calibri" panose="020F0502020204030204" pitchFamily="34" charset="0"/>
                <a:cs typeface="Times New Roman" panose="02020603050405020304" pitchFamily="18" charset="0"/>
              </a:rPr>
              <a:t>, </a:t>
            </a:r>
            <a:r>
              <a:rPr lang="en-US" sz="1200" kern="0" dirty="0">
                <a:effectLst/>
                <a:ea typeface="Calibri" panose="020F0502020204030204" pitchFamily="34" charset="0"/>
                <a:cs typeface="Times New Roman" panose="02020603050405020304" pitchFamily="18" charset="0"/>
              </a:rPr>
              <a:t>14(10). Available at: </a:t>
            </a:r>
            <a:r>
              <a:rPr lang="en-US" sz="1200" u="sng" kern="0" dirty="0">
                <a:effectLst/>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https://www.ncbi.nlm.nih.gov/pmc/articles/PMC9640361/#:~:text=A%20person's%20first%201%2C000%20days,and%20impaired%20growth%20%5B3%5D</a:t>
            </a:r>
            <a:r>
              <a:rPr lang="en-US" sz="1200" kern="0" dirty="0">
                <a:effectLst/>
                <a:ea typeface="Calibri" panose="020F0502020204030204" pitchFamily="34" charset="0"/>
                <a:cs typeface="Times New Roman" panose="02020603050405020304" pitchFamily="18" charset="0"/>
              </a:rPr>
              <a:t>. (Accessed: 14</a:t>
            </a:r>
            <a:r>
              <a:rPr lang="en-US" sz="1200" kern="0" baseline="30000" dirty="0">
                <a:effectLst/>
                <a:ea typeface="Calibri" panose="020F0502020204030204" pitchFamily="34" charset="0"/>
                <a:cs typeface="Times New Roman" panose="02020603050405020304" pitchFamily="18" charset="0"/>
              </a:rPr>
              <a:t>th</a:t>
            </a:r>
            <a:r>
              <a:rPr lang="en-US" sz="1200" kern="0" dirty="0">
                <a:effectLst/>
                <a:ea typeface="Calibri" panose="020F0502020204030204" pitchFamily="34" charset="0"/>
                <a:cs typeface="Times New Roman" panose="02020603050405020304" pitchFamily="18" charset="0"/>
              </a:rPr>
              <a:t> January 2024). </a:t>
            </a:r>
            <a:endParaRPr lang="en-GB" sz="1200" kern="0" dirty="0">
              <a:ea typeface="SimHei" panose="020B0503020204020204" pitchFamily="49" charset="-122"/>
              <a:cs typeface="Times New Roman" panose="02020603050405020304" pitchFamily="18" charset="0"/>
            </a:endParaRPr>
          </a:p>
          <a:p>
            <a:pPr>
              <a:lnSpc>
                <a:spcPct val="107000"/>
              </a:lnSpc>
              <a:spcAft>
                <a:spcPts val="600"/>
              </a:spcAft>
            </a:pPr>
            <a:r>
              <a:rPr lang="en-US" sz="1200" kern="0" dirty="0">
                <a:effectLst/>
                <a:ea typeface="Calibri" panose="020F0502020204030204" pitchFamily="34" charset="0"/>
                <a:cs typeface="Times New Roman" panose="02020603050405020304" pitchFamily="18" charset="0"/>
              </a:rPr>
              <a:t>Messy Play (2024) </a:t>
            </a:r>
            <a:r>
              <a:rPr lang="en-US" sz="1200" i="1" kern="0" dirty="0">
                <a:effectLst/>
                <a:ea typeface="Calibri" panose="020F0502020204030204" pitchFamily="34" charset="0"/>
                <a:cs typeface="Times New Roman" panose="02020603050405020304" pitchFamily="18" charset="0"/>
              </a:rPr>
              <a:t>Messy and Sensory Play Tips: The Best Time, Places, Activities, &amp; Equipment. </a:t>
            </a:r>
            <a:r>
              <a:rPr lang="en-US" sz="1200" kern="0" dirty="0">
                <a:effectLst/>
                <a:ea typeface="Calibri" panose="020F0502020204030204" pitchFamily="34" charset="0"/>
                <a:cs typeface="Times New Roman" panose="02020603050405020304" pitchFamily="18" charset="0"/>
              </a:rPr>
              <a:t>Available at: </a:t>
            </a:r>
            <a:r>
              <a:rPr lang="en-US" sz="1200" u="sng" kern="0" dirty="0">
                <a:effectLst/>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https://messyplaykits.com/blogs/resources/messy-and-sensory-play-tips</a:t>
            </a:r>
            <a:r>
              <a:rPr lang="en-US" sz="1200" kern="0" dirty="0">
                <a:effectLst/>
                <a:ea typeface="Calibri" panose="020F0502020204030204" pitchFamily="34" charset="0"/>
                <a:cs typeface="Times New Roman" panose="02020603050405020304" pitchFamily="18" charset="0"/>
              </a:rPr>
              <a:t> (Accessed: 21</a:t>
            </a:r>
            <a:r>
              <a:rPr lang="en-US" sz="1200" kern="0" baseline="30000" dirty="0">
                <a:effectLst/>
                <a:ea typeface="Calibri" panose="020F0502020204030204" pitchFamily="34" charset="0"/>
                <a:cs typeface="Times New Roman" panose="02020603050405020304" pitchFamily="18" charset="0"/>
              </a:rPr>
              <a:t>st</a:t>
            </a:r>
            <a:r>
              <a:rPr lang="en-US" sz="1200" kern="0" dirty="0">
                <a:effectLst/>
                <a:ea typeface="Calibri" panose="020F0502020204030204" pitchFamily="34" charset="0"/>
                <a:cs typeface="Times New Roman" panose="02020603050405020304" pitchFamily="18" charset="0"/>
              </a:rPr>
              <a:t> January 2024).</a:t>
            </a:r>
            <a:endParaRPr lang="en-GB" sz="1200" kern="0" dirty="0">
              <a:effectLst/>
              <a:ea typeface="SimHei" panose="020B0503020204020204" pitchFamily="49" charset="-122"/>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Ministry of Education (2017) </a:t>
            </a:r>
            <a:r>
              <a:rPr lang="en-US" sz="1200" i="1" dirty="0" err="1">
                <a:effectLst/>
                <a:ea typeface="Calibri" panose="020F0502020204030204" pitchFamily="34" charset="0"/>
                <a:cs typeface="Times New Roman" panose="02020603050405020304" pitchFamily="18" charset="0"/>
              </a:rPr>
              <a:t>Te</a:t>
            </a:r>
            <a:r>
              <a:rPr lang="en-US" sz="1200" i="1" dirty="0">
                <a:effectLst/>
                <a:ea typeface="Calibri" panose="020F0502020204030204" pitchFamily="34" charset="0"/>
                <a:cs typeface="Times New Roman" panose="02020603050405020304" pitchFamily="18" charset="0"/>
              </a:rPr>
              <a:t> </a:t>
            </a:r>
            <a:r>
              <a:rPr lang="en-US" sz="1200" i="1" dirty="0" err="1">
                <a:effectLst/>
                <a:ea typeface="Calibri" panose="020F0502020204030204" pitchFamily="34" charset="0"/>
                <a:cs typeface="Times New Roman" panose="02020603050405020304" pitchFamily="18" charset="0"/>
              </a:rPr>
              <a:t>Whāriki</a:t>
            </a:r>
            <a:r>
              <a:rPr lang="en-US" sz="1200" i="1" dirty="0">
                <a:effectLst/>
                <a:ea typeface="Calibri" panose="020F0502020204030204" pitchFamily="34" charset="0"/>
                <a:cs typeface="Times New Roman" panose="02020603050405020304" pitchFamily="18" charset="0"/>
              </a:rPr>
              <a:t>.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https://www.education.govt.nz/assets/Documents/Early-Childhood/ELS-Te-Whariki-Early-Childhood-Curriculum-ENG-Web.pdf</a:t>
            </a:r>
            <a:r>
              <a:rPr lang="en-US" sz="1200" dirty="0">
                <a:effectLst/>
                <a:ea typeface="Calibri" panose="020F0502020204030204" pitchFamily="34" charset="0"/>
                <a:cs typeface="Times New Roman" panose="02020603050405020304" pitchFamily="18" charset="0"/>
              </a:rPr>
              <a:t> (Accessed: 21</a:t>
            </a:r>
            <a:r>
              <a:rPr lang="en-US" sz="1200" baseline="30000" dirty="0">
                <a:effectLst/>
                <a:ea typeface="Calibri" panose="020F0502020204030204" pitchFamily="34" charset="0"/>
                <a:cs typeface="Times New Roman" panose="02020603050405020304" pitchFamily="18" charset="0"/>
              </a:rPr>
              <a:t>st</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Montessori (No date) </a:t>
            </a:r>
            <a:r>
              <a:rPr lang="en-US" sz="1200" i="1" dirty="0">
                <a:effectLst/>
                <a:ea typeface="Calibri" panose="020F0502020204030204" pitchFamily="34" charset="0"/>
                <a:cs typeface="Times New Roman" panose="02020603050405020304" pitchFamily="18" charset="0"/>
              </a:rPr>
              <a:t>Montessori Education.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https://montessori-nw.org/about-montessori-education?gclid=Cj0KCQiAnrOtBhDIARIsAFsSe50KLTV70WlE6gE1Nk-r2Zz5pKAOCOmhKv6SSTfBCQfu0FB4N8R3wSUaAk_cEALw_wcB</a:t>
            </a:r>
            <a:r>
              <a:rPr lang="en-US" sz="1200" dirty="0">
                <a:effectLst/>
                <a:ea typeface="Calibri" panose="020F0502020204030204" pitchFamily="34" charset="0"/>
                <a:cs typeface="Times New Roman" panose="02020603050405020304" pitchFamily="18" charset="0"/>
              </a:rPr>
              <a:t> (Accessed: 21</a:t>
            </a:r>
            <a:r>
              <a:rPr lang="en-US" sz="1200" baseline="30000" dirty="0">
                <a:effectLst/>
                <a:ea typeface="Calibri" panose="020F0502020204030204" pitchFamily="34" charset="0"/>
                <a:cs typeface="Times New Roman" panose="02020603050405020304" pitchFamily="18" charset="0"/>
              </a:rPr>
              <a:t>st</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Napier family </a:t>
            </a:r>
            <a:r>
              <a:rPr lang="en-US" sz="1200" dirty="0" err="1">
                <a:effectLst/>
                <a:ea typeface="Calibri" panose="020F0502020204030204" pitchFamily="34" charset="0"/>
                <a:cs typeface="Times New Roman" panose="02020603050405020304" pitchFamily="18" charset="0"/>
              </a:rPr>
              <a:t>centre</a:t>
            </a:r>
            <a:r>
              <a:rPr lang="en-US" sz="1200" dirty="0">
                <a:effectLst/>
                <a:ea typeface="Calibri" panose="020F0502020204030204" pitchFamily="34" charset="0"/>
                <a:cs typeface="Times New Roman" panose="02020603050405020304" pitchFamily="18" charset="0"/>
              </a:rPr>
              <a:t> (no date) </a:t>
            </a:r>
            <a:r>
              <a:rPr lang="en-US" sz="1200" i="1" dirty="0">
                <a:effectLst/>
                <a:ea typeface="Calibri" panose="020F0502020204030204" pitchFamily="34" charset="0"/>
                <a:cs typeface="Times New Roman" panose="02020603050405020304" pitchFamily="18" charset="0"/>
              </a:rPr>
              <a:t>Early Brain Development.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https://www.napierfamilycentre.org.nz/wp-content/uploads/2021/08/Resource-Sheet_Early-brain-development_FINAL_web.pdf</a:t>
            </a:r>
            <a:r>
              <a:rPr lang="en-US" sz="1200" dirty="0">
                <a:effectLst/>
                <a:ea typeface="Calibri" panose="020F0502020204030204" pitchFamily="34" charset="0"/>
                <a:cs typeface="Times New Roman" panose="02020603050405020304" pitchFamily="18" charset="0"/>
              </a:rPr>
              <a:t> (Accessed: 14</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NSPCC (No date) </a:t>
            </a:r>
            <a:r>
              <a:rPr lang="en-US" sz="1200" i="1" dirty="0">
                <a:effectLst/>
                <a:ea typeface="Calibri" panose="020F0502020204030204" pitchFamily="34" charset="0"/>
                <a:cs typeface="Times New Roman" panose="02020603050405020304" pitchFamily="18" charset="0"/>
              </a:rPr>
              <a:t>Domestic abuse.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https://www.nspcc.org.uk/what-is-child-abuse/types-of-abuse/domestic-abuse/</a:t>
            </a:r>
            <a:r>
              <a:rPr lang="en-US" sz="1200" dirty="0">
                <a:effectLst/>
                <a:ea typeface="Calibri" panose="020F0502020204030204" pitchFamily="34" charset="0"/>
                <a:cs typeface="Times New Roman" panose="02020603050405020304" pitchFamily="18" charset="0"/>
              </a:rPr>
              <a:t> (Accessed: 16</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NSPCC Learning (2022) </a:t>
            </a:r>
            <a:r>
              <a:rPr lang="en-US" sz="1200" i="1" dirty="0">
                <a:effectLst/>
                <a:ea typeface="Calibri" panose="020F0502020204030204" pitchFamily="34" charset="0"/>
                <a:cs typeface="Times New Roman" panose="02020603050405020304" pitchFamily="18" charset="0"/>
              </a:rPr>
              <a:t>Example Safeguarding Policy Statement.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https://learning.nspcc.org.uk/research-resources/templates/example-safeguarding-policy-statement/#:~:text=In%20addition%20to%20an%20overarching,abuse%20made%20against%20a%20child</a:t>
            </a:r>
            <a:r>
              <a:rPr lang="en-US" sz="1200" dirty="0">
                <a:effectLst/>
                <a:ea typeface="Calibri" panose="020F0502020204030204" pitchFamily="34" charset="0"/>
                <a:cs typeface="Times New Roman" panose="02020603050405020304" pitchFamily="18" charset="0"/>
              </a:rPr>
              <a:t> (Accessed: 15</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1188190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5904DB91-73DD-3DAD-62F3-EF3F28915C58}"/>
              </a:ext>
            </a:extLst>
          </p:cNvPr>
          <p:cNvSpPr>
            <a:spLocks noGrp="1"/>
          </p:cNvSpPr>
          <p:nvPr>
            <p:ph type="ftr" sz="quarter" idx="11"/>
          </p:nvPr>
        </p:nvSpPr>
        <p:spPr/>
        <p:txBody>
          <a:bodyPr/>
          <a:lstStyle/>
          <a:p>
            <a:r>
              <a:rPr lang="en-US"/>
              <a:t>ECEY4005 - 2317778 - 3243 words.</a:t>
            </a:r>
          </a:p>
        </p:txBody>
      </p:sp>
      <p:sp>
        <p:nvSpPr>
          <p:cNvPr id="3" name="TextBox 2">
            <a:extLst>
              <a:ext uri="{FF2B5EF4-FFF2-40B4-BE49-F238E27FC236}">
                <a16:creationId xmlns:a16="http://schemas.microsoft.com/office/drawing/2014/main" id="{898E1338-9157-D258-1238-F5B0E5165488}"/>
              </a:ext>
            </a:extLst>
          </p:cNvPr>
          <p:cNvSpPr txBox="1"/>
          <p:nvPr/>
        </p:nvSpPr>
        <p:spPr>
          <a:xfrm>
            <a:off x="328474" y="417250"/>
            <a:ext cx="11434439" cy="5168081"/>
          </a:xfrm>
          <a:prstGeom prst="rect">
            <a:avLst/>
          </a:prstGeom>
          <a:noFill/>
        </p:spPr>
        <p:txBody>
          <a:bodyPr wrap="square" rtlCol="0">
            <a:spAutoFit/>
          </a:bodyPr>
          <a:lstStyle/>
          <a:p>
            <a:pPr>
              <a:lnSpc>
                <a:spcPct val="107000"/>
              </a:lnSpc>
              <a:spcAft>
                <a:spcPts val="600"/>
              </a:spcAft>
            </a:pPr>
            <a:r>
              <a:rPr lang="en-US" sz="1200" dirty="0">
                <a:effectLst/>
                <a:ea typeface="Calibri" panose="020F0502020204030204" pitchFamily="34" charset="0"/>
                <a:cs typeface="Times New Roman" panose="02020603050405020304" pitchFamily="18" charset="0"/>
              </a:rPr>
              <a:t>Nursery World (2022) </a:t>
            </a:r>
            <a:r>
              <a:rPr lang="en-US" sz="1200" i="1" dirty="0">
                <a:effectLst/>
                <a:ea typeface="Calibri" panose="020F0502020204030204" pitchFamily="34" charset="0"/>
                <a:cs typeface="Times New Roman" panose="02020603050405020304" pitchFamily="18" charset="0"/>
              </a:rPr>
              <a:t>What is an enabling environment – and who is doing the enabling?.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https://www.nurseryworld.co.uk/features/article/what-is-an-enabling-environment-and-who-is-doing-the-enabling</a:t>
            </a:r>
            <a:r>
              <a:rPr lang="en-US" sz="1200" dirty="0">
                <a:effectLst/>
                <a:ea typeface="Calibri" panose="020F0502020204030204" pitchFamily="34" charset="0"/>
                <a:cs typeface="Times New Roman" panose="02020603050405020304" pitchFamily="18" charset="0"/>
              </a:rPr>
              <a:t> (Accessed: 15</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One Education (2023) </a:t>
            </a:r>
            <a:r>
              <a:rPr lang="en-US" sz="1200" i="1" dirty="0">
                <a:effectLst/>
                <a:ea typeface="Calibri" panose="020F0502020204030204" pitchFamily="34" charset="0"/>
                <a:cs typeface="Times New Roman" panose="02020603050405020304" pitchFamily="18" charset="0"/>
              </a:rPr>
              <a:t>What is inclusive practice in early years?.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https://www.oneeducation.org.uk/inclusive-practice/#:~:text=Inclusive%20practice%20in%20early%20years%20is%20an%20approach%20that%20values,background%20or%20who%20they%20are</a:t>
            </a:r>
            <a:r>
              <a:rPr lang="en-US" sz="1200" dirty="0">
                <a:effectLst/>
                <a:ea typeface="Calibri" panose="020F0502020204030204" pitchFamily="34" charset="0"/>
                <a:cs typeface="Times New Roman" panose="02020603050405020304" pitchFamily="18" charset="0"/>
              </a:rPr>
              <a:t>. (Accessed: 15</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Pacey (2016) </a:t>
            </a:r>
            <a:r>
              <a:rPr lang="en-US" sz="1200" i="1" dirty="0">
                <a:effectLst/>
                <a:ea typeface="Calibri" panose="020F0502020204030204" pitchFamily="34" charset="0"/>
                <a:cs typeface="Times New Roman" panose="02020603050405020304" pitchFamily="18" charset="0"/>
              </a:rPr>
              <a:t>Transitions and settling in. </a:t>
            </a:r>
            <a:r>
              <a:rPr lang="en-US" sz="1200" dirty="0">
                <a:effectLst/>
                <a:ea typeface="Calibri" panose="020F0502020204030204" pitchFamily="34" charset="0"/>
                <a:cs typeface="Times New Roman" panose="02020603050405020304" pitchFamily="18" charset="0"/>
              </a:rPr>
              <a:t>Available at: chrome-extension://</a:t>
            </a:r>
            <a:r>
              <a:rPr lang="en-US" sz="1200" dirty="0" err="1">
                <a:effectLst/>
                <a:ea typeface="Calibri" panose="020F0502020204030204" pitchFamily="34" charset="0"/>
                <a:cs typeface="Times New Roman" panose="02020603050405020304" pitchFamily="18" charset="0"/>
              </a:rPr>
              <a:t>efaidnbmnnnibpcajpcglclefindmkaj</a:t>
            </a:r>
            <a:r>
              <a:rPr lang="en-US" sz="1200" dirty="0">
                <a:effectLst/>
                <a:ea typeface="Calibri" panose="020F0502020204030204" pitchFamily="34" charset="0"/>
                <a:cs typeface="Times New Roman" panose="02020603050405020304" pitchFamily="18" charset="0"/>
              </a:rPr>
              <a:t>/https://www.pacey.org.uk/Pacey/media/Website-files/PACEY%20member%20practice%20guides%20(PDFs)/PG10-transitions-and-settling-in.pdf (Accessed: 15</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Pacey (2021) </a:t>
            </a:r>
            <a:r>
              <a:rPr lang="en-US" sz="1200" i="1" dirty="0">
                <a:effectLst/>
                <a:ea typeface="Calibri" panose="020F0502020204030204" pitchFamily="34" charset="0"/>
                <a:cs typeface="Times New Roman" panose="02020603050405020304" pitchFamily="18" charset="0"/>
              </a:rPr>
              <a:t>A Workforce in Crisis: Saving Our Early Years.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https://www.pacey.org.uk/Pacey/media/Website-files/Non-PACEY%20documents%20(PDFs)/a-workforce-in-crisis-saving-our-early-years.pdf</a:t>
            </a:r>
            <a:r>
              <a:rPr lang="en-US" sz="1200" dirty="0">
                <a:effectLst/>
                <a:ea typeface="Calibri" panose="020F0502020204030204" pitchFamily="34" charset="0"/>
                <a:cs typeface="Times New Roman" panose="02020603050405020304" pitchFamily="18" charset="0"/>
              </a:rPr>
              <a:t> (Accessed: 16</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PACEY (2024) </a:t>
            </a:r>
            <a:r>
              <a:rPr lang="en-US" sz="1200" i="1" dirty="0">
                <a:effectLst/>
                <a:ea typeface="Calibri" panose="020F0502020204030204" pitchFamily="34" charset="0"/>
                <a:cs typeface="Times New Roman" panose="02020603050405020304" pitchFamily="18" charset="0"/>
              </a:rPr>
              <a:t>Safeguarding.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https://www.pacey.org.uk/working-in-childcare/spotlight-on/safeguarding/?gclid=CjwKCAiAzJOtBhALEiwAtwj8tsKpEvjMpOpf4lDycWZxNGK84FClUjcDYPawxw4_GETNrxSLnjL1zRoCgUMQAvD_BwE</a:t>
            </a:r>
            <a:r>
              <a:rPr lang="en-US" sz="1200" dirty="0">
                <a:effectLst/>
                <a:ea typeface="Calibri" panose="020F0502020204030204" pitchFamily="34" charset="0"/>
                <a:cs typeface="Times New Roman" panose="02020603050405020304" pitchFamily="18" charset="0"/>
              </a:rPr>
              <a:t> (Accessed: 15</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Pregnancy Birth &amp; Baby (2024) </a:t>
            </a:r>
            <a:r>
              <a:rPr lang="en-US" sz="1200" i="1" dirty="0">
                <a:effectLst/>
                <a:ea typeface="Calibri" panose="020F0502020204030204" pitchFamily="34" charset="0"/>
                <a:cs typeface="Times New Roman" panose="02020603050405020304" pitchFamily="18" charset="0"/>
              </a:rPr>
              <a:t>The first 1000 days.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6" action="ppaction://hlinkfile">
                  <a:extLst>
                    <a:ext uri="{A12FA001-AC4F-418D-AE19-62706E023703}">
                      <ahyp:hlinkClr xmlns:ahyp="http://schemas.microsoft.com/office/drawing/2018/hyperlinkcolor" val="tx"/>
                    </a:ext>
                  </a:extLst>
                </a:hlinkClick>
              </a:rPr>
              <a:t>https://www.pregnancybirthbaby.org.au/the-first-1000-days#:~:text=1%2C000%20days'%3F-,The%20first%201%2C000%20days%20refers%20to%20a%20child's%20life%20from,effect%20on%20your%20baby's%20future</a:t>
            </a:r>
            <a:r>
              <a:rPr lang="en-US" sz="1200" dirty="0">
                <a:effectLst/>
                <a:ea typeface="Calibri" panose="020F0502020204030204" pitchFamily="34" charset="0"/>
                <a:cs typeface="Times New Roman" panose="02020603050405020304" pitchFamily="18" charset="0"/>
              </a:rPr>
              <a:t>. (Accessed: 14</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Raising Children Network (2024) </a:t>
            </a:r>
            <a:r>
              <a:rPr lang="en-US" sz="1200" i="1" dirty="0">
                <a:effectLst/>
                <a:ea typeface="Calibri" panose="020F0502020204030204" pitchFamily="34" charset="0"/>
                <a:cs typeface="Times New Roman" panose="02020603050405020304" pitchFamily="18" charset="0"/>
              </a:rPr>
              <a:t>First 1000 days: Children need warm and loving relationships.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https://raisingchildren.net.au/guides/first-1000-days/loving-relationships#:~:text=Loving%20relationships%20with%20parents%20and,see%20and%20understand%20the%20world.&amp;text=Positive%20relationships%20between%20parents%20and%20children%20are%20key%20to%20child%20development</a:t>
            </a:r>
            <a:r>
              <a:rPr lang="en-US" sz="1200" dirty="0">
                <a:effectLst/>
                <a:ea typeface="Calibri" panose="020F0502020204030204" pitchFamily="34" charset="0"/>
                <a:cs typeface="Times New Roman" panose="02020603050405020304" pitchFamily="18" charset="0"/>
              </a:rPr>
              <a:t>. (Accessed: 15</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Reggio Children (2022) </a:t>
            </a:r>
            <a:r>
              <a:rPr lang="en-US" sz="1200" i="1" dirty="0">
                <a:effectLst/>
                <a:ea typeface="Calibri" panose="020F0502020204030204" pitchFamily="34" charset="0"/>
                <a:cs typeface="Times New Roman" panose="02020603050405020304" pitchFamily="18" charset="0"/>
              </a:rPr>
              <a:t>Reggio Emilia Approach.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https://www.reggiochildren.it/en/reggio-emilia-approach/</a:t>
            </a:r>
            <a:r>
              <a:rPr lang="en-US" sz="1200" dirty="0">
                <a:effectLst/>
                <a:ea typeface="Calibri" panose="020F0502020204030204" pitchFamily="34" charset="0"/>
                <a:cs typeface="Times New Roman" panose="02020603050405020304" pitchFamily="18" charset="0"/>
              </a:rPr>
              <a:t> (Accessed: 21</a:t>
            </a:r>
            <a:r>
              <a:rPr lang="en-US" sz="1200" baseline="30000" dirty="0">
                <a:effectLst/>
                <a:ea typeface="Calibri" panose="020F0502020204030204" pitchFamily="34" charset="0"/>
                <a:cs typeface="Times New Roman" panose="02020603050405020304" pitchFamily="18" charset="0"/>
              </a:rPr>
              <a:t>st</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Simply Psychology (2023a) </a:t>
            </a:r>
            <a:r>
              <a:rPr lang="en-US" sz="1200" i="1" dirty="0">
                <a:effectLst/>
                <a:ea typeface="Calibri" panose="020F0502020204030204" pitchFamily="34" charset="0"/>
                <a:cs typeface="Times New Roman" panose="02020603050405020304" pitchFamily="18" charset="0"/>
              </a:rPr>
              <a:t>Maslow’s Hierarchy of needs.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9">
                  <a:extLst>
                    <a:ext uri="{A12FA001-AC4F-418D-AE19-62706E023703}">
                      <ahyp:hlinkClr xmlns:ahyp="http://schemas.microsoft.com/office/drawing/2018/hyperlinkcolor" val="tx"/>
                    </a:ext>
                  </a:extLst>
                </a:hlinkClick>
              </a:rPr>
              <a:t>https://www.simplypsychology.org/maslow.html</a:t>
            </a:r>
            <a:r>
              <a:rPr lang="en-US" sz="1200" dirty="0">
                <a:effectLst/>
                <a:ea typeface="Calibri" panose="020F0502020204030204" pitchFamily="34" charset="0"/>
                <a:cs typeface="Times New Roman" panose="02020603050405020304" pitchFamily="18" charset="0"/>
              </a:rPr>
              <a:t> (Accessed: 15</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GB" sz="1200" dirty="0">
                <a:effectLst/>
                <a:ea typeface="Calibri" panose="020F0502020204030204" pitchFamily="34" charset="0"/>
                <a:cs typeface="Times New Roman" panose="02020603050405020304" pitchFamily="18" charset="0"/>
              </a:rPr>
              <a:t>Simply Psychology (2023b) </a:t>
            </a:r>
            <a:r>
              <a:rPr lang="en-GB" sz="1200" i="1" dirty="0">
                <a:effectLst/>
                <a:ea typeface="Calibri" panose="020F0502020204030204" pitchFamily="34" charset="0"/>
                <a:cs typeface="Times New Roman" panose="02020603050405020304" pitchFamily="18" charset="0"/>
              </a:rPr>
              <a:t>Bronfenbrenner’s Ecological Systems Theory. </a:t>
            </a:r>
            <a:r>
              <a:rPr lang="en-GB" sz="1200" dirty="0">
                <a:effectLst/>
                <a:ea typeface="Calibri" panose="020F0502020204030204" pitchFamily="34" charset="0"/>
                <a:cs typeface="Times New Roman" panose="02020603050405020304" pitchFamily="18" charset="0"/>
              </a:rPr>
              <a:t>Available at: </a:t>
            </a:r>
            <a:r>
              <a:rPr lang="en-GB" sz="1200" u="sng" dirty="0">
                <a:effectLst/>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https://www.simplypsychology.org/bronfenbrenner.html</a:t>
            </a:r>
            <a:r>
              <a:rPr lang="en-GB" sz="1200" dirty="0">
                <a:effectLst/>
                <a:ea typeface="Calibri" panose="020F0502020204030204" pitchFamily="34" charset="0"/>
                <a:cs typeface="Times New Roman" panose="02020603050405020304" pitchFamily="18" charset="0"/>
              </a:rPr>
              <a:t> (Accessed: 15</a:t>
            </a:r>
            <a:r>
              <a:rPr lang="en-GB" sz="1200" baseline="30000" dirty="0">
                <a:effectLst/>
                <a:ea typeface="Calibri" panose="020F0502020204030204" pitchFamily="34" charset="0"/>
                <a:cs typeface="Times New Roman" panose="02020603050405020304" pitchFamily="18" charset="0"/>
              </a:rPr>
              <a:t>th</a:t>
            </a:r>
            <a:r>
              <a:rPr lang="en-GB"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Skills for schools (No date) </a:t>
            </a:r>
            <a:r>
              <a:rPr lang="en-US" sz="1200" i="1" dirty="0">
                <a:effectLst/>
                <a:ea typeface="Calibri" panose="020F0502020204030204" pitchFamily="34" charset="0"/>
                <a:cs typeface="Times New Roman" panose="02020603050405020304" pitchFamily="18" charset="0"/>
              </a:rPr>
              <a:t>Early Years Practitioner.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11">
                  <a:extLst>
                    <a:ext uri="{A12FA001-AC4F-418D-AE19-62706E023703}">
                      <ahyp:hlinkClr xmlns:ahyp="http://schemas.microsoft.com/office/drawing/2018/hyperlinkcolor" val="tx"/>
                    </a:ext>
                  </a:extLst>
                </a:hlinkClick>
              </a:rPr>
              <a:t>https://www.skillsforschools.org.uk/roles-in-schools/early-years-practitioner/</a:t>
            </a:r>
            <a:r>
              <a:rPr lang="en-US" sz="1200" dirty="0">
                <a:effectLst/>
                <a:ea typeface="Calibri" panose="020F0502020204030204" pitchFamily="34" charset="0"/>
                <a:cs typeface="Times New Roman" panose="02020603050405020304" pitchFamily="18" charset="0"/>
              </a:rPr>
              <a:t> (Accessed: 15</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a:t>
            </a:r>
            <a:endParaRPr lang="en-GB" sz="1200" dirty="0">
              <a:effectLst/>
              <a:ea typeface="Arial" panose="020B06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136039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F41D3463-DFED-2B45-0D5D-801D863E5E48}"/>
              </a:ext>
            </a:extLst>
          </p:cNvPr>
          <p:cNvSpPr>
            <a:spLocks noGrp="1"/>
          </p:cNvSpPr>
          <p:nvPr>
            <p:ph type="ftr" sz="quarter" idx="11"/>
          </p:nvPr>
        </p:nvSpPr>
        <p:spPr/>
        <p:txBody>
          <a:bodyPr/>
          <a:lstStyle/>
          <a:p>
            <a:r>
              <a:rPr lang="en-US"/>
              <a:t>ECEY4005 - 2317778 - 3243 words.</a:t>
            </a:r>
          </a:p>
        </p:txBody>
      </p:sp>
      <p:sp>
        <p:nvSpPr>
          <p:cNvPr id="3" name="TextBox 2">
            <a:extLst>
              <a:ext uri="{FF2B5EF4-FFF2-40B4-BE49-F238E27FC236}">
                <a16:creationId xmlns:a16="http://schemas.microsoft.com/office/drawing/2014/main" id="{47790FA3-D367-F246-EFBE-A03AE751A02E}"/>
              </a:ext>
            </a:extLst>
          </p:cNvPr>
          <p:cNvSpPr txBox="1"/>
          <p:nvPr/>
        </p:nvSpPr>
        <p:spPr>
          <a:xfrm>
            <a:off x="639192" y="559293"/>
            <a:ext cx="10839635" cy="3725892"/>
          </a:xfrm>
          <a:prstGeom prst="rect">
            <a:avLst/>
          </a:prstGeom>
          <a:noFill/>
        </p:spPr>
        <p:txBody>
          <a:bodyPr wrap="square" rtlCol="0">
            <a:spAutoFit/>
          </a:bodyPr>
          <a:lstStyle/>
          <a:p>
            <a:pPr>
              <a:lnSpc>
                <a:spcPct val="107000"/>
              </a:lnSpc>
              <a:spcBef>
                <a:spcPts val="2300"/>
              </a:spcBef>
              <a:spcAft>
                <a:spcPts val="600"/>
              </a:spcAft>
            </a:pPr>
            <a:r>
              <a:rPr lang="en-US" sz="1200" kern="0" dirty="0">
                <a:effectLst/>
                <a:ea typeface="Calibri" panose="020F0502020204030204" pitchFamily="34" charset="0"/>
                <a:cs typeface="Times New Roman" panose="02020603050405020304" pitchFamily="18" charset="0"/>
              </a:rPr>
              <a:t>Teach Early Years (2024a) </a:t>
            </a:r>
            <a:r>
              <a:rPr lang="en-US" sz="1200" i="1" kern="0" dirty="0">
                <a:effectLst/>
                <a:ea typeface="Calibri" panose="020F0502020204030204" pitchFamily="34" charset="0"/>
                <a:cs typeface="Times New Roman" panose="02020603050405020304" pitchFamily="18" charset="0"/>
              </a:rPr>
              <a:t>Respectful care in Early Years – Exploring the </a:t>
            </a:r>
            <a:r>
              <a:rPr lang="en-US" sz="1200" i="1" kern="0" dirty="0" err="1">
                <a:effectLst/>
                <a:ea typeface="Calibri" panose="020F0502020204030204" pitchFamily="34" charset="0"/>
                <a:cs typeface="Times New Roman" panose="02020603050405020304" pitchFamily="18" charset="0"/>
              </a:rPr>
              <a:t>Pikler</a:t>
            </a:r>
            <a:r>
              <a:rPr lang="en-US" sz="1200" i="1" kern="0" dirty="0">
                <a:effectLst/>
                <a:ea typeface="Calibri" panose="020F0502020204030204" pitchFamily="34" charset="0"/>
                <a:cs typeface="Times New Roman" panose="02020603050405020304" pitchFamily="18" charset="0"/>
              </a:rPr>
              <a:t> Approach to nappy changing. </a:t>
            </a:r>
            <a:r>
              <a:rPr lang="en-US" sz="1200" kern="0" dirty="0">
                <a:effectLst/>
                <a:ea typeface="Calibri" panose="020F0502020204030204" pitchFamily="34" charset="0"/>
                <a:cs typeface="Times New Roman" panose="02020603050405020304" pitchFamily="18" charset="0"/>
              </a:rPr>
              <a:t>Available at: </a:t>
            </a:r>
            <a:r>
              <a:rPr lang="en-US" sz="1200" u="sng" kern="0" dirty="0">
                <a:effectLst/>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https://www.teachearlyyears.com/under-2s/view/the-pikler-approach-part-1</a:t>
            </a:r>
            <a:r>
              <a:rPr lang="en-US" sz="1200" kern="0" dirty="0">
                <a:effectLst/>
                <a:ea typeface="Calibri" panose="020F0502020204030204" pitchFamily="34" charset="0"/>
                <a:cs typeface="Times New Roman" panose="02020603050405020304" pitchFamily="18" charset="0"/>
              </a:rPr>
              <a:t> (Accessed: 15</a:t>
            </a:r>
            <a:r>
              <a:rPr lang="en-US" sz="1200" kern="0" baseline="30000" dirty="0">
                <a:effectLst/>
                <a:ea typeface="Calibri" panose="020F0502020204030204" pitchFamily="34" charset="0"/>
                <a:cs typeface="Times New Roman" panose="02020603050405020304" pitchFamily="18" charset="0"/>
              </a:rPr>
              <a:t>th</a:t>
            </a:r>
            <a:r>
              <a:rPr lang="en-US" sz="1200" kern="0" dirty="0">
                <a:effectLst/>
                <a:ea typeface="Calibri" panose="020F0502020204030204" pitchFamily="34" charset="0"/>
                <a:cs typeface="Times New Roman" panose="02020603050405020304" pitchFamily="18" charset="0"/>
              </a:rPr>
              <a:t> January 2024). </a:t>
            </a:r>
            <a:endParaRPr lang="en-GB" sz="1200" kern="0" dirty="0">
              <a:effectLst/>
              <a:ea typeface="SimHei" panose="020B0503020204020204" pitchFamily="49" charset="-122"/>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Teach Early Years (2024b) </a:t>
            </a:r>
            <a:r>
              <a:rPr lang="en-US" sz="1200" i="1" dirty="0">
                <a:effectLst/>
                <a:ea typeface="Calibri" panose="020F0502020204030204" pitchFamily="34" charset="0"/>
                <a:cs typeface="Times New Roman" panose="02020603050405020304" pitchFamily="18" charset="0"/>
              </a:rPr>
              <a:t>Early years sector challenges.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https://www.teachearlyyears.com/nursery-management/view/early-years-sector-challenges#:~:text=Key%20difficulties,supporting%20staff%20wellbeing%20(50%25</a:t>
            </a:r>
            <a:r>
              <a:rPr lang="en-US" sz="1200" dirty="0">
                <a:effectLst/>
                <a:ea typeface="Calibri" panose="020F0502020204030204" pitchFamily="34" charset="0"/>
                <a:cs typeface="Times New Roman" panose="02020603050405020304" pitchFamily="18" charset="0"/>
              </a:rPr>
              <a:t>). (Accessed: 16</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ThoughtCo (no date) </a:t>
            </a:r>
            <a:r>
              <a:rPr lang="en-US" sz="1200" i="1" dirty="0">
                <a:effectLst/>
                <a:ea typeface="Calibri" panose="020F0502020204030204" pitchFamily="34" charset="0"/>
                <a:cs typeface="Times New Roman" panose="02020603050405020304" pitchFamily="18" charset="0"/>
              </a:rPr>
              <a:t>Maslow’s Hierarchy of Needs Explained.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https://www.thoughtco.com/maslows-hierarchy-of-needs-4582571</a:t>
            </a:r>
            <a:r>
              <a:rPr lang="en-US" sz="1200" dirty="0">
                <a:effectLst/>
                <a:ea typeface="Calibri" panose="020F0502020204030204" pitchFamily="34" charset="0"/>
                <a:cs typeface="Times New Roman" panose="02020603050405020304" pitchFamily="18" charset="0"/>
              </a:rPr>
              <a:t> (Accessed: 14</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600"/>
              </a:spcAft>
            </a:pPr>
            <a:r>
              <a:rPr lang="en-US" sz="1200" dirty="0">
                <a:effectLst/>
                <a:ea typeface="Calibri" panose="020F0502020204030204" pitchFamily="34" charset="0"/>
                <a:cs typeface="Times New Roman" panose="02020603050405020304" pitchFamily="18" charset="0"/>
              </a:rPr>
              <a:t>Thousand days (no date) </a:t>
            </a:r>
            <a:r>
              <a:rPr lang="en-US" sz="1200" i="1" dirty="0">
                <a:effectLst/>
                <a:ea typeface="Calibri" panose="020F0502020204030204" pitchFamily="34" charset="0"/>
                <a:cs typeface="Times New Roman" panose="02020603050405020304" pitchFamily="18" charset="0"/>
              </a:rPr>
              <a:t>Building a fair start.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https://thousanddays.org/why-1000-days/building-a-fair-start/</a:t>
            </a:r>
            <a:r>
              <a:rPr lang="en-US" sz="1200" dirty="0">
                <a:effectLst/>
                <a:ea typeface="Calibri" panose="020F0502020204030204" pitchFamily="34" charset="0"/>
                <a:cs typeface="Times New Roman" panose="02020603050405020304" pitchFamily="18" charset="0"/>
              </a:rPr>
              <a:t> (Accessed: 15</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a typeface="Calibri" panose="020F0502020204030204" pitchFamily="34" charset="0"/>
              <a:cs typeface="Times New Roman" panose="02020603050405020304" pitchFamily="18" charset="0"/>
            </a:endParaRPr>
          </a:p>
          <a:p>
            <a:pPr>
              <a:lnSpc>
                <a:spcPct val="107000"/>
              </a:lnSpc>
              <a:spcAft>
                <a:spcPts val="600"/>
              </a:spcAft>
            </a:pPr>
            <a:r>
              <a:rPr lang="en-US" sz="1200" kern="0" dirty="0">
                <a:effectLst/>
                <a:ea typeface="Calibri" panose="020F0502020204030204" pitchFamily="34" charset="0"/>
                <a:cs typeface="Times New Roman" panose="02020603050405020304" pitchFamily="18" charset="0"/>
              </a:rPr>
              <a:t>UNICEF (2013) </a:t>
            </a:r>
            <a:r>
              <a:rPr lang="en-US" sz="1200" i="1" kern="0" dirty="0">
                <a:effectLst/>
                <a:ea typeface="Calibri" panose="020F0502020204030204" pitchFamily="34" charset="0"/>
                <a:cs typeface="Times New Roman" panose="02020603050405020304" pitchFamily="18" charset="0"/>
              </a:rPr>
              <a:t>The first 1,000 days of life: The brain’s window of opportunity. </a:t>
            </a:r>
            <a:r>
              <a:rPr lang="en-US" sz="1200" kern="0" dirty="0">
                <a:effectLst/>
                <a:ea typeface="Calibri" panose="020F0502020204030204" pitchFamily="34" charset="0"/>
                <a:cs typeface="Times New Roman" panose="02020603050405020304" pitchFamily="18" charset="0"/>
              </a:rPr>
              <a:t>Available at: </a:t>
            </a:r>
            <a:r>
              <a:rPr lang="en-US" sz="1200" u="sng" kern="0" dirty="0">
                <a:effectLst/>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https://www.unicef-irc.org/article/958-the-first-1000-days-of-life-the-brains-window-of-opportunity.html</a:t>
            </a:r>
            <a:r>
              <a:rPr lang="en-US" sz="1200" kern="0" dirty="0">
                <a:effectLst/>
                <a:ea typeface="Calibri" panose="020F0502020204030204" pitchFamily="34" charset="0"/>
                <a:cs typeface="Times New Roman" panose="02020603050405020304" pitchFamily="18" charset="0"/>
              </a:rPr>
              <a:t> (Accessed: 14</a:t>
            </a:r>
            <a:r>
              <a:rPr lang="en-US" sz="1200" kern="0" baseline="30000" dirty="0">
                <a:effectLst/>
                <a:ea typeface="Calibri" panose="020F0502020204030204" pitchFamily="34" charset="0"/>
                <a:cs typeface="Times New Roman" panose="02020603050405020304" pitchFamily="18" charset="0"/>
              </a:rPr>
              <a:t>th</a:t>
            </a:r>
            <a:r>
              <a:rPr lang="en-US" sz="1200" kern="0" dirty="0">
                <a:effectLst/>
                <a:ea typeface="Calibri" panose="020F0502020204030204" pitchFamily="34" charset="0"/>
                <a:cs typeface="Times New Roman" panose="02020603050405020304" pitchFamily="18" charset="0"/>
              </a:rPr>
              <a:t> January 2024).</a:t>
            </a:r>
            <a:endParaRPr lang="en-GB" sz="1200" kern="0" dirty="0">
              <a:effectLst/>
              <a:ea typeface="SimHei" panose="020B0503020204020204" pitchFamily="49" charset="-122"/>
              <a:cs typeface="Times New Roman" panose="02020603050405020304" pitchFamily="18" charset="0"/>
            </a:endParaRPr>
          </a:p>
          <a:p>
            <a:pPr>
              <a:lnSpc>
                <a:spcPct val="107000"/>
              </a:lnSpc>
              <a:spcAft>
                <a:spcPts val="800"/>
              </a:spcAft>
            </a:pPr>
            <a:r>
              <a:rPr lang="en-US" sz="1200" dirty="0" err="1">
                <a:effectLst/>
                <a:ea typeface="Calibri" panose="020F0502020204030204" pitchFamily="34" charset="0"/>
                <a:cs typeface="Times New Roman" panose="02020603050405020304" pitchFamily="18" charset="0"/>
              </a:rPr>
              <a:t>Unicef</a:t>
            </a:r>
            <a:r>
              <a:rPr lang="en-US" sz="1200" dirty="0">
                <a:effectLst/>
                <a:ea typeface="Calibri" panose="020F0502020204030204" pitchFamily="34" charset="0"/>
                <a:cs typeface="Times New Roman" panose="02020603050405020304" pitchFamily="18" charset="0"/>
              </a:rPr>
              <a:t> (No date) </a:t>
            </a:r>
            <a:r>
              <a:rPr lang="en-US" sz="1200" i="1" dirty="0">
                <a:effectLst/>
                <a:ea typeface="Calibri" panose="020F0502020204030204" pitchFamily="34" charset="0"/>
                <a:cs typeface="Times New Roman" panose="02020603050405020304" pitchFamily="18" charset="0"/>
              </a:rPr>
              <a:t>How we protect children’s rights.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https://www.unicef.org.uk/what-we-do/un-convention-child-rights/?sisearchengine=284&amp;siproduct=Campaign_G_02_Our_Work&amp;gad=1&amp;gclid=CjwKCAjw-eKpBhAbEiwAqFL0mvqHTye2McxL0RHiynE4mGhVQn2FpTB_9g4GOOUTBhgNDbcOXf340hoCdrUQAvD_BwE</a:t>
            </a:r>
            <a:r>
              <a:rPr lang="en-US" sz="1200" dirty="0">
                <a:effectLst/>
                <a:ea typeface="Calibri" panose="020F0502020204030204" pitchFamily="34" charset="0"/>
                <a:cs typeface="Times New Roman" panose="02020603050405020304" pitchFamily="18" charset="0"/>
              </a:rPr>
              <a:t> (Accessed: 15</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   </a:t>
            </a:r>
            <a:endParaRPr lang="en-GB" sz="1200" dirty="0">
              <a:effectLst/>
              <a:ea typeface="Arial" panose="020B0604020202020204" pitchFamily="34" charset="0"/>
              <a:cs typeface="Times New Roman" panose="02020603050405020304" pitchFamily="18" charset="0"/>
            </a:endParaRPr>
          </a:p>
          <a:p>
            <a:pPr>
              <a:lnSpc>
                <a:spcPct val="107000"/>
              </a:lnSpc>
              <a:spcAft>
                <a:spcPts val="750"/>
              </a:spcAft>
            </a:pPr>
            <a:r>
              <a:rPr lang="en-US" sz="1200" dirty="0">
                <a:effectLst/>
                <a:ea typeface="Calibri" panose="020F0502020204030204" pitchFamily="34" charset="0"/>
                <a:cs typeface="Times New Roman" panose="02020603050405020304" pitchFamily="18" charset="0"/>
              </a:rPr>
              <a:t>Welsh Government (2023) </a:t>
            </a:r>
            <a:r>
              <a:rPr lang="en-US" sz="1200" i="1" dirty="0">
                <a:effectLst/>
                <a:ea typeface="Calibri" panose="020F0502020204030204" pitchFamily="34" charset="0"/>
                <a:cs typeface="Times New Roman" panose="02020603050405020304" pitchFamily="18" charset="0"/>
              </a:rPr>
              <a:t>Early childhood play, learning and care: Developmental pathways 0 to 3. </a:t>
            </a:r>
            <a:r>
              <a:rPr lang="en-US" sz="1200" dirty="0">
                <a:effectLst/>
                <a:ea typeface="Calibri" panose="020F0502020204030204" pitchFamily="34" charset="0"/>
                <a:cs typeface="Times New Roman" panose="02020603050405020304" pitchFamily="18" charset="0"/>
              </a:rPr>
              <a:t>Available at: </a:t>
            </a:r>
            <a:r>
              <a:rPr lang="en-US" sz="1200" u="sng" dirty="0">
                <a:effectLst/>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https://hwb.gov.wales/api/storage/56774946-48aa-4fab-adda-f27508d8dc8f/early-childhood-play-learning-and-care-developmental-pathways-0-to-3.pdf</a:t>
            </a:r>
            <a:r>
              <a:rPr lang="en-US" sz="1200" dirty="0">
                <a:effectLst/>
                <a:ea typeface="Calibri" panose="020F0502020204030204" pitchFamily="34" charset="0"/>
                <a:cs typeface="Times New Roman" panose="02020603050405020304" pitchFamily="18" charset="0"/>
              </a:rPr>
              <a:t> (Accessed: 15</a:t>
            </a:r>
            <a:r>
              <a:rPr lang="en-US" sz="1200" baseline="30000" dirty="0">
                <a:effectLst/>
                <a:ea typeface="Calibri" panose="020F0502020204030204" pitchFamily="34" charset="0"/>
                <a:cs typeface="Times New Roman" panose="02020603050405020304" pitchFamily="18" charset="0"/>
              </a:rPr>
              <a:t>th</a:t>
            </a:r>
            <a:r>
              <a:rPr lang="en-US" sz="1200" dirty="0">
                <a:effectLst/>
                <a:ea typeface="Calibri" panose="020F0502020204030204" pitchFamily="34" charset="0"/>
                <a:cs typeface="Times New Roman" panose="02020603050405020304" pitchFamily="18" charset="0"/>
              </a:rPr>
              <a:t> January 2024).</a:t>
            </a:r>
            <a:endParaRPr lang="en-GB" sz="1200" dirty="0">
              <a:effectLst/>
              <a:ea typeface="Arial" panose="020B06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6741922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23</TotalTime>
  <Words>5567</Words>
  <Application>Microsoft Office PowerPoint</Application>
  <PresentationFormat>Widescreen</PresentationFormat>
  <Paragraphs>89</Paragraphs>
  <Slides>12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The first 1000 days</vt:lpstr>
      <vt:lpstr>Introduction - What is the first 1000 days and why is it important?</vt:lpstr>
      <vt:lpstr>Caregiving – What is exceptional care and why is it important?</vt:lpstr>
      <vt:lpstr>Professional partnerships</vt:lpstr>
      <vt:lpstr>PowerPoint Presentation</vt:lpstr>
      <vt:lpstr>What are the challenges in providing high quality care? </vt:lpstr>
      <vt:lpstr>Activities and their benefits during the first 1000 days</vt:lpstr>
      <vt:lpstr>International approaches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Sophia &amp; Byron</dc:creator>
  <cp:lastModifiedBy>Sophia Hughes</cp:lastModifiedBy>
  <cp:revision>1074</cp:revision>
  <dcterms:created xsi:type="dcterms:W3CDTF">2024-01-14T11:25:22Z</dcterms:created>
  <dcterms:modified xsi:type="dcterms:W3CDTF">2024-01-21T17:25:21Z</dcterms:modified>
</cp:coreProperties>
</file>