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 id="2147483732" r:id="rId2"/>
    <p:sldMasterId id="2147483755" r:id="rId3"/>
    <p:sldMasterId id="2147483725" r:id="rId4"/>
    <p:sldMasterId id="2147483648" r:id="rId5"/>
  </p:sldMasterIdLst>
  <p:notesMasterIdLst>
    <p:notesMasterId r:id="rId67"/>
  </p:notesMasterIdLst>
  <p:sldIdLst>
    <p:sldId id="384" r:id="rId6"/>
    <p:sldId id="557" r:id="rId7"/>
    <p:sldId id="472" r:id="rId8"/>
    <p:sldId id="550" r:id="rId9"/>
    <p:sldId id="461" r:id="rId10"/>
    <p:sldId id="429" r:id="rId11"/>
    <p:sldId id="405" r:id="rId12"/>
    <p:sldId id="494" r:id="rId13"/>
    <p:sldId id="496" r:id="rId14"/>
    <p:sldId id="408" r:id="rId15"/>
    <p:sldId id="407" r:id="rId16"/>
    <p:sldId id="479" r:id="rId17"/>
    <p:sldId id="437" r:id="rId18"/>
    <p:sldId id="480" r:id="rId19"/>
    <p:sldId id="481" r:id="rId20"/>
    <p:sldId id="555" r:id="rId21"/>
    <p:sldId id="549" r:id="rId22"/>
    <p:sldId id="556" r:id="rId23"/>
    <p:sldId id="427" r:id="rId24"/>
    <p:sldId id="519" r:id="rId25"/>
    <p:sldId id="518" r:id="rId26"/>
    <p:sldId id="517" r:id="rId27"/>
    <p:sldId id="516" r:id="rId28"/>
    <p:sldId id="552" r:id="rId29"/>
    <p:sldId id="523" r:id="rId30"/>
    <p:sldId id="520" r:id="rId31"/>
    <p:sldId id="525" r:id="rId32"/>
    <p:sldId id="377" r:id="rId33"/>
    <p:sldId id="538" r:id="rId34"/>
    <p:sldId id="527" r:id="rId35"/>
    <p:sldId id="545" r:id="rId36"/>
    <p:sldId id="547" r:id="rId37"/>
    <p:sldId id="537" r:id="rId38"/>
    <p:sldId id="553" r:id="rId39"/>
    <p:sldId id="511" r:id="rId40"/>
    <p:sldId id="539" r:id="rId41"/>
    <p:sldId id="454" r:id="rId42"/>
    <p:sldId id="475" r:id="rId43"/>
    <p:sldId id="487" r:id="rId44"/>
    <p:sldId id="491" r:id="rId45"/>
    <p:sldId id="476" r:id="rId46"/>
    <p:sldId id="460" r:id="rId47"/>
    <p:sldId id="483" r:id="rId48"/>
    <p:sldId id="459" r:id="rId49"/>
    <p:sldId id="485" r:id="rId50"/>
    <p:sldId id="467" r:id="rId51"/>
    <p:sldId id="486" r:id="rId52"/>
    <p:sldId id="458" r:id="rId53"/>
    <p:sldId id="484" r:id="rId54"/>
    <p:sldId id="490" r:id="rId55"/>
    <p:sldId id="478" r:id="rId56"/>
    <p:sldId id="400" r:id="rId57"/>
    <p:sldId id="395" r:id="rId58"/>
    <p:sldId id="540" r:id="rId59"/>
    <p:sldId id="329" r:id="rId60"/>
    <p:sldId id="330" r:id="rId61"/>
    <p:sldId id="507" r:id="rId62"/>
    <p:sldId id="443" r:id="rId63"/>
    <p:sldId id="464" r:id="rId64"/>
    <p:sldId id="465" r:id="rId65"/>
    <p:sldId id="470"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5B138D-7D58-600B-8BC9-16BF747D6CB0}" v="2" dt="2026-02-02T15:50:50.5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10"/>
    <p:restoredTop sz="61781"/>
  </p:normalViewPr>
  <p:slideViewPr>
    <p:cSldViewPr snapToGrid="0">
      <p:cViewPr varScale="1">
        <p:scale>
          <a:sx n="76" d="100"/>
          <a:sy n="76" d="100"/>
        </p:scale>
        <p:origin x="2264"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presProps" Target="presProps.xml"/><Relationship Id="rId7" Type="http://schemas.openxmlformats.org/officeDocument/2006/relationships/slide" Target="slides/slide2.xml"/><Relationship Id="rId71"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5" Type="http://schemas.openxmlformats.org/officeDocument/2006/relationships/slideMaster" Target="slideMasters/slideMaster5.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72"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19372-AB31-4494-A53C-A6AAEC96F75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E40ADA7-5EBC-4472-8841-9D0A5F819EE3}">
      <dgm:prSet/>
      <dgm:spPr/>
      <dgm:t>
        <a:bodyPr/>
        <a:lstStyle/>
        <a:p>
          <a:pPr rtl="0"/>
          <a:r>
            <a:rPr lang="en-US" dirty="0"/>
            <a:t>1. I want to understand how it feels to live in a refugee camp</a:t>
          </a:r>
          <a:r>
            <a:rPr lang="en-US" dirty="0">
              <a:latin typeface="Arial"/>
            </a:rPr>
            <a:t> and how psychotherapy might respond to the needs of displaced peoples.</a:t>
          </a:r>
          <a:endParaRPr lang="en-US" dirty="0"/>
        </a:p>
      </dgm:t>
    </dgm:pt>
    <dgm:pt modelId="{C8F36093-3E6E-4573-A6E1-70CA6B57E473}" type="parTrans" cxnId="{C1FFA688-D880-44CB-961F-71CB0C2F5040}">
      <dgm:prSet/>
      <dgm:spPr/>
      <dgm:t>
        <a:bodyPr/>
        <a:lstStyle/>
        <a:p>
          <a:endParaRPr lang="en-US"/>
        </a:p>
      </dgm:t>
    </dgm:pt>
    <dgm:pt modelId="{0743DF65-54BB-4CFC-B450-4FF898C82717}" type="sibTrans" cxnId="{C1FFA688-D880-44CB-961F-71CB0C2F5040}">
      <dgm:prSet/>
      <dgm:spPr/>
      <dgm:t>
        <a:bodyPr/>
        <a:lstStyle/>
        <a:p>
          <a:endParaRPr lang="en-US"/>
        </a:p>
      </dgm:t>
    </dgm:pt>
    <dgm:pt modelId="{98645625-2B39-4E30-823E-A0C37A77B5FA}">
      <dgm:prSet/>
      <dgm:spPr/>
      <dgm:t>
        <a:bodyPr/>
        <a:lstStyle/>
        <a:p>
          <a:pPr rtl="0"/>
          <a:r>
            <a:rPr lang="en-US" dirty="0"/>
            <a:t>2. I want to learn who is more </a:t>
          </a:r>
          <a:r>
            <a:rPr lang="en-US" dirty="0">
              <a:latin typeface="Arial"/>
            </a:rPr>
            <a:t>satisfied</a:t>
          </a:r>
          <a:r>
            <a:rPr lang="en-US" dirty="0"/>
            <a:t> with </a:t>
          </a:r>
          <a:r>
            <a:rPr lang="en-US" dirty="0">
              <a:latin typeface="Arial"/>
            </a:rPr>
            <a:t>the mental health services in their local area</a:t>
          </a:r>
          <a:r>
            <a:rPr lang="en-US" dirty="0"/>
            <a:t>: People in Swansea or in Cardiff</a:t>
          </a:r>
          <a:r>
            <a:rPr lang="en-US" dirty="0">
              <a:latin typeface="Arial"/>
            </a:rPr>
            <a:t>. </a:t>
          </a:r>
          <a:endParaRPr lang="en-US" dirty="0"/>
        </a:p>
      </dgm:t>
    </dgm:pt>
    <dgm:pt modelId="{3A0321DF-E26D-4D89-8FCB-3B19619C36AF}" type="parTrans" cxnId="{BCB3040B-F095-456F-BC87-C00161B2391B}">
      <dgm:prSet/>
      <dgm:spPr/>
      <dgm:t>
        <a:bodyPr/>
        <a:lstStyle/>
        <a:p>
          <a:endParaRPr lang="en-US"/>
        </a:p>
      </dgm:t>
    </dgm:pt>
    <dgm:pt modelId="{A8B875A1-C133-41FD-AB60-DD2269AC4563}" type="sibTrans" cxnId="{BCB3040B-F095-456F-BC87-C00161B2391B}">
      <dgm:prSet/>
      <dgm:spPr/>
      <dgm:t>
        <a:bodyPr/>
        <a:lstStyle/>
        <a:p>
          <a:endParaRPr lang="en-US"/>
        </a:p>
      </dgm:t>
    </dgm:pt>
    <dgm:pt modelId="{1D8B9BD6-7414-453E-AEA6-0A01DD8C1414}">
      <dgm:prSet/>
      <dgm:spPr/>
      <dgm:t>
        <a:bodyPr/>
        <a:lstStyle/>
        <a:p>
          <a:pPr rtl="0"/>
          <a:r>
            <a:rPr lang="en-US" dirty="0"/>
            <a:t>3. </a:t>
          </a:r>
          <a:r>
            <a:rPr lang="en-US" dirty="0">
              <a:latin typeface="Arial"/>
            </a:rPr>
            <a:t>I want to know if it is more effective to work</a:t>
          </a:r>
          <a:r>
            <a:rPr lang="en-US" dirty="0"/>
            <a:t> </a:t>
          </a:r>
          <a:r>
            <a:rPr lang="en-US" dirty="0">
              <a:latin typeface="Arial"/>
            </a:rPr>
            <a:t>with domestic abuse survivors using a Person </a:t>
          </a:r>
          <a:r>
            <a:rPr lang="en-US" dirty="0" err="1">
              <a:latin typeface="Arial"/>
            </a:rPr>
            <a:t>Centred</a:t>
          </a:r>
          <a:r>
            <a:rPr lang="en-US" dirty="0">
              <a:latin typeface="Arial"/>
            </a:rPr>
            <a:t> or Psychodynamic approach.</a:t>
          </a:r>
        </a:p>
      </dgm:t>
    </dgm:pt>
    <dgm:pt modelId="{7C3ACA0B-9EE3-483F-9BDE-B11FD0C82113}" type="parTrans" cxnId="{4903174C-DA68-4CE2-B3A9-969AAE97E094}">
      <dgm:prSet/>
      <dgm:spPr/>
      <dgm:t>
        <a:bodyPr/>
        <a:lstStyle/>
        <a:p>
          <a:endParaRPr lang="en-US"/>
        </a:p>
      </dgm:t>
    </dgm:pt>
    <dgm:pt modelId="{2BF3D779-A964-43AF-9261-A58F5225F1C1}" type="sibTrans" cxnId="{4903174C-DA68-4CE2-B3A9-969AAE97E094}">
      <dgm:prSet/>
      <dgm:spPr/>
      <dgm:t>
        <a:bodyPr/>
        <a:lstStyle/>
        <a:p>
          <a:endParaRPr lang="en-US"/>
        </a:p>
      </dgm:t>
    </dgm:pt>
    <dgm:pt modelId="{ACB1B366-5CE4-4D03-8EAB-A7FA6FDFA343}">
      <dgm:prSet phldr="0"/>
      <dgm:spPr/>
      <dgm:t>
        <a:bodyPr/>
        <a:lstStyle/>
        <a:p>
          <a:pPr rtl="0"/>
          <a:r>
            <a:rPr lang="en-US" dirty="0"/>
            <a:t>5. You want to learn about </a:t>
          </a:r>
          <a:r>
            <a:rPr lang="en-US" dirty="0">
              <a:latin typeface="Arial"/>
            </a:rPr>
            <a:t>how gay men talk about their experiences on Grindr in therapy. </a:t>
          </a:r>
          <a:endParaRPr lang="en-US" dirty="0"/>
        </a:p>
      </dgm:t>
    </dgm:pt>
    <dgm:pt modelId="{336433FD-6906-4C90-BAF2-F1C983674618}" type="parTrans" cxnId="{A65B57F7-51FB-4452-9407-248FAA2C23E8}">
      <dgm:prSet/>
      <dgm:spPr/>
    </dgm:pt>
    <dgm:pt modelId="{EFB3D280-49AE-4E96-A234-A7D34CA5D2A3}" type="sibTrans" cxnId="{A65B57F7-51FB-4452-9407-248FAA2C23E8}">
      <dgm:prSet/>
      <dgm:spPr/>
    </dgm:pt>
    <dgm:pt modelId="{0CB2B1A1-5263-4EA3-BAA9-14F35D08A9BE}">
      <dgm:prSet phldr="0"/>
      <dgm:spPr/>
      <dgm:t>
        <a:bodyPr/>
        <a:lstStyle/>
        <a:p>
          <a:r>
            <a:rPr lang="en-US" dirty="0">
              <a:latin typeface="Arial"/>
            </a:rPr>
            <a:t>4</a:t>
          </a:r>
          <a:r>
            <a:rPr lang="en-US" dirty="0"/>
            <a:t>. I want to learn about how </a:t>
          </a:r>
          <a:r>
            <a:rPr lang="en-US" dirty="0">
              <a:latin typeface="Arial"/>
            </a:rPr>
            <a:t>therapists who have experienced a bereavement are able to help their clients to process grief. </a:t>
          </a:r>
          <a:endParaRPr lang="en-US" dirty="0"/>
        </a:p>
      </dgm:t>
    </dgm:pt>
    <dgm:pt modelId="{0920CF44-A7E7-4531-81C0-CA09B366F68A}" type="parTrans" cxnId="{1418FF13-F7A7-400E-97F3-EDDF90EC37BC}">
      <dgm:prSet/>
      <dgm:spPr/>
    </dgm:pt>
    <dgm:pt modelId="{ECE34DA8-A41E-4F9E-8760-619BBE770356}" type="sibTrans" cxnId="{1418FF13-F7A7-400E-97F3-EDDF90EC37BC}">
      <dgm:prSet/>
      <dgm:spPr/>
    </dgm:pt>
    <dgm:pt modelId="{F499304D-773C-48E6-9C14-737AE3E65AEE}" type="pres">
      <dgm:prSet presAssocID="{FF619372-AB31-4494-A53C-A6AAEC96F75C}" presName="vert0" presStyleCnt="0">
        <dgm:presLayoutVars>
          <dgm:dir/>
          <dgm:animOne val="branch"/>
          <dgm:animLvl val="lvl"/>
        </dgm:presLayoutVars>
      </dgm:prSet>
      <dgm:spPr/>
    </dgm:pt>
    <dgm:pt modelId="{1A99D2E4-99D8-456A-892F-57DDC87294DC}" type="pres">
      <dgm:prSet presAssocID="{AE40ADA7-5EBC-4472-8841-9D0A5F819EE3}" presName="thickLine" presStyleLbl="alignNode1" presStyleIdx="0" presStyleCnt="5"/>
      <dgm:spPr/>
    </dgm:pt>
    <dgm:pt modelId="{DEBA9824-677C-4FDF-8F46-0A52E7A31ED0}" type="pres">
      <dgm:prSet presAssocID="{AE40ADA7-5EBC-4472-8841-9D0A5F819EE3}" presName="horz1" presStyleCnt="0"/>
      <dgm:spPr/>
    </dgm:pt>
    <dgm:pt modelId="{9A74E8E7-3A46-40BE-9E70-6035FB8F8BD6}" type="pres">
      <dgm:prSet presAssocID="{AE40ADA7-5EBC-4472-8841-9D0A5F819EE3}" presName="tx1" presStyleLbl="revTx" presStyleIdx="0" presStyleCnt="5"/>
      <dgm:spPr/>
    </dgm:pt>
    <dgm:pt modelId="{E3FE6CF1-0BCB-42F2-B51F-835ABD166AE8}" type="pres">
      <dgm:prSet presAssocID="{AE40ADA7-5EBC-4472-8841-9D0A5F819EE3}" presName="vert1" presStyleCnt="0"/>
      <dgm:spPr/>
    </dgm:pt>
    <dgm:pt modelId="{6B81D30B-1136-4182-8E92-23D62840B12C}" type="pres">
      <dgm:prSet presAssocID="{98645625-2B39-4E30-823E-A0C37A77B5FA}" presName="thickLine" presStyleLbl="alignNode1" presStyleIdx="1" presStyleCnt="5"/>
      <dgm:spPr/>
    </dgm:pt>
    <dgm:pt modelId="{A1801665-AE4D-4562-BB22-CF9E290E4ADA}" type="pres">
      <dgm:prSet presAssocID="{98645625-2B39-4E30-823E-A0C37A77B5FA}" presName="horz1" presStyleCnt="0"/>
      <dgm:spPr/>
    </dgm:pt>
    <dgm:pt modelId="{87D48C29-30E1-4A38-9534-A7670DD1BD66}" type="pres">
      <dgm:prSet presAssocID="{98645625-2B39-4E30-823E-A0C37A77B5FA}" presName="tx1" presStyleLbl="revTx" presStyleIdx="1" presStyleCnt="5"/>
      <dgm:spPr/>
    </dgm:pt>
    <dgm:pt modelId="{13EBC774-E4A0-49D3-B216-B8DE44177091}" type="pres">
      <dgm:prSet presAssocID="{98645625-2B39-4E30-823E-A0C37A77B5FA}" presName="vert1" presStyleCnt="0"/>
      <dgm:spPr/>
    </dgm:pt>
    <dgm:pt modelId="{01E3DFA2-C4CB-4F5E-937B-7A7C04961CC3}" type="pres">
      <dgm:prSet presAssocID="{1D8B9BD6-7414-453E-AEA6-0A01DD8C1414}" presName="thickLine" presStyleLbl="alignNode1" presStyleIdx="2" presStyleCnt="5"/>
      <dgm:spPr/>
    </dgm:pt>
    <dgm:pt modelId="{9D77FF00-761D-414D-B6CA-448F11FD8E91}" type="pres">
      <dgm:prSet presAssocID="{1D8B9BD6-7414-453E-AEA6-0A01DD8C1414}" presName="horz1" presStyleCnt="0"/>
      <dgm:spPr/>
    </dgm:pt>
    <dgm:pt modelId="{F5053A96-F6E7-44D8-88EA-B9008ABCB6DC}" type="pres">
      <dgm:prSet presAssocID="{1D8B9BD6-7414-453E-AEA6-0A01DD8C1414}" presName="tx1" presStyleLbl="revTx" presStyleIdx="2" presStyleCnt="5"/>
      <dgm:spPr/>
    </dgm:pt>
    <dgm:pt modelId="{F7073D9A-C49A-4DAF-ADDA-34E3E5FFB205}" type="pres">
      <dgm:prSet presAssocID="{1D8B9BD6-7414-453E-AEA6-0A01DD8C1414}" presName="vert1" presStyleCnt="0"/>
      <dgm:spPr/>
    </dgm:pt>
    <dgm:pt modelId="{17FF2E56-1BAC-401E-9EB1-070745004989}" type="pres">
      <dgm:prSet presAssocID="{0CB2B1A1-5263-4EA3-BAA9-14F35D08A9BE}" presName="thickLine" presStyleLbl="alignNode1" presStyleIdx="3" presStyleCnt="5"/>
      <dgm:spPr/>
    </dgm:pt>
    <dgm:pt modelId="{A0AA0032-11ED-421F-952A-4EA27881EEEC}" type="pres">
      <dgm:prSet presAssocID="{0CB2B1A1-5263-4EA3-BAA9-14F35D08A9BE}" presName="horz1" presStyleCnt="0"/>
      <dgm:spPr/>
    </dgm:pt>
    <dgm:pt modelId="{8926818E-E16C-4774-993A-BA31A39761D3}" type="pres">
      <dgm:prSet presAssocID="{0CB2B1A1-5263-4EA3-BAA9-14F35D08A9BE}" presName="tx1" presStyleLbl="revTx" presStyleIdx="3" presStyleCnt="5"/>
      <dgm:spPr/>
    </dgm:pt>
    <dgm:pt modelId="{89B09B46-ABB4-45F2-9F05-68AF0F3C6FF0}" type="pres">
      <dgm:prSet presAssocID="{0CB2B1A1-5263-4EA3-BAA9-14F35D08A9BE}" presName="vert1" presStyleCnt="0"/>
      <dgm:spPr/>
    </dgm:pt>
    <dgm:pt modelId="{9C129EFF-684B-41FA-AB5F-20C9DC647238}" type="pres">
      <dgm:prSet presAssocID="{ACB1B366-5CE4-4D03-8EAB-A7FA6FDFA343}" presName="thickLine" presStyleLbl="alignNode1" presStyleIdx="4" presStyleCnt="5"/>
      <dgm:spPr/>
    </dgm:pt>
    <dgm:pt modelId="{59D70C72-6BB5-40F7-B976-994275D79EFC}" type="pres">
      <dgm:prSet presAssocID="{ACB1B366-5CE4-4D03-8EAB-A7FA6FDFA343}" presName="horz1" presStyleCnt="0"/>
      <dgm:spPr/>
    </dgm:pt>
    <dgm:pt modelId="{1954708F-861A-491D-A192-CF717F39E7D7}" type="pres">
      <dgm:prSet presAssocID="{ACB1B366-5CE4-4D03-8EAB-A7FA6FDFA343}" presName="tx1" presStyleLbl="revTx" presStyleIdx="4" presStyleCnt="5"/>
      <dgm:spPr/>
    </dgm:pt>
    <dgm:pt modelId="{3F02F147-784E-4AFA-8E35-AB927A2FD214}" type="pres">
      <dgm:prSet presAssocID="{ACB1B366-5CE4-4D03-8EAB-A7FA6FDFA343}" presName="vert1" presStyleCnt="0"/>
      <dgm:spPr/>
    </dgm:pt>
  </dgm:ptLst>
  <dgm:cxnLst>
    <dgm:cxn modelId="{811B1002-F05A-4C6C-BD57-B387DB86AF60}" type="presOf" srcId="{FF619372-AB31-4494-A53C-A6AAEC96F75C}" destId="{F499304D-773C-48E6-9C14-737AE3E65AEE}" srcOrd="0" destOrd="0" presId="urn:microsoft.com/office/officeart/2008/layout/LinedList"/>
    <dgm:cxn modelId="{BCB3040B-F095-456F-BC87-C00161B2391B}" srcId="{FF619372-AB31-4494-A53C-A6AAEC96F75C}" destId="{98645625-2B39-4E30-823E-A0C37A77B5FA}" srcOrd="1" destOrd="0" parTransId="{3A0321DF-E26D-4D89-8FCB-3B19619C36AF}" sibTransId="{A8B875A1-C133-41FD-AB60-DD2269AC4563}"/>
    <dgm:cxn modelId="{1418FF13-F7A7-400E-97F3-EDDF90EC37BC}" srcId="{FF619372-AB31-4494-A53C-A6AAEC96F75C}" destId="{0CB2B1A1-5263-4EA3-BAA9-14F35D08A9BE}" srcOrd="3" destOrd="0" parTransId="{0920CF44-A7E7-4531-81C0-CA09B366F68A}" sibTransId="{ECE34DA8-A41E-4F9E-8760-619BBE770356}"/>
    <dgm:cxn modelId="{E676C320-70B0-4F74-941F-B583F6B6F116}" type="presOf" srcId="{AE40ADA7-5EBC-4472-8841-9D0A5F819EE3}" destId="{9A74E8E7-3A46-40BE-9E70-6035FB8F8BD6}" srcOrd="0" destOrd="0" presId="urn:microsoft.com/office/officeart/2008/layout/LinedList"/>
    <dgm:cxn modelId="{8B29AD3F-48ED-48FC-B9BA-E8D60B41EF62}" type="presOf" srcId="{1D8B9BD6-7414-453E-AEA6-0A01DD8C1414}" destId="{F5053A96-F6E7-44D8-88EA-B9008ABCB6DC}" srcOrd="0" destOrd="0" presId="urn:microsoft.com/office/officeart/2008/layout/LinedList"/>
    <dgm:cxn modelId="{4903174C-DA68-4CE2-B3A9-969AAE97E094}" srcId="{FF619372-AB31-4494-A53C-A6AAEC96F75C}" destId="{1D8B9BD6-7414-453E-AEA6-0A01DD8C1414}" srcOrd="2" destOrd="0" parTransId="{7C3ACA0B-9EE3-483F-9BDE-B11FD0C82113}" sibTransId="{2BF3D779-A964-43AF-9261-A58F5225F1C1}"/>
    <dgm:cxn modelId="{C1FFA688-D880-44CB-961F-71CB0C2F5040}" srcId="{FF619372-AB31-4494-A53C-A6AAEC96F75C}" destId="{AE40ADA7-5EBC-4472-8841-9D0A5F819EE3}" srcOrd="0" destOrd="0" parTransId="{C8F36093-3E6E-4573-A6E1-70CA6B57E473}" sibTransId="{0743DF65-54BB-4CFC-B450-4FF898C82717}"/>
    <dgm:cxn modelId="{74C83896-43FD-46DA-A138-475A40776CA7}" type="presOf" srcId="{ACB1B366-5CE4-4D03-8EAB-A7FA6FDFA343}" destId="{1954708F-861A-491D-A192-CF717F39E7D7}" srcOrd="0" destOrd="0" presId="urn:microsoft.com/office/officeart/2008/layout/LinedList"/>
    <dgm:cxn modelId="{8D613EC0-F96C-4FED-B10D-E7AD54EF7BDA}" type="presOf" srcId="{0CB2B1A1-5263-4EA3-BAA9-14F35D08A9BE}" destId="{8926818E-E16C-4774-993A-BA31A39761D3}" srcOrd="0" destOrd="0" presId="urn:microsoft.com/office/officeart/2008/layout/LinedList"/>
    <dgm:cxn modelId="{FEF7EAEF-045B-4E80-96F5-E4DD9B76944C}" type="presOf" srcId="{98645625-2B39-4E30-823E-A0C37A77B5FA}" destId="{87D48C29-30E1-4A38-9534-A7670DD1BD66}" srcOrd="0" destOrd="0" presId="urn:microsoft.com/office/officeart/2008/layout/LinedList"/>
    <dgm:cxn modelId="{A65B57F7-51FB-4452-9407-248FAA2C23E8}" srcId="{FF619372-AB31-4494-A53C-A6AAEC96F75C}" destId="{ACB1B366-5CE4-4D03-8EAB-A7FA6FDFA343}" srcOrd="4" destOrd="0" parTransId="{336433FD-6906-4C90-BAF2-F1C983674618}" sibTransId="{EFB3D280-49AE-4E96-A234-A7D34CA5D2A3}"/>
    <dgm:cxn modelId="{2A97A7E0-AA3F-46A3-9780-A4AD265449A8}" type="presParOf" srcId="{F499304D-773C-48E6-9C14-737AE3E65AEE}" destId="{1A99D2E4-99D8-456A-892F-57DDC87294DC}" srcOrd="0" destOrd="0" presId="urn:microsoft.com/office/officeart/2008/layout/LinedList"/>
    <dgm:cxn modelId="{7B68A1AB-9D1D-4A9C-AC2F-077BB5221429}" type="presParOf" srcId="{F499304D-773C-48E6-9C14-737AE3E65AEE}" destId="{DEBA9824-677C-4FDF-8F46-0A52E7A31ED0}" srcOrd="1" destOrd="0" presId="urn:microsoft.com/office/officeart/2008/layout/LinedList"/>
    <dgm:cxn modelId="{89677252-66A3-4B57-8675-338C4CF61FE4}" type="presParOf" srcId="{DEBA9824-677C-4FDF-8F46-0A52E7A31ED0}" destId="{9A74E8E7-3A46-40BE-9E70-6035FB8F8BD6}" srcOrd="0" destOrd="0" presId="urn:microsoft.com/office/officeart/2008/layout/LinedList"/>
    <dgm:cxn modelId="{D8DD0676-670D-438F-8835-759C0CEB891D}" type="presParOf" srcId="{DEBA9824-677C-4FDF-8F46-0A52E7A31ED0}" destId="{E3FE6CF1-0BCB-42F2-B51F-835ABD166AE8}" srcOrd="1" destOrd="0" presId="urn:microsoft.com/office/officeart/2008/layout/LinedList"/>
    <dgm:cxn modelId="{AB35A243-1290-4790-BC51-AD9E977C79B9}" type="presParOf" srcId="{F499304D-773C-48E6-9C14-737AE3E65AEE}" destId="{6B81D30B-1136-4182-8E92-23D62840B12C}" srcOrd="2" destOrd="0" presId="urn:microsoft.com/office/officeart/2008/layout/LinedList"/>
    <dgm:cxn modelId="{9A886688-1E9D-40A6-BC7C-5895FA49F880}" type="presParOf" srcId="{F499304D-773C-48E6-9C14-737AE3E65AEE}" destId="{A1801665-AE4D-4562-BB22-CF9E290E4ADA}" srcOrd="3" destOrd="0" presId="urn:microsoft.com/office/officeart/2008/layout/LinedList"/>
    <dgm:cxn modelId="{C2869A84-26D0-4E35-A6F1-93D1A8D21DF8}" type="presParOf" srcId="{A1801665-AE4D-4562-BB22-CF9E290E4ADA}" destId="{87D48C29-30E1-4A38-9534-A7670DD1BD66}" srcOrd="0" destOrd="0" presId="urn:microsoft.com/office/officeart/2008/layout/LinedList"/>
    <dgm:cxn modelId="{8252A592-73D0-4060-A147-54FB9B077856}" type="presParOf" srcId="{A1801665-AE4D-4562-BB22-CF9E290E4ADA}" destId="{13EBC774-E4A0-49D3-B216-B8DE44177091}" srcOrd="1" destOrd="0" presId="urn:microsoft.com/office/officeart/2008/layout/LinedList"/>
    <dgm:cxn modelId="{7C5DE39D-ECE3-43E4-BC61-61EF9F89F84A}" type="presParOf" srcId="{F499304D-773C-48E6-9C14-737AE3E65AEE}" destId="{01E3DFA2-C4CB-4F5E-937B-7A7C04961CC3}" srcOrd="4" destOrd="0" presId="urn:microsoft.com/office/officeart/2008/layout/LinedList"/>
    <dgm:cxn modelId="{D0C64F0C-0344-4795-90A8-47F98976D7BE}" type="presParOf" srcId="{F499304D-773C-48E6-9C14-737AE3E65AEE}" destId="{9D77FF00-761D-414D-B6CA-448F11FD8E91}" srcOrd="5" destOrd="0" presId="urn:microsoft.com/office/officeart/2008/layout/LinedList"/>
    <dgm:cxn modelId="{E6DC5008-777B-480C-9D02-FCB9DE6AFEF9}" type="presParOf" srcId="{9D77FF00-761D-414D-B6CA-448F11FD8E91}" destId="{F5053A96-F6E7-44D8-88EA-B9008ABCB6DC}" srcOrd="0" destOrd="0" presId="urn:microsoft.com/office/officeart/2008/layout/LinedList"/>
    <dgm:cxn modelId="{B7E52597-BCA3-42E3-BED7-B2E0A9CD9BB2}" type="presParOf" srcId="{9D77FF00-761D-414D-B6CA-448F11FD8E91}" destId="{F7073D9A-C49A-4DAF-ADDA-34E3E5FFB205}" srcOrd="1" destOrd="0" presId="urn:microsoft.com/office/officeart/2008/layout/LinedList"/>
    <dgm:cxn modelId="{2A811CB0-C312-4246-9532-075EB56E06D3}" type="presParOf" srcId="{F499304D-773C-48E6-9C14-737AE3E65AEE}" destId="{17FF2E56-1BAC-401E-9EB1-070745004989}" srcOrd="6" destOrd="0" presId="urn:microsoft.com/office/officeart/2008/layout/LinedList"/>
    <dgm:cxn modelId="{84665433-D7B9-4601-8C89-31F293B72FC1}" type="presParOf" srcId="{F499304D-773C-48E6-9C14-737AE3E65AEE}" destId="{A0AA0032-11ED-421F-952A-4EA27881EEEC}" srcOrd="7" destOrd="0" presId="urn:microsoft.com/office/officeart/2008/layout/LinedList"/>
    <dgm:cxn modelId="{352C1CBE-0287-480C-8586-A9970818D8BA}" type="presParOf" srcId="{A0AA0032-11ED-421F-952A-4EA27881EEEC}" destId="{8926818E-E16C-4774-993A-BA31A39761D3}" srcOrd="0" destOrd="0" presId="urn:microsoft.com/office/officeart/2008/layout/LinedList"/>
    <dgm:cxn modelId="{67D3249E-B9BA-44AA-ABE4-73840AF4EE2D}" type="presParOf" srcId="{A0AA0032-11ED-421F-952A-4EA27881EEEC}" destId="{89B09B46-ABB4-45F2-9F05-68AF0F3C6FF0}" srcOrd="1" destOrd="0" presId="urn:microsoft.com/office/officeart/2008/layout/LinedList"/>
    <dgm:cxn modelId="{272676B5-04FA-4DC5-B5FB-5078C2C5815A}" type="presParOf" srcId="{F499304D-773C-48E6-9C14-737AE3E65AEE}" destId="{9C129EFF-684B-41FA-AB5F-20C9DC647238}" srcOrd="8" destOrd="0" presId="urn:microsoft.com/office/officeart/2008/layout/LinedList"/>
    <dgm:cxn modelId="{6B66362F-C3A3-4677-8B0E-B52D7442791A}" type="presParOf" srcId="{F499304D-773C-48E6-9C14-737AE3E65AEE}" destId="{59D70C72-6BB5-40F7-B976-994275D79EFC}" srcOrd="9" destOrd="0" presId="urn:microsoft.com/office/officeart/2008/layout/LinedList"/>
    <dgm:cxn modelId="{3528B35F-2C47-40F7-839F-3F100C61601F}" type="presParOf" srcId="{59D70C72-6BB5-40F7-B976-994275D79EFC}" destId="{1954708F-861A-491D-A192-CF717F39E7D7}" srcOrd="0" destOrd="0" presId="urn:microsoft.com/office/officeart/2008/layout/LinedList"/>
    <dgm:cxn modelId="{0CE647DD-3996-4C4B-B989-687C1ADC1BC2}" type="presParOf" srcId="{59D70C72-6BB5-40F7-B976-994275D79EFC}" destId="{3F02F147-784E-4AFA-8E35-AB927A2FD21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9D2E4-99D8-456A-892F-57DDC87294DC}">
      <dsp:nvSpPr>
        <dsp:cNvPr id="0" name=""/>
        <dsp:cNvSpPr/>
      </dsp:nvSpPr>
      <dsp:spPr>
        <a:xfrm>
          <a:off x="0" y="531"/>
          <a:ext cx="10515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74E8E7-3A46-40BE-9E70-6035FB8F8BD6}">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kern="1200" dirty="0"/>
            <a:t>1. I want to understand how it feels to live in a refugee camp</a:t>
          </a:r>
          <a:r>
            <a:rPr lang="en-US" sz="2500" kern="1200" dirty="0">
              <a:latin typeface="Arial"/>
            </a:rPr>
            <a:t> and how psychotherapy might respond to the needs of displaced peoples.</a:t>
          </a:r>
          <a:endParaRPr lang="en-US" sz="2500" kern="1200" dirty="0"/>
        </a:p>
      </dsp:txBody>
      <dsp:txXfrm>
        <a:off x="0" y="531"/>
        <a:ext cx="10515600" cy="870055"/>
      </dsp:txXfrm>
    </dsp:sp>
    <dsp:sp modelId="{6B81D30B-1136-4182-8E92-23D62840B12C}">
      <dsp:nvSpPr>
        <dsp:cNvPr id="0" name=""/>
        <dsp:cNvSpPr/>
      </dsp:nvSpPr>
      <dsp:spPr>
        <a:xfrm>
          <a:off x="0" y="870586"/>
          <a:ext cx="10515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D48C29-30E1-4A38-9534-A7670DD1BD66}">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kern="1200" dirty="0"/>
            <a:t>2. I want to learn who is more </a:t>
          </a:r>
          <a:r>
            <a:rPr lang="en-US" sz="2500" kern="1200" dirty="0">
              <a:latin typeface="Arial"/>
            </a:rPr>
            <a:t>satisfied</a:t>
          </a:r>
          <a:r>
            <a:rPr lang="en-US" sz="2500" kern="1200" dirty="0"/>
            <a:t> with </a:t>
          </a:r>
          <a:r>
            <a:rPr lang="en-US" sz="2500" kern="1200" dirty="0">
              <a:latin typeface="Arial"/>
            </a:rPr>
            <a:t>the mental health services in their local area</a:t>
          </a:r>
          <a:r>
            <a:rPr lang="en-US" sz="2500" kern="1200" dirty="0"/>
            <a:t>: People in Swansea or in Cardiff</a:t>
          </a:r>
          <a:r>
            <a:rPr lang="en-US" sz="2500" kern="1200" dirty="0">
              <a:latin typeface="Arial"/>
            </a:rPr>
            <a:t>. </a:t>
          </a:r>
          <a:endParaRPr lang="en-US" sz="2500" kern="1200" dirty="0"/>
        </a:p>
      </dsp:txBody>
      <dsp:txXfrm>
        <a:off x="0" y="870586"/>
        <a:ext cx="10515600" cy="870055"/>
      </dsp:txXfrm>
    </dsp:sp>
    <dsp:sp modelId="{01E3DFA2-C4CB-4F5E-937B-7A7C04961CC3}">
      <dsp:nvSpPr>
        <dsp:cNvPr id="0" name=""/>
        <dsp:cNvSpPr/>
      </dsp:nvSpPr>
      <dsp:spPr>
        <a:xfrm>
          <a:off x="0" y="1740641"/>
          <a:ext cx="10515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053A96-F6E7-44D8-88EA-B9008ABCB6DC}">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kern="1200" dirty="0"/>
            <a:t>3. </a:t>
          </a:r>
          <a:r>
            <a:rPr lang="en-US" sz="2500" kern="1200" dirty="0">
              <a:latin typeface="Arial"/>
            </a:rPr>
            <a:t>I want to know if it is more effective to work</a:t>
          </a:r>
          <a:r>
            <a:rPr lang="en-US" sz="2500" kern="1200" dirty="0"/>
            <a:t> </a:t>
          </a:r>
          <a:r>
            <a:rPr lang="en-US" sz="2500" kern="1200" dirty="0">
              <a:latin typeface="Arial"/>
            </a:rPr>
            <a:t>with domestic abuse survivors using a Person </a:t>
          </a:r>
          <a:r>
            <a:rPr lang="en-US" sz="2500" kern="1200" dirty="0" err="1">
              <a:latin typeface="Arial"/>
            </a:rPr>
            <a:t>Centred</a:t>
          </a:r>
          <a:r>
            <a:rPr lang="en-US" sz="2500" kern="1200" dirty="0">
              <a:latin typeface="Arial"/>
            </a:rPr>
            <a:t> or Psychodynamic approach.</a:t>
          </a:r>
        </a:p>
      </dsp:txBody>
      <dsp:txXfrm>
        <a:off x="0" y="1740641"/>
        <a:ext cx="10515600" cy="870055"/>
      </dsp:txXfrm>
    </dsp:sp>
    <dsp:sp modelId="{17FF2E56-1BAC-401E-9EB1-070745004989}">
      <dsp:nvSpPr>
        <dsp:cNvPr id="0" name=""/>
        <dsp:cNvSpPr/>
      </dsp:nvSpPr>
      <dsp:spPr>
        <a:xfrm>
          <a:off x="0" y="2610696"/>
          <a:ext cx="10515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26818E-E16C-4774-993A-BA31A39761D3}">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latin typeface="Arial"/>
            </a:rPr>
            <a:t>4</a:t>
          </a:r>
          <a:r>
            <a:rPr lang="en-US" sz="2500" kern="1200" dirty="0"/>
            <a:t>. I want to learn about how </a:t>
          </a:r>
          <a:r>
            <a:rPr lang="en-US" sz="2500" kern="1200" dirty="0">
              <a:latin typeface="Arial"/>
            </a:rPr>
            <a:t>therapists who have experienced a bereavement are able to help their clients to process grief. </a:t>
          </a:r>
          <a:endParaRPr lang="en-US" sz="2500" kern="1200" dirty="0"/>
        </a:p>
      </dsp:txBody>
      <dsp:txXfrm>
        <a:off x="0" y="2610696"/>
        <a:ext cx="10515600" cy="870055"/>
      </dsp:txXfrm>
    </dsp:sp>
    <dsp:sp modelId="{9C129EFF-684B-41FA-AB5F-20C9DC647238}">
      <dsp:nvSpPr>
        <dsp:cNvPr id="0" name=""/>
        <dsp:cNvSpPr/>
      </dsp:nvSpPr>
      <dsp:spPr>
        <a:xfrm>
          <a:off x="0" y="3480751"/>
          <a:ext cx="10515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54708F-861A-491D-A192-CF717F39E7D7}">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kern="1200" dirty="0"/>
            <a:t>5. You want to learn about </a:t>
          </a:r>
          <a:r>
            <a:rPr lang="en-US" sz="2500" kern="1200" dirty="0">
              <a:latin typeface="Arial"/>
            </a:rPr>
            <a:t>how gay men talk about their experiences on Grindr in therapy. </a:t>
          </a:r>
          <a:endParaRPr lang="en-US" sz="2500" kern="1200" dirty="0"/>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B4544B-3845-490F-863A-2A34C7DFF4B7}" type="datetimeFigureOut">
              <a:t>2/3/26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7965BD-3B0B-4313-A210-BD7444BA31CE}" type="slidenum">
              <a:t>‹#›</a:t>
            </a:fld>
            <a:endParaRPr lang="en-US"/>
          </a:p>
        </p:txBody>
      </p:sp>
    </p:spTree>
    <p:extLst>
      <p:ext uri="{BB962C8B-B14F-4D97-AF65-F5344CB8AC3E}">
        <p14:creationId xmlns:p14="http://schemas.microsoft.com/office/powerpoint/2010/main" val="8317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3" Type="http://schemas.openxmlformats.org/officeDocument/2006/relationships/hyperlink" Target="https://www.psychologytoday.com/gb/basics/anger"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0" name="Google Shape;9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1" name="Google Shape;9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184751-410E-93D2-12B0-3195CAC121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1C8BB5-D816-480B-2C24-3E05747E9B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5FCEEF-801F-E23B-E552-2E1CE7675975}"/>
              </a:ext>
            </a:extLst>
          </p:cNvPr>
          <p:cNvSpPr>
            <a:spLocks noGrp="1"/>
          </p:cNvSpPr>
          <p:nvPr>
            <p:ph type="body" idx="1"/>
          </p:nvPr>
        </p:nvSpPr>
        <p:spPr/>
        <p:txBody>
          <a:bodyPr/>
          <a:lstStyle/>
          <a:p>
            <a:pPr marL="171450" indent="-171450">
              <a:buFont typeface="Arial" panose="020B0604020202020204" pitchFamily="34" charset="0"/>
              <a:buChar char="•"/>
            </a:pPr>
            <a:r>
              <a:rPr lang="en-GB" dirty="0"/>
              <a:t>Humanistic research emphasizes </a:t>
            </a:r>
            <a:r>
              <a:rPr lang="en-GB" b="1" dirty="0"/>
              <a:t>subjective experience, relational depth, authenticity, client agency, and meaning</a:t>
            </a:r>
            <a:r>
              <a:rPr lang="en-GB" dirty="0"/>
              <a:t>, drawing on phenomenology, hermeneutics, dialogical and qualitative traditions.</a:t>
            </a:r>
          </a:p>
          <a:p>
            <a:pPr marL="171450" indent="-171450">
              <a:buFont typeface="Arial" panose="020B0604020202020204" pitchFamily="34" charset="0"/>
              <a:buChar char="•"/>
            </a:pPr>
            <a:r>
              <a:rPr lang="en-GB" dirty="0"/>
              <a:t>Evidence is valued when </a:t>
            </a:r>
            <a:r>
              <a:rPr lang="en-GB" b="1" dirty="0"/>
              <a:t>proximal to therapy itself</a:t>
            </a:r>
            <a:r>
              <a:rPr lang="en-GB" dirty="0"/>
              <a:t>—capturing what happens in sessions, how clients feel, and how the therapeutic relationship unfolds—rather than only distal symptom measures.</a:t>
            </a:r>
          </a:p>
          <a:p>
            <a:pPr marL="171450" indent="-171450">
              <a:buFont typeface="Arial" panose="020B0604020202020204" pitchFamily="34" charset="0"/>
              <a:buChar char="•"/>
            </a:pPr>
            <a:r>
              <a:rPr lang="en-GB" dirty="0"/>
              <a:t>Methodologically, the culture favours </a:t>
            </a:r>
            <a:r>
              <a:rPr lang="en-GB" b="1" dirty="0"/>
              <a:t>mixed methods, qualitative process research, small RCTs, feasibility trials, case studies, and theory-building</a:t>
            </a:r>
            <a:r>
              <a:rPr lang="en-GB" dirty="0"/>
              <a:t> studies that integrate multiple perspectives.</a:t>
            </a:r>
          </a:p>
          <a:p>
            <a:pPr marL="171450" indent="-171450">
              <a:buFont typeface="Arial" panose="020B0604020202020204" pitchFamily="34" charset="0"/>
              <a:buChar char="•"/>
            </a:pPr>
            <a:r>
              <a:rPr lang="en-GB" dirty="0"/>
              <a:t>Key figures and works include </a:t>
            </a:r>
            <a:r>
              <a:rPr lang="en-GB" b="1" dirty="0"/>
              <a:t>Mick Cooper, John McLeod (Pluralistic Counselling and Psychotherapy), Dave Mearns (Relational Depth), existential therapists</a:t>
            </a:r>
            <a:r>
              <a:rPr lang="en-GB" dirty="0"/>
              <a:t>, with texts like </a:t>
            </a:r>
            <a:r>
              <a:rPr lang="en-GB" i="1" dirty="0"/>
              <a:t>Essential Research Findings</a:t>
            </a:r>
            <a:r>
              <a:rPr lang="en-GB" dirty="0"/>
              <a:t>, </a:t>
            </a:r>
            <a:r>
              <a:rPr lang="en-GB" i="1" dirty="0"/>
              <a:t>Working at Relational Depth</a:t>
            </a:r>
            <a:r>
              <a:rPr lang="en-GB" dirty="0"/>
              <a:t>, and studies of school-based counselling.</a:t>
            </a:r>
          </a:p>
          <a:p>
            <a:pPr marL="171450" indent="-171450">
              <a:buFont typeface="Arial" panose="020B0604020202020204" pitchFamily="34" charset="0"/>
              <a:buChar char="•"/>
            </a:pPr>
            <a:r>
              <a:rPr lang="en-GB" dirty="0"/>
              <a:t>Institutionally, humanistic therapy has faced </a:t>
            </a:r>
            <a:r>
              <a:rPr lang="en-GB" b="1" dirty="0"/>
              <a:t>marginalisation in systems privileging RCTs and cost-effectiveness</a:t>
            </a:r>
            <a:r>
              <a:rPr lang="en-GB" dirty="0"/>
              <a:t>, but projects like Cooper’s </a:t>
            </a:r>
            <a:r>
              <a:rPr lang="en-GB" b="1" dirty="0"/>
              <a:t>ETHOS trial</a:t>
            </a:r>
            <a:r>
              <a:rPr lang="en-GB" dirty="0"/>
              <a:t> seek to meet policy standards through long preparatory work and pragmatic trial designs.</a:t>
            </a:r>
          </a:p>
          <a:p>
            <a:pPr marL="171450" indent="-171450">
              <a:buFont typeface="Arial" panose="020B0604020202020204" pitchFamily="34" charset="0"/>
              <a:buChar char="•"/>
            </a:pPr>
            <a:r>
              <a:rPr lang="en-GB" dirty="0"/>
              <a:t>In practice, research influences how humanistic therapists </a:t>
            </a:r>
            <a:r>
              <a:rPr lang="en-GB" b="1" dirty="0"/>
              <a:t>justify and frame their work in policy contexts</a:t>
            </a:r>
            <a:r>
              <a:rPr lang="en-GB" dirty="0"/>
              <a:t>, often stressing personalisation, flexibility, and relational processes, while striving to show legitimacy through outcome studies without losing sight of qualitative, process-based change</a:t>
            </a:r>
          </a:p>
          <a:p>
            <a:pPr marL="171450" indent="-171450">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67614B93-10BE-6CC7-0781-0A997E91E4B7}"/>
              </a:ext>
            </a:extLst>
          </p:cNvPr>
          <p:cNvSpPr>
            <a:spLocks noGrp="1"/>
          </p:cNvSpPr>
          <p:nvPr>
            <p:ph type="sldNum" sz="quarter" idx="5"/>
          </p:nvPr>
        </p:nvSpPr>
        <p:spPr/>
        <p:txBody>
          <a:bodyPr/>
          <a:lstStyle/>
          <a:p>
            <a:fld id="{ACA1D91D-5472-403F-9C7B-FAD6F3732D13}" type="slidenum">
              <a:rPr lang="en-GB" smtClean="0"/>
              <a:t>2</a:t>
            </a:fld>
            <a:endParaRPr lang="en-GB"/>
          </a:p>
        </p:txBody>
      </p:sp>
    </p:spTree>
    <p:extLst>
      <p:ext uri="{BB962C8B-B14F-4D97-AF65-F5344CB8AC3E}">
        <p14:creationId xmlns:p14="http://schemas.microsoft.com/office/powerpoint/2010/main" val="2558073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“Positivism assumes a straightforward relationship between the world and our perception of it” </a:t>
            </a:r>
            <a:br>
              <a:rPr lang="en-GB" dirty="0">
                <a:cs typeface="+mn-lt"/>
              </a:rPr>
            </a:br>
            <a:r>
              <a:rPr lang="en-GB" dirty="0"/>
              <a:t>(Braun and Clarke 2013: 29)</a:t>
            </a:r>
            <a:br>
              <a:rPr lang="en-GB" dirty="0">
                <a:cs typeface="+mn-lt"/>
              </a:rPr>
            </a:br>
            <a:endParaRPr lang="en-GB" dirty="0">
              <a:cs typeface="Calibri"/>
            </a:endParaRPr>
          </a:p>
          <a:p>
            <a:r>
              <a:rPr lang="en-GB" dirty="0"/>
              <a:t>An epistemological position that advocates the application of the methods of the natural sciences (the scientific method) to research </a:t>
            </a:r>
            <a:endParaRPr lang="en-US" dirty="0"/>
          </a:p>
          <a:p>
            <a:endParaRPr lang="en-US" dirty="0"/>
          </a:p>
          <a:p>
            <a:r>
              <a:rPr lang="en-GB" dirty="0"/>
              <a:t>Social, psychological, material worlds </a:t>
            </a:r>
            <a:endParaRPr lang="en-US" dirty="0"/>
          </a:p>
          <a:p>
            <a:endParaRPr lang="en-US" dirty="0"/>
          </a:p>
          <a:p>
            <a:r>
              <a:rPr lang="en-GB" dirty="0"/>
              <a:t>Search for causal relationships between independent and dependent variables and produce law-like generalisations</a:t>
            </a:r>
            <a:endParaRPr lang="en-US" dirty="0"/>
          </a:p>
          <a:p>
            <a:endParaRPr lang="en-US" dirty="0"/>
          </a:p>
          <a:p>
            <a:r>
              <a:rPr lang="en-GB" dirty="0"/>
              <a:t>Testable hypotheses</a:t>
            </a:r>
            <a:endParaRPr lang="en-US" dirty="0"/>
          </a:p>
          <a:p>
            <a:endParaRPr lang="en-US" dirty="0"/>
          </a:p>
          <a:p>
            <a:r>
              <a:rPr lang="en-GB" dirty="0"/>
              <a:t>‘Facts’, not opinions </a:t>
            </a:r>
            <a:endParaRPr lang="en-US" dirty="0"/>
          </a:p>
          <a:p>
            <a:endParaRPr lang="en-US" dirty="0"/>
          </a:p>
          <a:p>
            <a:r>
              <a:rPr lang="en-GB" dirty="0"/>
              <a:t>Produce objective, value-free research</a:t>
            </a:r>
            <a:endParaRPr lang="en-US" dirty="0"/>
          </a:p>
          <a:p>
            <a:endParaRPr lang="en-US" dirty="0"/>
          </a:p>
          <a:p>
            <a:endParaRPr lang="en-GB" dirty="0"/>
          </a:p>
          <a:p>
            <a:endParaRPr lang="en-US" dirty="0"/>
          </a:p>
          <a:p>
            <a:endParaRPr lang="en-US" dirty="0"/>
          </a:p>
          <a:p>
            <a:endParaRPr lang="en-GB" dirty="0">
              <a:cs typeface="+mn-lt"/>
            </a:endParaRPr>
          </a:p>
          <a:p>
            <a:endParaRPr lang="en-US" dirty="0">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3</a:t>
            </a:fld>
            <a:endParaRPr lang="en-US"/>
          </a:p>
        </p:txBody>
      </p:sp>
    </p:spTree>
    <p:extLst>
      <p:ext uri="{BB962C8B-B14F-4D97-AF65-F5344CB8AC3E}">
        <p14:creationId xmlns:p14="http://schemas.microsoft.com/office/powerpoint/2010/main" val="2678955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t>Empiricism-the only source of real knowledge is experienced gained by senses through observation and experiment</a:t>
            </a:r>
            <a:endParaRPr lang="en-US" dirty="0"/>
          </a:p>
          <a:p>
            <a:pPr>
              <a:lnSpc>
                <a:spcPct val="90000"/>
              </a:lnSpc>
              <a:spcBef>
                <a:spcPts val="1000"/>
              </a:spcBef>
            </a:pPr>
            <a:endParaRPr lang="en-US" dirty="0"/>
          </a:p>
          <a:p>
            <a:pPr>
              <a:lnSpc>
                <a:spcPct val="90000"/>
              </a:lnSpc>
              <a:spcBef>
                <a:spcPts val="1000"/>
              </a:spcBef>
            </a:pPr>
            <a:r>
              <a:rPr lang="en-US"/>
              <a:t>Rationality of the enlightment. Throwing off the old superstituions in studying the world as a system of properties and materials that can be measured and understood.</a:t>
            </a:r>
            <a:endParaRPr lang="en-US"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A6AB9E05-3DF5-449D-AA7E-6236B808A5E2}" type="slidenum">
              <a:rPr lang="en-US"/>
              <a:t>4</a:t>
            </a:fld>
            <a:endParaRPr lang="en-US"/>
          </a:p>
        </p:txBody>
      </p:sp>
    </p:spTree>
    <p:extLst>
      <p:ext uri="{BB962C8B-B14F-4D97-AF65-F5344CB8AC3E}">
        <p14:creationId xmlns:p14="http://schemas.microsoft.com/office/powerpoint/2010/main" val="3349617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series of relationships</a:t>
            </a:r>
          </a:p>
          <a:p>
            <a:endParaRPr lang="en-US" dirty="0"/>
          </a:p>
          <a:p>
            <a:pPr marL="609600" indent="-609600">
              <a:lnSpc>
                <a:spcPct val="80000"/>
              </a:lnSpc>
            </a:pPr>
            <a:r>
              <a:rPr lang="en-GB" dirty="0"/>
              <a:t>Positivism as </a:t>
            </a:r>
            <a:r>
              <a:rPr lang="en-GB" b="1" dirty="0"/>
              <a:t>empiricism</a:t>
            </a:r>
            <a:r>
              <a:rPr lang="en-GB" dirty="0"/>
              <a:t>: we acquire our knowledge from our sensory experience of the world and our interaction with it.</a:t>
            </a:r>
            <a:endParaRPr lang="en-US" dirty="0"/>
          </a:p>
          <a:p>
            <a:pPr marL="609600" indent="-609600">
              <a:lnSpc>
                <a:spcPct val="80000"/>
              </a:lnSpc>
            </a:pPr>
            <a:endParaRPr lang="en-GB" dirty="0"/>
          </a:p>
          <a:p>
            <a:pPr marL="609600" indent="-609600">
              <a:lnSpc>
                <a:spcPct val="80000"/>
              </a:lnSpc>
            </a:pPr>
            <a:r>
              <a:rPr lang="en-GB" dirty="0"/>
              <a:t>Positivism as </a:t>
            </a:r>
            <a:r>
              <a:rPr lang="en-GB" b="1" dirty="0"/>
              <a:t>ontology</a:t>
            </a:r>
            <a:r>
              <a:rPr lang="en-GB" dirty="0"/>
              <a:t>: knowledge-claims must be about objects that can be observed.</a:t>
            </a:r>
            <a:endParaRPr lang="en-US" dirty="0"/>
          </a:p>
          <a:p>
            <a:pPr marL="609600" indent="-609600">
              <a:lnSpc>
                <a:spcPct val="80000"/>
              </a:lnSpc>
            </a:pPr>
            <a:endParaRPr lang="en-GB" dirty="0"/>
          </a:p>
          <a:p>
            <a:pPr marL="609600" indent="-609600">
              <a:lnSpc>
                <a:spcPct val="80000"/>
              </a:lnSpc>
            </a:pPr>
            <a:r>
              <a:rPr lang="en-GB" dirty="0"/>
              <a:t>Positivism and </a:t>
            </a:r>
            <a:r>
              <a:rPr lang="en-GB" b="1" dirty="0"/>
              <a:t>reductionism</a:t>
            </a:r>
            <a:r>
              <a:rPr lang="en-GB" dirty="0"/>
              <a:t>: all knowledge claims can be reduced to sense experiences that can be tested through observation or experiment. </a:t>
            </a:r>
            <a:endParaRPr lang="en-US" dirty="0"/>
          </a:p>
          <a:p>
            <a:pPr marL="609600" indent="-609600">
              <a:lnSpc>
                <a:spcPct val="80000"/>
              </a:lnSpc>
            </a:pPr>
            <a:endParaRPr lang="en-GB" dirty="0"/>
          </a:p>
          <a:p>
            <a:pPr marL="609600" indent="-609600">
              <a:lnSpc>
                <a:spcPct val="80000"/>
              </a:lnSpc>
            </a:pPr>
            <a:r>
              <a:rPr lang="en-GB" dirty="0"/>
              <a:t>Positivism and </a:t>
            </a:r>
            <a:r>
              <a:rPr lang="en-GB" b="1" dirty="0"/>
              <a:t>objectivity</a:t>
            </a:r>
            <a:r>
              <a:rPr lang="en-GB" dirty="0"/>
              <a:t>: scientific knowledge rests on a clear separation of empirically testable claims (facts) from theory and value judgements. Scientific knowledge can be insulated from social and cultural influences. </a:t>
            </a:r>
            <a:endParaRPr lang="en-US" dirty="0"/>
          </a:p>
          <a:p>
            <a:pPr marL="609600" indent="-609600">
              <a:lnSpc>
                <a:spcPct val="80000"/>
              </a:lnSpc>
            </a:pPr>
            <a:endParaRPr lang="en-GB" dirty="0"/>
          </a:p>
          <a:p>
            <a:pPr marL="609600" indent="-609600">
              <a:lnSpc>
                <a:spcPct val="80000"/>
              </a:lnSpc>
            </a:pPr>
            <a:r>
              <a:rPr lang="en-GB" dirty="0"/>
              <a:t>Positivism as </a:t>
            </a:r>
            <a:r>
              <a:rPr lang="en-GB" b="1" dirty="0"/>
              <a:t>Empirical science</a:t>
            </a:r>
            <a:r>
              <a:rPr lang="en-GB" dirty="0"/>
              <a:t>: can be extended to the study of human mental and social life, to establish these disciplines as social sciences </a:t>
            </a:r>
            <a:endParaRPr lang="en-US" dirty="0"/>
          </a:p>
          <a:p>
            <a:pPr marL="609600" indent="-609600">
              <a:lnSpc>
                <a:spcPct val="80000"/>
              </a:lnSpc>
            </a:pPr>
            <a:endParaRPr lang="en-GB" dirty="0"/>
          </a:p>
          <a:p>
            <a:pPr marL="609600" indent="-609600">
              <a:lnSpc>
                <a:spcPct val="80000"/>
              </a:lnSpc>
            </a:pPr>
            <a:r>
              <a:rPr lang="en-GB" dirty="0"/>
              <a:t>Empirical science – the scientific method is valued as a foundation for reliable knowledge.</a:t>
            </a:r>
            <a:endParaRPr lang="en-US"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A6AB9E05-3DF5-449D-AA7E-6236B808A5E2}" type="slidenum">
              <a:rPr lang="en-US"/>
              <a:t>5</a:t>
            </a:fld>
            <a:endParaRPr lang="en-US"/>
          </a:p>
        </p:txBody>
      </p:sp>
    </p:spTree>
    <p:extLst>
      <p:ext uri="{BB962C8B-B14F-4D97-AF65-F5344CB8AC3E}">
        <p14:creationId xmlns:p14="http://schemas.microsoft.com/office/powerpoint/2010/main" val="465705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Numbers not words!</a:t>
            </a:r>
            <a:endParaRPr lang="en-GB" dirty="0"/>
          </a:p>
        </p:txBody>
      </p:sp>
      <p:sp>
        <p:nvSpPr>
          <p:cNvPr id="4" name="Slide Number Placeholder 3"/>
          <p:cNvSpPr>
            <a:spLocks noGrp="1"/>
          </p:cNvSpPr>
          <p:nvPr>
            <p:ph type="sldNum" sz="quarter" idx="5"/>
          </p:nvPr>
        </p:nvSpPr>
        <p:spPr/>
        <p:txBody>
          <a:bodyPr/>
          <a:lstStyle/>
          <a:p>
            <a:fld id="{E914C59B-3591-9740-8978-36D83A253740}" type="slidenum">
              <a:rPr lang="en-GB" smtClean="0"/>
              <a:t>6</a:t>
            </a:fld>
            <a:endParaRPr lang="en-GB"/>
          </a:p>
        </p:txBody>
      </p:sp>
    </p:spTree>
    <p:extLst>
      <p:ext uri="{BB962C8B-B14F-4D97-AF65-F5344CB8AC3E}">
        <p14:creationId xmlns:p14="http://schemas.microsoft.com/office/powerpoint/2010/main" val="1101281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endParaRPr lang="en-GB" dirty="0">
              <a:cs typeface="Calibri" panose="020F0502020204030204"/>
            </a:endParaRPr>
          </a:p>
          <a:p>
            <a:pPr marL="514350" indent="-514350">
              <a:buAutoNum type="arabicParenBoth"/>
            </a:pPr>
            <a:r>
              <a:rPr lang="en-GB" dirty="0"/>
              <a:t>Randomly divide participants to intervention and control groups, </a:t>
            </a:r>
            <a:endParaRPr lang="en-US" dirty="0"/>
          </a:p>
          <a:p>
            <a:pPr marL="514350" indent="-514350">
              <a:buAutoNum type="arabicParenBoth"/>
            </a:pPr>
            <a:r>
              <a:rPr lang="en-GB" dirty="0"/>
              <a:t>Both patients and clinicians must remain unaware of which treatment</a:t>
            </a:r>
            <a:endParaRPr lang="en-US" dirty="0"/>
          </a:p>
          <a:p>
            <a:pPr marL="514350" indent="-514350">
              <a:buAutoNum type="arabicParenBoth"/>
            </a:pPr>
            <a:r>
              <a:rPr lang="en-GB" dirty="0"/>
              <a:t>All intervention groups are treated identically except for the experimental treatment.</a:t>
            </a:r>
            <a:endParaRPr lang="en-US" dirty="0"/>
          </a:p>
          <a:p>
            <a:pPr marL="514350" indent="-514350">
              <a:buAutoNum type="arabicParenBoth"/>
            </a:pPr>
            <a:r>
              <a:rPr lang="en-GB" dirty="0"/>
              <a:t>Patients are </a:t>
            </a:r>
            <a:r>
              <a:rPr lang="en-GB" dirty="0" err="1"/>
              <a:t>analyzed</a:t>
            </a:r>
            <a:r>
              <a:rPr lang="en-GB" dirty="0"/>
              <a:t> within the group to which they were allocated. </a:t>
            </a:r>
            <a:endParaRPr lang="en-US" dirty="0"/>
          </a:p>
          <a:p>
            <a:pPr marL="514350" indent="-514350">
              <a:buAutoNum type="arabicParenBoth"/>
            </a:pPr>
            <a:r>
              <a:rPr lang="en-GB" dirty="0"/>
              <a:t>Analyses are designed to estimate the size of the difference in predicted outcomes between intervention and control groups. </a:t>
            </a:r>
            <a:endParaRPr lang="en-US" dirty="0"/>
          </a:p>
          <a:p>
            <a:pPr marL="514350" indent="-514350">
              <a:buAutoNum type="arabicParenBoth"/>
            </a:pPr>
            <a:r>
              <a:rPr lang="en-GB" dirty="0"/>
              <a:t>Valid studies using RCT designs also require representative samples of adequate size</a:t>
            </a:r>
            <a:endParaRPr lang="en-US" dirty="0"/>
          </a:p>
          <a:p>
            <a:pPr marL="171450" indent="-171450">
              <a:buFont typeface="Arial"/>
              <a:buChar char="•"/>
            </a:pPr>
            <a:endParaRPr lang="en-GB" dirty="0"/>
          </a:p>
          <a:p>
            <a:pPr marL="171450" indent="-171450">
              <a:buFont typeface="Arial"/>
              <a:buChar char="•"/>
            </a:pPr>
            <a:endParaRPr lang="en-GB" dirty="0"/>
          </a:p>
          <a:p>
            <a:pPr marL="171450" indent="-171450">
              <a:buFont typeface="Arial"/>
              <a:buChar char="•"/>
            </a:pPr>
            <a:endParaRPr lang="en-US" dirty="0"/>
          </a:p>
          <a:p>
            <a:pPr marL="514350" indent="-514350">
              <a:buAutoNum type="arabicParenBoth"/>
            </a:pP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C576AAA8-1D7F-C54D-934B-CD003BBAC40B}" type="slidenum">
              <a:rPr lang="en-GB" smtClean="0"/>
              <a:t>7</a:t>
            </a:fld>
            <a:endParaRPr lang="en-GB"/>
          </a:p>
        </p:txBody>
      </p:sp>
    </p:spTree>
    <p:extLst>
      <p:ext uri="{BB962C8B-B14F-4D97-AF65-F5344CB8AC3E}">
        <p14:creationId xmlns:p14="http://schemas.microsoft.com/office/powerpoint/2010/main" val="5697569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Looking into minute details of practice. </a:t>
            </a:r>
          </a:p>
          <a:p>
            <a:endParaRPr lang="en-US" dirty="0">
              <a:cs typeface="Calibri"/>
            </a:endParaRPr>
          </a:p>
          <a:p>
            <a:r>
              <a:rPr lang="en-US" dirty="0">
                <a:cs typeface="Calibri"/>
              </a:rPr>
              <a:t>CBT is great at this. </a:t>
            </a:r>
          </a:p>
          <a:p>
            <a:endParaRPr lang="en-US" dirty="0">
              <a:cs typeface="Calibri"/>
            </a:endParaRPr>
          </a:p>
          <a:p>
            <a:r>
              <a:rPr lang="en-US" dirty="0">
                <a:cs typeface="Calibri"/>
              </a:rPr>
              <a:t>Comparative studies </a:t>
            </a:r>
            <a:endParaRPr lang="en-US" dirty="0"/>
          </a:p>
          <a:p>
            <a:endParaRPr lang="en-US" dirty="0">
              <a:cs typeface="Calibri"/>
            </a:endParaRPr>
          </a:p>
          <a:p>
            <a:r>
              <a:rPr lang="en-US" dirty="0"/>
              <a:t>The aim of this study was to compare short-term psychodynamic psychotherapy and CBT with regard to treatment outcome in generalized anxiety disorder.</a:t>
            </a:r>
            <a:endParaRPr lang="en-US" dirty="0">
              <a:cs typeface="Calibri"/>
            </a:endParaRPr>
          </a:p>
          <a:p>
            <a:endParaRPr lang="en-US" dirty="0">
              <a:cs typeface="Calibri"/>
            </a:endParaRPr>
          </a:p>
          <a:p>
            <a:r>
              <a:rPr lang="en-US" dirty="0"/>
              <a:t>No significant differences in outcome were found between treatments in regard to the primary outcome measure.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8</a:t>
            </a:fld>
            <a:endParaRPr lang="en-US"/>
          </a:p>
        </p:txBody>
      </p:sp>
    </p:spTree>
    <p:extLst>
      <p:ext uri="{BB962C8B-B14F-4D97-AF65-F5344CB8AC3E}">
        <p14:creationId xmlns:p14="http://schemas.microsoft.com/office/powerpoint/2010/main" val="3725829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US"/>
              <a:t>The aim of survey research is to </a:t>
            </a:r>
            <a:r>
              <a:rPr lang="en-US" b="1"/>
              <a:t>measure</a:t>
            </a:r>
            <a:r>
              <a:rPr lang="en-US"/>
              <a:t> certain attitudes and/or behaviors of a population or a sample. </a:t>
            </a:r>
          </a:p>
          <a:p>
            <a:pPr marL="171450" indent="-171450">
              <a:lnSpc>
                <a:spcPct val="90000"/>
              </a:lnSpc>
              <a:spcBef>
                <a:spcPts val="1000"/>
              </a:spcBef>
              <a:buFont typeface="Arial"/>
              <a:buChar char="•"/>
            </a:pPr>
            <a:endParaRPr lang="en-US"/>
          </a:p>
          <a:p>
            <a:pPr marL="171450" indent="-171450">
              <a:lnSpc>
                <a:spcPct val="90000"/>
              </a:lnSpc>
              <a:spcBef>
                <a:spcPts val="1000"/>
              </a:spcBef>
              <a:buFont typeface="Arial"/>
              <a:buChar char="•"/>
            </a:pPr>
            <a:r>
              <a:rPr lang="en-US"/>
              <a:t>The purpose of survey is to collect information from many individuals, hoping to understand them </a:t>
            </a:r>
            <a:r>
              <a:rPr lang="en-US" b="1"/>
              <a:t>as a whole</a:t>
            </a:r>
            <a:r>
              <a:rPr lang="en-US"/>
              <a:t>.</a:t>
            </a:r>
          </a:p>
          <a:p>
            <a:pPr marL="171450" indent="-171450">
              <a:lnSpc>
                <a:spcPct val="90000"/>
              </a:lnSpc>
              <a:spcBef>
                <a:spcPts val="1000"/>
              </a:spcBef>
              <a:buFont typeface="Arial"/>
              <a:buChar char="•"/>
            </a:pPr>
            <a:endParaRPr lang="en-US"/>
          </a:p>
          <a:p>
            <a:pPr marL="171450" indent="-171450">
              <a:lnSpc>
                <a:spcPct val="90000"/>
              </a:lnSpc>
              <a:spcBef>
                <a:spcPts val="1000"/>
              </a:spcBef>
              <a:buFont typeface="Arial"/>
              <a:buChar char="•"/>
            </a:pPr>
            <a:r>
              <a:rPr lang="en-US"/>
              <a:t>Attempts to influence the attitudes and behaviors it measures as little as possible. </a:t>
            </a:r>
          </a:p>
          <a:p>
            <a:pPr marL="171450" indent="-171450">
              <a:lnSpc>
                <a:spcPct val="90000"/>
              </a:lnSpc>
              <a:spcBef>
                <a:spcPts val="1000"/>
              </a:spcBef>
              <a:buFont typeface="Arial"/>
              <a:buChar char="•"/>
            </a:pPr>
            <a:endParaRPr lang="en-US"/>
          </a:p>
          <a:p>
            <a:pPr marL="171450" indent="-171450">
              <a:lnSpc>
                <a:spcPct val="90000"/>
              </a:lnSpc>
              <a:spcBef>
                <a:spcPts val="1000"/>
              </a:spcBef>
              <a:buFont typeface="Arial"/>
              <a:buChar char="•"/>
            </a:pPr>
            <a:r>
              <a:rPr lang="en-US"/>
              <a:t>Non-experimental, </a:t>
            </a:r>
            <a:r>
              <a:rPr lang="en-US" b="1"/>
              <a:t>descriptive tool</a:t>
            </a:r>
            <a:r>
              <a:rPr lang="en-US"/>
              <a:t>. Useful when a researcher wants to collect data on phenomena that cannot be directly observed.</a:t>
            </a:r>
          </a:p>
          <a:p>
            <a:pPr marL="171450" indent="-171450">
              <a:lnSpc>
                <a:spcPct val="90000"/>
              </a:lnSpc>
              <a:spcBef>
                <a:spcPts val="1000"/>
              </a:spcBef>
              <a:buFont typeface="Arial"/>
              <a:buChar char="•"/>
            </a:pPr>
            <a:endParaRPr lang="en-GB"/>
          </a:p>
          <a:p>
            <a:endParaRPr lang="en-GB">
              <a:cs typeface="Calibri"/>
            </a:endParaRPr>
          </a:p>
        </p:txBody>
      </p:sp>
      <p:sp>
        <p:nvSpPr>
          <p:cNvPr id="4" name="Slide Number Placeholder 3"/>
          <p:cNvSpPr>
            <a:spLocks noGrp="1"/>
          </p:cNvSpPr>
          <p:nvPr>
            <p:ph type="sldNum" sz="quarter" idx="5"/>
          </p:nvPr>
        </p:nvSpPr>
        <p:spPr/>
        <p:txBody>
          <a:bodyPr/>
          <a:lstStyle/>
          <a:p>
            <a:fld id="{E914C59B-3591-9740-8978-36D83A253740}" type="slidenum">
              <a:rPr lang="en-GB" smtClean="0"/>
              <a:t>10</a:t>
            </a:fld>
            <a:endParaRPr lang="en-GB"/>
          </a:p>
        </p:txBody>
      </p:sp>
    </p:spTree>
    <p:extLst>
      <p:ext uri="{BB962C8B-B14F-4D97-AF65-F5344CB8AC3E}">
        <p14:creationId xmlns:p14="http://schemas.microsoft.com/office/powerpoint/2010/main" val="14914719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8">
            <a:extLst>
              <a:ext uri="{FF2B5EF4-FFF2-40B4-BE49-F238E27FC236}">
                <a16:creationId xmlns:a16="http://schemas.microsoft.com/office/drawing/2014/main" id="{3B2ADE45-006F-C04D-9249-2EE8C9F4052A}"/>
              </a:ext>
            </a:extLst>
          </p:cNvPr>
          <p:cNvSpPr>
            <a:spLocks noGrp="1" noChangeArrowheads="1"/>
          </p:cNvSpPr>
          <p:nvPr>
            <p:ph type="sldNum" sz="quarter"/>
          </p:nvPr>
        </p:nvSpPr>
        <p:spPr>
          <a:noFill/>
        </p:spPr>
        <p:txBody>
          <a:bodyPr/>
          <a:lstStyle>
            <a:lvl1pPr>
              <a:spcBef>
                <a:spcPct val="15000"/>
              </a:spcBef>
              <a:buClr>
                <a:srgbClr val="000000"/>
              </a:buClr>
              <a:buSzPct val="100000"/>
              <a:buFont typeface="Times New Roman" panose="02020603050405020304" pitchFamily="18" charset="0"/>
              <a:tabLst>
                <a:tab pos="723900" algn="l"/>
                <a:tab pos="1447800" algn="l"/>
                <a:tab pos="2171700" algn="l"/>
                <a:tab pos="2895600" algn="l"/>
              </a:tabLst>
              <a:defRPr sz="10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buClrTx/>
              <a:buSzPct val="45000"/>
              <a:buFontTx/>
              <a:buNone/>
            </a:pPr>
            <a:fld id="{FAEA3004-1231-2848-BECA-35E8FA95B0D5}" type="slidenum">
              <a:rPr lang="en-GB" altLang="en-US" sz="1200" smtClean="0"/>
              <a:pPr>
                <a:spcBef>
                  <a:spcPct val="0"/>
                </a:spcBef>
                <a:buClrTx/>
                <a:buSzPct val="45000"/>
                <a:buFontTx/>
                <a:buNone/>
              </a:pPr>
              <a:t>11</a:t>
            </a:fld>
            <a:endParaRPr lang="en-GB" altLang="en-US" sz="1200"/>
          </a:p>
        </p:txBody>
      </p:sp>
      <p:sp>
        <p:nvSpPr>
          <p:cNvPr id="37891" name="Rectangle 2">
            <a:extLst>
              <a:ext uri="{FF2B5EF4-FFF2-40B4-BE49-F238E27FC236}">
                <a16:creationId xmlns:a16="http://schemas.microsoft.com/office/drawing/2014/main" id="{B79D7542-6FB1-904D-B24D-C55BDDD12667}"/>
              </a:ext>
            </a:extLst>
          </p:cNvPr>
          <p:cNvSpPr>
            <a:spLocks noGrp="1" noRot="1" noChangeAspect="1" noChangeArrowheads="1" noTextEdit="1"/>
          </p:cNvSpPr>
          <p:nvPr>
            <p:ph type="sldImg"/>
          </p:nvPr>
        </p:nvSpPr>
        <p:spPr>
          <a:xfrm>
            <a:off x="363538" y="250825"/>
            <a:ext cx="6096000" cy="3429000"/>
          </a:xfrm>
          <a:ln/>
        </p:spPr>
      </p:sp>
      <p:sp>
        <p:nvSpPr>
          <p:cNvPr id="37892" name="Rectangle 3">
            <a:extLst>
              <a:ext uri="{FF2B5EF4-FFF2-40B4-BE49-F238E27FC236}">
                <a16:creationId xmlns:a16="http://schemas.microsoft.com/office/drawing/2014/main" id="{3A621908-343E-8C4E-93FE-7958A8DE6970}"/>
              </a:ext>
            </a:extLst>
          </p:cNvPr>
          <p:cNvSpPr>
            <a:spLocks noGrp="1" noChangeArrowheads="1"/>
          </p:cNvSpPr>
          <p:nvPr>
            <p:ph type="body" idx="1"/>
          </p:nvPr>
        </p:nvSpPr>
        <p:spPr>
          <a:xfrm>
            <a:off x="285750" y="3779838"/>
            <a:ext cx="6289675" cy="4678362"/>
          </a:xfrm>
          <a:noFill/>
          <a:extLst>
            <a:ext uri="{91240B29-F687-4F45-9708-019B960494DF}">
              <a14:hiddenLine xmlns:a14="http://schemas.microsoft.com/office/drawing/2010/main" w="9525">
                <a:solidFill>
                  <a:srgbClr val="808080"/>
                </a:solidFill>
                <a:miter lim="800000"/>
                <a:headEnd/>
                <a:tailEnd/>
              </a14:hiddenLine>
            </a:ext>
          </a:extLst>
        </p:spPr>
        <p:txBody>
          <a:bodyPr/>
          <a:lstStyle/>
          <a:p>
            <a:pPr eaLnBrk="1" hangingPunct="1">
              <a:lnSpc>
                <a:spcPct val="90000"/>
              </a:lnSpc>
              <a:buFont typeface="Times New Roman" panose="02020603050405020304" pitchFamily="18" charset="0"/>
              <a:buChar char="•"/>
            </a:pPr>
            <a:endParaRPr lang="en-GB" altLang="en-US"/>
          </a:p>
        </p:txBody>
      </p:sp>
    </p:spTree>
    <p:extLst>
      <p:ext uri="{BB962C8B-B14F-4D97-AF65-F5344CB8AC3E}">
        <p14:creationId xmlns:p14="http://schemas.microsoft.com/office/powerpoint/2010/main" val="24690636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C-NIP summarizes any strong preferences that clients might have on four dimensions of therapist style: </a:t>
            </a:r>
          </a:p>
          <a:p>
            <a:r>
              <a:rPr lang="en-US"/>
              <a:t> </a:t>
            </a:r>
            <a:endParaRPr lang="en-US">
              <a:cs typeface="Calibri"/>
            </a:endParaRPr>
          </a:p>
          <a:p>
            <a:pPr marL="171450" indent="-171450">
              <a:buFont typeface="Arial"/>
              <a:buChar char="•"/>
            </a:pPr>
            <a:r>
              <a:rPr lang="en-US"/>
              <a:t>Therapist directiveness vs Client directiveness</a:t>
            </a:r>
            <a:endParaRPr lang="en-US">
              <a:cs typeface="Calibri"/>
            </a:endParaRPr>
          </a:p>
          <a:p>
            <a:pPr marL="171450" indent="-171450">
              <a:buFont typeface="Arial"/>
              <a:buChar char="•"/>
            </a:pPr>
            <a:r>
              <a:rPr lang="en-US"/>
              <a:t>Emotional intensity vs Emotional reserve</a:t>
            </a:r>
            <a:endParaRPr lang="en-US">
              <a:cs typeface="Calibri"/>
            </a:endParaRPr>
          </a:p>
          <a:p>
            <a:pPr marL="171450" indent="-171450">
              <a:buFont typeface="Arial"/>
              <a:buChar char="•"/>
            </a:pPr>
            <a:r>
              <a:rPr lang="en-US"/>
              <a:t>Past orientation vs Present orientation</a:t>
            </a:r>
            <a:endParaRPr lang="en-US">
              <a:cs typeface="Calibri"/>
            </a:endParaRPr>
          </a:p>
          <a:p>
            <a:pPr marL="171450" indent="-171450">
              <a:buFont typeface="Arial"/>
              <a:buChar char="•"/>
            </a:pPr>
            <a:r>
              <a:rPr lang="en-US"/>
              <a:t>Warm Support vs Focused challenge</a:t>
            </a:r>
            <a:endParaRPr lang="en-US">
              <a:cs typeface="Calibri"/>
            </a:endParaRPr>
          </a:p>
          <a:p>
            <a:pPr marL="171450" indent="-171450">
              <a:buFont typeface="Arial"/>
              <a:buChar char="•"/>
            </a:pPr>
            <a:endParaRPr lang="en-US">
              <a:cs typeface="Calibri"/>
            </a:endParaRPr>
          </a:p>
          <a:p>
            <a:r>
              <a:rPr lang="en-US">
                <a:cs typeface="Calibri"/>
              </a:rPr>
              <a:t>CLIENT WANT ADVICE, even. In PERSON CENTRED COUNSELLING </a:t>
            </a:r>
          </a:p>
          <a:p>
            <a:endParaRPr lang="en-US"/>
          </a:p>
          <a:p>
            <a:r>
              <a:rPr lang="en-US">
                <a:cs typeface="Calibri" panose="020F0502020204030204"/>
              </a:rPr>
              <a:t>Challenging belief - CERTAINTY</a:t>
            </a:r>
          </a:p>
        </p:txBody>
      </p:sp>
      <p:sp>
        <p:nvSpPr>
          <p:cNvPr id="4" name="Slide Number Placeholder 3"/>
          <p:cNvSpPr>
            <a:spLocks noGrp="1"/>
          </p:cNvSpPr>
          <p:nvPr>
            <p:ph type="sldNum" sz="quarter" idx="5"/>
          </p:nvPr>
        </p:nvSpPr>
        <p:spPr/>
        <p:txBody>
          <a:bodyPr/>
          <a:lstStyle/>
          <a:p>
            <a:fld id="{4A7965BD-3B0B-4313-A210-BD7444BA31CE}" type="slidenum">
              <a:rPr lang="en-US"/>
              <a:t>12</a:t>
            </a:fld>
            <a:endParaRPr lang="en-US"/>
          </a:p>
        </p:txBody>
      </p:sp>
    </p:spTree>
    <p:extLst>
      <p:ext uri="{BB962C8B-B14F-4D97-AF65-F5344CB8AC3E}">
        <p14:creationId xmlns:p14="http://schemas.microsoft.com/office/powerpoint/2010/main" val="572567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systematic review attempts to gather all available empirical research by using clearly defined, systematic methods to obtain answers to a specific question. </a:t>
            </a:r>
          </a:p>
          <a:p>
            <a:endParaRPr lang="en-US"/>
          </a:p>
          <a:p>
            <a:r>
              <a:rPr lang="en-US"/>
              <a:t>A meta-analysis is the statistical process of analyzing and combining results from several similar studies.•</a:t>
            </a:r>
            <a:br>
              <a:rPr lang="en-US">
                <a:cs typeface="+mn-lt"/>
              </a:rPr>
            </a:br>
            <a:endParaRPr lang="en-US">
              <a:cs typeface="Calibri"/>
            </a:endParaRPr>
          </a:p>
          <a:p>
            <a:r>
              <a:rPr lang="en" b="1"/>
              <a:t>Meta-analysis is a systematic review of a focused topic in the literature</a:t>
            </a:r>
            <a:r>
              <a:rPr lang="en"/>
              <a:t> that provides a quantitative estimate for the effect of a treatment intervention or exposure.</a:t>
            </a:r>
            <a:endParaRPr lang="en-US"/>
          </a:p>
          <a:p>
            <a:endParaRPr lang="en">
              <a:cs typeface="Calibri"/>
            </a:endParaRPr>
          </a:p>
          <a:p>
            <a:endParaRPr lang="en-US">
              <a:cs typeface="+mn-lt"/>
            </a:endParaRPr>
          </a:p>
          <a:p>
            <a:r>
              <a:rPr lang="en"/>
              <a:t>A systematic review attempts to gather all available empirical research by using clearly defined, systematic methods to obtain answers to a specific question. A meta-analysis is the statistical process of analyzing and combining results from several similar studies</a:t>
            </a:r>
            <a:endParaRPr lang="en">
              <a:cs typeface="Calibri"/>
            </a:endParaRPr>
          </a:p>
          <a:p>
            <a:endParaRPr lang="en">
              <a:cs typeface="Calibri"/>
            </a:endParaRPr>
          </a:p>
          <a:p>
            <a:endParaRPr lang="en-US"/>
          </a:p>
          <a:p>
            <a:endParaRPr lang="en-US"/>
          </a:p>
          <a:p>
            <a:r>
              <a:rPr lang="en-US"/>
              <a:t>“A review that is conducted according to clearly stated, scientific research methods, and is designed to minimize biases and errors inherent to traditional, narrative reviews.”</a:t>
            </a:r>
            <a:endParaRPr lang="en-US">
              <a:cs typeface="Calibri"/>
            </a:endParaRPr>
          </a:p>
          <a:p>
            <a:endParaRPr lang="en-US">
              <a:cs typeface="Calibri"/>
            </a:endParaRPr>
          </a:p>
          <a:p>
            <a:r>
              <a:rPr lang="en-US"/>
              <a:t>•The large amount of medical literature requires clinicians and researchers alike to rely on systematic reviews in order to make an informed decision.</a:t>
            </a:r>
            <a:endParaRPr lang="en-US">
              <a:cs typeface="Calibri"/>
            </a:endParaRPr>
          </a:p>
          <a:p>
            <a:r>
              <a:rPr lang="en-US"/>
              <a:t>•Systematic Reviews minimize bias. “A systematic review is a more scientific method of summarizing literature because specific protocols are used to determine which studies will be included in the review.” </a:t>
            </a:r>
            <a:endParaRPr lang="en-US">
              <a:cs typeface="Calibri"/>
            </a:endParaRPr>
          </a:p>
          <a:p>
            <a:r>
              <a:rPr lang="en-US"/>
              <a:t>  Kevin C. Chung, MD, Patricia B. Burns, MPH, H. Myra Kim, ScD, “Clinical Perspective: A Practical Guide to Meta-Analysis.” The Journal of Hand Surgery. Vol. 31A No.10  December 2006. p.1671</a:t>
            </a:r>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13</a:t>
            </a:fld>
            <a:endParaRPr lang="en-US"/>
          </a:p>
        </p:txBody>
      </p:sp>
    </p:spTree>
    <p:extLst>
      <p:ext uri="{BB962C8B-B14F-4D97-AF65-F5344CB8AC3E}">
        <p14:creationId xmlns:p14="http://schemas.microsoft.com/office/powerpoint/2010/main" val="23325686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What did they find... all therapies pretty much work to treat depressive symptoms. </a:t>
            </a:r>
          </a:p>
          <a:p>
            <a:endParaRPr lang="en-US">
              <a:cs typeface="Calibri"/>
            </a:endParaRPr>
          </a:p>
          <a:p>
            <a:r>
              <a:rPr lang="en-US">
                <a:cs typeface="Calibri"/>
              </a:rPr>
              <a:t>No significant difference between </a:t>
            </a:r>
            <a:r>
              <a:rPr lang="en-US" err="1">
                <a:cs typeface="Calibri"/>
              </a:rPr>
              <a:t>modelaities</a:t>
            </a:r>
            <a:r>
              <a:rPr lang="en-US">
                <a:cs typeface="Calibri"/>
              </a:rPr>
              <a:t> and working methods</a:t>
            </a:r>
            <a:endParaRPr lang="en-US"/>
          </a:p>
          <a:p>
            <a:endParaRPr lang="en-US">
              <a:cs typeface="Calibri" panose="020F0502020204030204"/>
            </a:endParaRPr>
          </a:p>
          <a:p>
            <a:r>
              <a:rPr lang="en-US">
                <a:cs typeface="Calibri" panose="020F0502020204030204"/>
              </a:rPr>
              <a:t>And combined treatments – pharmacology and therapy - are better than just drugs. </a:t>
            </a:r>
          </a:p>
          <a:p>
            <a:endParaRPr lang="en-US"/>
          </a:p>
        </p:txBody>
      </p:sp>
      <p:sp>
        <p:nvSpPr>
          <p:cNvPr id="4" name="Slide Number Placeholder 3"/>
          <p:cNvSpPr>
            <a:spLocks noGrp="1"/>
          </p:cNvSpPr>
          <p:nvPr>
            <p:ph type="sldNum" sz="quarter" idx="5"/>
          </p:nvPr>
        </p:nvSpPr>
        <p:spPr/>
        <p:txBody>
          <a:bodyPr/>
          <a:lstStyle/>
          <a:p>
            <a:fld id="{4A7965BD-3B0B-4313-A210-BD7444BA31CE}" type="slidenum">
              <a:rPr lang="en-US"/>
              <a:t>15</a:t>
            </a:fld>
            <a:endParaRPr lang="en-US"/>
          </a:p>
        </p:txBody>
      </p:sp>
    </p:spTree>
    <p:extLst>
      <p:ext uri="{BB962C8B-B14F-4D97-AF65-F5344CB8AC3E}">
        <p14:creationId xmlns:p14="http://schemas.microsoft.com/office/powerpoint/2010/main" val="3862675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D8C1AA-7178-5080-5D85-5703A64625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A1C00B-6F6E-FCF5-6E1F-EE8AE314CD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87D1C2-404D-3B0E-4746-B183F4D70B35}"/>
              </a:ext>
            </a:extLst>
          </p:cNvPr>
          <p:cNvSpPr>
            <a:spLocks noGrp="1"/>
          </p:cNvSpPr>
          <p:nvPr>
            <p:ph type="body" idx="1"/>
          </p:nvPr>
        </p:nvSpPr>
        <p:spPr/>
        <p:txBody>
          <a:bodyPr/>
          <a:lstStyle/>
          <a:p>
            <a:r>
              <a:rPr lang="en-GB" b="1" dirty="0"/>
              <a:t>Foundational premise:</a:t>
            </a:r>
            <a:r>
              <a:rPr lang="en-GB" dirty="0"/>
              <a:t> Human and animal behaviour can be explained through </a:t>
            </a:r>
            <a:r>
              <a:rPr lang="en-GB" b="1" dirty="0"/>
              <a:t>observable stimulus–response patterns</a:t>
            </a:r>
            <a:r>
              <a:rPr lang="en-GB" dirty="0"/>
              <a:t>, without recourse to unmeasurable inner mental states.</a:t>
            </a:r>
          </a:p>
          <a:p>
            <a:r>
              <a:rPr lang="en-GB" b="1" dirty="0"/>
              <a:t>Classical conditioning:</a:t>
            </a:r>
            <a:r>
              <a:rPr lang="en-GB" dirty="0"/>
              <a:t> Pavlov’s work demonstrated how behaviours can be learned through associations between stimuli (e.g., dogs salivating to a bell).</a:t>
            </a:r>
          </a:p>
          <a:p>
            <a:r>
              <a:rPr lang="en-GB" b="1" dirty="0"/>
              <a:t>Radical behaviourism:</a:t>
            </a:r>
            <a:r>
              <a:rPr lang="en-GB" dirty="0"/>
              <a:t> Skinner extended the model through </a:t>
            </a:r>
            <a:r>
              <a:rPr lang="en-GB" b="1" dirty="0"/>
              <a:t>operant conditioning</a:t>
            </a:r>
            <a:r>
              <a:rPr lang="en-GB" dirty="0"/>
              <a:t>, showing how reinforcement and punishment shape behaviour over time.</a:t>
            </a:r>
          </a:p>
          <a:p>
            <a:r>
              <a:rPr lang="en-GB" b="1" dirty="0"/>
              <a:t>Methodology:</a:t>
            </a:r>
            <a:r>
              <a:rPr lang="en-GB" dirty="0"/>
              <a:t> Strongly </a:t>
            </a:r>
            <a:r>
              <a:rPr lang="en-GB" b="1" dirty="0"/>
              <a:t>positivist and experimental</a:t>
            </a:r>
            <a:r>
              <a:rPr lang="en-GB" dirty="0"/>
              <a:t>, emphasising objective measurement, controlled laboratory studies, and replicable findings.</a:t>
            </a:r>
          </a:p>
          <a:p>
            <a:r>
              <a:rPr lang="en-GB" b="1" dirty="0"/>
              <a:t>Ontology:</a:t>
            </a:r>
            <a:r>
              <a:rPr lang="en-GB" dirty="0"/>
              <a:t> Assumes behaviour is determined primarily by </a:t>
            </a:r>
            <a:r>
              <a:rPr lang="en-GB" b="1" dirty="0"/>
              <a:t>environmental contingencies</a:t>
            </a:r>
            <a:r>
              <a:rPr lang="en-GB" dirty="0"/>
              <a:t> rather than unconscious drives or innate structures.</a:t>
            </a:r>
          </a:p>
          <a:p>
            <a:r>
              <a:rPr lang="en-GB" b="1" dirty="0"/>
              <a:t>Applications:</a:t>
            </a:r>
            <a:r>
              <a:rPr lang="en-GB" dirty="0"/>
              <a:t> Influenced education, psychotherapy (e.g., exposure therapy, systematic desensitisation), and social policy, aiming at </a:t>
            </a:r>
            <a:r>
              <a:rPr lang="en-GB" b="1" dirty="0"/>
              <a:t>prediction, control, and behaviour change</a:t>
            </a:r>
            <a:r>
              <a:rPr lang="en-GB" dirty="0"/>
              <a:t>.</a:t>
            </a:r>
          </a:p>
          <a:p>
            <a:endParaRPr lang="en-US" dirty="0"/>
          </a:p>
        </p:txBody>
      </p:sp>
      <p:sp>
        <p:nvSpPr>
          <p:cNvPr id="4" name="Slide Number Placeholder 3">
            <a:extLst>
              <a:ext uri="{FF2B5EF4-FFF2-40B4-BE49-F238E27FC236}">
                <a16:creationId xmlns:a16="http://schemas.microsoft.com/office/drawing/2014/main" id="{C338332F-4250-52D4-84D5-3FA18A07A932}"/>
              </a:ext>
            </a:extLst>
          </p:cNvPr>
          <p:cNvSpPr>
            <a:spLocks noGrp="1"/>
          </p:cNvSpPr>
          <p:nvPr>
            <p:ph type="sldNum" sz="quarter" idx="5"/>
          </p:nvPr>
        </p:nvSpPr>
        <p:spPr/>
        <p:txBody>
          <a:bodyPr/>
          <a:lstStyle/>
          <a:p>
            <a:fld id="{4A7965BD-3B0B-4313-A210-BD7444BA31CE}" type="slidenum">
              <a:rPr lang="en-GB" smtClean="0"/>
              <a:t>16</a:t>
            </a:fld>
            <a:endParaRPr lang="en-GB"/>
          </a:p>
        </p:txBody>
      </p:sp>
    </p:spTree>
    <p:extLst>
      <p:ext uri="{BB962C8B-B14F-4D97-AF65-F5344CB8AC3E}">
        <p14:creationId xmlns:p14="http://schemas.microsoft.com/office/powerpoint/2010/main" val="31741844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2B802F-5020-5519-1A07-FE819F96E4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412D3E-F820-0A4D-005C-B562FC0ED0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BF257A-1F3C-7C99-FB2F-D95D9EF90E09}"/>
              </a:ext>
            </a:extLst>
          </p:cNvPr>
          <p:cNvSpPr>
            <a:spLocks noGrp="1"/>
          </p:cNvSpPr>
          <p:nvPr>
            <p:ph type="body" idx="1"/>
          </p:nvPr>
        </p:nvSpPr>
        <p:spPr/>
        <p:txBody>
          <a:bodyPr/>
          <a:lstStyle/>
          <a:p>
            <a:r>
              <a:rPr lang="en-GB" b="1" dirty="0"/>
              <a:t>Behaviourist foundations (early–mid 20th century):</a:t>
            </a:r>
            <a:r>
              <a:rPr lang="en-GB" dirty="0"/>
              <a:t> Classical conditioning (Pavlov, Watson) and operant conditioning (Skinner) framed human behaviour as observable, measurable responses to stimuli, rejecting introspection and focusing on prediction and control.</a:t>
            </a:r>
          </a:p>
          <a:p>
            <a:r>
              <a:rPr lang="en-GB" b="1" dirty="0"/>
              <a:t>Ontology of behaviourism:</a:t>
            </a:r>
            <a:r>
              <a:rPr lang="en-GB" dirty="0"/>
              <a:t> Assumed that reality consists of </a:t>
            </a:r>
            <a:r>
              <a:rPr lang="en-GB" b="1" dirty="0"/>
              <a:t>observable, external behaviours</a:t>
            </a:r>
            <a:r>
              <a:rPr lang="en-GB" dirty="0"/>
              <a:t> and environmental contingencies; mental states were dismissed as unmeasurable constructs outside scientific inquiry.</a:t>
            </a:r>
          </a:p>
          <a:p>
            <a:r>
              <a:rPr lang="en-GB" b="1" dirty="0"/>
              <a:t>Epistemology of behaviourism:</a:t>
            </a:r>
            <a:r>
              <a:rPr lang="en-GB" dirty="0"/>
              <a:t> Rooted in </a:t>
            </a:r>
            <a:r>
              <a:rPr lang="en-GB" b="1" dirty="0"/>
              <a:t>positivism</a:t>
            </a:r>
            <a:r>
              <a:rPr lang="en-GB" dirty="0"/>
              <a:t>, valuing objective, replicable experiments, often in controlled laboratory settings, with emphasis on quantification and generalisable laws of behaviour.</a:t>
            </a:r>
          </a:p>
          <a:p>
            <a:r>
              <a:rPr lang="en-GB" b="1" dirty="0"/>
              <a:t>Shift toward cognition (1960s–70s):</a:t>
            </a:r>
            <a:r>
              <a:rPr lang="en-GB" dirty="0"/>
              <a:t> Influenced by the “cognitive revolution,” researchers like Beck and Ellis integrated internal processes (thoughts, beliefs, schemas) into the behavioural model, reframing them as testable, modifiable constructs rather than unknowable inner states.</a:t>
            </a:r>
          </a:p>
        </p:txBody>
      </p:sp>
      <p:sp>
        <p:nvSpPr>
          <p:cNvPr id="4" name="Slide Number Placeholder 3">
            <a:extLst>
              <a:ext uri="{FF2B5EF4-FFF2-40B4-BE49-F238E27FC236}">
                <a16:creationId xmlns:a16="http://schemas.microsoft.com/office/drawing/2014/main" id="{F1C3671F-F94B-7A27-B28E-771967CA5B33}"/>
              </a:ext>
            </a:extLst>
          </p:cNvPr>
          <p:cNvSpPr>
            <a:spLocks noGrp="1"/>
          </p:cNvSpPr>
          <p:nvPr>
            <p:ph type="sldNum" sz="quarter" idx="5"/>
          </p:nvPr>
        </p:nvSpPr>
        <p:spPr/>
        <p:txBody>
          <a:bodyPr/>
          <a:lstStyle/>
          <a:p>
            <a:fld id="{4A7965BD-3B0B-4313-A210-BD7444BA31CE}" type="slidenum">
              <a:rPr lang="en-GB" smtClean="0"/>
              <a:t>17</a:t>
            </a:fld>
            <a:endParaRPr lang="en-GB"/>
          </a:p>
        </p:txBody>
      </p:sp>
    </p:spTree>
    <p:extLst>
      <p:ext uri="{BB962C8B-B14F-4D97-AF65-F5344CB8AC3E}">
        <p14:creationId xmlns:p14="http://schemas.microsoft.com/office/powerpoint/2010/main" val="23827208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3B82AA-7AB9-6EC2-F4F0-D6323881B6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313D1F-EB0E-C9C0-C1D8-93DFD566D3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278C5B-46EC-C053-D886-221EFC10EDDD}"/>
              </a:ext>
            </a:extLst>
          </p:cNvPr>
          <p:cNvSpPr>
            <a:spLocks noGrp="1"/>
          </p:cNvSpPr>
          <p:nvPr>
            <p:ph type="body" idx="1"/>
          </p:nvPr>
        </p:nvSpPr>
        <p:spPr/>
        <p:txBody>
          <a:bodyPr/>
          <a:lstStyle/>
          <a:p>
            <a:pPr marL="171450" indent="-171450">
              <a:buFont typeface="Arial" panose="020B0604020202020204" pitchFamily="34" charset="0"/>
              <a:buChar char="•"/>
            </a:pPr>
            <a:r>
              <a:rPr lang="en-GB" dirty="0"/>
              <a:t>Beck, trained as a psychoanalyst, rejected its lack of empirical grounding and focused instead on </a:t>
            </a:r>
            <a:r>
              <a:rPr lang="en-GB" b="1" dirty="0"/>
              <a:t>observable patterns of distorted thinking</a:t>
            </a:r>
            <a:r>
              <a:rPr lang="en-GB" dirty="0"/>
              <a:t>.</a:t>
            </a:r>
          </a:p>
          <a:p>
            <a:pPr marL="171450" indent="-171450">
              <a:buFont typeface="Arial" panose="020B0604020202020204" pitchFamily="34" charset="0"/>
              <a:buChar char="•"/>
            </a:pPr>
            <a:r>
              <a:rPr lang="en-GB" dirty="0"/>
              <a:t>He adapted behaviourist principles, treating </a:t>
            </a:r>
            <a:r>
              <a:rPr lang="en-GB" b="1" dirty="0"/>
              <a:t>thoughts as measurable variables</a:t>
            </a:r>
            <a:r>
              <a:rPr lang="en-GB" dirty="0"/>
              <a:t> that could be studied and modified like behaviours.</a:t>
            </a:r>
          </a:p>
          <a:p>
            <a:pPr marL="171450" indent="-171450">
              <a:buFont typeface="Arial" panose="020B0604020202020204" pitchFamily="34" charset="0"/>
              <a:buChar char="•"/>
            </a:pPr>
            <a:r>
              <a:rPr lang="en-GB" dirty="0"/>
              <a:t>Ontologically, CBT assumes </a:t>
            </a:r>
            <a:r>
              <a:rPr lang="en-GB" b="1" dirty="0"/>
              <a:t>cognitions exist as identifiable entities</a:t>
            </a:r>
            <a:r>
              <a:rPr lang="en-GB" dirty="0"/>
              <a:t> (automatic thoughts, schemas) that can be objectively targeted.</a:t>
            </a:r>
          </a:p>
          <a:p>
            <a:pPr marL="171450" indent="-171450">
              <a:buFont typeface="Arial" panose="020B0604020202020204" pitchFamily="34" charset="0"/>
              <a:buChar char="•"/>
            </a:pPr>
            <a:r>
              <a:rPr lang="en-GB" dirty="0"/>
              <a:t>Epistemologically, it applies a </a:t>
            </a:r>
            <a:r>
              <a:rPr lang="en-GB" b="1" dirty="0"/>
              <a:t>positivist, hypothesis-testing approach</a:t>
            </a:r>
            <a:r>
              <a:rPr lang="en-GB" dirty="0"/>
              <a:t>, using behavioural experiments and evidence gathering.</a:t>
            </a:r>
          </a:p>
          <a:p>
            <a:pPr marL="171450" indent="-171450">
              <a:buFont typeface="Arial" panose="020B0604020202020204" pitchFamily="34" charset="0"/>
              <a:buChar char="•"/>
            </a:pPr>
            <a:endParaRPr lang="en-US" dirty="0"/>
          </a:p>
          <a:p>
            <a:r>
              <a:rPr lang="en-US" dirty="0">
                <a:cs typeface="Calibri"/>
              </a:rPr>
              <a:t>Human beings and society as discernable, fixable, </a:t>
            </a:r>
            <a:r>
              <a:rPr lang="en-US" dirty="0" err="1">
                <a:cs typeface="Calibri"/>
              </a:rPr>
              <a:t>manageble</a:t>
            </a:r>
            <a:r>
              <a:rPr lang="en-US" dirty="0">
                <a:cs typeface="Calibri"/>
              </a:rPr>
              <a:t> machines. </a:t>
            </a:r>
          </a:p>
          <a:p>
            <a:endParaRPr lang="en-US" dirty="0">
              <a:cs typeface="Calibri"/>
            </a:endParaRPr>
          </a:p>
          <a:p>
            <a:r>
              <a:rPr lang="en-US" dirty="0">
                <a:cs typeface="Calibri"/>
              </a:rPr>
              <a:t>Inputs and outputs</a:t>
            </a:r>
          </a:p>
          <a:p>
            <a:pPr marL="171450" indent="-171450">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5208BE74-81EB-71FE-7712-4E22204A529D}"/>
              </a:ext>
            </a:extLst>
          </p:cNvPr>
          <p:cNvSpPr>
            <a:spLocks noGrp="1"/>
          </p:cNvSpPr>
          <p:nvPr>
            <p:ph type="sldNum" sz="quarter" idx="5"/>
          </p:nvPr>
        </p:nvSpPr>
        <p:spPr/>
        <p:txBody>
          <a:bodyPr/>
          <a:lstStyle/>
          <a:p>
            <a:fld id="{4A7965BD-3B0B-4313-A210-BD7444BA31CE}" type="slidenum">
              <a:rPr lang="en-GB" smtClean="0"/>
              <a:t>18</a:t>
            </a:fld>
            <a:endParaRPr lang="en-GB"/>
          </a:p>
        </p:txBody>
      </p:sp>
    </p:spTree>
    <p:extLst>
      <p:ext uri="{BB962C8B-B14F-4D97-AF65-F5344CB8AC3E}">
        <p14:creationId xmlns:p14="http://schemas.microsoft.com/office/powerpoint/2010/main" val="17392843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Vast majority of mental health research in institutional settings is quants </a:t>
            </a:r>
          </a:p>
          <a:p>
            <a:endParaRPr lang="en-US">
              <a:cs typeface="Calibri"/>
            </a:endParaRPr>
          </a:p>
          <a:p>
            <a:r>
              <a:rPr lang="en-US"/>
              <a:t>Trying to exhaust the demands of EBP for effectiveness and efficiency </a:t>
            </a:r>
            <a:endParaRPr lang="en-US">
              <a:cs typeface="Calibri"/>
            </a:endParaRPr>
          </a:p>
          <a:p>
            <a:r>
              <a:rPr lang="en-US"/>
              <a:t>Not just CBT, </a:t>
            </a:r>
          </a:p>
          <a:p>
            <a:r>
              <a:rPr lang="en-US"/>
              <a:t>Integrative practice as well. </a:t>
            </a:r>
          </a:p>
          <a:p>
            <a:endParaRPr lang="en-US">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19</a:t>
            </a:fld>
            <a:endParaRPr lang="en-US"/>
          </a:p>
        </p:txBody>
      </p:sp>
    </p:spTree>
    <p:extLst>
      <p:ext uri="{BB962C8B-B14F-4D97-AF65-F5344CB8AC3E}">
        <p14:creationId xmlns:p14="http://schemas.microsoft.com/office/powerpoint/2010/main" val="40932767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2F49395-DF14-C94A-BD53-9D70560F3F74}"/>
              </a:ext>
            </a:extLst>
          </p:cNvPr>
          <p:cNvSpPr>
            <a:spLocks noGrp="1" noChangeArrowheads="1"/>
          </p:cNvSpPr>
          <p:nvPr>
            <p:ph type="sldNum" sz="quarter" idx="5"/>
          </p:nvPr>
        </p:nvSpPr>
        <p:spPr>
          <a:ln/>
        </p:spPr>
        <p:txBody>
          <a:bodyPr/>
          <a:lstStyle/>
          <a:p>
            <a:fld id="{D0356BBF-2B15-6147-B38F-020D635A9085}" type="slidenum">
              <a:rPr lang="en-US" altLang="en-US"/>
              <a:pPr/>
              <a:t>20</a:t>
            </a:fld>
            <a:endParaRPr lang="en-US" altLang="en-US"/>
          </a:p>
        </p:txBody>
      </p:sp>
      <p:sp>
        <p:nvSpPr>
          <p:cNvPr id="647170" name="Rectangle 2">
            <a:extLst>
              <a:ext uri="{FF2B5EF4-FFF2-40B4-BE49-F238E27FC236}">
                <a16:creationId xmlns:a16="http://schemas.microsoft.com/office/drawing/2014/main" id="{575DAE89-63CE-0640-9469-D3F8B27F0F15}"/>
              </a:ext>
            </a:extLst>
          </p:cNvPr>
          <p:cNvSpPr>
            <a:spLocks noGrp="1" noRot="1" noChangeAspect="1" noChangeArrowheads="1" noTextEdit="1"/>
          </p:cNvSpPr>
          <p:nvPr>
            <p:ph type="sldImg"/>
          </p:nvPr>
        </p:nvSpPr>
        <p:spPr>
          <a:ln/>
        </p:spPr>
      </p:sp>
      <p:sp>
        <p:nvSpPr>
          <p:cNvPr id="647171" name="Rectangle 3">
            <a:extLst>
              <a:ext uri="{FF2B5EF4-FFF2-40B4-BE49-F238E27FC236}">
                <a16:creationId xmlns:a16="http://schemas.microsoft.com/office/drawing/2014/main" id="{D7CAD935-645F-BD48-9CBA-844475099799}"/>
              </a:ext>
            </a:extLst>
          </p:cNvPr>
          <p:cNvSpPr>
            <a:spLocks noGrp="1" noChangeArrowheads="1"/>
          </p:cNvSpPr>
          <p:nvPr>
            <p:ph type="body" idx="1"/>
          </p:nvPr>
        </p:nvSpPr>
        <p:spPr/>
        <p:txBody>
          <a:bodyPr/>
          <a:lstStyle/>
          <a:p>
            <a:r>
              <a:rPr lang="en-GB" b="1" dirty="0"/>
              <a:t>Emergence of Evidence-Based Practice &amp; RCTs</a:t>
            </a:r>
          </a:p>
          <a:p>
            <a:r>
              <a:rPr lang="en-GB" dirty="0"/>
              <a:t>1970s–1990s: Growth of </a:t>
            </a:r>
            <a:r>
              <a:rPr lang="en-GB" b="1" dirty="0"/>
              <a:t>biomedical research paradigms</a:t>
            </a:r>
            <a:r>
              <a:rPr lang="en-GB" dirty="0"/>
              <a:t> in mental health.</a:t>
            </a:r>
          </a:p>
          <a:p>
            <a:r>
              <a:rPr lang="en-GB" dirty="0"/>
              <a:t>Rise of </a:t>
            </a:r>
            <a:r>
              <a:rPr lang="en-GB" b="1" dirty="0"/>
              <a:t>randomised controlled trials (RCTs)</a:t>
            </a:r>
            <a:r>
              <a:rPr lang="en-GB" dirty="0"/>
              <a:t> as “gold standard” for psychotherapy efficacy.</a:t>
            </a:r>
          </a:p>
          <a:p>
            <a:r>
              <a:rPr lang="en-GB" b="1" dirty="0"/>
              <a:t>NIMH Treatment of Depression Collaborative Research Program (1980s):</a:t>
            </a:r>
            <a:r>
              <a:rPr lang="en-GB" dirty="0"/>
              <a:t> landmark RCT comparing CBT, IPT, pharmacotherapy (Elkin et al., 1989).</a:t>
            </a:r>
          </a:p>
          <a:p>
            <a:r>
              <a:rPr lang="en-GB" dirty="0"/>
              <a:t>Led to </a:t>
            </a:r>
            <a:r>
              <a:rPr lang="en-GB" b="1" dirty="0" err="1"/>
              <a:t>manualisation</a:t>
            </a:r>
            <a:r>
              <a:rPr lang="en-GB" b="1" dirty="0"/>
              <a:t> of therapies</a:t>
            </a:r>
            <a:r>
              <a:rPr lang="en-GB" dirty="0"/>
              <a:t> (e.g., Beck’s CBT manuals).</a:t>
            </a:r>
          </a:p>
          <a:p>
            <a:r>
              <a:rPr lang="en-GB" dirty="0"/>
              <a:t>Growth of </a:t>
            </a:r>
            <a:r>
              <a:rPr lang="en-GB" b="1" dirty="0"/>
              <a:t>clinical guidelines (NICE, APA Division 12 task force)</a:t>
            </a:r>
            <a:r>
              <a:rPr lang="en-GB" dirty="0"/>
              <a:t> based heavily on RCT data.</a:t>
            </a:r>
          </a:p>
          <a:p>
            <a:r>
              <a:rPr lang="en-GB" dirty="0"/>
              <a:t>Criticisms: RCTs can lack ecological validity, privilege short-term, symptom-focused therapies, and marginalise relational/depth-oriented models.</a:t>
            </a:r>
          </a:p>
        </p:txBody>
      </p:sp>
    </p:spTree>
    <p:extLst>
      <p:ext uri="{BB962C8B-B14F-4D97-AF65-F5344CB8AC3E}">
        <p14:creationId xmlns:p14="http://schemas.microsoft.com/office/powerpoint/2010/main" val="31338365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NICE clinical guidelines cover the </a:t>
            </a:r>
            <a:r>
              <a:rPr lang="en-GB" sz="1200" b="1" i="0" kern="1200" dirty="0">
                <a:solidFill>
                  <a:schemeClr val="tx1"/>
                </a:solidFill>
                <a:effectLst/>
                <a:latin typeface="+mn-lt"/>
                <a:ea typeface="+mn-ea"/>
                <a:cs typeface="+mn-cs"/>
              </a:rPr>
              <a:t>NHS</a:t>
            </a:r>
            <a:r>
              <a:rPr lang="en-GB" sz="1200" b="0" i="0" kern="1200" dirty="0">
                <a:solidFill>
                  <a:schemeClr val="tx1"/>
                </a:solidFill>
                <a:effectLst/>
                <a:latin typeface="+mn-lt"/>
                <a:ea typeface="+mn-ea"/>
                <a:cs typeface="+mn-cs"/>
              </a:rPr>
              <a:t> in England, Wales and Northern Ireland.</a:t>
            </a:r>
          </a:p>
          <a:p>
            <a:endParaRPr lang="en-GB" sz="1200" b="0" i="0" kern="1200" dirty="0">
              <a:solidFill>
                <a:schemeClr val="tx1"/>
              </a:solidFill>
              <a:effectLst/>
              <a:latin typeface="+mn-lt"/>
              <a:ea typeface="+mn-ea"/>
              <a:cs typeface="+mn-cs"/>
            </a:endParaRPr>
          </a:p>
          <a:p>
            <a:pPr>
              <a:spcAft>
                <a:spcPts val="600"/>
              </a:spcAft>
              <a:defRPr/>
            </a:pPr>
            <a:r>
              <a:rPr lang="en-GB" sz="1200" kern="1600" dirty="0">
                <a:latin typeface="Arial" panose="020B0604020202020204" pitchFamily="34" charset="0"/>
                <a:cs typeface="Arial" panose="020B0604020202020204" pitchFamily="34" charset="0"/>
              </a:rPr>
              <a:t>We find out what works well in health and social care and write advice about it.</a:t>
            </a:r>
          </a:p>
          <a:p>
            <a:pPr>
              <a:spcAft>
                <a:spcPts val="600"/>
              </a:spcAft>
              <a:defRPr/>
            </a:pPr>
            <a:endParaRPr lang="en-GB" sz="1200" b="1" kern="1600" dirty="0">
              <a:latin typeface="Arial" panose="020B0604020202020204" pitchFamily="34" charset="0"/>
              <a:cs typeface="Times New Roman" panose="02020603050405020304" pitchFamily="18" charset="0"/>
            </a:endParaRPr>
          </a:p>
          <a:p>
            <a:pPr>
              <a:defRPr/>
            </a:pPr>
            <a:r>
              <a:rPr lang="en-GB" sz="1200" kern="1600" dirty="0">
                <a:latin typeface="Arial" panose="020B0604020202020204" pitchFamily="34" charset="0"/>
                <a:ea typeface="Times New Roman" panose="02020603050405020304" pitchFamily="18" charset="0"/>
                <a:cs typeface="Arial" panose="020B0604020202020204" pitchFamily="34" charset="0"/>
              </a:rPr>
              <a:t>The advice says what care and support people using services should have.</a:t>
            </a:r>
            <a:endParaRPr lang="en-GB" sz="1200" dirty="0">
              <a:latin typeface="Arial" panose="020B0604020202020204" pitchFamily="34" charset="0"/>
              <a:cs typeface="Arial" panose="020B0604020202020204" pitchFamily="34" charset="0"/>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NICE guidelines are </a:t>
            </a:r>
            <a:r>
              <a:rPr lang="en-GB" sz="1200" b="1" i="0" kern="1200" dirty="0">
                <a:solidFill>
                  <a:schemeClr val="tx1"/>
                </a:solidFill>
                <a:effectLst/>
                <a:latin typeface="+mn-lt"/>
                <a:ea typeface="+mn-ea"/>
                <a:cs typeface="+mn-cs"/>
              </a:rPr>
              <a:t>evidence-based recommendations for health and care in England</a:t>
            </a:r>
            <a:r>
              <a:rPr lang="en-GB" sz="1200" b="0" i="0" kern="1200" dirty="0">
                <a:solidFill>
                  <a:schemeClr val="tx1"/>
                </a:solidFill>
                <a:effectLst/>
                <a:latin typeface="+mn-lt"/>
                <a:ea typeface="+mn-ea"/>
                <a:cs typeface="+mn-cs"/>
              </a:rPr>
              <a: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They set out the care and services suitable for most people with a specific condition or need, and people in particular circumstances or settings.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Our guidelines help health and social care professionals to: prevent ill health.</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cs typeface="Arial" panose="020B0604020202020204" pitchFamily="34" charset="0"/>
              </a:rPr>
              <a:t>A short list of the main things that can make care and services better for people who need to use them. </a:t>
            </a:r>
            <a:endParaRPr lang="en-GB" dirty="0"/>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Our guidelines are based on the </a:t>
            </a:r>
            <a:r>
              <a:rPr lang="en-GB" sz="1200" b="1" i="0" kern="1200" dirty="0">
                <a:solidFill>
                  <a:schemeClr val="tx1"/>
                </a:solidFill>
                <a:effectLst/>
                <a:latin typeface="+mn-lt"/>
                <a:ea typeface="+mn-ea"/>
                <a:cs typeface="+mn-cs"/>
              </a:rPr>
              <a:t>best</a:t>
            </a:r>
            <a:r>
              <a:rPr lang="en-GB" sz="1200" b="0" i="0" kern="1200" dirty="0">
                <a:solidFill>
                  <a:schemeClr val="tx1"/>
                </a:solidFill>
                <a:effectLst/>
                <a:latin typeface="+mn-lt"/>
                <a:ea typeface="+mn-ea"/>
                <a:cs typeface="+mn-cs"/>
              </a:rPr>
              <a:t> available evidence.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Our recommendations are put together by experts, people using services, carers and the public.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Each guideline is developed according to a process that starts from the topic being chosen and extends to any future guideline updates.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What do we mean by the BEST evidence? </a:t>
            </a:r>
          </a:p>
          <a:p>
            <a:endParaRPr lang="en-GB" dirty="0"/>
          </a:p>
        </p:txBody>
      </p:sp>
      <p:sp>
        <p:nvSpPr>
          <p:cNvPr id="4" name="Slide Number Placeholder 3"/>
          <p:cNvSpPr>
            <a:spLocks noGrp="1"/>
          </p:cNvSpPr>
          <p:nvPr>
            <p:ph type="sldNum" sz="quarter" idx="5"/>
          </p:nvPr>
        </p:nvSpPr>
        <p:spPr/>
        <p:txBody>
          <a:bodyPr/>
          <a:lstStyle/>
          <a:p>
            <a:fld id="{C576AAA8-1D7F-C54D-934B-CD003BBAC40B}" type="slidenum">
              <a:rPr lang="en-GB" smtClean="0"/>
              <a:t>21</a:t>
            </a:fld>
            <a:endParaRPr lang="en-GB"/>
          </a:p>
        </p:txBody>
      </p:sp>
    </p:spTree>
    <p:extLst>
      <p:ext uri="{BB962C8B-B14F-4D97-AF65-F5344CB8AC3E}">
        <p14:creationId xmlns:p14="http://schemas.microsoft.com/office/powerpoint/2010/main" val="32513973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518C588B-1E94-E84D-98D1-72D1D7E9488C}"/>
              </a:ext>
            </a:extLst>
          </p:cNvPr>
          <p:cNvSpPr>
            <a:spLocks noGrp="1" noRot="1" noChangeAspect="1" noTextEdit="1"/>
          </p:cNvSpPr>
          <p:nvPr>
            <p:ph type="sldImg"/>
          </p:nvPr>
        </p:nvSpPr>
        <p:spPr>
          <a:ln/>
        </p:spPr>
      </p:sp>
      <p:sp>
        <p:nvSpPr>
          <p:cNvPr id="30723" name="Notes Placeholder 2">
            <a:extLst>
              <a:ext uri="{FF2B5EF4-FFF2-40B4-BE49-F238E27FC236}">
                <a16:creationId xmlns:a16="http://schemas.microsoft.com/office/drawing/2014/main" id="{0CC81294-8806-CE45-A75E-884938F7F2C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These services are part of a national scheme called Improving Access to Psychological Therapies (IAPT), which was launched by the NHS in 2008. </a:t>
            </a:r>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NICE guidelines recommend a “</a:t>
            </a:r>
            <a:r>
              <a:rPr lang="en-GB" altLang="en-US" b="1" dirty="0">
                <a:latin typeface="Arial" panose="020B0604020202020204" pitchFamily="34" charset="0"/>
                <a:ea typeface="ＭＳ Ｐゴシック" panose="020B0600070205080204" pitchFamily="34" charset="-128"/>
              </a:rPr>
              <a:t>Stepped</a:t>
            </a:r>
            <a:r>
              <a:rPr lang="en-GB" altLang="en-US" dirty="0">
                <a:latin typeface="Arial" panose="020B0604020202020204" pitchFamily="34" charset="0"/>
                <a:ea typeface="ＭＳ Ｐゴシック" panose="020B0600070205080204" pitchFamily="34" charset="-128"/>
              </a:rPr>
              <a:t> Care” approach</a:t>
            </a: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Stepped Care means - Matching the intervention to severity of the disorder</a:t>
            </a:r>
          </a:p>
          <a:p>
            <a:r>
              <a:rPr lang="en-GB" altLang="en-US" dirty="0">
                <a:latin typeface="Arial" panose="020B0604020202020204" pitchFamily="34" charset="0"/>
                <a:ea typeface="ＭＳ Ｐゴシック" panose="020B0600070205080204" pitchFamily="34" charset="-128"/>
              </a:rPr>
              <a:t>    - Offering </a:t>
            </a:r>
            <a:r>
              <a:rPr lang="en-GB" altLang="en-US" dirty="0" err="1">
                <a:latin typeface="Arial" panose="020B0604020202020204" pitchFamily="34" charset="0"/>
                <a:ea typeface="ＭＳ Ｐゴシック" panose="020B0600070205080204" pitchFamily="34" charset="-128"/>
              </a:rPr>
              <a:t>pt</a:t>
            </a:r>
            <a:r>
              <a:rPr lang="en-GB" altLang="en-US" dirty="0">
                <a:latin typeface="Arial" panose="020B0604020202020204" pitchFamily="34" charset="0"/>
                <a:ea typeface="ＭＳ Ｐゴシック" panose="020B0600070205080204" pitchFamily="34" charset="-128"/>
              </a:rPr>
              <a:t> least invasive/intervention appropriate</a:t>
            </a:r>
          </a:p>
          <a:p>
            <a:r>
              <a:rPr lang="en-GB" altLang="en-US" dirty="0">
                <a:latin typeface="Arial" panose="020B0604020202020204" pitchFamily="34" charset="0"/>
                <a:ea typeface="ＭＳ Ｐゴシック" panose="020B0600070205080204" pitchFamily="34" charset="-128"/>
              </a:rPr>
              <a:t>   - Having the ability to step up or down the intervention if appropriate</a:t>
            </a:r>
          </a:p>
          <a:p>
            <a:endParaRPr lang="en-GB" altLang="en-US" dirty="0">
              <a:latin typeface="Arial" panose="020B0604020202020204" pitchFamily="34" charset="0"/>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4712A933-E5AC-2147-A2CD-4B65212AF10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B8361F4B-B2C3-6744-B27B-1F34237C7B69}" type="slidenum">
              <a:rPr lang="en-US" altLang="en-US" sz="1200"/>
              <a:pPr/>
              <a:t>22</a:t>
            </a:fld>
            <a:endParaRPr lang="en-US" altLang="en-US" sz="12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Arial" panose="020B0604020202020204" pitchFamily="34" charset="0"/>
                <a:ea typeface="ＭＳ Ｐゴシック" panose="020B0600070205080204" pitchFamily="34" charset="-128"/>
              </a:rPr>
              <a:t>NICE guidelines recommend a “Stepped Care” approach</a:t>
            </a: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Stepped Care means - Matching the intervention to severity of the disorder</a:t>
            </a:r>
          </a:p>
          <a:p>
            <a:r>
              <a:rPr lang="en-GB" altLang="en-US" dirty="0">
                <a:latin typeface="Arial" panose="020B0604020202020204" pitchFamily="34" charset="0"/>
                <a:ea typeface="ＭＳ Ｐゴシック" panose="020B0600070205080204" pitchFamily="34" charset="-128"/>
              </a:rPr>
              <a:t>    - Offering </a:t>
            </a:r>
            <a:r>
              <a:rPr lang="en-GB" altLang="en-US" dirty="0" err="1">
                <a:latin typeface="Arial" panose="020B0604020202020204" pitchFamily="34" charset="0"/>
                <a:ea typeface="ＭＳ Ｐゴシック" panose="020B0600070205080204" pitchFamily="34" charset="-128"/>
              </a:rPr>
              <a:t>pt</a:t>
            </a:r>
            <a:r>
              <a:rPr lang="en-GB" altLang="en-US" dirty="0">
                <a:latin typeface="Arial" panose="020B0604020202020204" pitchFamily="34" charset="0"/>
                <a:ea typeface="ＭＳ Ｐゴシック" panose="020B0600070205080204" pitchFamily="34" charset="-128"/>
              </a:rPr>
              <a:t> least invasive/intervention appropriate</a:t>
            </a:r>
          </a:p>
          <a:p>
            <a:r>
              <a:rPr lang="en-GB" altLang="en-US" dirty="0">
                <a:latin typeface="Arial" panose="020B0604020202020204" pitchFamily="34" charset="0"/>
                <a:ea typeface="ＭＳ Ｐゴシック" panose="020B0600070205080204" pitchFamily="34" charset="-128"/>
              </a:rPr>
              <a:t>   - Having the ability to step up or down the intervention if appropriate</a:t>
            </a:r>
          </a:p>
          <a:p>
            <a:endParaRPr lang="en-GB" dirty="0"/>
          </a:p>
          <a:p>
            <a:endParaRPr lang="en-GB" dirty="0"/>
          </a:p>
          <a:p>
            <a:r>
              <a:rPr lang="en-GB" b="1" dirty="0"/>
              <a:t>ANY EXPERIENCES ON MENTAL CARE ON THE NHS</a:t>
            </a:r>
          </a:p>
          <a:p>
            <a:endParaRPr lang="en-GB" dirty="0"/>
          </a:p>
          <a:p>
            <a:endParaRPr lang="en-GB" dirty="0"/>
          </a:p>
        </p:txBody>
      </p:sp>
      <p:sp>
        <p:nvSpPr>
          <p:cNvPr id="4" name="Slide Number Placeholder 3"/>
          <p:cNvSpPr>
            <a:spLocks noGrp="1"/>
          </p:cNvSpPr>
          <p:nvPr>
            <p:ph type="sldNum" sz="quarter" idx="5"/>
          </p:nvPr>
        </p:nvSpPr>
        <p:spPr/>
        <p:txBody>
          <a:bodyPr/>
          <a:lstStyle/>
          <a:p>
            <a:fld id="{C576AAA8-1D7F-C54D-934B-CD003BBAC40B}" type="slidenum">
              <a:rPr lang="en-GB" smtClean="0"/>
              <a:t>23</a:t>
            </a:fld>
            <a:endParaRPr lang="en-GB"/>
          </a:p>
        </p:txBody>
      </p:sp>
    </p:spTree>
    <p:extLst>
      <p:ext uri="{BB962C8B-B14F-4D97-AF65-F5344CB8AC3E}">
        <p14:creationId xmlns:p14="http://schemas.microsoft.com/office/powerpoint/2010/main" val="3810744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McLeod recognizes that behavioural / CBT traditions have built stronger quantitative evidence bases: RCTs, systematic reviews, manualized interventions. </a:t>
            </a:r>
          </a:p>
          <a:p>
            <a:pPr marL="171450" indent="-171450">
              <a:buFont typeface="Arial" panose="020B0604020202020204" pitchFamily="34" charset="0"/>
              <a:buChar char="•"/>
            </a:pPr>
            <a:r>
              <a:rPr lang="en-GB" dirty="0"/>
              <a:t>These are </a:t>
            </a:r>
            <a:r>
              <a:rPr lang="en-GB" dirty="0" err="1"/>
              <a:t>favored</a:t>
            </a:r>
            <a:r>
              <a:rPr lang="en-GB" dirty="0"/>
              <a:t> in many research‐funding, policy and governance systems. </a:t>
            </a:r>
          </a:p>
          <a:p>
            <a:pPr marL="171450" indent="-171450">
              <a:buFont typeface="Arial" panose="020B0604020202020204" pitchFamily="34" charset="0"/>
              <a:buChar char="•"/>
            </a:pPr>
            <a:r>
              <a:rPr lang="en-GB"/>
              <a:t>However</a:t>
            </a:r>
            <a:r>
              <a:rPr lang="en-GB" dirty="0"/>
              <a:t>, McLeod also critiques over‐reliance on just those methods, and how some methodologies suited to behavioural modalities may marginalize questions humanistic or psychoanalytic schools think important (meaning, process, subjectivity</a:t>
            </a:r>
          </a:p>
          <a:p>
            <a:pPr marL="171450" indent="-171450">
              <a:buFont typeface="Arial" panose="020B0604020202020204" pitchFamily="34" charset="0"/>
              <a:buChar char="•"/>
            </a:pPr>
            <a:r>
              <a:rPr lang="en-GB" dirty="0"/>
              <a:t> this means many therapists using CBT or behavioural methods work under constraints of protocol, manual, fidelity; tracking of symptoms; more structured therapy; perhaps less flexibility. </a:t>
            </a:r>
          </a:p>
          <a:p>
            <a:pPr marL="171450" indent="-171450">
              <a:buFont typeface="Arial" panose="020B0604020202020204" pitchFamily="34" charset="0"/>
              <a:buChar char="•"/>
            </a:pPr>
            <a:r>
              <a:rPr lang="en-GB" dirty="0"/>
              <a:t>But also greater legitimacy, more widespread availability, clearer pathways to evidence‐based practice. </a:t>
            </a:r>
          </a:p>
          <a:p>
            <a:pPr marL="171450" indent="-171450">
              <a:buFont typeface="Arial" panose="020B0604020202020204" pitchFamily="34" charset="0"/>
              <a:buChar char="•"/>
            </a:pPr>
            <a:r>
              <a:rPr lang="en-GB" dirty="0"/>
              <a:t>McLeod also argues for integration: behavioural methods can benefit from incorporating relational, process, client feedback, narrative elements.</a:t>
            </a:r>
            <a:endParaRPr lang="en-US" dirty="0"/>
          </a:p>
        </p:txBody>
      </p:sp>
      <p:sp>
        <p:nvSpPr>
          <p:cNvPr id="4" name="Slide Number Placeholder 3"/>
          <p:cNvSpPr>
            <a:spLocks noGrp="1"/>
          </p:cNvSpPr>
          <p:nvPr>
            <p:ph type="sldNum" sz="quarter" idx="5"/>
          </p:nvPr>
        </p:nvSpPr>
        <p:spPr/>
        <p:txBody>
          <a:bodyPr/>
          <a:lstStyle/>
          <a:p>
            <a:fld id="{4A7965BD-3B0B-4313-A210-BD7444BA31CE}" type="slidenum">
              <a:rPr lang="en-GB" smtClean="0"/>
              <a:t>24</a:t>
            </a:fld>
            <a:endParaRPr lang="en-GB"/>
          </a:p>
        </p:txBody>
      </p:sp>
    </p:spTree>
    <p:extLst>
      <p:ext uri="{BB962C8B-B14F-4D97-AF65-F5344CB8AC3E}">
        <p14:creationId xmlns:p14="http://schemas.microsoft.com/office/powerpoint/2010/main" val="8203475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546490C-43DD-AA4C-A1A2-F0AB6C4AF81E}"/>
              </a:ext>
            </a:extLst>
          </p:cNvPr>
          <p:cNvSpPr>
            <a:spLocks noGrp="1" noChangeArrowheads="1"/>
          </p:cNvSpPr>
          <p:nvPr>
            <p:ph type="sldNum" sz="quarter" idx="5"/>
          </p:nvPr>
        </p:nvSpPr>
        <p:spPr>
          <a:ln/>
        </p:spPr>
        <p:txBody>
          <a:bodyPr/>
          <a:lstStyle/>
          <a:p>
            <a:fld id="{8DD20D7D-36F0-4248-8527-04E4A5E0DEE6}" type="slidenum">
              <a:rPr lang="en-US" altLang="en-US"/>
              <a:pPr/>
              <a:t>25</a:t>
            </a:fld>
            <a:endParaRPr lang="en-US" altLang="en-US"/>
          </a:p>
        </p:txBody>
      </p:sp>
      <p:sp>
        <p:nvSpPr>
          <p:cNvPr id="637954" name="Rectangle 2">
            <a:extLst>
              <a:ext uri="{FF2B5EF4-FFF2-40B4-BE49-F238E27FC236}">
                <a16:creationId xmlns:a16="http://schemas.microsoft.com/office/drawing/2014/main" id="{421CE89F-355D-224A-ADA9-48000385E005}"/>
              </a:ext>
            </a:extLst>
          </p:cNvPr>
          <p:cNvSpPr>
            <a:spLocks noGrp="1" noRot="1" noChangeAspect="1" noChangeArrowheads="1" noTextEdit="1"/>
          </p:cNvSpPr>
          <p:nvPr>
            <p:ph type="sldImg"/>
          </p:nvPr>
        </p:nvSpPr>
        <p:spPr>
          <a:ln/>
        </p:spPr>
      </p:sp>
      <p:sp>
        <p:nvSpPr>
          <p:cNvPr id="637955" name="Rectangle 3">
            <a:extLst>
              <a:ext uri="{FF2B5EF4-FFF2-40B4-BE49-F238E27FC236}">
                <a16:creationId xmlns:a16="http://schemas.microsoft.com/office/drawing/2014/main" id="{578FF808-9938-954E-BD08-545E59586131}"/>
              </a:ext>
            </a:extLst>
          </p:cNvPr>
          <p:cNvSpPr>
            <a:spLocks noGrp="1" noChangeArrowheads="1"/>
          </p:cNvSpPr>
          <p:nvPr>
            <p:ph type="body" idx="1"/>
          </p:nvPr>
        </p:nvSpPr>
        <p:spPr/>
        <p:txBody>
          <a:bodyPr/>
          <a:lstStyle/>
          <a:p>
            <a:r>
              <a:rPr lang="en-US" altLang="en-US" dirty="0"/>
              <a:t>Doctors with Missionary </a:t>
            </a:r>
            <a:r>
              <a:rPr lang="en-US" altLang="en-US" dirty="0" err="1"/>
              <a:t>zealor</a:t>
            </a:r>
            <a:r>
              <a:rPr lang="en-US" altLang="en-US" dirty="0"/>
              <a:t> con men </a:t>
            </a:r>
          </a:p>
          <a:p>
            <a:endParaRPr lang="en-US" altLang="en-US" dirty="0"/>
          </a:p>
          <a:p>
            <a:r>
              <a:rPr lang="en-US" altLang="en-US" dirty="0"/>
              <a:t>What’s the difference in this guy and this guy?</a:t>
            </a:r>
          </a:p>
        </p:txBody>
      </p:sp>
    </p:spTree>
    <p:extLst>
      <p:ext uri="{BB962C8B-B14F-4D97-AF65-F5344CB8AC3E}">
        <p14:creationId xmlns:p14="http://schemas.microsoft.com/office/powerpoint/2010/main" val="24850995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knowledge that is acquired independently of any particular experience</a:t>
            </a:r>
            <a:r>
              <a:rPr lang="en-GB" sz="1200" b="0" i="0" kern="1200" dirty="0">
                <a:solidFill>
                  <a:schemeClr val="tx1"/>
                </a:solidFill>
                <a:effectLst/>
                <a:latin typeface="+mn-lt"/>
                <a:ea typeface="+mn-ea"/>
                <a:cs typeface="+mn-cs"/>
              </a:rPr>
              <a:t>, as opposed to a posteriori knowledge, which is derived from experience.</a:t>
            </a:r>
            <a:endParaRPr lang="en-GB" dirty="0"/>
          </a:p>
        </p:txBody>
      </p:sp>
      <p:sp>
        <p:nvSpPr>
          <p:cNvPr id="4" name="Slide Number Placeholder 3"/>
          <p:cNvSpPr>
            <a:spLocks noGrp="1"/>
          </p:cNvSpPr>
          <p:nvPr>
            <p:ph type="sldNum" sz="quarter" idx="5"/>
          </p:nvPr>
        </p:nvSpPr>
        <p:spPr/>
        <p:txBody>
          <a:bodyPr/>
          <a:lstStyle/>
          <a:p>
            <a:fld id="{C576AAA8-1D7F-C54D-934B-CD003BBAC40B}" type="slidenum">
              <a:rPr lang="en-GB" smtClean="0"/>
              <a:t>26</a:t>
            </a:fld>
            <a:endParaRPr lang="en-GB"/>
          </a:p>
        </p:txBody>
      </p:sp>
    </p:spTree>
    <p:extLst>
      <p:ext uri="{BB962C8B-B14F-4D97-AF65-F5344CB8AC3E}">
        <p14:creationId xmlns:p14="http://schemas.microsoft.com/office/powerpoint/2010/main" val="912169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culture of </a:t>
            </a:r>
            <a:r>
              <a:rPr lang="en-GB" dirty="0" err="1"/>
              <a:t>efficiacy</a:t>
            </a:r>
            <a:r>
              <a:rPr lang="en-GB" dirty="0"/>
              <a:t>, but also oversight. </a:t>
            </a:r>
          </a:p>
          <a:p>
            <a:endParaRPr lang="en-GB" dirty="0"/>
          </a:p>
          <a:p>
            <a:r>
              <a:rPr lang="en-GB" dirty="0"/>
              <a:t>A means of holding practitioners to a standard of service. </a:t>
            </a:r>
          </a:p>
          <a:p>
            <a:endParaRPr lang="en-GB" dirty="0"/>
          </a:p>
          <a:p>
            <a:r>
              <a:rPr lang="en-GB" sz="1200" b="1" i="1" u="sng" dirty="0"/>
              <a:t>Research</a:t>
            </a:r>
            <a:r>
              <a:rPr lang="en-GB" sz="1200" dirty="0"/>
              <a:t> is important for clients, for practitioners and </a:t>
            </a:r>
            <a:r>
              <a:rPr lang="en-GB" sz="1200" i="1" dirty="0"/>
              <a:t>politically</a:t>
            </a:r>
            <a:r>
              <a:rPr lang="en-GB" sz="1200" dirty="0"/>
              <a:t> to continue to </a:t>
            </a:r>
            <a:r>
              <a:rPr lang="en-GB" sz="1200" u="sng" dirty="0"/>
              <a:t>demonstrate</a:t>
            </a:r>
            <a:r>
              <a:rPr lang="en-GB" sz="1200" dirty="0"/>
              <a:t> that counselling changes lives. </a:t>
            </a:r>
          </a:p>
          <a:p>
            <a:pPr marL="0" indent="0">
              <a:buNone/>
            </a:pPr>
            <a:endParaRPr lang="en-GB" sz="1200" dirty="0"/>
          </a:p>
          <a:p>
            <a:r>
              <a:rPr lang="en-GB" sz="1200" b="1" i="1" u="sng" dirty="0"/>
              <a:t>Research</a:t>
            </a:r>
            <a:r>
              <a:rPr lang="en-GB" sz="1200" dirty="0"/>
              <a:t> provides </a:t>
            </a:r>
            <a:r>
              <a:rPr lang="en-GB" sz="1200" u="sng" dirty="0"/>
              <a:t>evidence</a:t>
            </a:r>
            <a:r>
              <a:rPr lang="en-GB" sz="1200" dirty="0"/>
              <a:t> for the range of issues where therapy can be effective and the positive outcomes for clients.</a:t>
            </a:r>
          </a:p>
          <a:p>
            <a:endParaRPr lang="en-GB" dirty="0"/>
          </a:p>
        </p:txBody>
      </p:sp>
      <p:sp>
        <p:nvSpPr>
          <p:cNvPr id="4" name="Slide Number Placeholder 3"/>
          <p:cNvSpPr>
            <a:spLocks noGrp="1"/>
          </p:cNvSpPr>
          <p:nvPr>
            <p:ph type="sldNum" sz="quarter" idx="5"/>
          </p:nvPr>
        </p:nvSpPr>
        <p:spPr/>
        <p:txBody>
          <a:bodyPr/>
          <a:lstStyle/>
          <a:p>
            <a:fld id="{A9B54328-7E70-4B6A-B71F-BFCC996DFEBA}" type="slidenum">
              <a:rPr lang="en-GB" smtClean="0"/>
              <a:t>27</a:t>
            </a:fld>
            <a:endParaRPr lang="en-GB" dirty="0"/>
          </a:p>
        </p:txBody>
      </p:sp>
    </p:spTree>
    <p:extLst>
      <p:ext uri="{BB962C8B-B14F-4D97-AF65-F5344CB8AC3E}">
        <p14:creationId xmlns:p14="http://schemas.microsoft.com/office/powerpoint/2010/main" val="33887632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a:extLst>
            <a:ext uri="{FF2B5EF4-FFF2-40B4-BE49-F238E27FC236}">
              <a16:creationId xmlns:a16="http://schemas.microsoft.com/office/drawing/2014/main" id="{66CBD565-26A0-A146-6B18-929200E457E8}"/>
            </a:ext>
          </a:extLst>
        </p:cNvPr>
        <p:cNvGrpSpPr/>
        <p:nvPr/>
      </p:nvGrpSpPr>
      <p:grpSpPr>
        <a:xfrm>
          <a:off x="0" y="0"/>
          <a:ext cx="0" cy="0"/>
          <a:chOff x="0" y="0"/>
          <a:chExt cx="0" cy="0"/>
        </a:xfrm>
      </p:grpSpPr>
      <p:sp>
        <p:nvSpPr>
          <p:cNvPr id="162" name="Google Shape;162;p12:notes">
            <a:extLst>
              <a:ext uri="{FF2B5EF4-FFF2-40B4-BE49-F238E27FC236}">
                <a16:creationId xmlns:a16="http://schemas.microsoft.com/office/drawing/2014/main" id="{7AB063CF-AF45-AFD7-A11D-041BE3D1808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3" name="Google Shape;163;p12:notes">
            <a:extLst>
              <a:ext uri="{FF2B5EF4-FFF2-40B4-BE49-F238E27FC236}">
                <a16:creationId xmlns:a16="http://schemas.microsoft.com/office/drawing/2014/main" id="{179047CB-C1EC-BC3D-9C70-0FC5E3914EB1}"/>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r>
              <a:rPr lang="en-GB" dirty="0">
                <a:solidFill>
                  <a:schemeClr val="dk1"/>
                </a:solidFill>
                <a:latin typeface="Calibri"/>
                <a:ea typeface="Calibri"/>
                <a:cs typeface="Calibri"/>
              </a:rPr>
              <a:t>Then  behaviourism ….</a:t>
            </a:r>
            <a:endParaRPr lang="en-GB" dirty="0">
              <a:solidFill>
                <a:schemeClr val="dk1"/>
              </a:solidFill>
              <a:latin typeface="Calibri"/>
              <a:ea typeface="Calibri"/>
              <a:cs typeface="Calibri"/>
              <a:sym typeface="Calibri"/>
            </a:endParaRPr>
          </a:p>
          <a:p>
            <a:endParaRPr lang="en-GB" dirty="0">
              <a:solidFill>
                <a:schemeClr val="dk1"/>
              </a:solidFill>
              <a:latin typeface="Calibri"/>
              <a:ea typeface="Calibri"/>
              <a:cs typeface="Calibri"/>
              <a:sym typeface="Calibri"/>
            </a:endParaRPr>
          </a:p>
          <a:p>
            <a:r>
              <a:rPr lang="en-GB" sz="1200" b="0" i="0" dirty="0">
                <a:solidFill>
                  <a:schemeClr val="dk1"/>
                </a:solidFill>
                <a:latin typeface="Calibri"/>
                <a:ea typeface="Calibri"/>
                <a:cs typeface="Calibri"/>
                <a:sym typeface="Calibri"/>
              </a:rPr>
              <a:t>Since the mid 1990s, psychotherapeutic research has been centred around evidence based practice. What works, what doesn’t in a clinical setting.</a:t>
            </a:r>
            <a:r>
              <a:rPr lang="en-GB" dirty="0">
                <a:solidFill>
                  <a:schemeClr val="dk1"/>
                </a:solidFill>
                <a:latin typeface="Calibri"/>
                <a:ea typeface="Calibri"/>
                <a:cs typeface="Calibri"/>
                <a:sym typeface="Calibri"/>
              </a:rPr>
              <a:t> </a:t>
            </a:r>
            <a:endParaRPr dirty="0">
              <a:cs typeface="Calibri"/>
            </a:endParaRPr>
          </a:p>
          <a:p>
            <a:pPr marL="0" lvl="0" indent="0" algn="l" rtl="0">
              <a:spcBef>
                <a:spcPts val="0"/>
              </a:spcBef>
              <a:spcAft>
                <a:spcPts val="0"/>
              </a:spcAft>
              <a:buNone/>
            </a:pPr>
            <a:endParaRPr sz="1200" b="0" i="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200"/>
              <a:buFont typeface="Calibri"/>
              <a:buNone/>
            </a:pPr>
            <a:r>
              <a:rPr lang="en-GB" dirty="0"/>
              <a:t>Statistical outcomes provide </a:t>
            </a:r>
            <a:r>
              <a:rPr lang="en-GB" b="1" dirty="0"/>
              <a:t>evidence</a:t>
            </a:r>
            <a:r>
              <a:rPr lang="en-GB" dirty="0"/>
              <a:t> for professional practice (e.g. counselling, psychotherapy), which helps to raise</a:t>
            </a:r>
            <a:r>
              <a:rPr lang="en-GB" i="1" dirty="0"/>
              <a:t> objectivity.</a:t>
            </a:r>
            <a:endParaRPr sz="1200" b="1" i="0" dirty="0">
              <a:solidFill>
                <a:schemeClr val="dk1"/>
              </a:solidFill>
              <a:latin typeface="Calibri"/>
              <a:ea typeface="Calibri"/>
              <a:cs typeface="Calibri"/>
              <a:sym typeface="Calibri"/>
            </a:endParaRPr>
          </a:p>
          <a:p>
            <a:pPr marL="0" lvl="0" indent="0" algn="l" rtl="0">
              <a:spcBef>
                <a:spcPts val="0"/>
              </a:spcBef>
              <a:spcAft>
                <a:spcPts val="0"/>
              </a:spcAft>
              <a:buNone/>
            </a:pPr>
            <a:endParaRPr sz="1200" dirty="0">
              <a:solidFill>
                <a:schemeClr val="dk1"/>
              </a:solidFill>
              <a:latin typeface="Calibri"/>
              <a:ea typeface="Calibri"/>
              <a:cs typeface="Calibri"/>
              <a:sym typeface="Calibri"/>
            </a:endParaRPr>
          </a:p>
          <a:p>
            <a:pPr marL="0" lvl="0" indent="0" algn="l" rtl="0">
              <a:spcBef>
                <a:spcPts val="0"/>
              </a:spcBef>
              <a:spcAft>
                <a:spcPts val="0"/>
              </a:spcAft>
              <a:buNone/>
            </a:pPr>
            <a:r>
              <a:rPr lang="en-GB" sz="1200" dirty="0">
                <a:solidFill>
                  <a:schemeClr val="dk1"/>
                </a:solidFill>
                <a:latin typeface="Calibri"/>
                <a:ea typeface="Calibri"/>
                <a:cs typeface="Calibri"/>
                <a:sym typeface="Calibri"/>
              </a:rPr>
              <a:t>standardization of practice may benefit the evaluation of relational therapies by policy makers and funding bodies</a:t>
            </a:r>
            <a:endParaRPr dirty="0"/>
          </a:p>
          <a:p>
            <a:pPr marL="0" lvl="0" indent="0" algn="l" rtl="0">
              <a:spcBef>
                <a:spcPts val="0"/>
              </a:spcBef>
              <a:spcAft>
                <a:spcPts val="0"/>
              </a:spcAft>
              <a:buNone/>
            </a:pPr>
            <a:endParaRPr sz="1200" dirty="0">
              <a:solidFill>
                <a:schemeClr val="dk1"/>
              </a:solidFill>
              <a:latin typeface="Calibri"/>
              <a:ea typeface="Calibri"/>
              <a:cs typeface="Calibri"/>
              <a:sym typeface="Calibri"/>
            </a:endParaRPr>
          </a:p>
          <a:p>
            <a:r>
              <a:rPr lang="en-GB" b="1" dirty="0"/>
              <a:t>Policies</a:t>
            </a:r>
            <a:r>
              <a:rPr lang="en-GB" dirty="0"/>
              <a:t> are guided, designed and funded based on research </a:t>
            </a:r>
            <a:endParaRPr lang="en-GB" dirty="0">
              <a:cs typeface="Calibri"/>
            </a:endParaRPr>
          </a:p>
          <a:p>
            <a:pPr marL="0" lvl="0" indent="0" algn="l">
              <a:spcBef>
                <a:spcPts val="0"/>
              </a:spcBef>
              <a:spcAft>
                <a:spcPts val="0"/>
              </a:spcAft>
              <a:buNone/>
            </a:pPr>
            <a:endParaRPr lang="en-GB" dirty="0">
              <a:cs typeface="Calibri"/>
            </a:endParaRPr>
          </a:p>
          <a:p>
            <a:r>
              <a:rPr lang="en-US" b="1" dirty="0">
                <a:solidFill>
                  <a:schemeClr val="dk1"/>
                </a:solidFill>
                <a:latin typeface="Calibri"/>
                <a:ea typeface="Calibri"/>
                <a:cs typeface="Calibri"/>
              </a:rPr>
              <a:t>Identity Wars</a:t>
            </a:r>
            <a:endParaRPr sz="1200" b="1" i="0" dirty="0">
              <a:solidFill>
                <a:schemeClr val="dk1"/>
              </a:solidFill>
              <a:latin typeface="Calibri"/>
              <a:ea typeface="Calibri"/>
              <a:cs typeface="Calibri"/>
              <a:sym typeface="Calibri"/>
            </a:endParaRPr>
          </a:p>
        </p:txBody>
      </p:sp>
      <p:sp>
        <p:nvSpPr>
          <p:cNvPr id="164" name="Google Shape;164;p12:notes">
            <a:extLst>
              <a:ext uri="{FF2B5EF4-FFF2-40B4-BE49-F238E27FC236}">
                <a16:creationId xmlns:a16="http://schemas.microsoft.com/office/drawing/2014/main" id="{1B551386-B828-8A2A-8212-E77C1D810BE5}"/>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28</a:t>
            </a:fld>
            <a:endParaRPr/>
          </a:p>
        </p:txBody>
      </p:sp>
    </p:spTree>
    <p:extLst>
      <p:ext uri="{BB962C8B-B14F-4D97-AF65-F5344CB8AC3E}">
        <p14:creationId xmlns:p14="http://schemas.microsoft.com/office/powerpoint/2010/main" val="2355467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a:extLst>
            <a:ext uri="{FF2B5EF4-FFF2-40B4-BE49-F238E27FC236}">
              <a16:creationId xmlns:a16="http://schemas.microsoft.com/office/drawing/2014/main" id="{0323A861-D707-16C9-834F-F08BC5D4F454}"/>
            </a:ext>
          </a:extLst>
        </p:cNvPr>
        <p:cNvGrpSpPr/>
        <p:nvPr/>
      </p:nvGrpSpPr>
      <p:grpSpPr>
        <a:xfrm>
          <a:off x="0" y="0"/>
          <a:ext cx="0" cy="0"/>
          <a:chOff x="0" y="0"/>
          <a:chExt cx="0" cy="0"/>
        </a:xfrm>
      </p:grpSpPr>
      <p:sp>
        <p:nvSpPr>
          <p:cNvPr id="342" name="Google Shape;342;p35:notes">
            <a:extLst>
              <a:ext uri="{FF2B5EF4-FFF2-40B4-BE49-F238E27FC236}">
                <a16:creationId xmlns:a16="http://schemas.microsoft.com/office/drawing/2014/main" id="{E2E5608F-BC11-6E99-1ABE-B806CE3B9194}"/>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3" name="Google Shape;343;p35:notes">
            <a:extLst>
              <a:ext uri="{FF2B5EF4-FFF2-40B4-BE49-F238E27FC236}">
                <a16:creationId xmlns:a16="http://schemas.microsoft.com/office/drawing/2014/main" id="{E3D663A9-9703-0B4C-D2EA-DAD35C16949B}"/>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Government funded research favours EBP favours RCT/Quants/CORE</a:t>
            </a:r>
          </a:p>
          <a:p>
            <a:pPr marL="0" lvl="0" indent="0" algn="l" rtl="0">
              <a:spcBef>
                <a:spcPts val="0"/>
              </a:spcBef>
              <a:spcAft>
                <a:spcPts val="0"/>
              </a:spcAft>
              <a:buNone/>
            </a:pPr>
            <a:endParaRPr lang="en-GB" dirty="0"/>
          </a:p>
          <a:p>
            <a:r>
              <a:rPr lang="en-GB" b="1" dirty="0"/>
              <a:t>NICE Guidelines &amp; the Dominance of CBT/EMDR</a:t>
            </a:r>
          </a:p>
          <a:p>
            <a:r>
              <a:rPr lang="en-GB" dirty="0"/>
              <a:t>NICE guidelines (UK): heavily RCT-driven, privilege therapies with </a:t>
            </a:r>
            <a:r>
              <a:rPr lang="en-GB" b="1" dirty="0"/>
              <a:t>quantifiable short-term symptom reduction</a:t>
            </a:r>
            <a:r>
              <a:rPr lang="en-GB" dirty="0"/>
              <a:t>.</a:t>
            </a:r>
          </a:p>
          <a:p>
            <a:r>
              <a:rPr lang="en-GB" dirty="0"/>
              <a:t>CBT → rapidly expanded due to its alignment with RCT methodology, structured manuals, and outcome measurement.</a:t>
            </a:r>
          </a:p>
          <a:p>
            <a:r>
              <a:rPr lang="en-GB" dirty="0"/>
              <a:t>EMDR → evidence base built around trauma/PTSD → NICE endorsement gave it international legitimacy.</a:t>
            </a:r>
          </a:p>
          <a:p>
            <a:r>
              <a:rPr lang="en-GB" b="1" dirty="0"/>
              <a:t>Result:</a:t>
            </a:r>
            <a:r>
              <a:rPr lang="en-GB" dirty="0"/>
              <a:t> NHS and publicly funded services overwhelmingly prioritise CBT/EMDR (e.g., IAPT rollout in 2008, Layard &amp; Clark, 2014).</a:t>
            </a:r>
          </a:p>
          <a:p>
            <a:pPr marL="0" lvl="0" indent="0" algn="l" rtl="0">
              <a:spcBef>
                <a:spcPts val="0"/>
              </a:spcBef>
              <a:spcAft>
                <a:spcPts val="0"/>
              </a:spcAft>
              <a:buNone/>
            </a:pPr>
            <a:endParaRPr lang="en-GB" dirty="0"/>
          </a:p>
        </p:txBody>
      </p:sp>
      <p:sp>
        <p:nvSpPr>
          <p:cNvPr id="344" name="Google Shape;344;p35:notes">
            <a:extLst>
              <a:ext uri="{FF2B5EF4-FFF2-40B4-BE49-F238E27FC236}">
                <a16:creationId xmlns:a16="http://schemas.microsoft.com/office/drawing/2014/main" id="{FA2A0D0C-9CDD-6F24-83DD-BE38E69DEA51}"/>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29</a:t>
            </a:fld>
            <a:endParaRPr/>
          </a:p>
        </p:txBody>
      </p:sp>
    </p:spTree>
    <p:extLst>
      <p:ext uri="{BB962C8B-B14F-4D97-AF65-F5344CB8AC3E}">
        <p14:creationId xmlns:p14="http://schemas.microsoft.com/office/powerpoint/2010/main" val="7742438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Tensions Between Therapeutic Values &amp; Research Imperatives</a:t>
            </a:r>
          </a:p>
          <a:p>
            <a:pPr marL="0" indent="0">
              <a:lnSpc>
                <a:spcPct val="100000"/>
              </a:lnSpc>
              <a:spcBef>
                <a:spcPts val="0"/>
              </a:spcBef>
              <a:buNone/>
              <a:defRPr/>
            </a:pPr>
            <a:endParaRPr lang="en-GB" dirty="0"/>
          </a:p>
          <a:p>
            <a:pPr>
              <a:lnSpc>
                <a:spcPct val="100000"/>
              </a:lnSpc>
              <a:spcBef>
                <a:spcPts val="0"/>
              </a:spcBef>
              <a:defRPr/>
            </a:pPr>
            <a:r>
              <a:rPr lang="en-GB" dirty="0"/>
              <a:t>Disputes about the ‘nature’ of the field has replaced internal disputes about theory</a:t>
            </a:r>
          </a:p>
          <a:p>
            <a:endParaRPr lang="en-GB" b="1" dirty="0"/>
          </a:p>
          <a:p>
            <a:r>
              <a:rPr lang="en-GB" b="1" dirty="0"/>
              <a:t>Therapeutic values</a:t>
            </a:r>
            <a:r>
              <a:rPr lang="en-GB" dirty="0"/>
              <a:t>:</a:t>
            </a:r>
          </a:p>
          <a:p>
            <a:pPr lvl="1"/>
            <a:r>
              <a:rPr lang="en-GB" dirty="0"/>
              <a:t>Subjectivity, relational depth, context, meaning, uniqueness.</a:t>
            </a:r>
          </a:p>
          <a:p>
            <a:r>
              <a:rPr lang="en-GB" b="1" dirty="0"/>
              <a:t>Research imperatives</a:t>
            </a:r>
            <a:r>
              <a:rPr lang="en-GB" dirty="0"/>
              <a:t>:</a:t>
            </a:r>
          </a:p>
          <a:p>
            <a:pPr lvl="1"/>
            <a:r>
              <a:rPr lang="en-GB" dirty="0"/>
              <a:t>Objectivity, generalisability, replicability, measurement.</a:t>
            </a:r>
          </a:p>
          <a:p>
            <a:r>
              <a:rPr lang="en-GB" dirty="0"/>
              <a:t>Core tensions:</a:t>
            </a:r>
          </a:p>
          <a:p>
            <a:pPr lvl="1"/>
            <a:r>
              <a:rPr lang="en-GB" dirty="0"/>
              <a:t>Relationship vs. technique: alliance is strongest predictor of outcome, but less measurable than manualised protocols (</a:t>
            </a:r>
            <a:r>
              <a:rPr lang="en-GB" dirty="0" err="1"/>
              <a:t>Wampold</a:t>
            </a:r>
            <a:r>
              <a:rPr lang="en-GB" dirty="0"/>
              <a:t>, 2015).</a:t>
            </a:r>
          </a:p>
          <a:p>
            <a:pPr lvl="1"/>
            <a:r>
              <a:rPr lang="en-GB" dirty="0"/>
              <a:t>Depth vs. efficiency: long-term therapy often devalued in policy.</a:t>
            </a:r>
          </a:p>
          <a:p>
            <a:pPr lvl="1"/>
            <a:r>
              <a:rPr lang="en-GB" dirty="0"/>
              <a:t>Lived experience vs. symptom checklists: outcome measures may miss transformative, existential change.</a:t>
            </a:r>
          </a:p>
          <a:p>
            <a:r>
              <a:rPr lang="en-GB" dirty="0"/>
              <a:t>Ongoing debates about integration (e.g., pluralistic approaches to research and practice).</a:t>
            </a:r>
          </a:p>
        </p:txBody>
      </p:sp>
      <p:sp>
        <p:nvSpPr>
          <p:cNvPr id="4" name="Slide Number Placeholder 3"/>
          <p:cNvSpPr>
            <a:spLocks noGrp="1"/>
          </p:cNvSpPr>
          <p:nvPr>
            <p:ph type="sldNum" sz="quarter" idx="5"/>
          </p:nvPr>
        </p:nvSpPr>
        <p:spPr/>
        <p:txBody>
          <a:bodyPr/>
          <a:lstStyle/>
          <a:p>
            <a:fld id="{C576AAA8-1D7F-C54D-934B-CD003BBAC40B}" type="slidenum">
              <a:rPr lang="en-GB" smtClean="0"/>
              <a:t>30</a:t>
            </a:fld>
            <a:endParaRPr lang="en-GB"/>
          </a:p>
        </p:txBody>
      </p:sp>
    </p:spTree>
    <p:extLst>
      <p:ext uri="{BB962C8B-B14F-4D97-AF65-F5344CB8AC3E}">
        <p14:creationId xmlns:p14="http://schemas.microsoft.com/office/powerpoint/2010/main" val="413212068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F2F795-4F29-7467-3FC8-B8850DD72D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075AF1-76C3-90AB-95DE-DA3E3ACD3C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7AAFCD-4D78-9D27-3EE6-339F3D8CC3F7}"/>
              </a:ext>
            </a:extLst>
          </p:cNvPr>
          <p:cNvSpPr>
            <a:spLocks noGrp="1"/>
          </p:cNvSpPr>
          <p:nvPr>
            <p:ph type="body" idx="1"/>
          </p:nvPr>
        </p:nvSpPr>
        <p:spPr/>
        <p:txBody>
          <a:bodyPr/>
          <a:lstStyle/>
          <a:p>
            <a:pPr marL="171450" indent="-171450">
              <a:buFont typeface="Arial" panose="020B0604020202020204" pitchFamily="34" charset="0"/>
              <a:buChar char="•"/>
            </a:pPr>
            <a:r>
              <a:rPr lang="en-GB" dirty="0"/>
              <a:t>Humanistic research emphasizes </a:t>
            </a:r>
            <a:r>
              <a:rPr lang="en-GB" b="1" dirty="0"/>
              <a:t>subjective experience, relational depth, authenticity, client agency, and meaning</a:t>
            </a:r>
            <a:r>
              <a:rPr lang="en-GB" dirty="0"/>
              <a:t>, drawing on phenomenology, hermeneutics, dialogical and qualitative traditions.</a:t>
            </a:r>
          </a:p>
          <a:p>
            <a:pPr marL="171450" indent="-171450">
              <a:buFont typeface="Arial" panose="020B0604020202020204" pitchFamily="34" charset="0"/>
              <a:buChar char="•"/>
            </a:pPr>
            <a:r>
              <a:rPr lang="en-GB" dirty="0"/>
              <a:t>Evidence is valued when </a:t>
            </a:r>
            <a:r>
              <a:rPr lang="en-GB" b="1" dirty="0"/>
              <a:t>proximal to therapy itself</a:t>
            </a:r>
            <a:r>
              <a:rPr lang="en-GB" dirty="0"/>
              <a:t>—capturing what happens in sessions, how clients feel, and how the therapeutic relationship unfolds—rather than only distal symptom measures.</a:t>
            </a:r>
          </a:p>
          <a:p>
            <a:pPr marL="171450" indent="-171450">
              <a:buFont typeface="Arial" panose="020B0604020202020204" pitchFamily="34" charset="0"/>
              <a:buChar char="•"/>
            </a:pPr>
            <a:r>
              <a:rPr lang="en-GB" dirty="0"/>
              <a:t>Methodologically, the culture favours </a:t>
            </a:r>
            <a:r>
              <a:rPr lang="en-GB" b="1" dirty="0"/>
              <a:t>mixed methods, qualitative process research, small RCTs, feasibility trials, case studies, and theory-building</a:t>
            </a:r>
            <a:r>
              <a:rPr lang="en-GB" dirty="0"/>
              <a:t> studies that integrate multiple perspectives.</a:t>
            </a:r>
          </a:p>
          <a:p>
            <a:pPr marL="171450" indent="-171450">
              <a:buFont typeface="Arial" panose="020B0604020202020204" pitchFamily="34" charset="0"/>
              <a:buChar char="•"/>
            </a:pPr>
            <a:r>
              <a:rPr lang="en-GB" dirty="0"/>
              <a:t>Key figures and works include </a:t>
            </a:r>
            <a:r>
              <a:rPr lang="en-GB" b="1" dirty="0"/>
              <a:t>Mick Cooper, John McLeod (Pluralistic Counselling and Psychotherapy), Dave Mearns (Relational Depth), existential therapists</a:t>
            </a:r>
            <a:r>
              <a:rPr lang="en-GB" dirty="0"/>
              <a:t>, with texts like </a:t>
            </a:r>
            <a:r>
              <a:rPr lang="en-GB" i="1" dirty="0"/>
              <a:t>Essential Research Findings</a:t>
            </a:r>
            <a:r>
              <a:rPr lang="en-GB" dirty="0"/>
              <a:t>, </a:t>
            </a:r>
            <a:r>
              <a:rPr lang="en-GB" i="1" dirty="0"/>
              <a:t>Working at Relational Depth</a:t>
            </a:r>
            <a:r>
              <a:rPr lang="en-GB" dirty="0"/>
              <a:t>, and studies of school-based counselling.</a:t>
            </a:r>
          </a:p>
          <a:p>
            <a:pPr marL="171450" indent="-171450">
              <a:buFont typeface="Arial" panose="020B0604020202020204" pitchFamily="34" charset="0"/>
              <a:buChar char="•"/>
            </a:pPr>
            <a:r>
              <a:rPr lang="en-GB" dirty="0"/>
              <a:t>Institutionally, humanistic therapy has faced </a:t>
            </a:r>
            <a:r>
              <a:rPr lang="en-GB" b="1" dirty="0"/>
              <a:t>marginalisation in systems privileging RCTs and cost-effectiveness</a:t>
            </a:r>
            <a:r>
              <a:rPr lang="en-GB" dirty="0"/>
              <a:t>, but projects like Cooper’s </a:t>
            </a:r>
            <a:r>
              <a:rPr lang="en-GB" b="1" dirty="0"/>
              <a:t>ETHOS trial</a:t>
            </a:r>
            <a:r>
              <a:rPr lang="en-GB" dirty="0"/>
              <a:t> seek to meet policy standards through long preparatory work and pragmatic trial designs.</a:t>
            </a:r>
          </a:p>
          <a:p>
            <a:pPr marL="171450" indent="-171450">
              <a:buFont typeface="Arial" panose="020B0604020202020204" pitchFamily="34" charset="0"/>
              <a:buChar char="•"/>
            </a:pPr>
            <a:r>
              <a:rPr lang="en-GB" dirty="0"/>
              <a:t>In practice, research influences how humanistic therapists </a:t>
            </a:r>
            <a:r>
              <a:rPr lang="en-GB" b="1" dirty="0"/>
              <a:t>justify and frame their work in policy contexts</a:t>
            </a:r>
            <a:r>
              <a:rPr lang="en-GB" dirty="0"/>
              <a:t>, often stressing personalisation, flexibility, and relational processes, while striving to show legitimacy through outcome studies without losing sight of qualitative, process-based change</a:t>
            </a:r>
          </a:p>
          <a:p>
            <a:pPr marL="171450" indent="-171450">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3BB92FF3-EA3D-000F-1298-447C84828D95}"/>
              </a:ext>
            </a:extLst>
          </p:cNvPr>
          <p:cNvSpPr>
            <a:spLocks noGrp="1"/>
          </p:cNvSpPr>
          <p:nvPr>
            <p:ph type="sldNum" sz="quarter" idx="5"/>
          </p:nvPr>
        </p:nvSpPr>
        <p:spPr/>
        <p:txBody>
          <a:bodyPr/>
          <a:lstStyle/>
          <a:p>
            <a:fld id="{ACA1D91D-5472-403F-9C7B-FAD6F3732D13}" type="slidenum">
              <a:rPr lang="en-GB" smtClean="0"/>
              <a:t>31</a:t>
            </a:fld>
            <a:endParaRPr lang="en-GB"/>
          </a:p>
        </p:txBody>
      </p:sp>
    </p:spTree>
    <p:extLst>
      <p:ext uri="{BB962C8B-B14F-4D97-AF65-F5344CB8AC3E}">
        <p14:creationId xmlns:p14="http://schemas.microsoft.com/office/powerpoint/2010/main" val="7441806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Historically sceptical of positivist, symptom-focused research (emphasising lived experience, relationship, depth).</a:t>
            </a:r>
          </a:p>
          <a:p>
            <a:pPr marL="171450" indent="-171450">
              <a:buFont typeface="Arial" panose="020B0604020202020204" pitchFamily="34" charset="0"/>
              <a:buChar char="•"/>
            </a:pPr>
            <a:r>
              <a:rPr lang="en-GB" b="1" dirty="0"/>
              <a:t>Shift over past two decades</a:t>
            </a:r>
            <a:r>
              <a:rPr lang="en-GB" dirty="0"/>
              <a:t>:</a:t>
            </a:r>
          </a:p>
          <a:p>
            <a:pPr marL="171450" indent="-171450">
              <a:buFont typeface="Arial" panose="020B0604020202020204" pitchFamily="34" charset="0"/>
              <a:buChar char="•"/>
            </a:pPr>
            <a:r>
              <a:rPr lang="en-GB" dirty="0"/>
              <a:t>Recognition that </a:t>
            </a:r>
            <a:r>
              <a:rPr lang="en-GB" i="1" dirty="0"/>
              <a:t>without an evidence base, these modalities risk exclusion</a:t>
            </a:r>
            <a:r>
              <a:rPr lang="en-GB" dirty="0"/>
              <a:t> from mainstream services.</a:t>
            </a:r>
          </a:p>
          <a:p>
            <a:pPr marL="171450" indent="-171450">
              <a:buFont typeface="Arial" panose="020B0604020202020204" pitchFamily="34" charset="0"/>
              <a:buChar char="•"/>
            </a:pPr>
            <a:r>
              <a:rPr lang="en-GB" dirty="0"/>
              <a:t>Development of </a:t>
            </a:r>
            <a:r>
              <a:rPr lang="en-GB" b="1" dirty="0"/>
              <a:t>research consortia &amp; long-term trials</a:t>
            </a:r>
            <a:r>
              <a:rPr lang="en-GB" dirty="0"/>
              <a:t>:</a:t>
            </a:r>
          </a:p>
          <a:p>
            <a:pPr marL="628650" lvl="1" indent="-171450">
              <a:buFont typeface="Arial" panose="020B0604020202020204" pitchFamily="34" charset="0"/>
              <a:buChar char="•"/>
            </a:pPr>
            <a:r>
              <a:rPr lang="en-GB" i="1" dirty="0"/>
              <a:t>Psychodynamic:</a:t>
            </a:r>
            <a:r>
              <a:rPr lang="en-GB" dirty="0"/>
              <a:t> Tavistock Adult Depression Study (Fonagy et al., 2015) → evidence for long-term psychoanalytic therapy.</a:t>
            </a:r>
          </a:p>
          <a:p>
            <a:pPr marL="628650" lvl="1" indent="-171450">
              <a:buFont typeface="Arial" panose="020B0604020202020204" pitchFamily="34" charset="0"/>
              <a:buChar char="•"/>
            </a:pPr>
            <a:r>
              <a:rPr lang="en-GB" i="1" dirty="0"/>
              <a:t>Humanistic:</a:t>
            </a:r>
            <a:r>
              <a:rPr lang="en-GB" dirty="0"/>
              <a:t> Trials of Person-Centred and Experiential Therapies (Elliott et al., 2004; Cooper, 2008).</a:t>
            </a:r>
          </a:p>
          <a:p>
            <a:pPr marL="171450" indent="-171450">
              <a:buFont typeface="Arial" panose="020B0604020202020204" pitchFamily="34" charset="0"/>
              <a:buChar char="•"/>
            </a:pPr>
            <a:r>
              <a:rPr lang="en-GB" dirty="0"/>
              <a:t>Engagement with </a:t>
            </a:r>
            <a:r>
              <a:rPr lang="en-GB" b="1" dirty="0"/>
              <a:t>outcome monitoring (CORE-OM, OQ-45)</a:t>
            </a:r>
            <a:r>
              <a:rPr lang="en-GB" dirty="0"/>
              <a:t> and practice-based evidence as a complement to RCTs.</a:t>
            </a:r>
          </a:p>
          <a:p>
            <a:pPr marL="171450" indent="-171450">
              <a:buFont typeface="Arial" panose="020B0604020202020204" pitchFamily="34" charset="0"/>
              <a:buChar char="•"/>
            </a:pPr>
            <a:r>
              <a:rPr lang="en-GB" dirty="0"/>
              <a:t>Strategic aim: achieve </a:t>
            </a:r>
            <a:r>
              <a:rPr lang="en-GB" b="1" dirty="0"/>
              <a:t>parity of esteem</a:t>
            </a:r>
            <a:r>
              <a:rPr lang="en-GB" dirty="0"/>
              <a:t> with CBT by producing data acceptable to NICE and policy-makers.</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4A7965BD-3B0B-4313-A210-BD7444BA31CE}" type="slidenum">
              <a:rPr lang="en-GB" smtClean="0"/>
              <a:t>32</a:t>
            </a:fld>
            <a:endParaRPr lang="en-GB"/>
          </a:p>
        </p:txBody>
      </p:sp>
    </p:spTree>
    <p:extLst>
      <p:ext uri="{BB962C8B-B14F-4D97-AF65-F5344CB8AC3E}">
        <p14:creationId xmlns:p14="http://schemas.microsoft.com/office/powerpoint/2010/main" val="286252771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a:extLst>
            <a:ext uri="{FF2B5EF4-FFF2-40B4-BE49-F238E27FC236}">
              <a16:creationId xmlns:a16="http://schemas.microsoft.com/office/drawing/2014/main" id="{EE52EB9C-E2CD-3C27-03DB-DB491291D116}"/>
            </a:ext>
          </a:extLst>
        </p:cNvPr>
        <p:cNvGrpSpPr/>
        <p:nvPr/>
      </p:nvGrpSpPr>
      <p:grpSpPr>
        <a:xfrm>
          <a:off x="0" y="0"/>
          <a:ext cx="0" cy="0"/>
          <a:chOff x="0" y="0"/>
          <a:chExt cx="0" cy="0"/>
        </a:xfrm>
      </p:grpSpPr>
      <p:sp>
        <p:nvSpPr>
          <p:cNvPr id="335" name="Google Shape;335;p34:notes">
            <a:extLst>
              <a:ext uri="{FF2B5EF4-FFF2-40B4-BE49-F238E27FC236}">
                <a16:creationId xmlns:a16="http://schemas.microsoft.com/office/drawing/2014/main" id="{6FD74935-1D4C-B8D7-E2F2-8468C4435D92}"/>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6" name="Google Shape;336;p34:notes">
            <a:extLst>
              <a:ext uri="{FF2B5EF4-FFF2-40B4-BE49-F238E27FC236}">
                <a16:creationId xmlns:a16="http://schemas.microsoft.com/office/drawing/2014/main" id="{40921BF9-3680-1395-E19A-E274A8DCF54F}"/>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Identity wars have replaced the paradigms between modalities. </a:t>
            </a:r>
            <a:endParaRPr/>
          </a:p>
          <a:p>
            <a:pPr marL="0" lvl="0" indent="0" algn="l" rtl="0">
              <a:spcBef>
                <a:spcPts val="0"/>
              </a:spcBef>
              <a:spcAft>
                <a:spcPts val="0"/>
              </a:spcAft>
              <a:buNone/>
            </a:pPr>
            <a:endParaRPr/>
          </a:p>
          <a:p>
            <a:pPr marL="0" lvl="0" indent="0" algn="l" rtl="0">
              <a:spcBef>
                <a:spcPts val="0"/>
              </a:spcBef>
              <a:spcAft>
                <a:spcPts val="0"/>
              </a:spcAft>
              <a:buNone/>
            </a:pPr>
            <a:r>
              <a:rPr lang="en-GB"/>
              <a:t>‘Identity’ wars have replaced the ‘paradigms’ wars</a:t>
            </a:r>
            <a:endParaRPr/>
          </a:p>
          <a:p>
            <a:pPr marL="0" lvl="0" indent="0" algn="l" rtl="0">
              <a:spcBef>
                <a:spcPts val="0"/>
              </a:spcBef>
              <a:spcAft>
                <a:spcPts val="0"/>
              </a:spcAft>
              <a:buNone/>
            </a:pPr>
            <a:endParaRPr/>
          </a:p>
          <a:p>
            <a:pPr marL="0" lvl="0" indent="0" algn="l" rtl="0">
              <a:spcBef>
                <a:spcPts val="0"/>
              </a:spcBef>
              <a:spcAft>
                <a:spcPts val="0"/>
              </a:spcAft>
              <a:buNone/>
            </a:pPr>
            <a:r>
              <a:rPr lang="en-GB"/>
              <a:t>Three points of tumult in the field: </a:t>
            </a:r>
            <a:endParaRPr/>
          </a:p>
          <a:p>
            <a:pPr marL="0" lvl="0" indent="0" algn="l" rtl="0">
              <a:spcBef>
                <a:spcPts val="0"/>
              </a:spcBef>
              <a:spcAft>
                <a:spcPts val="0"/>
              </a:spcAft>
              <a:buNone/>
            </a:pPr>
            <a:endParaRPr/>
          </a:p>
          <a:p>
            <a:pPr marL="228600" lvl="0" indent="-228600" algn="l" rtl="0">
              <a:spcBef>
                <a:spcPts val="0"/>
              </a:spcBef>
              <a:spcAft>
                <a:spcPts val="0"/>
              </a:spcAft>
              <a:buClr>
                <a:schemeClr val="dk1"/>
              </a:buClr>
              <a:buSzPts val="1200"/>
              <a:buFont typeface="Calibri"/>
              <a:buAutoNum type="arabicPeriod"/>
            </a:pPr>
            <a:r>
              <a:rPr lang="en-GB"/>
              <a:t>Compliance to and Regulation under NICE guidelines</a:t>
            </a:r>
            <a:endParaRPr/>
          </a:p>
          <a:p>
            <a:pPr marL="228600" lvl="0" indent="-152400" algn="l" rtl="0">
              <a:spcBef>
                <a:spcPts val="0"/>
              </a:spcBef>
              <a:spcAft>
                <a:spcPts val="0"/>
              </a:spcAft>
              <a:buClr>
                <a:schemeClr val="dk1"/>
              </a:buClr>
              <a:buSzPts val="1200"/>
              <a:buFont typeface="Calibri"/>
              <a:buNone/>
            </a:pPr>
            <a:endParaRPr/>
          </a:p>
          <a:p>
            <a:pPr marL="228600" lvl="0" indent="-228600" algn="l" rtl="0">
              <a:spcBef>
                <a:spcPts val="0"/>
              </a:spcBef>
              <a:spcAft>
                <a:spcPts val="0"/>
              </a:spcAft>
              <a:buClr>
                <a:schemeClr val="dk1"/>
              </a:buClr>
              <a:buSzPts val="1200"/>
              <a:buFont typeface="Calibri"/>
              <a:buAutoNum type="arabicPeriod"/>
            </a:pPr>
            <a:r>
              <a:rPr lang="en-GB"/>
              <a:t>The field’s crosspollination with other forms of institutional power</a:t>
            </a:r>
            <a:endParaRPr/>
          </a:p>
          <a:p>
            <a:pPr marL="228600" lvl="0" indent="-152400" algn="l" rtl="0">
              <a:spcBef>
                <a:spcPts val="0"/>
              </a:spcBef>
              <a:spcAft>
                <a:spcPts val="0"/>
              </a:spcAft>
              <a:buClr>
                <a:schemeClr val="dk1"/>
              </a:buClr>
              <a:buSzPts val="1200"/>
              <a:buFont typeface="Calibri"/>
              <a:buNone/>
            </a:pPr>
            <a:endParaRPr/>
          </a:p>
          <a:p>
            <a:pPr marL="228600" lvl="0" indent="-228600" algn="l" rtl="0">
              <a:spcBef>
                <a:spcPts val="0"/>
              </a:spcBef>
              <a:spcAft>
                <a:spcPts val="0"/>
              </a:spcAft>
              <a:buClr>
                <a:schemeClr val="dk1"/>
              </a:buClr>
              <a:buSzPts val="1200"/>
              <a:buFont typeface="Calibri"/>
              <a:buAutoNum type="arabicPeriod"/>
            </a:pPr>
            <a:r>
              <a:rPr lang="en-GB"/>
              <a:t>Psychotherapy’s relationship to ‘the social’ (issues of epistemology, medical-model, injustice, commercialisation, politics, etc)</a:t>
            </a:r>
            <a:endParaRPr/>
          </a:p>
          <a:p>
            <a:pPr marL="0" lvl="0" indent="0" algn="l" rtl="0">
              <a:spcBef>
                <a:spcPts val="0"/>
              </a:spcBef>
              <a:spcAft>
                <a:spcPts val="0"/>
              </a:spcAft>
              <a:buNone/>
            </a:pPr>
            <a:endParaRPr/>
          </a:p>
          <a:p>
            <a:pPr marL="0" lvl="0" indent="0" algn="l" rtl="0">
              <a:spcBef>
                <a:spcPts val="0"/>
              </a:spcBef>
              <a:spcAft>
                <a:spcPts val="0"/>
              </a:spcAft>
              <a:buNone/>
            </a:pPr>
            <a:r>
              <a:rPr lang="en-GB"/>
              <a:t>Critique of EBP – obsession with NICE guidelines. </a:t>
            </a:r>
            <a:endParaRPr/>
          </a:p>
          <a:p>
            <a:pPr marL="0" lvl="0" indent="0" algn="l" rtl="0">
              <a:spcBef>
                <a:spcPts val="0"/>
              </a:spcBef>
              <a:spcAft>
                <a:spcPts val="0"/>
              </a:spcAft>
              <a:buNone/>
            </a:pPr>
            <a:endParaRPr/>
          </a:p>
          <a:p>
            <a:pPr marL="0" lvl="0" indent="0" algn="l" rtl="0">
              <a:spcBef>
                <a:spcPts val="0"/>
              </a:spcBef>
              <a:spcAft>
                <a:spcPts val="0"/>
              </a:spcAft>
              <a:buNone/>
            </a:pPr>
            <a:r>
              <a:rPr lang="en-GB" b="1"/>
              <a:t>What do you miss when focus on evidence rooted in cause and effect relationships?</a:t>
            </a:r>
            <a:endParaRPr/>
          </a:p>
          <a:p>
            <a:pPr marL="0" lvl="0" indent="0" algn="l" rtl="0">
              <a:spcBef>
                <a:spcPts val="0"/>
              </a:spcBef>
              <a:spcAft>
                <a:spcPts val="0"/>
              </a:spcAft>
              <a:buNone/>
            </a:pPr>
            <a:endParaRPr b="1"/>
          </a:p>
          <a:p>
            <a:pPr marL="0" lvl="0" indent="0" algn="l" rtl="0">
              <a:spcBef>
                <a:spcPts val="0"/>
              </a:spcBef>
              <a:spcAft>
                <a:spcPts val="0"/>
              </a:spcAft>
              <a:buNone/>
            </a:pPr>
            <a:r>
              <a:rPr lang="en-GB" b="0"/>
              <a:t>Practical experience </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337" name="Google Shape;337;p34:notes">
            <a:extLst>
              <a:ext uri="{FF2B5EF4-FFF2-40B4-BE49-F238E27FC236}">
                <a16:creationId xmlns:a16="http://schemas.microsoft.com/office/drawing/2014/main" id="{A969E130-FF02-F940-129A-9CB8F32D5321}"/>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33</a:t>
            </a:fld>
            <a:endParaRPr/>
          </a:p>
        </p:txBody>
      </p:sp>
    </p:spTree>
    <p:extLst>
      <p:ext uri="{BB962C8B-B14F-4D97-AF65-F5344CB8AC3E}">
        <p14:creationId xmlns:p14="http://schemas.microsoft.com/office/powerpoint/2010/main" val="34586110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Epistemological Tensions and Research Cultures</a:t>
            </a:r>
          </a:p>
          <a:p>
            <a:r>
              <a:rPr lang="en-GB" dirty="0"/>
              <a:t>Cooper identifies or implies several tensions or cultural divides:</a:t>
            </a:r>
          </a:p>
          <a:p>
            <a:r>
              <a:rPr lang="en-GB" b="1" dirty="0"/>
              <a:t>Science vs Understanding / Meaning</a:t>
            </a:r>
            <a:r>
              <a:rPr lang="en-GB" dirty="0"/>
              <a:t>: Research cultures that privilege measurement, standardization, quantification vs those that privilege meaning, subjectivity, narrative. Cooper argues that both are needed; privileging one excludes important aspects of therapy.</a:t>
            </a:r>
          </a:p>
          <a:p>
            <a:r>
              <a:rPr lang="en-GB" b="1" dirty="0"/>
              <a:t>External Validity &amp; Proximity</a:t>
            </a:r>
            <a:r>
              <a:rPr lang="en-GB" dirty="0"/>
              <a:t>: Evidence that is proximal to the client experience (session content, relationship quality, client preferences) is often less valued than large RCTs with controlled conditions. Cooper calls for giving weight to evidence closer to therapy—the immediate, lived experience.</a:t>
            </a:r>
          </a:p>
          <a:p>
            <a:r>
              <a:rPr lang="en-GB" b="1" dirty="0"/>
              <a:t>Allegiance, Theoretical Dogma, Resistance to Change</a:t>
            </a:r>
            <a:r>
              <a:rPr lang="en-GB" dirty="0"/>
              <a:t>: Therapists in all schools can become loyal to their model, resisting findings that challenge tradition. Psychoanalytic, humanistic therapists may sometimes resist the quantitative methods; behavioural therapists may resist qualitative findings or certain relational/process findings. Cooper pushes for openness.</a:t>
            </a:r>
          </a:p>
          <a:p>
            <a:r>
              <a:rPr lang="en-GB" b="1" dirty="0"/>
              <a:t>Funding, Policy, and Power</a:t>
            </a:r>
            <a:r>
              <a:rPr lang="en-GB" dirty="0"/>
              <a:t>: What gets researched is often what funders want; popular modalities with evidence are more likely to get funded. Policies often require measurable outcomes, which shapes what modalities can thrive in public health systems. Cooper highlights how projects like ETHOS require long preparatory work, building pilot data, convincing policy makers.</a:t>
            </a:r>
          </a:p>
          <a:p>
            <a:endParaRPr lang="en-US" dirty="0"/>
          </a:p>
        </p:txBody>
      </p:sp>
      <p:sp>
        <p:nvSpPr>
          <p:cNvPr id="4" name="Slide Number Placeholder 3"/>
          <p:cNvSpPr>
            <a:spLocks noGrp="1"/>
          </p:cNvSpPr>
          <p:nvPr>
            <p:ph type="sldNum" sz="quarter" idx="5"/>
          </p:nvPr>
        </p:nvSpPr>
        <p:spPr/>
        <p:txBody>
          <a:bodyPr/>
          <a:lstStyle/>
          <a:p>
            <a:fld id="{4A7965BD-3B0B-4313-A210-BD7444BA31CE}" type="slidenum">
              <a:rPr lang="en-GB" smtClean="0"/>
              <a:t>34</a:t>
            </a:fld>
            <a:endParaRPr lang="en-GB"/>
          </a:p>
        </p:txBody>
      </p:sp>
    </p:spTree>
    <p:extLst>
      <p:ext uri="{BB962C8B-B14F-4D97-AF65-F5344CB8AC3E}">
        <p14:creationId xmlns:p14="http://schemas.microsoft.com/office/powerpoint/2010/main" val="12699635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Response from the BACP</a:t>
            </a:r>
          </a:p>
          <a:p>
            <a:pPr marL="171450" indent="-171450">
              <a:buFont typeface="Arial" panose="020B0604020202020204" pitchFamily="34" charset="0"/>
              <a:buChar char="•"/>
            </a:pPr>
            <a:r>
              <a:rPr lang="en-GB" dirty="0"/>
              <a:t>Has commented on 2017/18 NICE guidelines </a:t>
            </a:r>
          </a:p>
          <a:p>
            <a:pPr marL="171450" indent="-171450">
              <a:buFont typeface="Arial" panose="020B0604020202020204" pitchFamily="34" charset="0"/>
              <a:buChar char="•"/>
            </a:pPr>
            <a:r>
              <a:rPr lang="en-GB" dirty="0"/>
              <a:t>Questioned the ‘over-reliance’ on RCTs</a:t>
            </a:r>
          </a:p>
          <a:p>
            <a:pPr marL="171450" indent="-171450">
              <a:buFont typeface="Arial" panose="020B0604020202020204" pitchFamily="34" charset="0"/>
              <a:buChar char="•"/>
            </a:pPr>
            <a:r>
              <a:rPr lang="en-GB" dirty="0"/>
              <a:t>Advocated for NICE to be more inclusive of research generated from real-world practice</a:t>
            </a:r>
          </a:p>
          <a:p>
            <a:pPr marL="171450" indent="-171450">
              <a:buFont typeface="Arial" panose="020B0604020202020204" pitchFamily="34" charset="0"/>
              <a:buChar char="•"/>
            </a:pPr>
            <a:r>
              <a:rPr lang="en-GB" dirty="0"/>
              <a:t>Urged for a recognition of ‘partial recovery’ </a:t>
            </a:r>
          </a:p>
          <a:p>
            <a:pPr marL="171450" indent="-171450">
              <a:buFont typeface="Arial" panose="020B0604020202020204" pitchFamily="34" charset="0"/>
              <a:buChar char="•"/>
            </a:pPr>
            <a:r>
              <a:rPr lang="en-GB" dirty="0"/>
              <a:t>Suggested new methodological measures to assess outcomes and indexes of depression, quality of life, recovery, etc.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576AAA8-1D7F-C54D-934B-CD003BBAC40B}" type="slidenum">
              <a:rPr lang="en-GB" smtClean="0"/>
              <a:t>35</a:t>
            </a:fld>
            <a:endParaRPr lang="en-GB"/>
          </a:p>
        </p:txBody>
      </p:sp>
    </p:spTree>
    <p:extLst>
      <p:ext uri="{BB962C8B-B14F-4D97-AF65-F5344CB8AC3E}">
        <p14:creationId xmlns:p14="http://schemas.microsoft.com/office/powerpoint/2010/main" val="22354628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6E3D3A-6B14-F5E6-4C76-3C20834142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C93FD5-1C91-3009-020E-D73A67A979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43026C-59F7-A99C-5BA1-65FD099D6A3F}"/>
              </a:ext>
            </a:extLst>
          </p:cNvPr>
          <p:cNvSpPr>
            <a:spLocks noGrp="1"/>
          </p:cNvSpPr>
          <p:nvPr>
            <p:ph type="body" idx="1"/>
          </p:nvPr>
        </p:nvSpPr>
        <p:spPr/>
        <p:txBody>
          <a:bodyPr/>
          <a:lstStyle/>
          <a:p>
            <a:r>
              <a:rPr lang="en-US" dirty="0"/>
              <a:t>Articles points towards a number of areas of importance, existential issues, couples and families work, children, </a:t>
            </a:r>
            <a:r>
              <a:rPr lang="en-US" dirty="0" err="1"/>
              <a:t>technoilogy</a:t>
            </a:r>
            <a:r>
              <a:rPr lang="en-US" dirty="0"/>
              <a:t> and subjectivity. </a:t>
            </a:r>
          </a:p>
          <a:p>
            <a:endParaRPr lang="en-US" dirty="0">
              <a:cs typeface="Calibri"/>
            </a:endParaRPr>
          </a:p>
          <a:p>
            <a:pPr marL="171450" indent="-171450">
              <a:lnSpc>
                <a:spcPct val="90000"/>
              </a:lnSpc>
              <a:spcBef>
                <a:spcPts val="1000"/>
              </a:spcBef>
              <a:buFont typeface="Arial"/>
              <a:buChar char="•"/>
            </a:pPr>
            <a:r>
              <a:rPr lang="en-US" dirty="0" err="1"/>
              <a:t>Spocial</a:t>
            </a:r>
            <a:r>
              <a:rPr lang="en-US" dirty="0"/>
              <a:t> justice post 2020, </a:t>
            </a:r>
            <a:r>
              <a:rPr lang="en-US" dirty="0" err="1"/>
              <a:t>george</a:t>
            </a:r>
            <a:r>
              <a:rPr lang="en-US" dirty="0"/>
              <a:t> </a:t>
            </a:r>
            <a:r>
              <a:rPr lang="en-US" dirty="0" err="1"/>
              <a:t>floyd</a:t>
            </a:r>
            <a:r>
              <a:rPr lang="en-US" dirty="0"/>
              <a:t>. </a:t>
            </a:r>
          </a:p>
          <a:p>
            <a:pPr marL="171450" indent="-171450">
              <a:lnSpc>
                <a:spcPct val="90000"/>
              </a:lnSpc>
              <a:spcBef>
                <a:spcPts val="1000"/>
              </a:spcBef>
              <a:buFont typeface="Arial"/>
              <a:buChar char="•"/>
            </a:pPr>
            <a:r>
              <a:rPr lang="en-US" dirty="0"/>
              <a:t>I would add post financial crash</a:t>
            </a:r>
          </a:p>
          <a:p>
            <a:pPr marL="171450" indent="-171450">
              <a:lnSpc>
                <a:spcPct val="90000"/>
              </a:lnSpc>
              <a:spcBef>
                <a:spcPts val="1000"/>
              </a:spcBef>
              <a:buFont typeface="Arial"/>
              <a:buChar char="•"/>
            </a:pPr>
            <a:r>
              <a:rPr lang="en-US" dirty="0"/>
              <a:t>As psychotherapy is becoming mainstreamed and entering into the NHS framework, the need only goes up. </a:t>
            </a:r>
          </a:p>
          <a:p>
            <a:pPr marL="171450" indent="-171450">
              <a:lnSpc>
                <a:spcPct val="90000"/>
              </a:lnSpc>
              <a:spcBef>
                <a:spcPts val="1000"/>
              </a:spcBef>
              <a:buFont typeface="Arial"/>
              <a:buChar char="•"/>
            </a:pPr>
            <a:r>
              <a:rPr lang="en-US" dirty="0"/>
              <a:t>Researchers are in a place to understand that need. </a:t>
            </a:r>
          </a:p>
        </p:txBody>
      </p:sp>
      <p:sp>
        <p:nvSpPr>
          <p:cNvPr id="4" name="Slide Number Placeholder 3">
            <a:extLst>
              <a:ext uri="{FF2B5EF4-FFF2-40B4-BE49-F238E27FC236}">
                <a16:creationId xmlns:a16="http://schemas.microsoft.com/office/drawing/2014/main" id="{B59F4C96-B6F1-4D09-9A04-D09B4DCE3E85}"/>
              </a:ext>
            </a:extLst>
          </p:cNvPr>
          <p:cNvSpPr>
            <a:spLocks noGrp="1"/>
          </p:cNvSpPr>
          <p:nvPr>
            <p:ph type="sldNum" sz="quarter" idx="5"/>
          </p:nvPr>
        </p:nvSpPr>
        <p:spPr/>
        <p:txBody>
          <a:bodyPr/>
          <a:lstStyle/>
          <a:p>
            <a:fld id="{A6AB9E05-3DF5-449D-AA7E-6236B808A5E2}" type="slidenum">
              <a:rPr lang="en-US"/>
              <a:t>36</a:t>
            </a:fld>
            <a:endParaRPr lang="en-US"/>
          </a:p>
        </p:txBody>
      </p:sp>
    </p:spTree>
    <p:extLst>
      <p:ext uri="{BB962C8B-B14F-4D97-AF65-F5344CB8AC3E}">
        <p14:creationId xmlns:p14="http://schemas.microsoft.com/office/powerpoint/2010/main" val="2655286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37</a:t>
            </a:fld>
            <a:endParaRPr lang="en-US"/>
          </a:p>
        </p:txBody>
      </p:sp>
    </p:spTree>
    <p:extLst>
      <p:ext uri="{BB962C8B-B14F-4D97-AF65-F5344CB8AC3E}">
        <p14:creationId xmlns:p14="http://schemas.microsoft.com/office/powerpoint/2010/main" val="279593733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F284F-7886-0DF3-08B0-B3FDF46BD0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FBAABB-3270-2503-5731-7EB7FFCACB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E8CFDE-6E3F-E54F-2F68-5F7BAB4A7B12}"/>
              </a:ext>
            </a:extLst>
          </p:cNvPr>
          <p:cNvSpPr>
            <a:spLocks noGrp="1"/>
          </p:cNvSpPr>
          <p:nvPr>
            <p:ph type="body" idx="1"/>
          </p:nvPr>
        </p:nvSpPr>
        <p:spPr/>
        <p:txBody>
          <a:bodyPr/>
          <a:lstStyle/>
          <a:p>
            <a:r>
              <a:rPr lang="en-US" dirty="0">
                <a:cs typeface="Calibri"/>
              </a:rPr>
              <a:t>Examples in research! Counselling Dwight turner.  RACE</a:t>
            </a:r>
          </a:p>
          <a:p>
            <a:endParaRPr lang="en-US" dirty="0">
              <a:cs typeface="Calibri"/>
            </a:endParaRPr>
          </a:p>
          <a:p>
            <a:r>
              <a:rPr lang="en-US" dirty="0">
                <a:cs typeface="Calibri"/>
              </a:rPr>
              <a:t>Questioning – </a:t>
            </a:r>
            <a:r>
              <a:rPr lang="en-US" dirty="0" err="1">
                <a:cs typeface="Calibri"/>
              </a:rPr>
              <a:t>deconstructinn</a:t>
            </a:r>
            <a:endParaRPr lang="en-US" dirty="0">
              <a:cs typeface="Calibri"/>
            </a:endParaRPr>
          </a:p>
          <a:p>
            <a:endParaRPr lang="en-US" dirty="0">
              <a:cs typeface="Calibri"/>
            </a:endParaRPr>
          </a:p>
          <a:p>
            <a:r>
              <a:rPr lang="en-US" dirty="0" err="1"/>
              <a:t>COnnecrtion</a:t>
            </a:r>
            <a:r>
              <a:rPr lang="en-US" dirty="0"/>
              <a:t> between systems of power – </a:t>
            </a:r>
            <a:r>
              <a:rPr lang="en-US" dirty="0" err="1"/>
              <a:t>colonisation</a:t>
            </a:r>
            <a:r>
              <a:rPr lang="en-US" dirty="0"/>
              <a:t> - and emotional discourses between actors. </a:t>
            </a:r>
            <a:endParaRPr lang="en-US" dirty="0">
              <a:cs typeface="Calibri"/>
            </a:endParaRPr>
          </a:p>
          <a:p>
            <a:endParaRPr lang="en-US" dirty="0">
              <a:cs typeface="Calibri"/>
            </a:endParaRPr>
          </a:p>
          <a:p>
            <a:r>
              <a:rPr lang="en-US" dirty="0"/>
              <a:t>Children of first-generation migrants, of the Windrush generation, he argues, have been </a:t>
            </a:r>
            <a:r>
              <a:rPr lang="en-US" dirty="0" err="1"/>
              <a:t>socialised</a:t>
            </a:r>
            <a:r>
              <a:rPr lang="en-US" dirty="0"/>
              <a:t> by their own fathers into a semblance of unemotional, stoical endurance. Dwight recalls only once being told by his father that he loved him when, aged 14, he stood up in court as a witness in a trial after he and his friends were attacked by a white gang. His father wasn’t a bad man, Dwight says; he was simply enacting the role that he had himself inherited: ‘He was a man raised within colonialism with </a:t>
            </a:r>
            <a:r>
              <a:rPr lang="en-US" dirty="0" err="1"/>
              <a:t>afff</a:t>
            </a:r>
            <a:r>
              <a:rPr lang="en-US" dirty="0"/>
              <a:t> very Victorian idea of raising his kids. You can’t talk about black masculinity without talking about the injunctions placed upon black men within the colonial framework – that idea about children being seen and not heard and the father being the patriarch of the family. They still have an impact on young black kids seeking the love and caring attention of their fathers.’</a:t>
            </a:r>
            <a:endParaRPr lang="en-US" dirty="0">
              <a:cs typeface="Calibri"/>
            </a:endParaRPr>
          </a:p>
          <a:p>
            <a:r>
              <a:rPr lang="en-US" dirty="0"/>
              <a:t>And for black boys in the UK, there is also the injunction ‘to be an adult but not too much of a man’. ‘Kimberlé Crenshaw has written about this in relation to Black Lives Matter,’ Turner says. ‘The George Floyd murder can be seen as white masculinity imposing its own domination over black masculinity and that’s nothing new for black men. And, when you are raised in a home with a father who has endured that, it compounds it - to be challenged within your own home is intolerable for a man who has already been defeated. The way one still has dominion in a white environment is by oppressing one’s own male kids. If you challenge the dominant male, you get thrown out. I’ve seen that with black male kids who’ve had to leave home at 16: “You’re a man now, get out.” There’s no room for two men in the same house.’</a:t>
            </a:r>
            <a:endParaRPr lang="en-US" dirty="0">
              <a:cs typeface="Calibri"/>
            </a:endParaRPr>
          </a:p>
          <a:p>
            <a:endParaRPr lang="en-US" dirty="0">
              <a:cs typeface="Calibri"/>
            </a:endParaRPr>
          </a:p>
        </p:txBody>
      </p:sp>
      <p:sp>
        <p:nvSpPr>
          <p:cNvPr id="4" name="Slide Number Placeholder 3">
            <a:extLst>
              <a:ext uri="{FF2B5EF4-FFF2-40B4-BE49-F238E27FC236}">
                <a16:creationId xmlns:a16="http://schemas.microsoft.com/office/drawing/2014/main" id="{59DB5361-1809-535B-58DF-33D92A5449FF}"/>
              </a:ext>
            </a:extLst>
          </p:cNvPr>
          <p:cNvSpPr>
            <a:spLocks noGrp="1"/>
          </p:cNvSpPr>
          <p:nvPr>
            <p:ph type="sldNum" sz="quarter" idx="5"/>
          </p:nvPr>
        </p:nvSpPr>
        <p:spPr/>
        <p:txBody>
          <a:bodyPr/>
          <a:lstStyle/>
          <a:p>
            <a:fld id="{4A7965BD-3B0B-4313-A210-BD7444BA31CE}" type="slidenum">
              <a:rPr lang="en-US"/>
              <a:t>38</a:t>
            </a:fld>
            <a:endParaRPr lang="en-US"/>
          </a:p>
        </p:txBody>
      </p:sp>
    </p:spTree>
    <p:extLst>
      <p:ext uri="{BB962C8B-B14F-4D97-AF65-F5344CB8AC3E}">
        <p14:creationId xmlns:p14="http://schemas.microsoft.com/office/powerpoint/2010/main" val="18657750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CBFCBF-A21A-3668-3236-73698770C5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CDC8B3-7DE1-5B80-F7C5-DDEAC30CCC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DDEB3D-C3AC-6FD1-DD5A-F9A36FBBB180}"/>
              </a:ext>
            </a:extLst>
          </p:cNvPr>
          <p:cNvSpPr>
            <a:spLocks noGrp="1"/>
          </p:cNvSpPr>
          <p:nvPr>
            <p:ph type="body" idx="1"/>
          </p:nvPr>
        </p:nvSpPr>
        <p:spPr/>
        <p:txBody>
          <a:bodyPr/>
          <a:lstStyle/>
          <a:p>
            <a:r>
              <a:rPr lang="en-US">
                <a:cs typeface="Calibri"/>
              </a:rPr>
              <a:t>Capitalism - Class</a:t>
            </a:r>
          </a:p>
          <a:p>
            <a:endParaRPr lang="en-US">
              <a:cs typeface="Calibri"/>
            </a:endParaRPr>
          </a:p>
          <a:p>
            <a:r>
              <a:rPr lang="en-US">
                <a:cs typeface="Calibri"/>
              </a:rPr>
              <a:t>Questioning the non-authoritarianism of Humanistic Counselling </a:t>
            </a:r>
          </a:p>
          <a:p>
            <a:endParaRPr lang="en-US">
              <a:cs typeface="Calibri"/>
            </a:endParaRPr>
          </a:p>
          <a:p>
            <a:r>
              <a:rPr lang="en-US">
                <a:cs typeface="Calibri"/>
              </a:rPr>
              <a:t>As well as its role as trumpeting the aspirations of Neo-liberalism capital: Completion of the self, </a:t>
            </a:r>
            <a:r>
              <a:rPr lang="en-US" err="1">
                <a:cs typeface="Calibri" panose="020F0502020204030204"/>
              </a:rPr>
              <a:t>acheievement</a:t>
            </a:r>
            <a:r>
              <a:rPr lang="en-US">
                <a:cs typeface="Calibri" panose="020F0502020204030204"/>
              </a:rPr>
              <a:t>, freedom, </a:t>
            </a:r>
            <a:r>
              <a:rPr lang="en-US" err="1">
                <a:cs typeface="Calibri" panose="020F0502020204030204"/>
              </a:rPr>
              <a:t>obeidence</a:t>
            </a:r>
            <a:r>
              <a:rPr lang="en-US">
                <a:cs typeface="Calibri" panose="020F0502020204030204"/>
              </a:rPr>
              <a:t> and productivity </a:t>
            </a:r>
          </a:p>
          <a:p>
            <a:endParaRPr lang="en-US"/>
          </a:p>
          <a:p>
            <a:r>
              <a:rPr lang="en-US"/>
              <a:t>All of this is already sufficient to persuade one that a specific kind of </a:t>
            </a:r>
            <a:r>
              <a:rPr lang="en-US" err="1"/>
              <a:t>nonadaptative</a:t>
            </a:r>
            <a:r>
              <a:rPr lang="en-US"/>
              <a:t> psychotherapy is required to disabuse one of the illusion that freedom is possible under neoliberal capitalism—at least what one might call “relative freedom,” insofar as absolute or complete freedom is not within human reach.</a:t>
            </a:r>
          </a:p>
        </p:txBody>
      </p:sp>
      <p:sp>
        <p:nvSpPr>
          <p:cNvPr id="4" name="Slide Number Placeholder 3">
            <a:extLst>
              <a:ext uri="{FF2B5EF4-FFF2-40B4-BE49-F238E27FC236}">
                <a16:creationId xmlns:a16="http://schemas.microsoft.com/office/drawing/2014/main" id="{944CB58E-B01D-8034-9A2B-96B88CC4AB29}"/>
              </a:ext>
            </a:extLst>
          </p:cNvPr>
          <p:cNvSpPr>
            <a:spLocks noGrp="1"/>
          </p:cNvSpPr>
          <p:nvPr>
            <p:ph type="sldNum" sz="quarter" idx="5"/>
          </p:nvPr>
        </p:nvSpPr>
        <p:spPr/>
        <p:txBody>
          <a:bodyPr/>
          <a:lstStyle/>
          <a:p>
            <a:fld id="{4A7965BD-3B0B-4313-A210-BD7444BA31CE}" type="slidenum">
              <a:rPr lang="en-US"/>
              <a:t>39</a:t>
            </a:fld>
            <a:endParaRPr lang="en-US"/>
          </a:p>
        </p:txBody>
      </p:sp>
    </p:spTree>
    <p:extLst>
      <p:ext uri="{BB962C8B-B14F-4D97-AF65-F5344CB8AC3E}">
        <p14:creationId xmlns:p14="http://schemas.microsoft.com/office/powerpoint/2010/main" val="202319743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A15876-50F6-B8C8-AAC3-AC8A143EA4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F8CE9B-B496-1348-D67B-49D9B3C761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61EA6F-7F9F-1F7B-8956-E478934EC2B6}"/>
              </a:ext>
            </a:extLst>
          </p:cNvPr>
          <p:cNvSpPr>
            <a:spLocks noGrp="1"/>
          </p:cNvSpPr>
          <p:nvPr>
            <p:ph type="body" idx="1"/>
          </p:nvPr>
        </p:nvSpPr>
        <p:spPr/>
        <p:txBody>
          <a:bodyPr/>
          <a:lstStyle/>
          <a:p>
            <a:r>
              <a:rPr lang="en-US" dirty="0">
                <a:cs typeface="Calibri"/>
              </a:rPr>
              <a:t>Deconstruction of narrative </a:t>
            </a:r>
          </a:p>
          <a:p>
            <a:r>
              <a:rPr lang="en-US" dirty="0" err="1">
                <a:cs typeface="Calibri"/>
              </a:rPr>
              <a:t>Externalisation</a:t>
            </a:r>
            <a:r>
              <a:rPr lang="en-US" dirty="0">
                <a:cs typeface="Calibri"/>
              </a:rPr>
              <a:t> – understanding the 'problem' in relation to external relations, not just an essential 'you' </a:t>
            </a:r>
          </a:p>
          <a:p>
            <a:r>
              <a:rPr lang="en-US" dirty="0">
                <a:cs typeface="Calibri"/>
              </a:rPr>
              <a:t>Mapping the effects – how does this problem change and affect these relations? What does it do? </a:t>
            </a:r>
          </a:p>
          <a:p>
            <a:r>
              <a:rPr lang="en-US" dirty="0">
                <a:cs typeface="Calibri"/>
              </a:rPr>
              <a:t>Reauthoring – moving towards agency and choice </a:t>
            </a:r>
          </a:p>
          <a:p>
            <a:endParaRPr lang="en-US" dirty="0">
              <a:cs typeface="Calibri"/>
            </a:endParaRPr>
          </a:p>
          <a:p>
            <a:r>
              <a:rPr lang="en-US" dirty="0">
                <a:cs typeface="Calibri"/>
              </a:rPr>
              <a:t>Psychopathology </a:t>
            </a:r>
          </a:p>
        </p:txBody>
      </p:sp>
      <p:sp>
        <p:nvSpPr>
          <p:cNvPr id="4" name="Slide Number Placeholder 3">
            <a:extLst>
              <a:ext uri="{FF2B5EF4-FFF2-40B4-BE49-F238E27FC236}">
                <a16:creationId xmlns:a16="http://schemas.microsoft.com/office/drawing/2014/main" id="{860F6F2C-88B3-107C-6D45-BD41746EF869}"/>
              </a:ext>
            </a:extLst>
          </p:cNvPr>
          <p:cNvSpPr>
            <a:spLocks noGrp="1"/>
          </p:cNvSpPr>
          <p:nvPr>
            <p:ph type="sldNum" sz="quarter" idx="5"/>
          </p:nvPr>
        </p:nvSpPr>
        <p:spPr/>
        <p:txBody>
          <a:bodyPr/>
          <a:lstStyle/>
          <a:p>
            <a:fld id="{4A7965BD-3B0B-4313-A210-BD7444BA31CE}" type="slidenum">
              <a:rPr lang="en-US"/>
              <a:t>40</a:t>
            </a:fld>
            <a:endParaRPr lang="en-US"/>
          </a:p>
        </p:txBody>
      </p:sp>
    </p:spTree>
    <p:extLst>
      <p:ext uri="{BB962C8B-B14F-4D97-AF65-F5344CB8AC3E}">
        <p14:creationId xmlns:p14="http://schemas.microsoft.com/office/powerpoint/2010/main" val="310122948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9687E-E4B1-AB66-A683-B023D0A34F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5D2727-B5B6-C15E-DA12-146284AB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D9824F-AC1A-4CAB-E99A-88C092EA69D1}"/>
              </a:ext>
            </a:extLst>
          </p:cNvPr>
          <p:cNvSpPr>
            <a:spLocks noGrp="1"/>
          </p:cNvSpPr>
          <p:nvPr>
            <p:ph type="body" idx="1"/>
          </p:nvPr>
        </p:nvSpPr>
        <p:spPr/>
        <p:txBody>
          <a:bodyPr/>
          <a:lstStyle/>
          <a:p>
            <a:r>
              <a:rPr lang="en-US"/>
              <a:t>The diverse of discourse and discourse analysis </a:t>
            </a:r>
          </a:p>
          <a:p>
            <a:endParaRPr lang="en-US"/>
          </a:p>
          <a:p>
            <a:r>
              <a:rPr lang="en-US"/>
              <a:t>Discourse is language above the sentence level. </a:t>
            </a:r>
            <a:endParaRPr lang="en-US">
              <a:cs typeface="Calibri"/>
            </a:endParaRPr>
          </a:p>
          <a:p>
            <a:endParaRPr lang="en-US"/>
          </a:p>
          <a:p>
            <a:r>
              <a:rPr lang="en-US"/>
              <a:t> Discourse is more than just language use.</a:t>
            </a:r>
          </a:p>
          <a:p>
            <a:endParaRPr lang="en-US"/>
          </a:p>
          <a:p>
            <a:r>
              <a:rPr lang="en-US"/>
              <a:t> Discourse constitutes the social; distinguished-knowledge, social relations, and social identity. </a:t>
            </a:r>
          </a:p>
          <a:p>
            <a:endParaRPr lang="en-US"/>
          </a:p>
          <a:p>
            <a:r>
              <a:rPr lang="en-US"/>
              <a:t>The analysis of discourse is the analysis language in use. </a:t>
            </a:r>
          </a:p>
          <a:p>
            <a:endParaRPr lang="en-US"/>
          </a:p>
          <a:p>
            <a:r>
              <a:rPr lang="en-US"/>
              <a:t>Language as an instrument of communication, whose expression is discourse. </a:t>
            </a:r>
          </a:p>
          <a:p>
            <a:endParaRPr lang="en-US"/>
          </a:p>
          <a:p>
            <a:r>
              <a:rPr lang="en-US"/>
              <a:t>The analysis of the functions of language can be referred to as discourse analysis.</a:t>
            </a:r>
            <a:endParaRPr lang="en-US">
              <a:cs typeface="Calibri"/>
            </a:endParaRPr>
          </a:p>
          <a:p>
            <a:endParaRPr lang="en-US"/>
          </a:p>
          <a:p>
            <a:r>
              <a:rPr lang="en-US"/>
              <a:t>It discusses not only about language itself but also how it relates with society, culture, and thought. </a:t>
            </a:r>
          </a:p>
          <a:p>
            <a:endParaRPr lang="en-US"/>
          </a:p>
          <a:p>
            <a:endParaRPr lang="en-US"/>
          </a:p>
          <a:p>
            <a:endParaRPr lang="en-US">
              <a:cs typeface="Calibri"/>
            </a:endParaRPr>
          </a:p>
          <a:p>
            <a:endParaRPr lang="en-US">
              <a:cs typeface="Calibri"/>
            </a:endParaRPr>
          </a:p>
          <a:p>
            <a:endParaRPr lang="en-US">
              <a:cs typeface="Calibri"/>
            </a:endParaRPr>
          </a:p>
        </p:txBody>
      </p:sp>
      <p:sp>
        <p:nvSpPr>
          <p:cNvPr id="4" name="Slide Number Placeholder 3">
            <a:extLst>
              <a:ext uri="{FF2B5EF4-FFF2-40B4-BE49-F238E27FC236}">
                <a16:creationId xmlns:a16="http://schemas.microsoft.com/office/drawing/2014/main" id="{2F2CCB7D-1C40-A5A4-D62F-7C59AA2C0366}"/>
              </a:ext>
            </a:extLst>
          </p:cNvPr>
          <p:cNvSpPr>
            <a:spLocks noGrp="1"/>
          </p:cNvSpPr>
          <p:nvPr>
            <p:ph type="sldNum" sz="quarter" idx="5"/>
          </p:nvPr>
        </p:nvSpPr>
        <p:spPr/>
        <p:txBody>
          <a:bodyPr/>
          <a:lstStyle/>
          <a:p>
            <a:fld id="{4A7965BD-3B0B-4313-A210-BD7444BA31CE}" type="slidenum">
              <a:rPr lang="en-US"/>
              <a:t>41</a:t>
            </a:fld>
            <a:endParaRPr lang="en-US"/>
          </a:p>
        </p:txBody>
      </p:sp>
    </p:spTree>
    <p:extLst>
      <p:ext uri="{BB962C8B-B14F-4D97-AF65-F5344CB8AC3E}">
        <p14:creationId xmlns:p14="http://schemas.microsoft.com/office/powerpoint/2010/main" val="252348975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most </a:t>
            </a:r>
            <a:r>
              <a:rPr lang="en-US" dirty="0" err="1"/>
              <a:t>influencial</a:t>
            </a:r>
            <a:r>
              <a:rPr lang="en-US" dirty="0"/>
              <a:t> thinkers of the 20th century.  Impact across disciplines.  </a:t>
            </a:r>
          </a:p>
          <a:p>
            <a:endParaRPr lang="en-US" dirty="0"/>
          </a:p>
          <a:p>
            <a:r>
              <a:rPr lang="en-US" dirty="0"/>
              <a:t>Strong opposition against the humanist concepts of self and objectivity. </a:t>
            </a:r>
            <a:endParaRPr lang="en-US" dirty="0">
              <a:cs typeface="Calibri"/>
            </a:endParaRPr>
          </a:p>
          <a:p>
            <a:endParaRPr lang="en-US" dirty="0"/>
          </a:p>
          <a:p>
            <a:r>
              <a:rPr lang="en-US" dirty="0"/>
              <a:t>He opposed The idea of an autonomous individual. </a:t>
            </a:r>
            <a:endParaRPr lang="en-US" dirty="0">
              <a:cs typeface="Calibri"/>
            </a:endParaRPr>
          </a:p>
          <a:p>
            <a:endParaRPr lang="en-US" dirty="0"/>
          </a:p>
          <a:p>
            <a:r>
              <a:rPr lang="en-US" dirty="0"/>
              <a:t>The subject for Foucault is not a rational agent thinking and acting under its own self-imposed and self-created commands.</a:t>
            </a:r>
            <a:endParaRPr lang="en-US" dirty="0">
              <a:cs typeface="Calibri" panose="020F0502020204030204"/>
            </a:endParaRPr>
          </a:p>
          <a:p>
            <a:endParaRPr lang="en-US" dirty="0"/>
          </a:p>
          <a:p>
            <a:r>
              <a:rPr lang="en-US" dirty="0"/>
              <a:t>Rather the subject is a product of social structures, epistemes, and most importantly discourses (language) </a:t>
            </a:r>
            <a:endParaRPr lang="en-US" dirty="0">
              <a:cs typeface="Calibri"/>
            </a:endParaRPr>
          </a:p>
          <a:p>
            <a:endParaRPr lang="en-US" dirty="0"/>
          </a:p>
          <a:p>
            <a:r>
              <a:rPr lang="en-US" dirty="0"/>
              <a:t>• 2) An objectivist view that meaning, experiences, reason, and truths are not simply given to us as stable and fixed objects. </a:t>
            </a:r>
            <a:endParaRPr lang="en-US" dirty="0">
              <a:cs typeface="Calibri" panose="020F0502020204030204"/>
            </a:endParaRPr>
          </a:p>
          <a:p>
            <a:endParaRPr lang="en-US" dirty="0"/>
          </a:p>
          <a:p>
            <a:r>
              <a:rPr lang="en-US" dirty="0"/>
              <a:t>Rather they are constructed for us by the same social structures, the epistemes, and discourse that give us our identity. </a:t>
            </a:r>
            <a:endParaRPr lang="en-US" dirty="0">
              <a:cs typeface="Calibri"/>
            </a:endParaRPr>
          </a:p>
          <a:p>
            <a:endParaRPr lang="en-US" dirty="0">
              <a:cs typeface="Calibri"/>
            </a:endParaRPr>
          </a:p>
          <a:p>
            <a:pPr marL="171450" indent="-171450">
              <a:buFont typeface="Arial"/>
              <a:buChar char="•"/>
            </a:pPr>
            <a:endParaRPr lang="en-US" dirty="0">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42</a:t>
            </a:fld>
            <a:endParaRPr lang="en-US"/>
          </a:p>
        </p:txBody>
      </p:sp>
    </p:spTree>
    <p:extLst>
      <p:ext uri="{BB962C8B-B14F-4D97-AF65-F5344CB8AC3E}">
        <p14:creationId xmlns:p14="http://schemas.microsoft.com/office/powerpoint/2010/main" val="28435818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dirty="0"/>
              <a:t>Foucault suggests that the ‘truths’ that shape our lives don’t simply ‘exist’ but are created through discourse.</a:t>
            </a:r>
          </a:p>
          <a:p>
            <a:pPr marL="171450" indent="-171450">
              <a:buFont typeface="Arial,Sans-Serif"/>
              <a:buChar char="•"/>
            </a:pPr>
            <a:r>
              <a:rPr lang="en-US" dirty="0">
                <a:cs typeface="Calibri"/>
              </a:rPr>
              <a:t>Power and knowledge are connected – knowledge is the mechanism of power. </a:t>
            </a:r>
          </a:p>
          <a:p>
            <a:pPr marL="171450" indent="-171450">
              <a:buFont typeface="Arial,Sans-Serif"/>
              <a:buChar char="•"/>
            </a:pPr>
            <a:r>
              <a:rPr lang="en-US" dirty="0">
                <a:cs typeface="Calibri"/>
              </a:rPr>
              <a:t>Knowledge and power and produced through discourses. (Through language the way we talk and write.)</a:t>
            </a:r>
          </a:p>
          <a:p>
            <a:pPr marL="171450" indent="-171450">
              <a:buFont typeface="Arial,Sans-Serif"/>
              <a:buChar char="•"/>
            </a:pPr>
            <a:r>
              <a:rPr lang="en-US" dirty="0">
                <a:cs typeface="Calibri"/>
              </a:rPr>
              <a:t>Power is produced through ordering things, through categories and words and discourses. </a:t>
            </a:r>
          </a:p>
          <a:p>
            <a:pPr marL="171450" indent="-171450">
              <a:buFont typeface="Arial,Sans-Serif"/>
              <a:buChar char="•"/>
            </a:pPr>
            <a:r>
              <a:rPr lang="en-US" dirty="0"/>
              <a:t>Interested in discipline. </a:t>
            </a:r>
            <a:endParaRPr lang="en-US" dirty="0">
              <a:cs typeface="Calibri"/>
            </a:endParaRPr>
          </a:p>
          <a:p>
            <a:pPr marL="171450" indent="-171450">
              <a:buFont typeface="Arial,Sans-Serif"/>
              <a:buChar char="•"/>
            </a:pPr>
            <a:r>
              <a:rPr lang="en-US" dirty="0"/>
              <a:t>Discipline and punishment is everywhere. </a:t>
            </a:r>
            <a:endParaRPr lang="en-US" dirty="0">
              <a:cs typeface="Calibri"/>
            </a:endParaRPr>
          </a:p>
          <a:p>
            <a:pPr marL="171450" indent="-171450">
              <a:buFont typeface="Arial,Sans-Serif"/>
              <a:buChar char="•"/>
            </a:pPr>
            <a:r>
              <a:rPr lang="en-US" dirty="0"/>
              <a:t>Not from one source. Ideas are being constantly enforced. </a:t>
            </a:r>
            <a:endParaRPr lang="en-US" dirty="0">
              <a:cs typeface="Calibri"/>
            </a:endParaRPr>
          </a:p>
          <a:p>
            <a:pPr marL="171450" indent="-171450">
              <a:buFont typeface="Arial,Sans-Serif"/>
              <a:buChar char="•"/>
            </a:pPr>
            <a:r>
              <a:rPr lang="en-US" dirty="0"/>
              <a:t>the use of communication (written or spoken) to construct</a:t>
            </a:r>
            <a:r>
              <a:rPr lang="en-US" b="1" dirty="0"/>
              <a:t> knowledge</a:t>
            </a:r>
            <a:r>
              <a:rPr lang="en-US" dirty="0"/>
              <a:t> and </a:t>
            </a:r>
            <a:r>
              <a:rPr lang="en-US" b="1" dirty="0"/>
              <a:t>truth</a:t>
            </a:r>
            <a:r>
              <a:rPr lang="en-US" dirty="0"/>
              <a:t>.  </a:t>
            </a:r>
            <a:endParaRPr lang="en-US" dirty="0">
              <a:cs typeface="Calibri"/>
            </a:endParaRPr>
          </a:p>
          <a:p>
            <a:pPr marL="171450" indent="-171450">
              <a:buFont typeface="Arial,Sans-Serif"/>
              <a:buChar char="•"/>
            </a:pPr>
            <a:endParaRPr lang="en-US" dirty="0">
              <a:cs typeface="+mn-lt"/>
            </a:endParaRPr>
          </a:p>
          <a:p>
            <a:endParaRPr lang="en-US" dirty="0">
              <a:cs typeface="Calibri" panose="020F0502020204030204"/>
            </a:endParaRPr>
          </a:p>
          <a:p>
            <a:br>
              <a:rPr lang="en-US" dirty="0">
                <a:cs typeface="+mn-lt"/>
              </a:rPr>
            </a:br>
            <a:endParaRPr lang="en-US" dirty="0"/>
          </a:p>
        </p:txBody>
      </p:sp>
      <p:sp>
        <p:nvSpPr>
          <p:cNvPr id="4" name="Slide Number Placeholder 3"/>
          <p:cNvSpPr>
            <a:spLocks noGrp="1"/>
          </p:cNvSpPr>
          <p:nvPr>
            <p:ph type="sldNum" sz="quarter" idx="5"/>
          </p:nvPr>
        </p:nvSpPr>
        <p:spPr/>
        <p:txBody>
          <a:bodyPr/>
          <a:lstStyle/>
          <a:p>
            <a:fld id="{4A7965BD-3B0B-4313-A210-BD7444BA31CE}" type="slidenum">
              <a:rPr lang="en-US"/>
              <a:t>43</a:t>
            </a:fld>
            <a:endParaRPr lang="en-US"/>
          </a:p>
        </p:txBody>
      </p:sp>
    </p:spTree>
    <p:extLst>
      <p:ext uri="{BB962C8B-B14F-4D97-AF65-F5344CB8AC3E}">
        <p14:creationId xmlns:p14="http://schemas.microsoft.com/office/powerpoint/2010/main" val="310353480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a:buChar char="•"/>
            </a:pPr>
            <a:r>
              <a:rPr lang="en-US" dirty="0"/>
              <a:t>Knowledge, for Foucault, doesn’t develop in a vacuum.</a:t>
            </a:r>
            <a:endParaRPr lang="en-US">
              <a:cs typeface="Calibri"/>
            </a:endParaRPr>
          </a:p>
          <a:p>
            <a:pPr marL="171450" indent="-171450">
              <a:buFont typeface="Arial,Sans-Serif"/>
              <a:buChar char="•"/>
            </a:pPr>
            <a:r>
              <a:rPr lang="en-US" dirty="0"/>
              <a:t>Power isn’t wielded only at the top of the pyramid; rather, power flows through every level and inhabitant of society.</a:t>
            </a:r>
            <a:endParaRPr lang="en-US" dirty="0">
              <a:cs typeface="Calibri"/>
            </a:endParaRPr>
          </a:p>
          <a:p>
            <a:pPr marL="171450" indent="-171450">
              <a:buFont typeface="Arial,Sans-Serif"/>
              <a:buChar char="•"/>
            </a:pPr>
            <a:r>
              <a:rPr lang="en-US" dirty="0"/>
              <a:t>Inextricably linked to emergence of institutions.</a:t>
            </a:r>
            <a:endParaRPr lang="en-US" dirty="0">
              <a:cs typeface="Calibri"/>
            </a:endParaRPr>
          </a:p>
          <a:p>
            <a:pPr marL="171450" indent="-171450">
              <a:buFont typeface="Arial,Sans-Serif"/>
              <a:buChar char="•"/>
            </a:pPr>
            <a:r>
              <a:rPr lang="en-US" dirty="0"/>
              <a:t>Knowledges involve doing things with bodies – that is, upon individual actors </a:t>
            </a:r>
            <a:endParaRPr lang="en-US" dirty="0">
              <a:cs typeface="Calibri"/>
            </a:endParaRPr>
          </a:p>
          <a:p>
            <a:pPr marL="171450" indent="-171450">
              <a:buFont typeface="Arial,Sans-Serif"/>
              <a:buChar char="•"/>
            </a:pPr>
            <a:r>
              <a:rPr lang="en-US" dirty="0">
                <a:cs typeface="Calibri"/>
              </a:rPr>
              <a:t>How?</a:t>
            </a:r>
          </a:p>
          <a:p>
            <a:pPr marL="171450" indent="-171450">
              <a:buFont typeface="Arial,Sans-Serif"/>
              <a:buChar char="•"/>
            </a:pPr>
            <a:r>
              <a:rPr lang="en-US" dirty="0">
                <a:cs typeface="Calibri"/>
              </a:rPr>
              <a:t>Knowledge creates what is normal and what is abnormal. </a:t>
            </a:r>
          </a:p>
          <a:p>
            <a:pPr marL="171450" indent="-171450">
              <a:buFont typeface="Arial,Sans-Serif"/>
              <a:buChar char="•"/>
            </a:pPr>
            <a:r>
              <a:rPr lang="en-US" dirty="0">
                <a:cs typeface="Calibri"/>
              </a:rPr>
              <a:t>In doing so, knowledge shapes our experience of ourselves within a society And our choices. </a:t>
            </a:r>
          </a:p>
          <a:p>
            <a:pPr marL="171450" indent="-171450">
              <a:buFont typeface="Arial,Sans-Serif"/>
              <a:buChar char="•"/>
            </a:pPr>
            <a:r>
              <a:rPr lang="en-US" dirty="0"/>
              <a:t>They invade the self-determination of the individual body.</a:t>
            </a:r>
            <a:endParaRPr lang="en-US" dirty="0">
              <a:cs typeface="Calibri"/>
            </a:endParaRPr>
          </a:p>
          <a:p>
            <a:pPr marL="171450" indent="-171450">
              <a:buFont typeface="Arial,Sans-Serif"/>
              <a:buChar char="•"/>
            </a:pPr>
            <a:r>
              <a:rPr lang="en-US" dirty="0"/>
              <a:t>Power of rational expert invades/ </a:t>
            </a:r>
            <a:r>
              <a:rPr lang="en-US" dirty="0" err="1"/>
              <a:t>moulds</a:t>
            </a:r>
            <a:r>
              <a:rPr lang="en-US" dirty="0"/>
              <a:t>/ shapes the individual body</a:t>
            </a:r>
            <a:endParaRPr lang="en-US" dirty="0">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44</a:t>
            </a:fld>
            <a:endParaRPr lang="en-US"/>
          </a:p>
        </p:txBody>
      </p:sp>
    </p:spTree>
    <p:extLst>
      <p:ext uri="{BB962C8B-B14F-4D97-AF65-F5344CB8AC3E}">
        <p14:creationId xmlns:p14="http://schemas.microsoft.com/office/powerpoint/2010/main" val="126635883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US" b="1" dirty="0"/>
              <a:t>Governmentality: The Order of Things</a:t>
            </a:r>
            <a:endParaRPr lang="en-US" b="1" dirty="0">
              <a:cs typeface="Calibri"/>
            </a:endParaRPr>
          </a:p>
          <a:p>
            <a:r>
              <a:rPr lang="en-US" dirty="0"/>
              <a:t>Statistics - make it possible to think in an entirely new way .</a:t>
            </a:r>
            <a:endParaRPr lang="en-US" dirty="0">
              <a:cs typeface="Calibri"/>
            </a:endParaRPr>
          </a:p>
          <a:p>
            <a:r>
              <a:rPr lang="en-US" dirty="0"/>
              <a:t>Government impossible without statistics.</a:t>
            </a:r>
            <a:endParaRPr lang="en-US" dirty="0">
              <a:cs typeface="Calibri"/>
            </a:endParaRPr>
          </a:p>
          <a:p>
            <a:r>
              <a:rPr lang="en-US" dirty="0"/>
              <a:t>Counting, classifying and recording of people</a:t>
            </a:r>
            <a:endParaRPr lang="en-US" dirty="0">
              <a:cs typeface="Calibri"/>
            </a:endParaRPr>
          </a:p>
          <a:p>
            <a:r>
              <a:rPr lang="en-US" dirty="0"/>
              <a:t>People and populations a new object of analysis and manipulation.</a:t>
            </a:r>
            <a:endParaRPr lang="en-US" dirty="0">
              <a:cs typeface="Calibri"/>
            </a:endParaRPr>
          </a:p>
          <a:p>
            <a:r>
              <a:rPr lang="en-US" dirty="0"/>
              <a:t>For Foucault the state is not a thing - a single </a:t>
            </a:r>
            <a:r>
              <a:rPr lang="en-US" dirty="0" err="1"/>
              <a:t>centre</a:t>
            </a:r>
            <a:r>
              <a:rPr lang="en-US" dirty="0"/>
              <a:t> of power- it is the accumulation of many </a:t>
            </a:r>
            <a:r>
              <a:rPr lang="en-US" dirty="0" err="1"/>
              <a:t>centres</a:t>
            </a:r>
            <a:r>
              <a:rPr lang="en-US" dirty="0"/>
              <a:t> of governmental expertise.</a:t>
            </a:r>
            <a:endParaRPr lang="en-US" dirty="0">
              <a:cs typeface="Calibri"/>
            </a:endParaRPr>
          </a:p>
          <a:p>
            <a:r>
              <a:rPr lang="en-US" dirty="0">
                <a:cs typeface="+mn-lt"/>
              </a:rPr>
              <a:t>Digital </a:t>
            </a:r>
            <a:r>
              <a:rPr lang="en-US" dirty="0" err="1">
                <a:cs typeface="+mn-lt"/>
              </a:rPr>
              <a:t>panopicon</a:t>
            </a:r>
          </a:p>
          <a:p>
            <a:r>
              <a:rPr lang="en-US" dirty="0">
                <a:cs typeface="+mn-lt"/>
              </a:rPr>
              <a:t>How could we apply this to the practice of counselling and psychotherapy? Positivism. </a:t>
            </a:r>
            <a:r>
              <a:rPr lang="en-US" dirty="0" err="1">
                <a:cs typeface="+mn-lt"/>
              </a:rPr>
              <a:t>Specialisation</a:t>
            </a:r>
            <a:r>
              <a:rPr lang="en-US" dirty="0">
                <a:cs typeface="+mn-lt"/>
              </a:rPr>
              <a:t>. </a:t>
            </a:r>
            <a:r>
              <a:rPr lang="en-US" dirty="0" err="1">
                <a:cs typeface="+mn-lt"/>
              </a:rPr>
              <a:t>Categoriasation</a:t>
            </a:r>
            <a:r>
              <a:rPr lang="en-US" dirty="0">
                <a:cs typeface="+mn-lt"/>
              </a:rPr>
              <a:t>. EBP</a:t>
            </a:r>
            <a:br>
              <a:rPr lang="en-US" dirty="0">
                <a:cs typeface="+mn-lt"/>
              </a:rPr>
            </a:br>
            <a:endParaRPr lang="en-US">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45</a:t>
            </a:fld>
            <a:endParaRPr lang="en-US"/>
          </a:p>
        </p:txBody>
      </p:sp>
    </p:spTree>
    <p:extLst>
      <p:ext uri="{BB962C8B-B14F-4D97-AF65-F5344CB8AC3E}">
        <p14:creationId xmlns:p14="http://schemas.microsoft.com/office/powerpoint/2010/main" val="216513863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Genealogy </a:t>
            </a:r>
            <a:r>
              <a:rPr lang="en-US" dirty="0"/>
              <a:t>uncovers the creation of objects through institutional practices</a:t>
            </a:r>
          </a:p>
          <a:p>
            <a:r>
              <a:rPr lang="en-US" dirty="0">
                <a:cs typeface="Calibri"/>
              </a:rPr>
              <a:t>Different from archelogy </a:t>
            </a:r>
            <a:r>
              <a:rPr lang="en-US" dirty="0"/>
              <a:t>Studies the practices of language </a:t>
            </a:r>
            <a:endParaRPr lang="en-US" dirty="0">
              <a:cs typeface="Calibri"/>
            </a:endParaRPr>
          </a:p>
          <a:p>
            <a:r>
              <a:rPr lang="en-US" dirty="0">
                <a:cs typeface="Calibri"/>
              </a:rPr>
              <a:t>Seeks</a:t>
            </a:r>
            <a:r>
              <a:rPr lang="en-US" dirty="0"/>
              <a:t> to uncover - the episteme of the past: the total set of relations that unite, at a given period:</a:t>
            </a:r>
            <a:endParaRPr lang="en-US" dirty="0">
              <a:cs typeface="Calibri"/>
            </a:endParaRPr>
          </a:p>
          <a:p>
            <a:r>
              <a:rPr lang="en-US" dirty="0"/>
              <a:t> the discursive practices, sciences, and possibly formalized systems</a:t>
            </a:r>
            <a:endParaRPr lang="en-US" dirty="0">
              <a:cs typeface="Calibri"/>
            </a:endParaRPr>
          </a:p>
          <a:p>
            <a:r>
              <a:rPr lang="en-US" dirty="0"/>
              <a:t>And the way in which, in each of these discursive formations are situated and operate</a:t>
            </a:r>
            <a:endParaRPr lang="en-US" dirty="0">
              <a:cs typeface="Calibri"/>
            </a:endParaRPr>
          </a:p>
          <a:p>
            <a:r>
              <a:rPr lang="en-US" dirty="0">
                <a:cs typeface="Calibri"/>
              </a:rPr>
              <a:t>How discourses emerge to </a:t>
            </a:r>
            <a:r>
              <a:rPr lang="en-US" dirty="0" err="1">
                <a:cs typeface="Calibri" panose="020F0502020204030204"/>
              </a:rPr>
              <a:t>suppoer</a:t>
            </a:r>
            <a:r>
              <a:rPr lang="en-US" dirty="0">
                <a:cs typeface="Calibri" panose="020F0502020204030204"/>
              </a:rPr>
              <a:t> certain systems. </a:t>
            </a:r>
          </a:p>
        </p:txBody>
      </p:sp>
      <p:sp>
        <p:nvSpPr>
          <p:cNvPr id="4" name="Slide Number Placeholder 3"/>
          <p:cNvSpPr>
            <a:spLocks noGrp="1"/>
          </p:cNvSpPr>
          <p:nvPr>
            <p:ph type="sldNum" sz="quarter" idx="5"/>
          </p:nvPr>
        </p:nvSpPr>
        <p:spPr/>
        <p:txBody>
          <a:bodyPr/>
          <a:lstStyle/>
          <a:p>
            <a:fld id="{4A7965BD-3B0B-4313-A210-BD7444BA31CE}" type="slidenum">
              <a:rPr lang="en-US"/>
              <a:t>46</a:t>
            </a:fld>
            <a:endParaRPr lang="en-US"/>
          </a:p>
        </p:txBody>
      </p:sp>
    </p:spTree>
    <p:extLst>
      <p:ext uri="{BB962C8B-B14F-4D97-AF65-F5344CB8AC3E}">
        <p14:creationId xmlns:p14="http://schemas.microsoft.com/office/powerpoint/2010/main" val="758028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two </a:t>
            </a:r>
            <a:r>
              <a:rPr lang="en-US" dirty="0" err="1"/>
              <a:t>organising</a:t>
            </a:r>
            <a:r>
              <a:rPr lang="en-US" dirty="0"/>
              <a:t> principles of modern discipline and self-discipline.</a:t>
            </a:r>
          </a:p>
          <a:p>
            <a:r>
              <a:rPr lang="en-US" dirty="0"/>
              <a:t>The discourse of induces us into self-examination and confession. So that we might be </a:t>
            </a:r>
            <a:r>
              <a:rPr lang="en-US" dirty="0" err="1"/>
              <a:t>normalised</a:t>
            </a:r>
            <a:r>
              <a:rPr lang="en-US" dirty="0"/>
              <a:t> yet again.</a:t>
            </a:r>
            <a:endParaRPr lang="en-US" dirty="0">
              <a:cs typeface="Calibri"/>
            </a:endParaRPr>
          </a:p>
          <a:p>
            <a:r>
              <a:rPr lang="en-US" dirty="0">
                <a:cs typeface="Calibri"/>
              </a:rPr>
              <a:t>Language order – keeps us in line. To stay in line in order to have access o certain </a:t>
            </a:r>
            <a:r>
              <a:rPr lang="en-US" dirty="0" err="1">
                <a:cs typeface="Calibri"/>
              </a:rPr>
              <a:t>privledges</a:t>
            </a:r>
            <a:r>
              <a:rPr lang="en-US" dirty="0">
                <a:cs typeface="Calibri"/>
              </a:rPr>
              <a:t> within a society. </a:t>
            </a:r>
            <a:endParaRPr lang="en-US" dirty="0"/>
          </a:p>
          <a:p>
            <a:r>
              <a:rPr lang="en-US" dirty="0"/>
              <a:t>Psychoanalysis an example of the modern confessional discipline.</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47</a:t>
            </a:fld>
            <a:endParaRPr lang="en-US"/>
          </a:p>
        </p:txBody>
      </p:sp>
    </p:spTree>
    <p:extLst>
      <p:ext uri="{BB962C8B-B14F-4D97-AF65-F5344CB8AC3E}">
        <p14:creationId xmlns:p14="http://schemas.microsoft.com/office/powerpoint/2010/main" val="238433151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t>In the book the history of sexuality (1978) Foucault challenges the hermeneutic belief in deep meaning by tracing the emergence of sexual confession and relating it to practices of social domination (Dreyfus and </a:t>
            </a:r>
            <a:r>
              <a:rPr lang="en-US" dirty="0" err="1"/>
              <a:t>Rebinow</a:t>
            </a:r>
            <a:r>
              <a:rPr lang="en-US" dirty="0"/>
              <a:t>)</a:t>
            </a:r>
            <a:endParaRPr lang="en-US" dirty="0">
              <a:cs typeface="Calibri"/>
            </a:endParaRPr>
          </a:p>
          <a:p>
            <a:pPr marL="171450" indent="-171450">
              <a:buFont typeface="Arial"/>
              <a:buChar char="•"/>
            </a:pPr>
            <a:r>
              <a:rPr lang="en-US" dirty="0"/>
              <a:t>Technologies of all kind are designed to control the freethinking behavior of individuals.</a:t>
            </a:r>
            <a:endParaRPr lang="en-US" dirty="0">
              <a:cs typeface="Calibri"/>
            </a:endParaRPr>
          </a:p>
          <a:p>
            <a:pPr marL="171450" indent="-171450">
              <a:buFont typeface="Arial"/>
              <a:buChar char="•"/>
            </a:pPr>
            <a:r>
              <a:rPr lang="en-US" dirty="0"/>
              <a:t>Education system is controlled and people be taught to self-control. I</a:t>
            </a:r>
            <a:endParaRPr lang="en-US" dirty="0">
              <a:cs typeface="Calibri"/>
            </a:endParaRPr>
          </a:p>
          <a:p>
            <a:pPr marL="171450" indent="-171450">
              <a:buFont typeface="Arial"/>
              <a:buChar char="•"/>
            </a:pPr>
            <a:r>
              <a:rPr lang="en-US" dirty="0"/>
              <a:t>In short, the modern world attempts to suppress impulses of al kinds, especially sexual, violent, and unruly ones </a:t>
            </a:r>
            <a:r>
              <a:rPr lang="en-US" b="1" dirty="0"/>
              <a:t>Sexuality as a series of categories was invented by human beings.</a:t>
            </a:r>
            <a:endParaRPr lang="en-US" dirty="0">
              <a:cs typeface="Calibri" panose="020F0502020204030204"/>
            </a:endParaRPr>
          </a:p>
          <a:p>
            <a:pPr marL="171450" indent="-171450">
              <a:buFont typeface="Arial"/>
              <a:buChar char="•"/>
            </a:pPr>
            <a:r>
              <a:rPr lang="en-US" dirty="0"/>
              <a:t>Heterosexual, homosexual, sexual pervert - invented in the 19th century.</a:t>
            </a:r>
            <a:endParaRPr lang="en-US" dirty="0">
              <a:cs typeface="Calibri" panose="020F0502020204030204"/>
            </a:endParaRPr>
          </a:p>
          <a:p>
            <a:pPr marL="171450" indent="-171450">
              <a:buFont typeface="Arial"/>
              <a:buChar char="•"/>
            </a:pPr>
            <a:r>
              <a:rPr lang="en-US" dirty="0"/>
              <a:t>The idea of sexual identity- invented by psychiatrists, doctors, and sexologists in the 19th century. </a:t>
            </a:r>
            <a:endParaRPr lang="en-US" dirty="0">
              <a:cs typeface="Calibri" panose="020F0502020204030204"/>
            </a:endParaRPr>
          </a:p>
          <a:p>
            <a:pPr marL="171450" indent="-171450">
              <a:buFont typeface="Arial"/>
              <a:buChar char="•"/>
            </a:pPr>
            <a:r>
              <a:rPr lang="en-US" dirty="0"/>
              <a:t>For Foucault even 20th Century sexuality subject to processes of </a:t>
            </a:r>
            <a:r>
              <a:rPr lang="en-US" dirty="0" err="1"/>
              <a:t>normalisation</a:t>
            </a:r>
            <a:r>
              <a:rPr lang="en-US" dirty="0"/>
              <a:t>.</a:t>
            </a:r>
            <a:endParaRPr lang="en-US" dirty="0">
              <a:cs typeface="Calibri" panose="020F0502020204030204"/>
            </a:endParaRPr>
          </a:p>
          <a:p>
            <a:pPr marL="171450" indent="-171450">
              <a:buFont typeface="Arial"/>
              <a:buChar char="•"/>
            </a:pPr>
            <a:r>
              <a:rPr lang="en-US" dirty="0">
                <a:cs typeface="Calibri" panose="020F0502020204030204"/>
              </a:rPr>
              <a:t>Normal = sex outside of procreation between a man and a woman is abnormal and needs to be cured. </a:t>
            </a:r>
          </a:p>
          <a:p>
            <a:pPr marL="171450" indent="-171450">
              <a:buFont typeface="Arial"/>
              <a:buChar char="•"/>
            </a:pPr>
            <a:endParaRPr lang="en-US">
              <a:cs typeface="Calibri" panose="020F0502020204030204"/>
            </a:endParaRPr>
          </a:p>
          <a:p>
            <a:pPr marL="171450" indent="-171450">
              <a:buFont typeface="Arial"/>
              <a:buChar char="•"/>
            </a:pPr>
            <a:r>
              <a:rPr lang="en-US" dirty="0">
                <a:cs typeface="Calibri" panose="020F0502020204030204"/>
              </a:rPr>
              <a:t>NEEDED THE CATEGORIES TO exhibit power. For subjects to exhibit self-discipline. </a:t>
            </a:r>
            <a:r>
              <a:rPr lang="en-US" b="1" dirty="0">
                <a:cs typeface="Calibri" panose="020F0502020204030204"/>
              </a:rPr>
              <a:t>TO not be labelled as perverts</a:t>
            </a:r>
          </a:p>
          <a:p>
            <a:endParaRPr lang="en-US">
              <a:cs typeface="Calibri" panose="020F0502020204030204"/>
            </a:endParaRPr>
          </a:p>
          <a:p>
            <a:pPr marL="171450" indent="-171450">
              <a:buFont typeface="Arial"/>
              <a:buChar char="•"/>
            </a:pPr>
            <a:endParaRPr lang="en-US">
              <a:cs typeface="Calibri" panose="020F0502020204030204"/>
            </a:endParaRPr>
          </a:p>
          <a:p>
            <a:endParaRPr lang="en-US">
              <a:cs typeface="Calibri" panose="020F0502020204030204"/>
            </a:endParaRPr>
          </a:p>
          <a:p>
            <a:endParaRPr lang="en-US">
              <a:cs typeface="Calibri" panose="020F0502020204030204"/>
            </a:endParaRPr>
          </a:p>
          <a:p>
            <a:endParaRPr lang="en-US">
              <a:cs typeface="Calibri" panose="020F0502020204030204"/>
            </a:endParaRPr>
          </a:p>
          <a:p>
            <a:endParaRPr lang="en-US">
              <a:cs typeface="Calibri" panose="020F0502020204030204"/>
            </a:endParaRPr>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4A7965BD-3B0B-4313-A210-BD7444BA31CE}" type="slidenum">
              <a:rPr lang="en-US"/>
              <a:t>48</a:t>
            </a:fld>
            <a:endParaRPr lang="en-US"/>
          </a:p>
        </p:txBody>
      </p:sp>
    </p:spTree>
    <p:extLst>
      <p:ext uri="{BB962C8B-B14F-4D97-AF65-F5344CB8AC3E}">
        <p14:creationId xmlns:p14="http://schemas.microsoft.com/office/powerpoint/2010/main" val="9035985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 Age of Confinement: </a:t>
            </a:r>
            <a:endParaRPr lang="en-US" b="1" dirty="0">
              <a:cs typeface="Calibri"/>
            </a:endParaRPr>
          </a:p>
          <a:p>
            <a:r>
              <a:rPr lang="en-US" dirty="0"/>
              <a:t>Madness is related to idleness. • Thus, madness becomes an economic and moral issue. • Thus it requires punishment. </a:t>
            </a:r>
            <a:endParaRPr lang="en-US" dirty="0">
              <a:cs typeface="Calibri"/>
            </a:endParaRPr>
          </a:p>
          <a:p>
            <a:r>
              <a:rPr lang="en-US" dirty="0"/>
              <a:t>• Punishment is informed by opportunities for economic exploitation/advantage, moral condemnation, and religious ideas (the mad are cast as the Fallen) </a:t>
            </a:r>
            <a:endParaRPr lang="en-US" dirty="0">
              <a:cs typeface="Calibri"/>
            </a:endParaRPr>
          </a:p>
          <a:p>
            <a:endParaRPr lang="en-US" dirty="0"/>
          </a:p>
          <a:p>
            <a:pPr marL="171450" indent="-171450">
              <a:buFont typeface="Arial"/>
              <a:buChar char="•"/>
            </a:pPr>
            <a:r>
              <a:rPr lang="en-US" dirty="0"/>
              <a:t>• Mad lack what is most human to classical mind – reason • Thus can be treated as animals </a:t>
            </a:r>
            <a:endParaRPr lang="en-US" dirty="0">
              <a:cs typeface="Calibri"/>
            </a:endParaRPr>
          </a:p>
          <a:p>
            <a:pPr marL="171450" indent="-171450">
              <a:buFont typeface="Arial"/>
              <a:buChar char="•"/>
            </a:pPr>
            <a:r>
              <a:rPr lang="en-US" dirty="0"/>
              <a:t>• The mad often demonstrate unique use of language and logic which has the potential to: • test boundaries of language and logic. • distort language and logic in unique ways. • express its own unique logic and truth. </a:t>
            </a:r>
            <a:endParaRPr lang="en-US" dirty="0">
              <a:cs typeface="Calibri"/>
            </a:endParaRPr>
          </a:p>
          <a:p>
            <a:endParaRPr lang="en-US" dirty="0">
              <a:cs typeface="Calibri"/>
            </a:endParaRPr>
          </a:p>
          <a:p>
            <a:r>
              <a:rPr lang="en-US" dirty="0"/>
              <a:t>The mad were turned into objects of the keeper's gaze, subjected to a system of rewards and punishments for the detail of their </a:t>
            </a:r>
            <a:r>
              <a:rPr lang="en-US" dirty="0" err="1"/>
              <a:t>behaviour</a:t>
            </a:r>
            <a:r>
              <a:rPr lang="en-US" dirty="0"/>
              <a:t>. </a:t>
            </a:r>
            <a:endParaRPr lang="en-US" dirty="0">
              <a:cs typeface="Calibri"/>
            </a:endParaRPr>
          </a:p>
          <a:p>
            <a:r>
              <a:rPr lang="en-US" dirty="0"/>
              <a:t>The keeper was to be no longer a flogger of animals, but a moral authority and judge. </a:t>
            </a:r>
            <a:endParaRPr lang="en-US" dirty="0">
              <a:cs typeface="Calibri"/>
            </a:endParaRPr>
          </a:p>
          <a:p>
            <a:r>
              <a:rPr lang="en-US" dirty="0"/>
              <a:t>The inmate was like a child handed over to the steady gaze of the man of reason. </a:t>
            </a:r>
            <a:endParaRPr lang="en-US" dirty="0">
              <a:cs typeface="Calibri"/>
            </a:endParaRPr>
          </a:p>
          <a:p>
            <a:r>
              <a:rPr lang="en-US" dirty="0"/>
              <a:t>This ‘moral’ system of power, based on an objectifying observation, denied validity to the voice of the mad.</a:t>
            </a:r>
            <a:endParaRPr lang="en-US" dirty="0">
              <a:cs typeface="Calibri"/>
            </a:endParaRPr>
          </a:p>
          <a:p>
            <a:endParaRPr lang="en-US" dirty="0">
              <a:cs typeface="Calibri"/>
            </a:endParaRPr>
          </a:p>
          <a:p>
            <a:r>
              <a:rPr lang="en-US" dirty="0">
                <a:cs typeface="Calibri"/>
              </a:rPr>
              <a:t>Through language, access was denied to certain individuals. </a:t>
            </a:r>
          </a:p>
          <a:p>
            <a:endParaRPr lang="en-US" dirty="0">
              <a:cs typeface="Calibri"/>
            </a:endParaRPr>
          </a:p>
          <a:p>
            <a:endParaRPr lang="en-US" b="1"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49</a:t>
            </a:fld>
            <a:endParaRPr lang="en-US"/>
          </a:p>
        </p:txBody>
      </p:sp>
    </p:spTree>
    <p:extLst>
      <p:ext uri="{BB962C8B-B14F-4D97-AF65-F5344CB8AC3E}">
        <p14:creationId xmlns:p14="http://schemas.microsoft.com/office/powerpoint/2010/main" val="17669161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Birth of Asylum</a:t>
            </a:r>
            <a:endParaRPr lang="en-US" dirty="0"/>
          </a:p>
          <a:p>
            <a:r>
              <a:rPr lang="en-US" dirty="0"/>
              <a:t>Madness, for example, he examines the emergence at the beginning of the 19th century of the discourse called psychiatry. </a:t>
            </a:r>
            <a:endParaRPr lang="en-US" dirty="0">
              <a:cs typeface="Calibri"/>
            </a:endParaRPr>
          </a:p>
          <a:p>
            <a:r>
              <a:rPr lang="en-US" dirty="0"/>
              <a:t>Shift towards more humane, scientific approach to treatment. </a:t>
            </a:r>
            <a:endParaRPr lang="en-US" dirty="0">
              <a:cs typeface="Calibri"/>
            </a:endParaRPr>
          </a:p>
          <a:p>
            <a:r>
              <a:rPr lang="en-US" dirty="0"/>
              <a:t>• Nonetheless, new approach is still rooted in religious notions of punishment and redemption. </a:t>
            </a:r>
            <a:endParaRPr lang="en-US" dirty="0">
              <a:cs typeface="Calibri"/>
            </a:endParaRPr>
          </a:p>
          <a:p>
            <a:r>
              <a:rPr lang="en-US" dirty="0"/>
              <a:t>• Cure focuses on the bodies of the mad.</a:t>
            </a:r>
            <a:endParaRPr lang="en-US" dirty="0">
              <a:cs typeface="Calibri"/>
            </a:endParaRPr>
          </a:p>
          <a:p>
            <a:r>
              <a:rPr lang="en-US"/>
              <a:t>• Water cure recalls baptism. </a:t>
            </a:r>
          </a:p>
          <a:p>
            <a:r>
              <a:rPr lang="en-US" dirty="0"/>
              <a:t>• Other cures: deliberately inflected skin disease, bleedings, baths, and purges, theatrical representation. Immersion</a:t>
            </a:r>
            <a:endParaRPr lang="en-US" dirty="0">
              <a:cs typeface="Calibri"/>
            </a:endParaRPr>
          </a:p>
          <a:p>
            <a:pPr marL="171450" indent="-171450">
              <a:buFont typeface="Arial,Sans-Serif"/>
              <a:buChar char="•"/>
            </a:pPr>
            <a:r>
              <a:rPr lang="en-US" dirty="0"/>
              <a:t>This discipline was produced through a whole set of relations between hospitalization, internment, the conditions and procedures of social exclusion, the rules of jurisprudence, the norms of industrial </a:t>
            </a:r>
            <a:r>
              <a:rPr lang="en-US" dirty="0" err="1"/>
              <a:t>labour</a:t>
            </a:r>
            <a:r>
              <a:rPr lang="en-US" dirty="0"/>
              <a:t> and bourgeois morality</a:t>
            </a:r>
            <a:endParaRPr lang="en-US" dirty="0">
              <a:cs typeface="Calibri"/>
            </a:endParaRPr>
          </a:p>
          <a:p>
            <a:pPr marL="171450" indent="-171450">
              <a:buFont typeface="Arial,Sans-Serif"/>
              <a:buChar char="•"/>
            </a:pPr>
            <a:endParaRPr lang="en-US"/>
          </a:p>
          <a:p>
            <a:r>
              <a:rPr lang="en-US" b="1" dirty="0"/>
              <a:t>In short, a whole group of exterior relations that characterized for this discursive practice the formation of its statements. </a:t>
            </a:r>
            <a:endParaRPr lang="en-US" dirty="0"/>
          </a:p>
        </p:txBody>
      </p:sp>
      <p:sp>
        <p:nvSpPr>
          <p:cNvPr id="4" name="Slide Number Placeholder 3"/>
          <p:cNvSpPr>
            <a:spLocks noGrp="1"/>
          </p:cNvSpPr>
          <p:nvPr>
            <p:ph type="sldNum" sz="quarter" idx="5"/>
          </p:nvPr>
        </p:nvSpPr>
        <p:spPr/>
        <p:txBody>
          <a:bodyPr/>
          <a:lstStyle/>
          <a:p>
            <a:fld id="{4A7965BD-3B0B-4313-A210-BD7444BA31CE}" type="slidenum">
              <a:rPr lang="en-US"/>
              <a:t>50</a:t>
            </a:fld>
            <a:endParaRPr lang="en-US"/>
          </a:p>
        </p:txBody>
      </p:sp>
    </p:spTree>
    <p:extLst>
      <p:ext uri="{BB962C8B-B14F-4D97-AF65-F5344CB8AC3E}">
        <p14:creationId xmlns:p14="http://schemas.microsoft.com/office/powerpoint/2010/main" val="1923203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mentioned earlier, Foucault (1990) thinks about experience as constituted through 3 axes: </a:t>
            </a:r>
            <a:endParaRPr lang="en-US"/>
          </a:p>
          <a:p>
            <a:endParaRPr lang="en-US"/>
          </a:p>
          <a:p>
            <a:r>
              <a:rPr lang="en-US" dirty="0"/>
              <a:t>(1) sciences that refer to it, </a:t>
            </a:r>
            <a:endParaRPr lang="en-US" dirty="0">
              <a:cs typeface="Calibri"/>
            </a:endParaRPr>
          </a:p>
          <a:p>
            <a:r>
              <a:rPr lang="en-US" dirty="0"/>
              <a:t>(2) systems of power that regulate it, and</a:t>
            </a:r>
            <a:endParaRPr lang="en-US" dirty="0">
              <a:cs typeface="Calibri" panose="020F0502020204030204"/>
            </a:endParaRPr>
          </a:p>
          <a:p>
            <a:r>
              <a:rPr lang="en-US" dirty="0"/>
              <a:t> (3) forms in which the individual </a:t>
            </a:r>
            <a:r>
              <a:rPr lang="en-US" dirty="0" err="1"/>
              <a:t>recognises</a:t>
            </a:r>
            <a:r>
              <a:rPr lang="en-US" dirty="0"/>
              <a:t> themselves as a subject. </a:t>
            </a:r>
            <a:endParaRPr lang="en-US" dirty="0">
              <a:cs typeface="Calibri"/>
            </a:endParaRPr>
          </a:p>
          <a:p>
            <a:endParaRPr lang="en-US">
              <a:cs typeface="Calibri"/>
            </a:endParaRPr>
          </a:p>
          <a:p>
            <a:r>
              <a:rPr lang="en-US" dirty="0"/>
              <a:t>This is about how self, society, sciences, culture, material configurations and so on are in co-constitutive entanglement (Barad, 2007). </a:t>
            </a:r>
            <a:endParaRPr lang="en-US">
              <a:cs typeface="Calibri"/>
            </a:endParaRPr>
          </a:p>
          <a:p>
            <a:endParaRPr lang="en-US" dirty="0">
              <a:cs typeface="Calibri"/>
            </a:endParaRPr>
          </a:p>
          <a:p>
            <a:r>
              <a:rPr lang="en-US" dirty="0">
                <a:cs typeface="Calibri"/>
              </a:rPr>
              <a:t>A the </a:t>
            </a:r>
            <a:r>
              <a:rPr lang="en-US" dirty="0" err="1">
                <a:cs typeface="Calibri"/>
              </a:rPr>
              <a:t>centre</a:t>
            </a:r>
            <a:r>
              <a:rPr lang="en-US" dirty="0">
                <a:cs typeface="Calibri"/>
              </a:rPr>
              <a:t> is talk and text. </a:t>
            </a:r>
          </a:p>
        </p:txBody>
      </p:sp>
      <p:sp>
        <p:nvSpPr>
          <p:cNvPr id="4" name="Slide Number Placeholder 3"/>
          <p:cNvSpPr>
            <a:spLocks noGrp="1"/>
          </p:cNvSpPr>
          <p:nvPr>
            <p:ph type="sldNum" sz="quarter" idx="5"/>
          </p:nvPr>
        </p:nvSpPr>
        <p:spPr/>
        <p:txBody>
          <a:bodyPr/>
          <a:lstStyle/>
          <a:p>
            <a:fld id="{4A7965BD-3B0B-4313-A210-BD7444BA31CE}" type="slidenum">
              <a:rPr lang="en-US"/>
              <a:t>51</a:t>
            </a:fld>
            <a:endParaRPr lang="en-US"/>
          </a:p>
        </p:txBody>
      </p:sp>
    </p:spTree>
    <p:extLst>
      <p:ext uri="{BB962C8B-B14F-4D97-AF65-F5344CB8AC3E}">
        <p14:creationId xmlns:p14="http://schemas.microsoft.com/office/powerpoint/2010/main" val="128286250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GB" dirty="0"/>
              <a:t>Realities are constructed and co-constructed.</a:t>
            </a:r>
            <a:endParaRPr lang="en-US" dirty="0"/>
          </a:p>
          <a:p>
            <a:pPr marL="171450" indent="-171450">
              <a:lnSpc>
                <a:spcPct val="90000"/>
              </a:lnSpc>
              <a:spcBef>
                <a:spcPts val="1000"/>
              </a:spcBef>
              <a:buFont typeface="Arial"/>
              <a:buChar char="•"/>
            </a:pPr>
            <a:endParaRPr lang="en-GB" dirty="0"/>
          </a:p>
          <a:p>
            <a:pPr marL="171450" indent="-171450">
              <a:lnSpc>
                <a:spcPct val="90000"/>
              </a:lnSpc>
              <a:spcBef>
                <a:spcPts val="1000"/>
              </a:spcBef>
              <a:buFont typeface="Arial"/>
              <a:buChar char="•"/>
            </a:pPr>
            <a:r>
              <a:rPr lang="en-GB" dirty="0"/>
              <a:t>The therapist interprets what they observe in a particular way that is itself influenced by a particular context.</a:t>
            </a:r>
          </a:p>
          <a:p>
            <a:pPr marL="171450" indent="-171450">
              <a:lnSpc>
                <a:spcPct val="90000"/>
              </a:lnSpc>
              <a:spcBef>
                <a:spcPts val="1000"/>
              </a:spcBef>
              <a:buFont typeface="Arial"/>
              <a:buChar char="•"/>
            </a:pPr>
            <a:endParaRPr lang="en-GB" dirty="0"/>
          </a:p>
          <a:p>
            <a:pPr marL="171450" indent="-171450">
              <a:lnSpc>
                <a:spcPct val="90000"/>
              </a:lnSpc>
              <a:spcBef>
                <a:spcPts val="1000"/>
              </a:spcBef>
              <a:buFont typeface="Arial"/>
              <a:buChar char="•"/>
            </a:pPr>
            <a:r>
              <a:rPr lang="en-GB" dirty="0"/>
              <a:t>Therapy as “territory in which new meaning can be creatively generated ‘between’ the participants of the system (therapist and client)” </a:t>
            </a:r>
            <a:r>
              <a:rPr lang="nl-NL" dirty="0"/>
              <a:t>(Faris </a:t>
            </a:r>
            <a:r>
              <a:rPr lang="nl-NL" dirty="0" err="1"/>
              <a:t>and</a:t>
            </a:r>
            <a:r>
              <a:rPr lang="nl-NL" dirty="0"/>
              <a:t> Van Ooijen, 2012, p. 35).</a:t>
            </a:r>
            <a:endParaRPr lang="en-US" dirty="0"/>
          </a:p>
          <a:p>
            <a:pPr>
              <a:lnSpc>
                <a:spcPct val="90000"/>
              </a:lnSpc>
              <a:spcBef>
                <a:spcPts val="1000"/>
              </a:spcBef>
            </a:pPr>
            <a:endParaRPr lang="en-GB" dirty="0"/>
          </a:p>
          <a:p>
            <a:endParaRPr lang="en-GB"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A1D91D-5472-403F-9C7B-FAD6F3732D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023145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Narrative therapy looks to create new personal narratives that represent our freedom and agency by considering ‘unique outcomes,’ those aspects of our experience that fall outside the dominant story. </a:t>
            </a:r>
            <a:endParaRPr lang="en-US"/>
          </a:p>
          <a:p>
            <a:endParaRPr lang="en-US" dirty="0"/>
          </a:p>
          <a:p>
            <a:r>
              <a:rPr lang="en-US" dirty="0"/>
              <a:t>The goal is to deconstruct (take apart) the dominant story, examine alternative narratives, and ultimately construct rich rather than impoverished personal narratives.</a:t>
            </a:r>
            <a:endParaRPr lang="en-US" dirty="0">
              <a:cs typeface="Calibri"/>
            </a:endParaRPr>
          </a:p>
          <a:p>
            <a:endParaRPr lang="en-US" dirty="0">
              <a:cs typeface="Calibri"/>
            </a:endParaRPr>
          </a:p>
          <a:p>
            <a:r>
              <a:rPr lang="en-US" dirty="0"/>
              <a:t>One technique used in this process is called Externalizing the Problem. </a:t>
            </a:r>
          </a:p>
          <a:p>
            <a:endParaRPr lang="en-US" dirty="0"/>
          </a:p>
          <a:p>
            <a:r>
              <a:rPr lang="en-US" dirty="0"/>
              <a:t>This means that instead of labeling yourself as the problem (“I’m an angry person”), you define yourself as someone who’s dealing with a problem (I’m a person who struggles with the problem of </a:t>
            </a:r>
            <a:r>
              <a:rPr lang="en-US" dirty="0">
                <a:hlinkClick r:id="rId3"/>
              </a:rPr>
              <a:t>anger</a:t>
            </a:r>
            <a:r>
              <a:rPr lang="en-US" dirty="0"/>
              <a:t>”). </a:t>
            </a:r>
            <a:endParaRPr lang="en-US"/>
          </a:p>
          <a:p>
            <a:endParaRPr lang="en-US" dirty="0"/>
          </a:p>
          <a:p>
            <a:r>
              <a:rPr lang="en-US" dirty="0"/>
              <a:t>With externalizing, the problem is regarded as socially constructed, placed not within individuals but outside of them, existing largely as a product of their cultural, historical, and personal experiences. </a:t>
            </a:r>
          </a:p>
          <a:p>
            <a:endParaRPr lang="en-US" dirty="0"/>
          </a:p>
          <a:p>
            <a:r>
              <a:rPr lang="en-US" dirty="0"/>
              <a:t>The problem is not who you are, it’s what you’re dealing with.</a:t>
            </a:r>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A1D91D-5472-403F-9C7B-FAD6F3732D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566719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Solution-focused therapy, developed by Milwaukee psychotherapists Steve De Shazer and </a:t>
            </a:r>
            <a:r>
              <a:rPr lang="en-US" dirty="0" err="1"/>
              <a:t>Insoo</a:t>
            </a:r>
            <a:r>
              <a:rPr lang="en-US" dirty="0"/>
              <a:t> Kim Berg in the late 1970s, </a:t>
            </a:r>
          </a:p>
          <a:p>
            <a:endParaRPr lang="en-US" dirty="0"/>
          </a:p>
          <a:p>
            <a:r>
              <a:rPr lang="en-US" dirty="0"/>
              <a:t>focuses on finding out what works for different types of </a:t>
            </a:r>
            <a:r>
              <a:rPr lang="en-US" i="1" dirty="0"/>
              <a:t>people</a:t>
            </a:r>
            <a:r>
              <a:rPr lang="en-US" dirty="0"/>
              <a:t>, rather than focusing on what works for different types of </a:t>
            </a:r>
            <a:r>
              <a:rPr lang="en-US" i="1" dirty="0"/>
              <a:t>problems</a:t>
            </a:r>
            <a:r>
              <a:rPr lang="en-US" dirty="0"/>
              <a:t>. </a:t>
            </a:r>
          </a:p>
          <a:p>
            <a:endParaRPr lang="en-US" dirty="0"/>
          </a:p>
          <a:p>
            <a:r>
              <a:rPr lang="en-US" dirty="0"/>
              <a:t>Rather than focusing on pathology or giving diagnostic labels, therapists instead look for what clients are doing that is already working and encourage them to continue in that direction. </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A1D91D-5472-403F-9C7B-FAD6F3732D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115033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Assumption that there are many valuable ‘truths’ in many theories of therapy.</a:t>
            </a:r>
            <a:endParaRPr lang="en-US" dirty="0"/>
          </a:p>
          <a:p>
            <a:pPr marL="285750" indent="-285750">
              <a:lnSpc>
                <a:spcPct val="90000"/>
              </a:lnSpc>
              <a:spcBef>
                <a:spcPts val="1000"/>
              </a:spcBef>
              <a:buFont typeface="Arial"/>
              <a:buChar char="•"/>
            </a:pPr>
            <a:endParaRPr lang="en-GB" dirty="0"/>
          </a:p>
          <a:p>
            <a:pPr marL="285750" indent="-285750">
              <a:lnSpc>
                <a:spcPct val="90000"/>
              </a:lnSpc>
              <a:spcBef>
                <a:spcPts val="1000"/>
              </a:spcBef>
              <a:buFont typeface="Arial"/>
              <a:buChar char="•"/>
            </a:pPr>
            <a:r>
              <a:rPr lang="en-GB" dirty="0"/>
              <a:t>Integration – combining or blending elements into some kind of whole</a:t>
            </a:r>
            <a:r>
              <a:rPr lang="en-GB" i="1" dirty="0"/>
              <a:t>. </a:t>
            </a:r>
            <a:endParaRPr lang="en-US" dirty="0"/>
          </a:p>
          <a:p>
            <a:pPr marL="285750" indent="-285750">
              <a:lnSpc>
                <a:spcPct val="90000"/>
              </a:lnSpc>
              <a:spcBef>
                <a:spcPts val="1000"/>
              </a:spcBef>
              <a:buFont typeface="Arial"/>
              <a:buChar char="•"/>
            </a:pPr>
            <a:endParaRPr lang="en-GB" dirty="0"/>
          </a:p>
          <a:p>
            <a:pPr marL="285750" indent="-285750">
              <a:lnSpc>
                <a:spcPct val="90000"/>
              </a:lnSpc>
              <a:spcBef>
                <a:spcPts val="1000"/>
              </a:spcBef>
              <a:buFont typeface="Arial"/>
              <a:buChar char="•"/>
            </a:pPr>
            <a:r>
              <a:rPr lang="en-GB" dirty="0"/>
              <a:t>‘The product’ can be a set of ideas and interventions that are tailored, in a flexible way, to the needs of each particular client (McLeod, 2019, p.282).</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A1D91D-5472-403F-9C7B-FAD6F3732D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447056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GB" dirty="0"/>
              <a:t>A rejection of </a:t>
            </a:r>
            <a:r>
              <a:rPr lang="en-GB" dirty="0" err="1"/>
              <a:t>Schoolism</a:t>
            </a:r>
            <a:r>
              <a:rPr lang="en-GB" dirty="0"/>
              <a:t> (considering one single approach as superior to all others).</a:t>
            </a:r>
            <a:endParaRPr lang="en-US" dirty="0"/>
          </a:p>
          <a:p>
            <a:pPr marL="171450" indent="-171450">
              <a:lnSpc>
                <a:spcPct val="90000"/>
              </a:lnSpc>
              <a:spcBef>
                <a:spcPts val="1000"/>
              </a:spcBef>
              <a:buFont typeface="Arial"/>
              <a:buChar char="•"/>
            </a:pPr>
            <a:endParaRPr lang="en-GB" dirty="0">
              <a:cs typeface="Calibri"/>
            </a:endParaRPr>
          </a:p>
          <a:p>
            <a:pPr marL="171450" indent="-171450">
              <a:lnSpc>
                <a:spcPct val="90000"/>
              </a:lnSpc>
              <a:spcBef>
                <a:spcPts val="1000"/>
              </a:spcBef>
              <a:buFont typeface="Arial"/>
              <a:buChar char="•"/>
            </a:pPr>
            <a:r>
              <a:rPr lang="en-GB" dirty="0"/>
              <a:t>All approaches have value and provide a rich resource on which to draw. </a:t>
            </a:r>
          </a:p>
          <a:p>
            <a:pPr marL="171450" indent="-171450">
              <a:lnSpc>
                <a:spcPct val="90000"/>
              </a:lnSpc>
              <a:spcBef>
                <a:spcPts val="1000"/>
              </a:spcBef>
              <a:buFont typeface="Arial"/>
              <a:buChar char="•"/>
            </a:pPr>
            <a:endParaRPr lang="en-GB" dirty="0">
              <a:cs typeface="Calibri" panose="020F0502020204030204"/>
            </a:endParaRPr>
          </a:p>
          <a:p>
            <a:pPr marL="171450" indent="-171450">
              <a:lnSpc>
                <a:spcPct val="90000"/>
              </a:lnSpc>
              <a:spcBef>
                <a:spcPts val="1000"/>
              </a:spcBef>
              <a:buFont typeface="Arial"/>
              <a:buChar char="•"/>
            </a:pPr>
            <a:endParaRPr lang="en-GB" dirty="0">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A1D91D-5472-403F-9C7B-FAD6F3732D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659054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the basis of postmodern morality: </a:t>
            </a:r>
          </a:p>
          <a:p>
            <a:r>
              <a:rPr lang="en-US" dirty="0"/>
              <a:t>Why speak of human rights or justice? </a:t>
            </a:r>
            <a:endParaRPr lang="en-US"/>
          </a:p>
          <a:p>
            <a:r>
              <a:rPr lang="en-US" dirty="0"/>
              <a:t>Why presume that sexism or racism is wrong?</a:t>
            </a:r>
            <a:endParaRPr lang="en-US" dirty="0">
              <a:cs typeface="Calibri"/>
            </a:endParaRPr>
          </a:p>
          <a:p>
            <a:r>
              <a:rPr lang="en-US" dirty="0"/>
              <a:t> If our moral standards are all just Machiavellian fictions, and we’re actors following a social script, why does it matter what happens to us or whether we’re the abusers or the abused?</a:t>
            </a:r>
          </a:p>
          <a:p>
            <a:r>
              <a:rPr lang="en-US" dirty="0">
                <a:cs typeface="Calibri" panose="020F0502020204030204"/>
              </a:rPr>
              <a:t>Ignores the role of the law and of the state</a:t>
            </a:r>
          </a:p>
          <a:p>
            <a:r>
              <a:rPr lang="en-US" dirty="0">
                <a:cs typeface="Calibri" panose="020F0502020204030204"/>
              </a:rPr>
              <a:t>Misrepresented history </a:t>
            </a:r>
          </a:p>
          <a:p>
            <a:r>
              <a:rPr lang="en-US" dirty="0">
                <a:cs typeface="Calibri" panose="020F0502020204030204"/>
              </a:rPr>
              <a:t>Overly bleak </a:t>
            </a:r>
          </a:p>
          <a:p>
            <a:r>
              <a:rPr lang="en-US" dirty="0" err="1">
                <a:cs typeface="Calibri" panose="020F0502020204030204"/>
              </a:rPr>
              <a:t>Presimmistic</a:t>
            </a:r>
            <a:r>
              <a:rPr lang="en-US" dirty="0">
                <a:cs typeface="Calibri" panose="020F0502020204030204"/>
              </a:rPr>
              <a:t> about progress of any kind </a:t>
            </a:r>
          </a:p>
          <a:p>
            <a:r>
              <a:rPr lang="en-US" dirty="0">
                <a:cs typeface="Calibri" panose="020F0502020204030204"/>
              </a:rPr>
              <a:t>Ignores his own </a:t>
            </a:r>
            <a:r>
              <a:rPr lang="en-US" dirty="0" err="1">
                <a:cs typeface="Calibri" panose="020F0502020204030204"/>
              </a:rPr>
              <a:t>privledged</a:t>
            </a:r>
            <a:r>
              <a:rPr lang="en-US" dirty="0">
                <a:cs typeface="Calibri" panose="020F0502020204030204"/>
              </a:rPr>
              <a:t> western position.</a:t>
            </a:r>
          </a:p>
          <a:p>
            <a:r>
              <a:rPr lang="en-US" dirty="0">
                <a:cs typeface="Calibri" panose="020F0502020204030204"/>
              </a:rPr>
              <a:t>Ignores </a:t>
            </a:r>
            <a:r>
              <a:rPr lang="en-US" dirty="0" err="1">
                <a:cs typeface="Calibri" panose="020F0502020204030204"/>
              </a:rPr>
              <a:t>alturism</a:t>
            </a:r>
            <a:r>
              <a:rPr lang="en-US" dirty="0">
                <a:cs typeface="Calibri" panose="020F0502020204030204"/>
              </a:rPr>
              <a:t>, love, sex, intrapersonal connection, the self as nothing but the creation of power relationships!</a:t>
            </a:r>
          </a:p>
        </p:txBody>
      </p:sp>
      <p:sp>
        <p:nvSpPr>
          <p:cNvPr id="4" name="Slide Number Placeholder 3"/>
          <p:cNvSpPr>
            <a:spLocks noGrp="1"/>
          </p:cNvSpPr>
          <p:nvPr>
            <p:ph type="sldNum" sz="quarter" idx="5"/>
          </p:nvPr>
        </p:nvSpPr>
        <p:spPr/>
        <p:txBody>
          <a:bodyPr/>
          <a:lstStyle/>
          <a:p>
            <a:fld id="{4A7965BD-3B0B-4313-A210-BD7444BA31CE}" type="slidenum">
              <a:rPr lang="en-US"/>
              <a:t>57</a:t>
            </a:fld>
            <a:endParaRPr lang="en-US"/>
          </a:p>
        </p:txBody>
      </p:sp>
    </p:spTree>
    <p:extLst>
      <p:ext uri="{BB962C8B-B14F-4D97-AF65-F5344CB8AC3E}">
        <p14:creationId xmlns:p14="http://schemas.microsoft.com/office/powerpoint/2010/main" val="220573392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Examples (gravity) it always exists, we had to name it to make it real. </a:t>
            </a:r>
            <a:endParaRPr lang="en-US"/>
          </a:p>
          <a:p>
            <a:r>
              <a:rPr lang="en-GB"/>
              <a:t>Pluto was a planet until we claimed it so</a:t>
            </a:r>
            <a:endParaRPr lang="en-US"/>
          </a:p>
          <a:p>
            <a:r>
              <a:rPr lang="en-GB"/>
              <a:t>BMI – categories of power and relations</a:t>
            </a:r>
            <a:endParaRPr lang="en-US"/>
          </a:p>
          <a:p>
            <a:endParaRPr lang="en-US">
              <a:cs typeface="Calibri"/>
            </a:endParaRPr>
          </a:p>
          <a:p>
            <a:r>
              <a:rPr lang="en-US"/>
              <a:t>Example of the 'No waste' discourse with Ged at the Easter dinner table. </a:t>
            </a:r>
            <a:endParaRPr lang="en-US">
              <a:cs typeface="Calibri"/>
            </a:endParaRPr>
          </a:p>
          <a:p>
            <a:endParaRPr lang="en-US"/>
          </a:p>
          <a:p>
            <a:r>
              <a:rPr lang="en-US"/>
              <a:t>Get stuck in Kate. No Waste. </a:t>
            </a:r>
            <a:endParaRPr lang="en-US">
              <a:cs typeface="Calibri" panose="020F0502020204030204"/>
            </a:endParaRPr>
          </a:p>
          <a:p>
            <a:endParaRPr lang="en-US">
              <a:cs typeface="Calibri" panose="020F0502020204030204"/>
            </a:endParaRPr>
          </a:p>
          <a:p>
            <a:r>
              <a:rPr lang="en-US">
                <a:cs typeface="Calibri" panose="020F0502020204030204"/>
              </a:rPr>
              <a:t>A dominating character.</a:t>
            </a:r>
          </a:p>
          <a:p>
            <a:r>
              <a:rPr lang="en-US">
                <a:cs typeface="Calibri" panose="020F0502020204030204"/>
              </a:rPr>
              <a:t>Grew up in poverty and sickness. In care. </a:t>
            </a:r>
          </a:p>
          <a:p>
            <a:r>
              <a:rPr lang="en-US">
                <a:cs typeface="Calibri" panose="020F0502020204030204"/>
              </a:rPr>
              <a:t>Retired having worked for one company for 40 years. Was made </a:t>
            </a:r>
            <a:r>
              <a:rPr lang="en-US" err="1">
                <a:cs typeface="Calibri" panose="020F0502020204030204"/>
              </a:rPr>
              <a:t>redudant</a:t>
            </a:r>
            <a:r>
              <a:rPr lang="en-US">
                <a:cs typeface="Calibri" panose="020F0502020204030204"/>
              </a:rPr>
              <a:t>. Bitter and damning of others. Feels he's the only one who's ever worked hard. </a:t>
            </a:r>
          </a:p>
          <a:p>
            <a:r>
              <a:rPr lang="en-US">
                <a:cs typeface="Calibri" panose="020F0502020204030204"/>
              </a:rPr>
              <a:t>Scathing of other people who consider themselves superior to him. </a:t>
            </a:r>
          </a:p>
          <a:p>
            <a:r>
              <a:rPr lang="en-US">
                <a:cs typeface="Calibri" panose="020F0502020204030204"/>
              </a:rPr>
              <a:t>Posh people, educated people</a:t>
            </a:r>
          </a:p>
          <a:p>
            <a:r>
              <a:rPr lang="en-US" err="1">
                <a:cs typeface="Calibri"/>
              </a:rPr>
              <a:t>ALways</a:t>
            </a:r>
            <a:r>
              <a:rPr lang="en-US">
                <a:cs typeface="Calibri"/>
              </a:rPr>
              <a:t> looking for criticism, always giving it. </a:t>
            </a:r>
          </a:p>
          <a:p>
            <a:r>
              <a:rPr lang="en-US">
                <a:cs typeface="Calibri"/>
              </a:rPr>
              <a:t>Dominates family. </a:t>
            </a:r>
          </a:p>
          <a:p>
            <a:endParaRPr lang="en-US">
              <a:cs typeface="Calibri"/>
            </a:endParaRPr>
          </a:p>
          <a:p>
            <a:r>
              <a:rPr lang="en-US">
                <a:cs typeface="Calibri"/>
              </a:rPr>
              <a:t>Discourses of power. One that is influenced by his own social positioning, but the demands of capital and systems of power. </a:t>
            </a:r>
          </a:p>
          <a:p>
            <a:endParaRPr lang="en-US">
              <a:cs typeface="Calibri"/>
            </a:endParaRPr>
          </a:p>
          <a:p>
            <a:r>
              <a:rPr lang="en-US">
                <a:cs typeface="Calibri"/>
              </a:rPr>
              <a:t>To 'waste' is to </a:t>
            </a:r>
          </a:p>
          <a:p>
            <a:endParaRPr lang="en-US">
              <a:cs typeface="Calibri"/>
            </a:endParaRPr>
          </a:p>
          <a:p>
            <a:pPr>
              <a:spcBef>
                <a:spcPct val="0"/>
              </a:spcBef>
            </a:pP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58</a:t>
            </a:fld>
            <a:endParaRPr lang="en-US"/>
          </a:p>
        </p:txBody>
      </p:sp>
    </p:spTree>
    <p:extLst>
      <p:ext uri="{BB962C8B-B14F-4D97-AF65-F5344CB8AC3E}">
        <p14:creationId xmlns:p14="http://schemas.microsoft.com/office/powerpoint/2010/main" val="306105152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90000"/>
              </a:lnSpc>
            </a:pPr>
            <a:r>
              <a:rPr lang="en-GB" b="1" u="sng" dirty="0"/>
              <a:t>Post Modernism</a:t>
            </a:r>
            <a:endParaRPr lang="en-GB" dirty="0"/>
          </a:p>
          <a:p>
            <a:pPr marL="228600" indent="-228600">
              <a:lnSpc>
                <a:spcPct val="90000"/>
              </a:lnSpc>
              <a:spcBef>
                <a:spcPts val="1000"/>
              </a:spcBef>
              <a:buFont typeface="Arial"/>
              <a:buChar char="•"/>
            </a:pPr>
            <a:r>
              <a:rPr lang="en-GB" i="1" dirty="0"/>
              <a:t>Exploring </a:t>
            </a:r>
            <a:r>
              <a:rPr lang="en-GB" dirty="0"/>
              <a:t>contingency</a:t>
            </a:r>
            <a:r>
              <a:rPr lang="en-GB" i="1" dirty="0"/>
              <a:t> </a:t>
            </a:r>
            <a:endParaRPr lang="en-GB" dirty="0"/>
          </a:p>
          <a:p>
            <a:pPr marL="228600" indent="-228600">
              <a:lnSpc>
                <a:spcPct val="90000"/>
              </a:lnSpc>
              <a:spcBef>
                <a:spcPts val="1000"/>
              </a:spcBef>
              <a:buFont typeface="Arial"/>
              <a:buChar char="•"/>
            </a:pPr>
            <a:r>
              <a:rPr lang="en-GB" dirty="0"/>
              <a:t>Fragmented identities </a:t>
            </a:r>
            <a:endParaRPr lang="en-US" dirty="0"/>
          </a:p>
          <a:p>
            <a:pPr marL="228600" indent="-228600">
              <a:lnSpc>
                <a:spcPct val="90000"/>
              </a:lnSpc>
              <a:spcBef>
                <a:spcPts val="1000"/>
              </a:spcBef>
              <a:buFont typeface="Arial"/>
              <a:buChar char="•"/>
            </a:pPr>
            <a:r>
              <a:rPr lang="en-GB" dirty="0"/>
              <a:t>Discourses/Textuality</a:t>
            </a:r>
            <a:endParaRPr lang="en-US" dirty="0"/>
          </a:p>
          <a:p>
            <a:pPr marL="228600" indent="-228600">
              <a:lnSpc>
                <a:spcPct val="90000"/>
              </a:lnSpc>
              <a:spcBef>
                <a:spcPts val="1000"/>
              </a:spcBef>
              <a:buFont typeface="Arial"/>
              <a:buChar char="•"/>
            </a:pPr>
            <a:r>
              <a:rPr lang="en-GB" dirty="0"/>
              <a:t>Power Relations</a:t>
            </a:r>
            <a:endParaRPr lang="en-US" dirty="0"/>
          </a:p>
          <a:p>
            <a:pPr marL="228600" indent="-228600">
              <a:lnSpc>
                <a:spcPct val="90000"/>
              </a:lnSpc>
              <a:spcBef>
                <a:spcPts val="1000"/>
              </a:spcBef>
              <a:buFont typeface="Arial"/>
              <a:buChar char="•"/>
            </a:pPr>
            <a:r>
              <a:rPr lang="en-GB" dirty="0"/>
              <a:t>Knowledge is dependent on locality</a:t>
            </a:r>
            <a:endParaRPr lang="en-US" dirty="0"/>
          </a:p>
          <a:p>
            <a:pPr marL="228600" indent="-228600">
              <a:lnSpc>
                <a:spcPct val="90000"/>
              </a:lnSpc>
              <a:spcBef>
                <a:spcPts val="1000"/>
              </a:spcBef>
              <a:buFont typeface="Arial"/>
              <a:buChar char="•"/>
            </a:pPr>
            <a:r>
              <a:rPr lang="en-GB" dirty="0"/>
              <a:t>‘Truth’ is dynamic and ephemeral </a:t>
            </a:r>
            <a:endParaRPr lang="en-US" dirty="0"/>
          </a:p>
          <a:p>
            <a:pPr>
              <a:lnSpc>
                <a:spcPct val="90000"/>
              </a:lnSpc>
              <a:spcBef>
                <a:spcPts val="1000"/>
              </a:spcBef>
            </a:pP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4A7965BD-3B0B-4313-A210-BD7444BA31CE}" type="slidenum">
              <a:rPr lang="en-US"/>
              <a:t>60</a:t>
            </a:fld>
            <a:endParaRPr lang="en-US"/>
          </a:p>
        </p:txBody>
      </p:sp>
    </p:spTree>
    <p:extLst>
      <p:ext uri="{BB962C8B-B14F-4D97-AF65-F5344CB8AC3E}">
        <p14:creationId xmlns:p14="http://schemas.microsoft.com/office/powerpoint/2010/main" val="159159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50"/>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50"/>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5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5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5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5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5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
        <p:cNvGrpSpPr/>
        <p:nvPr/>
      </p:nvGrpSpPr>
      <p:grpSpPr>
        <a:xfrm>
          <a:off x="0" y="0"/>
          <a:ext cx="0" cy="0"/>
          <a:chOff x="0" y="0"/>
          <a:chExt cx="0" cy="0"/>
        </a:xfrm>
      </p:grpSpPr>
      <p:sp>
        <p:nvSpPr>
          <p:cNvPr id="28" name="Google Shape;28;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1"/>
        <p:cNvGrpSpPr/>
        <p:nvPr/>
      </p:nvGrpSpPr>
      <p:grpSpPr>
        <a:xfrm>
          <a:off x="0" y="0"/>
          <a:ext cx="0" cy="0"/>
          <a:chOff x="0" y="0"/>
          <a:chExt cx="0" cy="0"/>
        </a:xfrm>
      </p:grpSpPr>
      <p:sp>
        <p:nvSpPr>
          <p:cNvPr id="32" name="Google Shape;32;p5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4" name="Google Shape;34;p5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5" name="Google Shape;35;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mp; Bullets" type="tx">
  <p:cSld name="TITLE_AND_BODY">
    <p:spTree>
      <p:nvGrpSpPr>
        <p:cNvPr id="1" name="Shape 38"/>
        <p:cNvGrpSpPr/>
        <p:nvPr/>
      </p:nvGrpSpPr>
      <p:grpSpPr>
        <a:xfrm>
          <a:off x="0" y="0"/>
          <a:ext cx="0" cy="0"/>
          <a:chOff x="0" y="0"/>
          <a:chExt cx="0" cy="0"/>
        </a:xfrm>
      </p:grpSpPr>
      <p:sp>
        <p:nvSpPr>
          <p:cNvPr id="39" name="Google Shape;39;p54"/>
          <p:cNvSpPr txBox="1">
            <a:spLocks noGrp="1"/>
          </p:cNvSpPr>
          <p:nvPr>
            <p:ph type="title"/>
          </p:nvPr>
        </p:nvSpPr>
        <p:spPr>
          <a:xfrm>
            <a:off x="1845469" y="107156"/>
            <a:ext cx="9144000" cy="1821656"/>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4781"/>
              <a:buFont typeface="Calibri"/>
              <a:buNone/>
              <a:defRPr sz="478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54"/>
          <p:cNvSpPr txBox="1">
            <a:spLocks noGrp="1"/>
          </p:cNvSpPr>
          <p:nvPr>
            <p:ph type="body" idx="1"/>
          </p:nvPr>
        </p:nvSpPr>
        <p:spPr>
          <a:xfrm>
            <a:off x="1845469" y="1928813"/>
            <a:ext cx="9144000" cy="4107656"/>
          </a:xfrm>
          <a:prstGeom prst="rect">
            <a:avLst/>
          </a:prstGeom>
          <a:noFill/>
          <a:ln>
            <a:noFill/>
          </a:ln>
        </p:spPr>
        <p:txBody>
          <a:bodyPr spcFirstLastPara="1" wrap="square" lIns="91425" tIns="45700" rIns="91425" bIns="45700" anchor="ctr" anchorCtr="0">
            <a:normAutofit/>
          </a:bodyPr>
          <a:lstStyle>
            <a:lvl1pPr marL="457200" lvl="0" indent="-291096" algn="l">
              <a:lnSpc>
                <a:spcPct val="90000"/>
              </a:lnSpc>
              <a:spcBef>
                <a:spcPts val="3516"/>
              </a:spcBef>
              <a:spcAft>
                <a:spcPts val="0"/>
              </a:spcAft>
              <a:buClr>
                <a:schemeClr val="dk1"/>
              </a:buClr>
              <a:buSzPts val="984"/>
              <a:buChar char="•"/>
              <a:defRPr sz="2812"/>
            </a:lvl1pPr>
            <a:lvl2pPr marL="914400" lvl="1" indent="-291096" algn="l">
              <a:lnSpc>
                <a:spcPct val="90000"/>
              </a:lnSpc>
              <a:spcBef>
                <a:spcPts val="3516"/>
              </a:spcBef>
              <a:spcAft>
                <a:spcPts val="0"/>
              </a:spcAft>
              <a:buClr>
                <a:schemeClr val="dk1"/>
              </a:buClr>
              <a:buSzPts val="984"/>
              <a:buChar char="•"/>
              <a:defRPr sz="2812"/>
            </a:lvl2pPr>
            <a:lvl3pPr marL="1371600" lvl="2" indent="-291096" algn="l">
              <a:lnSpc>
                <a:spcPct val="90000"/>
              </a:lnSpc>
              <a:spcBef>
                <a:spcPts val="3516"/>
              </a:spcBef>
              <a:spcAft>
                <a:spcPts val="0"/>
              </a:spcAft>
              <a:buClr>
                <a:schemeClr val="dk1"/>
              </a:buClr>
              <a:buSzPts val="984"/>
              <a:buChar char="•"/>
              <a:defRPr sz="2812"/>
            </a:lvl3pPr>
            <a:lvl4pPr marL="1828800" lvl="3" indent="-291096" algn="l">
              <a:lnSpc>
                <a:spcPct val="90000"/>
              </a:lnSpc>
              <a:spcBef>
                <a:spcPts val="3516"/>
              </a:spcBef>
              <a:spcAft>
                <a:spcPts val="0"/>
              </a:spcAft>
              <a:buClr>
                <a:schemeClr val="dk1"/>
              </a:buClr>
              <a:buSzPts val="984"/>
              <a:buChar char="•"/>
              <a:defRPr sz="2812"/>
            </a:lvl4pPr>
            <a:lvl5pPr marL="2286000" lvl="4" indent="-291096" algn="l">
              <a:lnSpc>
                <a:spcPct val="90000"/>
              </a:lnSpc>
              <a:spcBef>
                <a:spcPts val="3516"/>
              </a:spcBef>
              <a:spcAft>
                <a:spcPts val="0"/>
              </a:spcAft>
              <a:buClr>
                <a:schemeClr val="dk1"/>
              </a:buClr>
              <a:buSzPts val="984"/>
              <a:buChar char="•"/>
              <a:defRPr sz="2812"/>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888888"/>
                </a:solidFill>
              </a:defRPr>
            </a:lvl1pPr>
            <a:lvl2pPr marL="0" lvl="1" indent="0" algn="r">
              <a:spcBef>
                <a:spcPts val="0"/>
              </a:spcBef>
              <a:buNone/>
              <a:defRPr sz="1200">
                <a:solidFill>
                  <a:srgbClr val="888888"/>
                </a:solidFill>
              </a:defRPr>
            </a:lvl2pPr>
            <a:lvl3pPr marL="0" lvl="2" indent="0" algn="r">
              <a:spcBef>
                <a:spcPts val="0"/>
              </a:spcBef>
              <a:buNone/>
              <a:defRPr sz="1200">
                <a:solidFill>
                  <a:srgbClr val="888888"/>
                </a:solidFill>
              </a:defRPr>
            </a:lvl3pPr>
            <a:lvl4pPr marL="0" lvl="3" indent="0" algn="r">
              <a:spcBef>
                <a:spcPts val="0"/>
              </a:spcBef>
              <a:buNone/>
              <a:defRPr sz="1200">
                <a:solidFill>
                  <a:srgbClr val="888888"/>
                </a:solidFill>
              </a:defRPr>
            </a:lvl4pPr>
            <a:lvl5pPr marL="0" lvl="4" indent="0" algn="r">
              <a:spcBef>
                <a:spcPts val="0"/>
              </a:spcBef>
              <a:buNone/>
              <a:defRPr sz="1200">
                <a:solidFill>
                  <a:srgbClr val="888888"/>
                </a:solidFill>
              </a:defRPr>
            </a:lvl5pPr>
            <a:lvl6pPr marL="0" lvl="5" indent="0" algn="r">
              <a:spcBef>
                <a:spcPts val="0"/>
              </a:spcBef>
              <a:buNone/>
              <a:defRPr sz="1200">
                <a:solidFill>
                  <a:srgbClr val="888888"/>
                </a:solidFill>
              </a:defRPr>
            </a:lvl6pPr>
            <a:lvl7pPr marL="0" lvl="6" indent="0" algn="r">
              <a:spcBef>
                <a:spcPts val="0"/>
              </a:spcBef>
              <a:buNone/>
              <a:defRPr sz="1200">
                <a:solidFill>
                  <a:srgbClr val="888888"/>
                </a:solidFill>
              </a:defRPr>
            </a:lvl7pPr>
            <a:lvl8pPr marL="0" lvl="7" indent="0" algn="r">
              <a:spcBef>
                <a:spcPts val="0"/>
              </a:spcBef>
              <a:buNone/>
              <a:defRPr sz="1200">
                <a:solidFill>
                  <a:srgbClr val="888888"/>
                </a:solidFill>
              </a:defRPr>
            </a:lvl8pPr>
            <a:lvl9pPr marL="0" lvl="8" indent="0" algn="r">
              <a:spcBef>
                <a:spcPts val="0"/>
              </a:spcBef>
              <a:buNone/>
              <a:defRPr sz="1200">
                <a:solidFill>
                  <a:srgbClr val="888888"/>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2"/>
        <p:cNvGrpSpPr/>
        <p:nvPr/>
      </p:nvGrpSpPr>
      <p:grpSpPr>
        <a:xfrm>
          <a:off x="0" y="0"/>
          <a:ext cx="0" cy="0"/>
          <a:chOff x="0" y="0"/>
          <a:chExt cx="0" cy="0"/>
        </a:xfrm>
      </p:grpSpPr>
      <p:sp>
        <p:nvSpPr>
          <p:cNvPr id="43" name="Google Shape;43;p5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5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5" name="Google Shape;45;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8"/>
        <p:cNvGrpSpPr/>
        <p:nvPr/>
      </p:nvGrpSpPr>
      <p:grpSpPr>
        <a:xfrm>
          <a:off x="0" y="0"/>
          <a:ext cx="0" cy="0"/>
          <a:chOff x="0" y="0"/>
          <a:chExt cx="0" cy="0"/>
        </a:xfrm>
      </p:grpSpPr>
      <p:sp>
        <p:nvSpPr>
          <p:cNvPr id="49" name="Google Shape;49;p5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5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1" name="Google Shape;51;p5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 name="Google Shape;52;p5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3" name="Google Shape;53;p5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7"/>
        <p:cNvGrpSpPr/>
        <p:nvPr/>
      </p:nvGrpSpPr>
      <p:grpSpPr>
        <a:xfrm>
          <a:off x="0" y="0"/>
          <a:ext cx="0" cy="0"/>
          <a:chOff x="0" y="0"/>
          <a:chExt cx="0" cy="0"/>
        </a:xfrm>
      </p:grpSpPr>
      <p:sp>
        <p:nvSpPr>
          <p:cNvPr id="58" name="Google Shape;58;p5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2"/>
        <p:cNvGrpSpPr/>
        <p:nvPr/>
      </p:nvGrpSpPr>
      <p:grpSpPr>
        <a:xfrm>
          <a:off x="0" y="0"/>
          <a:ext cx="0" cy="0"/>
          <a:chOff x="0" y="0"/>
          <a:chExt cx="0" cy="0"/>
        </a:xfrm>
      </p:grpSpPr>
      <p:sp>
        <p:nvSpPr>
          <p:cNvPr id="63" name="Google Shape;63;p5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58"/>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5" name="Google Shape;65;p58"/>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6" name="Google Shape;66;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9"/>
        <p:cNvGrpSpPr/>
        <p:nvPr/>
      </p:nvGrpSpPr>
      <p:grpSpPr>
        <a:xfrm>
          <a:off x="0" y="0"/>
          <a:ext cx="0" cy="0"/>
          <a:chOff x="0" y="0"/>
          <a:chExt cx="0" cy="0"/>
        </a:xfrm>
      </p:grpSpPr>
      <p:sp>
        <p:nvSpPr>
          <p:cNvPr id="70" name="Google Shape;70;p5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 name="Google Shape;71;p59"/>
          <p:cNvSpPr>
            <a:spLocks noGrp="1"/>
          </p:cNvSpPr>
          <p:nvPr>
            <p:ph type="pic" idx="2"/>
          </p:nvPr>
        </p:nvSpPr>
        <p:spPr>
          <a:xfrm>
            <a:off x="5183188" y="987425"/>
            <a:ext cx="6172200" cy="4873625"/>
          </a:xfrm>
          <a:prstGeom prst="rect">
            <a:avLst/>
          </a:prstGeom>
          <a:noFill/>
          <a:ln>
            <a:noFill/>
          </a:ln>
        </p:spPr>
      </p:sp>
      <p:sp>
        <p:nvSpPr>
          <p:cNvPr id="72" name="Google Shape;72;p59"/>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3" name="Google Shape;73;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6"/>
        <p:cNvGrpSpPr/>
        <p:nvPr/>
      </p:nvGrpSpPr>
      <p:grpSpPr>
        <a:xfrm>
          <a:off x="0" y="0"/>
          <a:ext cx="0" cy="0"/>
          <a:chOff x="0" y="0"/>
          <a:chExt cx="0" cy="0"/>
        </a:xfrm>
      </p:grpSpPr>
      <p:sp>
        <p:nvSpPr>
          <p:cNvPr id="77" name="Google Shape;77;p6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8" name="Google Shape;78;p60"/>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9" name="Google Shape;79;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2"/>
        <p:cNvGrpSpPr/>
        <p:nvPr/>
      </p:nvGrpSpPr>
      <p:grpSpPr>
        <a:xfrm>
          <a:off x="0" y="0"/>
          <a:ext cx="0" cy="0"/>
          <a:chOff x="0" y="0"/>
          <a:chExt cx="0" cy="0"/>
        </a:xfrm>
      </p:grpSpPr>
      <p:sp>
        <p:nvSpPr>
          <p:cNvPr id="83" name="Google Shape;83;p61"/>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 name="Google Shape;84;p61"/>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5" name="Google Shape;85;p6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6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6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007325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601278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784124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687262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705254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101400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703821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60934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272415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473696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492036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D3607-CF21-AE45-8D90-A7B557C1EA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D3B1353-9285-8C45-AA5D-8C09E82158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F7D58A9-9B57-6C44-BD39-53BDF6B4110A}"/>
              </a:ext>
            </a:extLst>
          </p:cNvPr>
          <p:cNvSpPr>
            <a:spLocks noGrp="1"/>
          </p:cNvSpPr>
          <p:nvPr>
            <p:ph type="dt" sz="half" idx="10"/>
          </p:nvPr>
        </p:nvSpPr>
        <p:spPr/>
        <p:txBody>
          <a:bodyPr/>
          <a:lstStyle/>
          <a:p>
            <a:fld id="{5C8C7287-D862-984F-8CB4-BF94CD35E94C}" type="datetimeFigureOut">
              <a:rPr lang="en-GB" smtClean="0"/>
              <a:t>03/02/2026</a:t>
            </a:fld>
            <a:endParaRPr lang="en-GB"/>
          </a:p>
        </p:txBody>
      </p:sp>
      <p:sp>
        <p:nvSpPr>
          <p:cNvPr id="5" name="Footer Placeholder 4">
            <a:extLst>
              <a:ext uri="{FF2B5EF4-FFF2-40B4-BE49-F238E27FC236}">
                <a16:creationId xmlns:a16="http://schemas.microsoft.com/office/drawing/2014/main" id="{3149AC22-DB88-F04A-AFA8-D2346D48AB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E41AC2-ED65-014D-AD0C-074C2AA17563}"/>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68201940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F80E8-A703-F742-8FFF-C532367B392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1659437-5831-6648-AF31-D172757EF5A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6654E4-451B-644F-9316-ACAA76A76B17}"/>
              </a:ext>
            </a:extLst>
          </p:cNvPr>
          <p:cNvSpPr>
            <a:spLocks noGrp="1"/>
          </p:cNvSpPr>
          <p:nvPr>
            <p:ph type="dt" sz="half" idx="10"/>
          </p:nvPr>
        </p:nvSpPr>
        <p:spPr/>
        <p:txBody>
          <a:bodyPr/>
          <a:lstStyle/>
          <a:p>
            <a:fld id="{5C8C7287-D862-984F-8CB4-BF94CD35E94C}" type="datetimeFigureOut">
              <a:rPr lang="en-GB" smtClean="0"/>
              <a:t>03/02/2026</a:t>
            </a:fld>
            <a:endParaRPr lang="en-GB"/>
          </a:p>
        </p:txBody>
      </p:sp>
      <p:sp>
        <p:nvSpPr>
          <p:cNvPr id="5" name="Footer Placeholder 4">
            <a:extLst>
              <a:ext uri="{FF2B5EF4-FFF2-40B4-BE49-F238E27FC236}">
                <a16:creationId xmlns:a16="http://schemas.microsoft.com/office/drawing/2014/main" id="{2EC93E71-27AB-0B4C-BB86-B76F8AF824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F706C4-1001-4E46-A431-55EBC3622063}"/>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9066671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A4DFA-E8F4-3048-BFF3-7418C7A067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245AA44-CA0F-4D4B-A82D-A817647430F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D0FF631-D76D-464D-B134-4AE6527B787F}"/>
              </a:ext>
            </a:extLst>
          </p:cNvPr>
          <p:cNvSpPr>
            <a:spLocks noGrp="1"/>
          </p:cNvSpPr>
          <p:nvPr>
            <p:ph type="dt" sz="half" idx="10"/>
          </p:nvPr>
        </p:nvSpPr>
        <p:spPr/>
        <p:txBody>
          <a:bodyPr/>
          <a:lstStyle/>
          <a:p>
            <a:fld id="{5C8C7287-D862-984F-8CB4-BF94CD35E94C}" type="datetimeFigureOut">
              <a:rPr lang="en-GB" smtClean="0"/>
              <a:t>03/02/2026</a:t>
            </a:fld>
            <a:endParaRPr lang="en-GB"/>
          </a:p>
        </p:txBody>
      </p:sp>
      <p:sp>
        <p:nvSpPr>
          <p:cNvPr id="5" name="Footer Placeholder 4">
            <a:extLst>
              <a:ext uri="{FF2B5EF4-FFF2-40B4-BE49-F238E27FC236}">
                <a16:creationId xmlns:a16="http://schemas.microsoft.com/office/drawing/2014/main" id="{7F32F0D9-9A86-C742-B8FE-E7DDBA59E5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C14A6D-099B-8047-B505-4C9ADEC8059B}"/>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7961751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5C6BE-FF5B-A849-957F-E354B8D2D43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7928881-E611-7C48-B765-2096139A1BA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D3B189F-A1D7-5346-869D-44A8D24C0D9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975EBC4-ABCB-FC4F-BB4A-4933625A8488}"/>
              </a:ext>
            </a:extLst>
          </p:cNvPr>
          <p:cNvSpPr>
            <a:spLocks noGrp="1"/>
          </p:cNvSpPr>
          <p:nvPr>
            <p:ph type="dt" sz="half" idx="10"/>
          </p:nvPr>
        </p:nvSpPr>
        <p:spPr/>
        <p:txBody>
          <a:bodyPr/>
          <a:lstStyle/>
          <a:p>
            <a:fld id="{5C8C7287-D862-984F-8CB4-BF94CD35E94C}" type="datetimeFigureOut">
              <a:rPr lang="en-GB" smtClean="0"/>
              <a:t>03/02/2026</a:t>
            </a:fld>
            <a:endParaRPr lang="en-GB"/>
          </a:p>
        </p:txBody>
      </p:sp>
      <p:sp>
        <p:nvSpPr>
          <p:cNvPr id="6" name="Footer Placeholder 5">
            <a:extLst>
              <a:ext uri="{FF2B5EF4-FFF2-40B4-BE49-F238E27FC236}">
                <a16:creationId xmlns:a16="http://schemas.microsoft.com/office/drawing/2014/main" id="{10F08087-BE6C-5B40-B858-222F8B05CE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D6ACA7-4958-8149-96E9-5CA6E3D10275}"/>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13435277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6773-42ED-4E4C-8C0D-1B82DDF7AE0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8094716-BCC9-A54D-A2E2-BBD2A1B484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A0BDD97-F37D-B44D-BB71-5487D254DB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0FFD2BA-4711-994F-93FB-5EB22405F7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97E6DB1-009B-084E-9FBE-D38045F62FE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06C1F27-FC4A-FD41-A1AB-4CA1A56408CF}"/>
              </a:ext>
            </a:extLst>
          </p:cNvPr>
          <p:cNvSpPr>
            <a:spLocks noGrp="1"/>
          </p:cNvSpPr>
          <p:nvPr>
            <p:ph type="dt" sz="half" idx="10"/>
          </p:nvPr>
        </p:nvSpPr>
        <p:spPr/>
        <p:txBody>
          <a:bodyPr/>
          <a:lstStyle/>
          <a:p>
            <a:fld id="{5C8C7287-D862-984F-8CB4-BF94CD35E94C}" type="datetimeFigureOut">
              <a:rPr lang="en-GB" smtClean="0"/>
              <a:t>03/02/2026</a:t>
            </a:fld>
            <a:endParaRPr lang="en-GB"/>
          </a:p>
        </p:txBody>
      </p:sp>
      <p:sp>
        <p:nvSpPr>
          <p:cNvPr id="8" name="Footer Placeholder 7">
            <a:extLst>
              <a:ext uri="{FF2B5EF4-FFF2-40B4-BE49-F238E27FC236}">
                <a16:creationId xmlns:a16="http://schemas.microsoft.com/office/drawing/2014/main" id="{5A177537-B5BA-4549-88A7-314FF246E6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AEB84F-E3F3-DA4F-B251-4BE46D06DEF6}"/>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9027072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952F1-D41E-7448-88F1-E4CF907FD6E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C56B76A-9583-094F-A605-A26DF23D91A7}"/>
              </a:ext>
            </a:extLst>
          </p:cNvPr>
          <p:cNvSpPr>
            <a:spLocks noGrp="1"/>
          </p:cNvSpPr>
          <p:nvPr>
            <p:ph type="dt" sz="half" idx="10"/>
          </p:nvPr>
        </p:nvSpPr>
        <p:spPr/>
        <p:txBody>
          <a:bodyPr/>
          <a:lstStyle/>
          <a:p>
            <a:fld id="{5C8C7287-D862-984F-8CB4-BF94CD35E94C}" type="datetimeFigureOut">
              <a:rPr lang="en-GB" smtClean="0"/>
              <a:t>03/02/2026</a:t>
            </a:fld>
            <a:endParaRPr lang="en-GB"/>
          </a:p>
        </p:txBody>
      </p:sp>
      <p:sp>
        <p:nvSpPr>
          <p:cNvPr id="4" name="Footer Placeholder 3">
            <a:extLst>
              <a:ext uri="{FF2B5EF4-FFF2-40B4-BE49-F238E27FC236}">
                <a16:creationId xmlns:a16="http://schemas.microsoft.com/office/drawing/2014/main" id="{0EA65347-3029-3E48-9C50-6D519A65B3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C3DDEE-93D0-A34E-81E3-3656E502D830}"/>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7514394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BC5C6-E69C-6149-9A1C-99818F73FE46}"/>
              </a:ext>
            </a:extLst>
          </p:cNvPr>
          <p:cNvSpPr>
            <a:spLocks noGrp="1"/>
          </p:cNvSpPr>
          <p:nvPr>
            <p:ph type="dt" sz="half" idx="10"/>
          </p:nvPr>
        </p:nvSpPr>
        <p:spPr/>
        <p:txBody>
          <a:bodyPr/>
          <a:lstStyle/>
          <a:p>
            <a:fld id="{5C8C7287-D862-984F-8CB4-BF94CD35E94C}" type="datetimeFigureOut">
              <a:rPr lang="en-GB" smtClean="0"/>
              <a:t>03/02/2026</a:t>
            </a:fld>
            <a:endParaRPr lang="en-GB"/>
          </a:p>
        </p:txBody>
      </p:sp>
      <p:sp>
        <p:nvSpPr>
          <p:cNvPr id="3" name="Footer Placeholder 2">
            <a:extLst>
              <a:ext uri="{FF2B5EF4-FFF2-40B4-BE49-F238E27FC236}">
                <a16:creationId xmlns:a16="http://schemas.microsoft.com/office/drawing/2014/main" id="{B9D85D59-273D-8C44-A422-E5ABCE4C57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F47E12-2810-4942-ADA9-384C8EF5DB7F}"/>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577629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5A35-A33D-D04B-9739-6D4410AA8F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4234C2E-A97E-1D40-BD41-BF6F1EC825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8FB01D7-D76B-D64C-9F77-685ECC1D4F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7E56C1-BB0F-7240-AB14-805FB6543D8B}"/>
              </a:ext>
            </a:extLst>
          </p:cNvPr>
          <p:cNvSpPr>
            <a:spLocks noGrp="1"/>
          </p:cNvSpPr>
          <p:nvPr>
            <p:ph type="dt" sz="half" idx="10"/>
          </p:nvPr>
        </p:nvSpPr>
        <p:spPr/>
        <p:txBody>
          <a:bodyPr/>
          <a:lstStyle/>
          <a:p>
            <a:fld id="{5C8C7287-D862-984F-8CB4-BF94CD35E94C}" type="datetimeFigureOut">
              <a:rPr lang="en-GB" smtClean="0"/>
              <a:t>03/02/2026</a:t>
            </a:fld>
            <a:endParaRPr lang="en-GB"/>
          </a:p>
        </p:txBody>
      </p:sp>
      <p:sp>
        <p:nvSpPr>
          <p:cNvPr id="6" name="Footer Placeholder 5">
            <a:extLst>
              <a:ext uri="{FF2B5EF4-FFF2-40B4-BE49-F238E27FC236}">
                <a16:creationId xmlns:a16="http://schemas.microsoft.com/office/drawing/2014/main" id="{598C93C0-5BF3-6244-8422-E266666FFE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956EA8-7DB4-9D45-A888-8B10BABAD98B}"/>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6275463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90EC3-6C8E-E44D-A117-B733BA7E30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E03FB89-01D1-2341-8E01-CBCF36F8D8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A133E5-56A7-9744-9137-20B4C0428B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30EE4D-933A-9742-9922-199784344095}"/>
              </a:ext>
            </a:extLst>
          </p:cNvPr>
          <p:cNvSpPr>
            <a:spLocks noGrp="1"/>
          </p:cNvSpPr>
          <p:nvPr>
            <p:ph type="dt" sz="half" idx="10"/>
          </p:nvPr>
        </p:nvSpPr>
        <p:spPr/>
        <p:txBody>
          <a:bodyPr/>
          <a:lstStyle/>
          <a:p>
            <a:fld id="{5C8C7287-D862-984F-8CB4-BF94CD35E94C}" type="datetimeFigureOut">
              <a:rPr lang="en-GB" smtClean="0"/>
              <a:t>03/02/2026</a:t>
            </a:fld>
            <a:endParaRPr lang="en-GB"/>
          </a:p>
        </p:txBody>
      </p:sp>
      <p:sp>
        <p:nvSpPr>
          <p:cNvPr id="6" name="Footer Placeholder 5">
            <a:extLst>
              <a:ext uri="{FF2B5EF4-FFF2-40B4-BE49-F238E27FC236}">
                <a16:creationId xmlns:a16="http://schemas.microsoft.com/office/drawing/2014/main" id="{82D76B90-4981-0848-BCB1-7989E41F7C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02E172-A334-DD47-8B77-B3D8A17D33EF}"/>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59433443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9AE7F-DF27-4A44-B778-2025E20F88C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672B3E-E084-D242-BD6D-AAD7445C6CD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6570A2-EA3D-4B47-9A24-7EC914D7F872}"/>
              </a:ext>
            </a:extLst>
          </p:cNvPr>
          <p:cNvSpPr>
            <a:spLocks noGrp="1"/>
          </p:cNvSpPr>
          <p:nvPr>
            <p:ph type="dt" sz="half" idx="10"/>
          </p:nvPr>
        </p:nvSpPr>
        <p:spPr/>
        <p:txBody>
          <a:bodyPr/>
          <a:lstStyle/>
          <a:p>
            <a:fld id="{5C8C7287-D862-984F-8CB4-BF94CD35E94C}" type="datetimeFigureOut">
              <a:rPr lang="en-GB" smtClean="0"/>
              <a:t>03/02/2026</a:t>
            </a:fld>
            <a:endParaRPr lang="en-GB"/>
          </a:p>
        </p:txBody>
      </p:sp>
      <p:sp>
        <p:nvSpPr>
          <p:cNvPr id="5" name="Footer Placeholder 4">
            <a:extLst>
              <a:ext uri="{FF2B5EF4-FFF2-40B4-BE49-F238E27FC236}">
                <a16:creationId xmlns:a16="http://schemas.microsoft.com/office/drawing/2014/main" id="{17790BEC-0FAA-0640-86DB-629551D24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10ED07-A610-B246-A486-CF732DF92911}"/>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8309068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F284EA-2316-C749-96B3-B5AF0FFF383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5F6FB14-BD67-9442-9198-49508C87592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5951B7-9AD4-654E-B23A-13A73D37FCB9}"/>
              </a:ext>
            </a:extLst>
          </p:cNvPr>
          <p:cNvSpPr>
            <a:spLocks noGrp="1"/>
          </p:cNvSpPr>
          <p:nvPr>
            <p:ph type="dt" sz="half" idx="10"/>
          </p:nvPr>
        </p:nvSpPr>
        <p:spPr/>
        <p:txBody>
          <a:bodyPr/>
          <a:lstStyle/>
          <a:p>
            <a:fld id="{5C8C7287-D862-984F-8CB4-BF94CD35E94C}" type="datetimeFigureOut">
              <a:rPr lang="en-GB" smtClean="0"/>
              <a:t>03/02/2026</a:t>
            </a:fld>
            <a:endParaRPr lang="en-GB"/>
          </a:p>
        </p:txBody>
      </p:sp>
      <p:sp>
        <p:nvSpPr>
          <p:cNvPr id="5" name="Footer Placeholder 4">
            <a:extLst>
              <a:ext uri="{FF2B5EF4-FFF2-40B4-BE49-F238E27FC236}">
                <a16:creationId xmlns:a16="http://schemas.microsoft.com/office/drawing/2014/main" id="{D8E8B387-5767-C04E-A21B-CF22DADCB3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DC2154-268E-3449-A165-C2A7F7597C29}"/>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1686809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4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4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7"/>
        <p:cNvGrpSpPr/>
        <p:nvPr/>
      </p:nvGrpSpPr>
      <p:grpSpPr>
        <a:xfrm>
          <a:off x="0" y="0"/>
          <a:ext cx="0" cy="0"/>
          <a:chOff x="0" y="0"/>
          <a:chExt cx="0" cy="0"/>
        </a:xfrm>
      </p:grpSpPr>
      <p:sp>
        <p:nvSpPr>
          <p:cNvPr id="28" name="Google Shape;28;p5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2"/>
        <p:cNvGrpSpPr/>
        <p:nvPr/>
      </p:nvGrpSpPr>
      <p:grpSpPr>
        <a:xfrm>
          <a:off x="0" y="0"/>
          <a:ext cx="0" cy="0"/>
          <a:chOff x="0" y="0"/>
          <a:chExt cx="0" cy="0"/>
        </a:xfrm>
      </p:grpSpPr>
      <p:sp>
        <p:nvSpPr>
          <p:cNvPr id="33" name="Google Shape;33;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and 2 Content over Text" type="twoObjOverTx">
  <p:cSld name="TWO_OBJECTS_OVER_TEXT">
    <p:spTree>
      <p:nvGrpSpPr>
        <p:cNvPr id="1" name="Shape 36"/>
        <p:cNvGrpSpPr/>
        <p:nvPr/>
      </p:nvGrpSpPr>
      <p:grpSpPr>
        <a:xfrm>
          <a:off x="0" y="0"/>
          <a:ext cx="0" cy="0"/>
          <a:chOff x="0" y="0"/>
          <a:chExt cx="0" cy="0"/>
        </a:xfrm>
      </p:grpSpPr>
      <p:sp>
        <p:nvSpPr>
          <p:cNvPr id="37" name="Google Shape;37;p53"/>
          <p:cNvSpPr txBox="1">
            <a:spLocks noGrp="1"/>
          </p:cNvSpPr>
          <p:nvPr>
            <p:ph type="title"/>
          </p:nvPr>
        </p:nvSpPr>
        <p:spPr>
          <a:xfrm>
            <a:off x="609600" y="457200"/>
            <a:ext cx="10972800" cy="13716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53"/>
          <p:cNvSpPr txBox="1">
            <a:spLocks noGrp="1"/>
          </p:cNvSpPr>
          <p:nvPr>
            <p:ph type="body" idx="1"/>
          </p:nvPr>
        </p:nvSpPr>
        <p:spPr>
          <a:xfrm>
            <a:off x="609600" y="1981200"/>
            <a:ext cx="5384800" cy="18669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 name="Google Shape;39;p53"/>
          <p:cNvSpPr txBox="1">
            <a:spLocks noGrp="1"/>
          </p:cNvSpPr>
          <p:nvPr>
            <p:ph type="body" idx="2"/>
          </p:nvPr>
        </p:nvSpPr>
        <p:spPr>
          <a:xfrm>
            <a:off x="6197600" y="1981200"/>
            <a:ext cx="5384800" cy="18669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53"/>
          <p:cNvSpPr txBox="1">
            <a:spLocks noGrp="1"/>
          </p:cNvSpPr>
          <p:nvPr>
            <p:ph type="body" idx="3"/>
          </p:nvPr>
        </p:nvSpPr>
        <p:spPr>
          <a:xfrm>
            <a:off x="609600" y="4000500"/>
            <a:ext cx="10972800" cy="18669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53"/>
          <p:cNvSpPr txBox="1">
            <a:spLocks noGrp="1"/>
          </p:cNvSpPr>
          <p:nvPr>
            <p:ph type="ftr" idx="11"/>
          </p:nvPr>
        </p:nvSpPr>
        <p:spPr>
          <a:xfrm>
            <a:off x="4165600" y="6248400"/>
            <a:ext cx="3860800" cy="4572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53"/>
          <p:cNvSpPr txBox="1">
            <a:spLocks noGrp="1"/>
          </p:cNvSpPr>
          <p:nvPr>
            <p:ph type="sldNum" idx="12"/>
          </p:nvPr>
        </p:nvSpPr>
        <p:spPr>
          <a:xfrm>
            <a:off x="8737600" y="6248400"/>
            <a:ext cx="2844800" cy="4572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888888"/>
                </a:solidFill>
                <a:latin typeface="Calibri"/>
                <a:ea typeface="Calibri"/>
                <a:cs typeface="Calibri"/>
                <a:sym typeface="Calibri"/>
              </a:defRPr>
            </a:lvl1pPr>
            <a:lvl2pPr marL="0" lvl="1" indent="0" algn="r">
              <a:spcBef>
                <a:spcPts val="0"/>
              </a:spcBef>
              <a:buNone/>
              <a:defRPr sz="1200">
                <a:solidFill>
                  <a:srgbClr val="888888"/>
                </a:solidFill>
                <a:latin typeface="Calibri"/>
                <a:ea typeface="Calibri"/>
                <a:cs typeface="Calibri"/>
                <a:sym typeface="Calibri"/>
              </a:defRPr>
            </a:lvl2pPr>
            <a:lvl3pPr marL="0" lvl="2" indent="0" algn="r">
              <a:spcBef>
                <a:spcPts val="0"/>
              </a:spcBef>
              <a:buNone/>
              <a:defRPr sz="1200">
                <a:solidFill>
                  <a:srgbClr val="888888"/>
                </a:solidFill>
                <a:latin typeface="Calibri"/>
                <a:ea typeface="Calibri"/>
                <a:cs typeface="Calibri"/>
                <a:sym typeface="Calibri"/>
              </a:defRPr>
            </a:lvl3pPr>
            <a:lvl4pPr marL="0" lvl="3" indent="0" algn="r">
              <a:spcBef>
                <a:spcPts val="0"/>
              </a:spcBef>
              <a:buNone/>
              <a:defRPr sz="1200">
                <a:solidFill>
                  <a:srgbClr val="888888"/>
                </a:solidFill>
                <a:latin typeface="Calibri"/>
                <a:ea typeface="Calibri"/>
                <a:cs typeface="Calibri"/>
                <a:sym typeface="Calibri"/>
              </a:defRPr>
            </a:lvl4pPr>
            <a:lvl5pPr marL="0" lvl="4" indent="0" algn="r">
              <a:spcBef>
                <a:spcPts val="0"/>
              </a:spcBef>
              <a:buNone/>
              <a:defRPr sz="1200">
                <a:solidFill>
                  <a:srgbClr val="888888"/>
                </a:solidFill>
                <a:latin typeface="Calibri"/>
                <a:ea typeface="Calibri"/>
                <a:cs typeface="Calibri"/>
                <a:sym typeface="Calibri"/>
              </a:defRPr>
            </a:lvl5pPr>
            <a:lvl6pPr marL="0" lvl="5" indent="0" algn="r">
              <a:spcBef>
                <a:spcPts val="0"/>
              </a:spcBef>
              <a:buNone/>
              <a:defRPr sz="1200">
                <a:solidFill>
                  <a:srgbClr val="888888"/>
                </a:solidFill>
                <a:latin typeface="Calibri"/>
                <a:ea typeface="Calibri"/>
                <a:cs typeface="Calibri"/>
                <a:sym typeface="Calibri"/>
              </a:defRPr>
            </a:lvl6pPr>
            <a:lvl7pPr marL="0" lvl="6" indent="0" algn="r">
              <a:spcBef>
                <a:spcPts val="0"/>
              </a:spcBef>
              <a:buNone/>
              <a:defRPr sz="1200">
                <a:solidFill>
                  <a:srgbClr val="888888"/>
                </a:solidFill>
                <a:latin typeface="Calibri"/>
                <a:ea typeface="Calibri"/>
                <a:cs typeface="Calibri"/>
                <a:sym typeface="Calibri"/>
              </a:defRPr>
            </a:lvl7pPr>
            <a:lvl8pPr marL="0" lvl="7" indent="0" algn="r">
              <a:spcBef>
                <a:spcPts val="0"/>
              </a:spcBef>
              <a:buNone/>
              <a:defRPr sz="1200">
                <a:solidFill>
                  <a:srgbClr val="888888"/>
                </a:solidFill>
                <a:latin typeface="Calibri"/>
                <a:ea typeface="Calibri"/>
                <a:cs typeface="Calibri"/>
                <a:sym typeface="Calibri"/>
              </a:defRPr>
            </a:lvl8pPr>
            <a:lvl9pPr marL="0" lvl="8" indent="0" algn="r">
              <a:spcBef>
                <a:spcPts val="0"/>
              </a:spcBef>
              <a:buNone/>
              <a:defRPr sz="1200">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43" name="Google Shape;43;p53"/>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4"/>
        <p:cNvGrpSpPr/>
        <p:nvPr/>
      </p:nvGrpSpPr>
      <p:grpSpPr>
        <a:xfrm>
          <a:off x="0" y="0"/>
          <a:ext cx="0" cy="0"/>
          <a:chOff x="0" y="0"/>
          <a:chExt cx="0" cy="0"/>
        </a:xfrm>
      </p:grpSpPr>
      <p:sp>
        <p:nvSpPr>
          <p:cNvPr id="45" name="Google Shape;45;p57"/>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57"/>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7" name="Google Shape;47;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0"/>
        <p:cNvGrpSpPr/>
        <p:nvPr/>
      </p:nvGrpSpPr>
      <p:grpSpPr>
        <a:xfrm>
          <a:off x="0" y="0"/>
          <a:ext cx="0" cy="0"/>
          <a:chOff x="0" y="0"/>
          <a:chExt cx="0" cy="0"/>
        </a:xfrm>
      </p:grpSpPr>
      <p:sp>
        <p:nvSpPr>
          <p:cNvPr id="51" name="Google Shape;51;p5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 name="Google Shape;52;p58"/>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 name="Google Shape;53;p58"/>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7"/>
        <p:cNvGrpSpPr/>
        <p:nvPr/>
      </p:nvGrpSpPr>
      <p:grpSpPr>
        <a:xfrm>
          <a:off x="0" y="0"/>
          <a:ext cx="0" cy="0"/>
          <a:chOff x="0" y="0"/>
          <a:chExt cx="0" cy="0"/>
        </a:xfrm>
      </p:grpSpPr>
      <p:sp>
        <p:nvSpPr>
          <p:cNvPr id="58" name="Google Shape;58;p59"/>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59"/>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60" name="Google Shape;60;p59"/>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 name="Google Shape;61;p59"/>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62" name="Google Shape;62;p59"/>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3" name="Google Shape;63;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6"/>
        <p:cNvGrpSpPr/>
        <p:nvPr/>
      </p:nvGrpSpPr>
      <p:grpSpPr>
        <a:xfrm>
          <a:off x="0" y="0"/>
          <a:ext cx="0" cy="0"/>
          <a:chOff x="0" y="0"/>
          <a:chExt cx="0" cy="0"/>
        </a:xfrm>
      </p:grpSpPr>
      <p:sp>
        <p:nvSpPr>
          <p:cNvPr id="67" name="Google Shape;67;p6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 name="Google Shape;68;p6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9" name="Google Shape;69;p6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0" name="Google Shape;70;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3"/>
        <p:cNvGrpSpPr/>
        <p:nvPr/>
      </p:nvGrpSpPr>
      <p:grpSpPr>
        <a:xfrm>
          <a:off x="0" y="0"/>
          <a:ext cx="0" cy="0"/>
          <a:chOff x="0" y="0"/>
          <a:chExt cx="0" cy="0"/>
        </a:xfrm>
      </p:grpSpPr>
      <p:sp>
        <p:nvSpPr>
          <p:cNvPr id="74" name="Google Shape;74;p6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 name="Google Shape;75;p61"/>
          <p:cNvSpPr>
            <a:spLocks noGrp="1"/>
          </p:cNvSpPr>
          <p:nvPr>
            <p:ph type="pic" idx="2"/>
          </p:nvPr>
        </p:nvSpPr>
        <p:spPr>
          <a:xfrm>
            <a:off x="5183188" y="987425"/>
            <a:ext cx="6172200" cy="4873625"/>
          </a:xfrm>
          <a:prstGeom prst="rect">
            <a:avLst/>
          </a:prstGeom>
          <a:noFill/>
          <a:ln>
            <a:noFill/>
          </a:ln>
        </p:spPr>
      </p:sp>
      <p:sp>
        <p:nvSpPr>
          <p:cNvPr id="76" name="Google Shape;76;p61"/>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7" name="Google Shape;77;p6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6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6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0"/>
        <p:cNvGrpSpPr/>
        <p:nvPr/>
      </p:nvGrpSpPr>
      <p:grpSpPr>
        <a:xfrm>
          <a:off x="0" y="0"/>
          <a:ext cx="0" cy="0"/>
          <a:chOff x="0" y="0"/>
          <a:chExt cx="0" cy="0"/>
        </a:xfrm>
      </p:grpSpPr>
      <p:sp>
        <p:nvSpPr>
          <p:cNvPr id="81" name="Google Shape;81;p6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62"/>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3" name="Google Shape;83;p6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6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6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6"/>
        <p:cNvGrpSpPr/>
        <p:nvPr/>
      </p:nvGrpSpPr>
      <p:grpSpPr>
        <a:xfrm>
          <a:off x="0" y="0"/>
          <a:ext cx="0" cy="0"/>
          <a:chOff x="0" y="0"/>
          <a:chExt cx="0" cy="0"/>
        </a:xfrm>
      </p:grpSpPr>
      <p:sp>
        <p:nvSpPr>
          <p:cNvPr id="87" name="Google Shape;87;p63"/>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63"/>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6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6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6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915B4-9D61-6245-AB3B-287AF825A32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C5D2F17-7861-3848-BFA3-240D8894C8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C915D80-EB72-C446-AAC1-009EE0CDBB73}"/>
              </a:ext>
            </a:extLst>
          </p:cNvPr>
          <p:cNvSpPr>
            <a:spLocks noGrp="1"/>
          </p:cNvSpPr>
          <p:nvPr>
            <p:ph type="dt" sz="half" idx="10"/>
          </p:nvPr>
        </p:nvSpPr>
        <p:spPr/>
        <p:txBody>
          <a:bodyPr/>
          <a:lstStyle/>
          <a:p>
            <a:fld id="{EB434986-194D-E747-BB72-59D76E66EACD}" type="datetimeFigureOut">
              <a:rPr lang="en-GB" smtClean="0"/>
              <a:t>03/02/2026</a:t>
            </a:fld>
            <a:endParaRPr lang="en-GB"/>
          </a:p>
        </p:txBody>
      </p:sp>
      <p:sp>
        <p:nvSpPr>
          <p:cNvPr id="5" name="Footer Placeholder 4">
            <a:extLst>
              <a:ext uri="{FF2B5EF4-FFF2-40B4-BE49-F238E27FC236}">
                <a16:creationId xmlns:a16="http://schemas.microsoft.com/office/drawing/2014/main" id="{CA5A7169-4001-A44A-A22E-EB67C5BCF5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0AAB7F-1046-5B49-9C21-438006E6266C}"/>
              </a:ext>
            </a:extLst>
          </p:cNvPr>
          <p:cNvSpPr>
            <a:spLocks noGrp="1"/>
          </p:cNvSpPr>
          <p:nvPr>
            <p:ph type="sldNum" sz="quarter" idx="12"/>
          </p:nvPr>
        </p:nvSpPr>
        <p:spPr/>
        <p:txBody>
          <a:bodyPr/>
          <a:lstStyle/>
          <a:p>
            <a:fld id="{4E41F780-2B01-9F44-9ABF-168477B6BD47}" type="slidenum">
              <a:rPr lang="en-GB" smtClean="0"/>
              <a:t>‹#›</a:t>
            </a:fld>
            <a:endParaRPr lang="en-GB"/>
          </a:p>
        </p:txBody>
      </p:sp>
    </p:spTree>
    <p:extLst>
      <p:ext uri="{BB962C8B-B14F-4D97-AF65-F5344CB8AC3E}">
        <p14:creationId xmlns:p14="http://schemas.microsoft.com/office/powerpoint/2010/main" val="297345468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6A7F-18DD-E048-9C67-BD2A35455C4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F57451E-D408-044D-97F3-57C85B8E096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8EC29EB-43F0-8241-ADD8-86CECE7A9519}"/>
              </a:ext>
            </a:extLst>
          </p:cNvPr>
          <p:cNvSpPr>
            <a:spLocks noGrp="1"/>
          </p:cNvSpPr>
          <p:nvPr>
            <p:ph type="dt" sz="half" idx="10"/>
          </p:nvPr>
        </p:nvSpPr>
        <p:spPr/>
        <p:txBody>
          <a:bodyPr/>
          <a:lstStyle/>
          <a:p>
            <a:fld id="{EB434986-194D-E747-BB72-59D76E66EACD}" type="datetimeFigureOut">
              <a:rPr lang="en-GB" smtClean="0"/>
              <a:t>03/02/2026</a:t>
            </a:fld>
            <a:endParaRPr lang="en-GB"/>
          </a:p>
        </p:txBody>
      </p:sp>
      <p:sp>
        <p:nvSpPr>
          <p:cNvPr id="5" name="Footer Placeholder 4">
            <a:extLst>
              <a:ext uri="{FF2B5EF4-FFF2-40B4-BE49-F238E27FC236}">
                <a16:creationId xmlns:a16="http://schemas.microsoft.com/office/drawing/2014/main" id="{FDB89332-0D91-7D41-B7A4-E176B6D6FD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E31032-C54B-CD42-A36A-3DC10389A6D3}"/>
              </a:ext>
            </a:extLst>
          </p:cNvPr>
          <p:cNvSpPr>
            <a:spLocks noGrp="1"/>
          </p:cNvSpPr>
          <p:nvPr>
            <p:ph type="sldNum" sz="quarter" idx="12"/>
          </p:nvPr>
        </p:nvSpPr>
        <p:spPr/>
        <p:txBody>
          <a:bodyPr/>
          <a:lstStyle/>
          <a:p>
            <a:fld id="{4E41F780-2B01-9F44-9ABF-168477B6BD47}" type="slidenum">
              <a:rPr lang="en-GB" smtClean="0"/>
              <a:t>‹#›</a:t>
            </a:fld>
            <a:endParaRPr lang="en-GB"/>
          </a:p>
        </p:txBody>
      </p:sp>
    </p:spTree>
    <p:extLst>
      <p:ext uri="{BB962C8B-B14F-4D97-AF65-F5344CB8AC3E}">
        <p14:creationId xmlns:p14="http://schemas.microsoft.com/office/powerpoint/2010/main" val="396823910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EC69D-D3AC-3C4E-A4E5-5752D68C3FF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3EFE6EB-ECA8-4640-B334-223E0EE1EE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5B89D9D-8EA9-4F43-BA40-467B99CC2F28}"/>
              </a:ext>
            </a:extLst>
          </p:cNvPr>
          <p:cNvSpPr>
            <a:spLocks noGrp="1"/>
          </p:cNvSpPr>
          <p:nvPr>
            <p:ph type="dt" sz="half" idx="10"/>
          </p:nvPr>
        </p:nvSpPr>
        <p:spPr/>
        <p:txBody>
          <a:bodyPr/>
          <a:lstStyle/>
          <a:p>
            <a:fld id="{EB434986-194D-E747-BB72-59D76E66EACD}" type="datetimeFigureOut">
              <a:rPr lang="en-GB" smtClean="0"/>
              <a:t>03/02/2026</a:t>
            </a:fld>
            <a:endParaRPr lang="en-GB"/>
          </a:p>
        </p:txBody>
      </p:sp>
      <p:sp>
        <p:nvSpPr>
          <p:cNvPr id="5" name="Footer Placeholder 4">
            <a:extLst>
              <a:ext uri="{FF2B5EF4-FFF2-40B4-BE49-F238E27FC236}">
                <a16:creationId xmlns:a16="http://schemas.microsoft.com/office/drawing/2014/main" id="{CB44FCA3-9E0F-8F43-993E-3F58B824B1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B3C6E6-4894-BC4B-B866-4B206381105E}"/>
              </a:ext>
            </a:extLst>
          </p:cNvPr>
          <p:cNvSpPr>
            <a:spLocks noGrp="1"/>
          </p:cNvSpPr>
          <p:nvPr>
            <p:ph type="sldNum" sz="quarter" idx="12"/>
          </p:nvPr>
        </p:nvSpPr>
        <p:spPr/>
        <p:txBody>
          <a:bodyPr/>
          <a:lstStyle/>
          <a:p>
            <a:fld id="{4E41F780-2B01-9F44-9ABF-168477B6BD47}" type="slidenum">
              <a:rPr lang="en-GB" smtClean="0"/>
              <a:t>‹#›</a:t>
            </a:fld>
            <a:endParaRPr lang="en-GB"/>
          </a:p>
        </p:txBody>
      </p:sp>
    </p:spTree>
    <p:extLst>
      <p:ext uri="{BB962C8B-B14F-4D97-AF65-F5344CB8AC3E}">
        <p14:creationId xmlns:p14="http://schemas.microsoft.com/office/powerpoint/2010/main" val="169784140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1B9A0-CEAA-AF42-9B77-70DD071448F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121FA8-97A7-C24E-A7B8-EFC8C1E18B4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7987887-F32A-F948-8C32-F994BD24F8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FA38F04-5BB5-B64C-8823-E9D28439C287}"/>
              </a:ext>
            </a:extLst>
          </p:cNvPr>
          <p:cNvSpPr>
            <a:spLocks noGrp="1"/>
          </p:cNvSpPr>
          <p:nvPr>
            <p:ph type="dt" sz="half" idx="10"/>
          </p:nvPr>
        </p:nvSpPr>
        <p:spPr/>
        <p:txBody>
          <a:bodyPr/>
          <a:lstStyle/>
          <a:p>
            <a:fld id="{EB434986-194D-E747-BB72-59D76E66EACD}" type="datetimeFigureOut">
              <a:rPr lang="en-GB" smtClean="0"/>
              <a:t>03/02/2026</a:t>
            </a:fld>
            <a:endParaRPr lang="en-GB"/>
          </a:p>
        </p:txBody>
      </p:sp>
      <p:sp>
        <p:nvSpPr>
          <p:cNvPr id="6" name="Footer Placeholder 5">
            <a:extLst>
              <a:ext uri="{FF2B5EF4-FFF2-40B4-BE49-F238E27FC236}">
                <a16:creationId xmlns:a16="http://schemas.microsoft.com/office/drawing/2014/main" id="{C6BF52AE-76F2-5840-B08C-2C438C69B7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FEA4CD-1A85-C94C-A73E-6898AD529243}"/>
              </a:ext>
            </a:extLst>
          </p:cNvPr>
          <p:cNvSpPr>
            <a:spLocks noGrp="1"/>
          </p:cNvSpPr>
          <p:nvPr>
            <p:ph type="sldNum" sz="quarter" idx="12"/>
          </p:nvPr>
        </p:nvSpPr>
        <p:spPr/>
        <p:txBody>
          <a:bodyPr/>
          <a:lstStyle/>
          <a:p>
            <a:fld id="{4E41F780-2B01-9F44-9ABF-168477B6BD47}" type="slidenum">
              <a:rPr lang="en-GB" smtClean="0"/>
              <a:t>‹#›</a:t>
            </a:fld>
            <a:endParaRPr lang="en-GB"/>
          </a:p>
        </p:txBody>
      </p:sp>
    </p:spTree>
    <p:extLst>
      <p:ext uri="{BB962C8B-B14F-4D97-AF65-F5344CB8AC3E}">
        <p14:creationId xmlns:p14="http://schemas.microsoft.com/office/powerpoint/2010/main" val="30517464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F9E76-D174-AA40-85DC-A33D346E697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E525057-A16D-EB4E-954A-D33E9D5411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45B106-CED1-004C-8982-B318EDEB28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DE86399-625D-B64A-AA31-1463A9B228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E8BE839-9F23-F347-B1BD-6AE9AA1DA74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7536D1A-5220-3B41-AAC0-5594E52E1DD7}"/>
              </a:ext>
            </a:extLst>
          </p:cNvPr>
          <p:cNvSpPr>
            <a:spLocks noGrp="1"/>
          </p:cNvSpPr>
          <p:nvPr>
            <p:ph type="dt" sz="half" idx="10"/>
          </p:nvPr>
        </p:nvSpPr>
        <p:spPr/>
        <p:txBody>
          <a:bodyPr/>
          <a:lstStyle/>
          <a:p>
            <a:fld id="{EB434986-194D-E747-BB72-59D76E66EACD}" type="datetimeFigureOut">
              <a:rPr lang="en-GB" smtClean="0"/>
              <a:t>03/02/2026</a:t>
            </a:fld>
            <a:endParaRPr lang="en-GB"/>
          </a:p>
        </p:txBody>
      </p:sp>
      <p:sp>
        <p:nvSpPr>
          <p:cNvPr id="8" name="Footer Placeholder 7">
            <a:extLst>
              <a:ext uri="{FF2B5EF4-FFF2-40B4-BE49-F238E27FC236}">
                <a16:creationId xmlns:a16="http://schemas.microsoft.com/office/drawing/2014/main" id="{4A8B416B-A0CA-304E-8B9F-DB63FEFBA6D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CEDF11-E850-5547-AF20-383BB6A45BB9}"/>
              </a:ext>
            </a:extLst>
          </p:cNvPr>
          <p:cNvSpPr>
            <a:spLocks noGrp="1"/>
          </p:cNvSpPr>
          <p:nvPr>
            <p:ph type="sldNum" sz="quarter" idx="12"/>
          </p:nvPr>
        </p:nvSpPr>
        <p:spPr/>
        <p:txBody>
          <a:bodyPr/>
          <a:lstStyle/>
          <a:p>
            <a:fld id="{4E41F780-2B01-9F44-9ABF-168477B6BD47}" type="slidenum">
              <a:rPr lang="en-GB" smtClean="0"/>
              <a:t>‹#›</a:t>
            </a:fld>
            <a:endParaRPr lang="en-GB"/>
          </a:p>
        </p:txBody>
      </p:sp>
    </p:spTree>
    <p:extLst>
      <p:ext uri="{BB962C8B-B14F-4D97-AF65-F5344CB8AC3E}">
        <p14:creationId xmlns:p14="http://schemas.microsoft.com/office/powerpoint/2010/main" val="384107497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C2955-6D20-0548-9B00-F329CE2F35E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3476211-B427-E74B-AC75-C129EE38405B}"/>
              </a:ext>
            </a:extLst>
          </p:cNvPr>
          <p:cNvSpPr>
            <a:spLocks noGrp="1"/>
          </p:cNvSpPr>
          <p:nvPr>
            <p:ph type="dt" sz="half" idx="10"/>
          </p:nvPr>
        </p:nvSpPr>
        <p:spPr/>
        <p:txBody>
          <a:bodyPr/>
          <a:lstStyle/>
          <a:p>
            <a:fld id="{EB434986-194D-E747-BB72-59D76E66EACD}" type="datetimeFigureOut">
              <a:rPr lang="en-GB" smtClean="0"/>
              <a:t>03/02/2026</a:t>
            </a:fld>
            <a:endParaRPr lang="en-GB"/>
          </a:p>
        </p:txBody>
      </p:sp>
      <p:sp>
        <p:nvSpPr>
          <p:cNvPr id="4" name="Footer Placeholder 3">
            <a:extLst>
              <a:ext uri="{FF2B5EF4-FFF2-40B4-BE49-F238E27FC236}">
                <a16:creationId xmlns:a16="http://schemas.microsoft.com/office/drawing/2014/main" id="{483EEB75-176D-FD41-BE22-F5F601A79B0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A3C983-FD59-F641-9BEA-78D4205116C2}"/>
              </a:ext>
            </a:extLst>
          </p:cNvPr>
          <p:cNvSpPr>
            <a:spLocks noGrp="1"/>
          </p:cNvSpPr>
          <p:nvPr>
            <p:ph type="sldNum" sz="quarter" idx="12"/>
          </p:nvPr>
        </p:nvSpPr>
        <p:spPr/>
        <p:txBody>
          <a:bodyPr/>
          <a:lstStyle/>
          <a:p>
            <a:fld id="{4E41F780-2B01-9F44-9ABF-168477B6BD47}" type="slidenum">
              <a:rPr lang="en-GB" smtClean="0"/>
              <a:t>‹#›</a:t>
            </a:fld>
            <a:endParaRPr lang="en-GB"/>
          </a:p>
        </p:txBody>
      </p:sp>
    </p:spTree>
    <p:extLst>
      <p:ext uri="{BB962C8B-B14F-4D97-AF65-F5344CB8AC3E}">
        <p14:creationId xmlns:p14="http://schemas.microsoft.com/office/powerpoint/2010/main" val="401909147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FC7F05-5D18-4448-A941-4EB9C070A5D9}"/>
              </a:ext>
            </a:extLst>
          </p:cNvPr>
          <p:cNvSpPr>
            <a:spLocks noGrp="1"/>
          </p:cNvSpPr>
          <p:nvPr>
            <p:ph type="dt" sz="half" idx="10"/>
          </p:nvPr>
        </p:nvSpPr>
        <p:spPr/>
        <p:txBody>
          <a:bodyPr/>
          <a:lstStyle/>
          <a:p>
            <a:fld id="{EB434986-194D-E747-BB72-59D76E66EACD}" type="datetimeFigureOut">
              <a:rPr lang="en-GB" smtClean="0"/>
              <a:t>03/02/2026</a:t>
            </a:fld>
            <a:endParaRPr lang="en-GB"/>
          </a:p>
        </p:txBody>
      </p:sp>
      <p:sp>
        <p:nvSpPr>
          <p:cNvPr id="3" name="Footer Placeholder 2">
            <a:extLst>
              <a:ext uri="{FF2B5EF4-FFF2-40B4-BE49-F238E27FC236}">
                <a16:creationId xmlns:a16="http://schemas.microsoft.com/office/drawing/2014/main" id="{2CC83935-E605-2A42-B22B-FF6875C008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1DB7227-EA96-6448-92BF-7ECFD24720E4}"/>
              </a:ext>
            </a:extLst>
          </p:cNvPr>
          <p:cNvSpPr>
            <a:spLocks noGrp="1"/>
          </p:cNvSpPr>
          <p:nvPr>
            <p:ph type="sldNum" sz="quarter" idx="12"/>
          </p:nvPr>
        </p:nvSpPr>
        <p:spPr/>
        <p:txBody>
          <a:bodyPr/>
          <a:lstStyle/>
          <a:p>
            <a:fld id="{4E41F780-2B01-9F44-9ABF-168477B6BD47}" type="slidenum">
              <a:rPr lang="en-GB" smtClean="0"/>
              <a:t>‹#›</a:t>
            </a:fld>
            <a:endParaRPr lang="en-GB"/>
          </a:p>
        </p:txBody>
      </p:sp>
    </p:spTree>
    <p:extLst>
      <p:ext uri="{BB962C8B-B14F-4D97-AF65-F5344CB8AC3E}">
        <p14:creationId xmlns:p14="http://schemas.microsoft.com/office/powerpoint/2010/main" val="386842091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AAA81-3C60-BD4E-836D-85619EF273B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82852EE-ADBB-554F-BE75-22064D35B9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1E721F5-80EA-C14C-B705-41AFD88CB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3B715B-97AE-F341-9D8A-DA3A3746B345}"/>
              </a:ext>
            </a:extLst>
          </p:cNvPr>
          <p:cNvSpPr>
            <a:spLocks noGrp="1"/>
          </p:cNvSpPr>
          <p:nvPr>
            <p:ph type="dt" sz="half" idx="10"/>
          </p:nvPr>
        </p:nvSpPr>
        <p:spPr/>
        <p:txBody>
          <a:bodyPr/>
          <a:lstStyle/>
          <a:p>
            <a:fld id="{EB434986-194D-E747-BB72-59D76E66EACD}" type="datetimeFigureOut">
              <a:rPr lang="en-GB" smtClean="0"/>
              <a:t>03/02/2026</a:t>
            </a:fld>
            <a:endParaRPr lang="en-GB"/>
          </a:p>
        </p:txBody>
      </p:sp>
      <p:sp>
        <p:nvSpPr>
          <p:cNvPr id="6" name="Footer Placeholder 5">
            <a:extLst>
              <a:ext uri="{FF2B5EF4-FFF2-40B4-BE49-F238E27FC236}">
                <a16:creationId xmlns:a16="http://schemas.microsoft.com/office/drawing/2014/main" id="{0C0B74C0-E4F9-824E-945D-5A10E84D26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D8CEBB-69A4-C04F-8B86-19AB82690207}"/>
              </a:ext>
            </a:extLst>
          </p:cNvPr>
          <p:cNvSpPr>
            <a:spLocks noGrp="1"/>
          </p:cNvSpPr>
          <p:nvPr>
            <p:ph type="sldNum" sz="quarter" idx="12"/>
          </p:nvPr>
        </p:nvSpPr>
        <p:spPr/>
        <p:txBody>
          <a:bodyPr/>
          <a:lstStyle/>
          <a:p>
            <a:fld id="{4E41F780-2B01-9F44-9ABF-168477B6BD47}" type="slidenum">
              <a:rPr lang="en-GB" smtClean="0"/>
              <a:t>‹#›</a:t>
            </a:fld>
            <a:endParaRPr lang="en-GB"/>
          </a:p>
        </p:txBody>
      </p:sp>
    </p:spTree>
    <p:extLst>
      <p:ext uri="{BB962C8B-B14F-4D97-AF65-F5344CB8AC3E}">
        <p14:creationId xmlns:p14="http://schemas.microsoft.com/office/powerpoint/2010/main" val="387473272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9747C-3F6E-8143-98BA-3F0C61A524C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ABB822B-A069-194E-A7F7-712BD594A6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1D6074-AD85-144C-91E6-8651809417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D0E019-9015-EA45-AD12-8194365B927A}"/>
              </a:ext>
            </a:extLst>
          </p:cNvPr>
          <p:cNvSpPr>
            <a:spLocks noGrp="1"/>
          </p:cNvSpPr>
          <p:nvPr>
            <p:ph type="dt" sz="half" idx="10"/>
          </p:nvPr>
        </p:nvSpPr>
        <p:spPr/>
        <p:txBody>
          <a:bodyPr/>
          <a:lstStyle/>
          <a:p>
            <a:fld id="{EB434986-194D-E747-BB72-59D76E66EACD}" type="datetimeFigureOut">
              <a:rPr lang="en-GB" smtClean="0"/>
              <a:t>03/02/2026</a:t>
            </a:fld>
            <a:endParaRPr lang="en-GB"/>
          </a:p>
        </p:txBody>
      </p:sp>
      <p:sp>
        <p:nvSpPr>
          <p:cNvPr id="6" name="Footer Placeholder 5">
            <a:extLst>
              <a:ext uri="{FF2B5EF4-FFF2-40B4-BE49-F238E27FC236}">
                <a16:creationId xmlns:a16="http://schemas.microsoft.com/office/drawing/2014/main" id="{5CA8DED6-6363-7943-A78D-A5AC84FB0F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3CEBFF-D8ED-0F4A-8310-74FBBCD0561C}"/>
              </a:ext>
            </a:extLst>
          </p:cNvPr>
          <p:cNvSpPr>
            <a:spLocks noGrp="1"/>
          </p:cNvSpPr>
          <p:nvPr>
            <p:ph type="sldNum" sz="quarter" idx="12"/>
          </p:nvPr>
        </p:nvSpPr>
        <p:spPr/>
        <p:txBody>
          <a:bodyPr/>
          <a:lstStyle/>
          <a:p>
            <a:fld id="{4E41F780-2B01-9F44-9ABF-168477B6BD47}" type="slidenum">
              <a:rPr lang="en-GB" smtClean="0"/>
              <a:t>‹#›</a:t>
            </a:fld>
            <a:endParaRPr lang="en-GB"/>
          </a:p>
        </p:txBody>
      </p:sp>
    </p:spTree>
    <p:extLst>
      <p:ext uri="{BB962C8B-B14F-4D97-AF65-F5344CB8AC3E}">
        <p14:creationId xmlns:p14="http://schemas.microsoft.com/office/powerpoint/2010/main" val="298174915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FC2B5-28B9-A946-8083-51F860098AD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EE504CA-4A41-1445-90A6-49326E80D22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F7FD96-B673-8D4A-AA69-A80A2DCC4B23}"/>
              </a:ext>
            </a:extLst>
          </p:cNvPr>
          <p:cNvSpPr>
            <a:spLocks noGrp="1"/>
          </p:cNvSpPr>
          <p:nvPr>
            <p:ph type="dt" sz="half" idx="10"/>
          </p:nvPr>
        </p:nvSpPr>
        <p:spPr/>
        <p:txBody>
          <a:bodyPr/>
          <a:lstStyle/>
          <a:p>
            <a:fld id="{EB434986-194D-E747-BB72-59D76E66EACD}" type="datetimeFigureOut">
              <a:rPr lang="en-GB" smtClean="0"/>
              <a:t>03/02/2026</a:t>
            </a:fld>
            <a:endParaRPr lang="en-GB"/>
          </a:p>
        </p:txBody>
      </p:sp>
      <p:sp>
        <p:nvSpPr>
          <p:cNvPr id="5" name="Footer Placeholder 4">
            <a:extLst>
              <a:ext uri="{FF2B5EF4-FFF2-40B4-BE49-F238E27FC236}">
                <a16:creationId xmlns:a16="http://schemas.microsoft.com/office/drawing/2014/main" id="{5BAA2A45-C6AE-9046-89E6-02E774216C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DF73D2-166D-F848-A766-26E65A2B36B5}"/>
              </a:ext>
            </a:extLst>
          </p:cNvPr>
          <p:cNvSpPr>
            <a:spLocks noGrp="1"/>
          </p:cNvSpPr>
          <p:nvPr>
            <p:ph type="sldNum" sz="quarter" idx="12"/>
          </p:nvPr>
        </p:nvSpPr>
        <p:spPr/>
        <p:txBody>
          <a:bodyPr/>
          <a:lstStyle/>
          <a:p>
            <a:fld id="{4E41F780-2B01-9F44-9ABF-168477B6BD47}" type="slidenum">
              <a:rPr lang="en-GB" smtClean="0"/>
              <a:t>‹#›</a:t>
            </a:fld>
            <a:endParaRPr lang="en-GB"/>
          </a:p>
        </p:txBody>
      </p:sp>
    </p:spTree>
    <p:extLst>
      <p:ext uri="{BB962C8B-B14F-4D97-AF65-F5344CB8AC3E}">
        <p14:creationId xmlns:p14="http://schemas.microsoft.com/office/powerpoint/2010/main" val="109828227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303854-FF44-4945-AF2C-37B05966EA5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BDF3B78-0CC0-B249-8BA4-F4607FD3E61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94AB88C-A8B0-8D40-B0AA-75D6A9805053}"/>
              </a:ext>
            </a:extLst>
          </p:cNvPr>
          <p:cNvSpPr>
            <a:spLocks noGrp="1"/>
          </p:cNvSpPr>
          <p:nvPr>
            <p:ph type="dt" sz="half" idx="10"/>
          </p:nvPr>
        </p:nvSpPr>
        <p:spPr/>
        <p:txBody>
          <a:bodyPr/>
          <a:lstStyle/>
          <a:p>
            <a:fld id="{EB434986-194D-E747-BB72-59D76E66EACD}" type="datetimeFigureOut">
              <a:rPr lang="en-GB" smtClean="0"/>
              <a:t>03/02/2026</a:t>
            </a:fld>
            <a:endParaRPr lang="en-GB"/>
          </a:p>
        </p:txBody>
      </p:sp>
      <p:sp>
        <p:nvSpPr>
          <p:cNvPr id="5" name="Footer Placeholder 4">
            <a:extLst>
              <a:ext uri="{FF2B5EF4-FFF2-40B4-BE49-F238E27FC236}">
                <a16:creationId xmlns:a16="http://schemas.microsoft.com/office/drawing/2014/main" id="{E545E996-9826-4046-B12E-35C2682931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F5BED7-0944-BF48-9863-6A9DD70F8E3D}"/>
              </a:ext>
            </a:extLst>
          </p:cNvPr>
          <p:cNvSpPr>
            <a:spLocks noGrp="1"/>
          </p:cNvSpPr>
          <p:nvPr>
            <p:ph type="sldNum" sz="quarter" idx="12"/>
          </p:nvPr>
        </p:nvSpPr>
        <p:spPr/>
        <p:txBody>
          <a:bodyPr/>
          <a:lstStyle/>
          <a:p>
            <a:fld id="{4E41F780-2B01-9F44-9ABF-168477B6BD47}" type="slidenum">
              <a:rPr lang="en-GB" smtClean="0"/>
              <a:t>‹#›</a:t>
            </a:fld>
            <a:endParaRPr lang="en-GB"/>
          </a:p>
        </p:txBody>
      </p:sp>
    </p:spTree>
    <p:extLst>
      <p:ext uri="{BB962C8B-B14F-4D97-AF65-F5344CB8AC3E}">
        <p14:creationId xmlns:p14="http://schemas.microsoft.com/office/powerpoint/2010/main" val="470082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4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2/3/26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
        <p:nvSpPr>
          <p:cNvPr id="8" name="TextBox 7">
            <a:extLst>
              <a:ext uri="{FF2B5EF4-FFF2-40B4-BE49-F238E27FC236}">
                <a16:creationId xmlns:a16="http://schemas.microsoft.com/office/drawing/2014/main" id="{45F85427-83CC-E544-5770-9565C1FCB610}"/>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l"/>
            <a:r>
              <a:rPr lang="en-US" sz="1000">
                <a:solidFill>
                  <a:srgbClr val="000000"/>
                </a:solidFill>
                <a:latin typeface="Calibri" panose="020F0502020204030204" pitchFamily="34" charset="0"/>
                <a:cs typeface="Calibri" panose="020F0502020204030204" pitchFamily="34" charset="0"/>
              </a:rPr>
              <a:t>PUBLIC / CYHOEDDUS</a:t>
            </a:r>
          </a:p>
        </p:txBody>
      </p:sp>
    </p:spTree>
    <p:extLst>
      <p:ext uri="{BB962C8B-B14F-4D97-AF65-F5344CB8AC3E}">
        <p14:creationId xmlns:p14="http://schemas.microsoft.com/office/powerpoint/2010/main" val="1497064210"/>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746A73-B13E-7B4E-B7BA-F1FABA11F6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D66FF57-96CF-5343-A09B-A6BEB5D7E4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F045FAC-9A45-BF40-9DE8-7688B02435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8C7287-D862-984F-8CB4-BF94CD35E94C}" type="datetimeFigureOut">
              <a:rPr lang="en-GB" smtClean="0"/>
              <a:t>03/02/2026</a:t>
            </a:fld>
            <a:endParaRPr lang="en-GB"/>
          </a:p>
        </p:txBody>
      </p:sp>
      <p:sp>
        <p:nvSpPr>
          <p:cNvPr id="5" name="Footer Placeholder 4">
            <a:extLst>
              <a:ext uri="{FF2B5EF4-FFF2-40B4-BE49-F238E27FC236}">
                <a16:creationId xmlns:a16="http://schemas.microsoft.com/office/drawing/2014/main" id="{FA18A533-0DB4-9A49-8CA3-DF2FC73101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120401-E6B0-3041-95EF-5FA12B1730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CF3F0A-CF15-8C4C-9A3A-E3301580A44B}" type="slidenum">
              <a:rPr lang="en-GB" smtClean="0"/>
              <a:t>‹#›</a:t>
            </a:fld>
            <a:endParaRPr lang="en-GB"/>
          </a:p>
        </p:txBody>
      </p:sp>
      <p:sp>
        <p:nvSpPr>
          <p:cNvPr id="8" name="TextBox 7">
            <a:extLst>
              <a:ext uri="{FF2B5EF4-FFF2-40B4-BE49-F238E27FC236}">
                <a16:creationId xmlns:a16="http://schemas.microsoft.com/office/drawing/2014/main" id="{60AA1AB0-F991-60D4-AB60-EBC1756A6390}"/>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l"/>
            <a:r>
              <a:rPr lang="en-US" sz="1000">
                <a:solidFill>
                  <a:srgbClr val="000000"/>
                </a:solidFill>
                <a:latin typeface="Calibri" panose="020F0502020204030204" pitchFamily="34" charset="0"/>
                <a:cs typeface="Calibri" panose="020F0502020204030204" pitchFamily="34" charset="0"/>
              </a:rPr>
              <a:t>PUBLIC / CYHOEDDUS</a:t>
            </a:r>
          </a:p>
        </p:txBody>
      </p:sp>
    </p:spTree>
    <p:extLst>
      <p:ext uri="{BB962C8B-B14F-4D97-AF65-F5344CB8AC3E}">
        <p14:creationId xmlns:p14="http://schemas.microsoft.com/office/powerpoint/2010/main" val="4081508689"/>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4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726" r:id="rId1"/>
    <p:sldLayoutId id="2147483728" r:id="rId2"/>
    <p:sldLayoutId id="2147483729" r:id="rId3"/>
    <p:sldLayoutId id="2147483730" r:id="rId4"/>
    <p:sldLayoutId id="2147483731" r:id="rId5"/>
    <p:sldLayoutId id="2147483750" r:id="rId6"/>
    <p:sldLayoutId id="2147483751" r:id="rId7"/>
    <p:sldLayoutId id="2147483752" r:id="rId8"/>
    <p:sldLayoutId id="2147483753" r:id="rId9"/>
    <p:sldLayoutId id="2147483754" r:id="rId10"/>
    <p:sldLayoutId id="214748366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12DF38-0808-A440-9105-8A6C38D939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AEEBE20-5C71-0649-9682-4B94C3271C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B319A2-FFEC-1E4B-BF41-36BC4FA714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434986-194D-E747-BB72-59D76E66EACD}" type="datetimeFigureOut">
              <a:rPr lang="en-GB" smtClean="0"/>
              <a:t>03/02/2026</a:t>
            </a:fld>
            <a:endParaRPr lang="en-GB"/>
          </a:p>
        </p:txBody>
      </p:sp>
      <p:sp>
        <p:nvSpPr>
          <p:cNvPr id="5" name="Footer Placeholder 4">
            <a:extLst>
              <a:ext uri="{FF2B5EF4-FFF2-40B4-BE49-F238E27FC236}">
                <a16:creationId xmlns:a16="http://schemas.microsoft.com/office/drawing/2014/main" id="{B0C92F20-96CC-504C-BE71-0517B0709B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22FC68F-08CD-6E4F-B0CA-C2B6696DF4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41F780-2B01-9F44-9ABF-168477B6BD47}" type="slidenum">
              <a:rPr lang="en-GB" smtClean="0"/>
              <a:t>‹#›</a:t>
            </a:fld>
            <a:endParaRPr lang="en-GB"/>
          </a:p>
        </p:txBody>
      </p:sp>
      <p:sp>
        <p:nvSpPr>
          <p:cNvPr id="8" name="TextBox 7">
            <a:extLst>
              <a:ext uri="{FF2B5EF4-FFF2-40B4-BE49-F238E27FC236}">
                <a16:creationId xmlns:a16="http://schemas.microsoft.com/office/drawing/2014/main" id="{6433D3BF-CED2-B11C-ED70-BCEEB64551D5}"/>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l"/>
            <a:r>
              <a:rPr lang="en-US" sz="1000">
                <a:solidFill>
                  <a:srgbClr val="000000"/>
                </a:solidFill>
                <a:latin typeface="Calibri" panose="020F0502020204030204" pitchFamily="34" charset="0"/>
                <a:cs typeface="Calibri" panose="020F0502020204030204" pitchFamily="34" charset="0"/>
              </a:rPr>
              <a:t>PUBLIC / CYHOEDDUS</a:t>
            </a:r>
          </a:p>
        </p:txBody>
      </p:sp>
    </p:spTree>
    <p:extLst>
      <p:ext uri="{BB962C8B-B14F-4D97-AF65-F5344CB8AC3E}">
        <p14:creationId xmlns:p14="http://schemas.microsoft.com/office/powerpoint/2010/main" val="3048798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2.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22.png"/><Relationship Id="rId4"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23.png"/><Relationship Id="rId4"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24.pn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46.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25.jpeg"/><Relationship Id="rId4" Type="http://schemas.openxmlformats.org/officeDocument/2006/relationships/notesSlide" Target="../notesSlides/notesSlide19.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26.jpeg"/><Relationship Id="rId4" Type="http://schemas.openxmlformats.org/officeDocument/2006/relationships/notesSlide" Target="../notesSlides/notesSlide20.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png"/><Relationship Id="rId5" Type="http://schemas.openxmlformats.org/officeDocument/2006/relationships/image" Target="../media/image27.png"/><Relationship Id="rId4" Type="http://schemas.openxmlformats.org/officeDocument/2006/relationships/notesSlide" Target="../notesSlides/notesSlide21.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47.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29.png"/><Relationship Id="rId4" Type="http://schemas.openxmlformats.org/officeDocument/2006/relationships/notesSlide" Target="../notesSlides/notesSlide23.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png"/><Relationship Id="rId4" Type="http://schemas.openxmlformats.org/officeDocument/2006/relationships/notesSlide" Target="../notesSlides/notesSlide24.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notesSlide" Target="../notesSlides/notesSlide25.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47.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31.png"/><Relationship Id="rId4" Type="http://schemas.openxmlformats.org/officeDocument/2006/relationships/notesSlide" Target="../notesSlides/notesSlide27.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png"/><Relationship Id="rId5" Type="http://schemas.openxmlformats.org/officeDocument/2006/relationships/image" Target="../media/image32.jpeg"/><Relationship Id="rId4" Type="http://schemas.openxmlformats.org/officeDocument/2006/relationships/notesSlide" Target="../notesSlides/notesSlide28.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4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0.xml"/><Relationship Id="rId1" Type="http://schemas.openxmlformats.org/officeDocument/2006/relationships/slideLayout" Target="../slideLayouts/slideLayout47.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2.png"/><Relationship Id="rId5" Type="http://schemas.openxmlformats.org/officeDocument/2006/relationships/image" Target="../media/image34.jpg"/><Relationship Id="rId4" Type="http://schemas.openxmlformats.org/officeDocument/2006/relationships/notesSlide" Target="../notesSlides/notesSlide31.xml"/></Relationships>
</file>

<file path=ppt/slides/_rels/slide3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47.xml"/><Relationship Id="rId7" Type="http://schemas.openxmlformats.org/officeDocument/2006/relationships/image" Target="../media/image37.jpeg"/><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36.png"/><Relationship Id="rId5" Type="http://schemas.openxmlformats.org/officeDocument/2006/relationships/image" Target="../media/image35.jpeg"/><Relationship Id="rId4" Type="http://schemas.openxmlformats.org/officeDocument/2006/relationships/notesSlide" Target="../notesSlides/notesSlide32.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47.xml"/><Relationship Id="rId7" Type="http://schemas.openxmlformats.org/officeDocument/2006/relationships/image" Target="../media/image2.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notesSlide" Target="../notesSlides/notesSlide33.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2.png"/><Relationship Id="rId5" Type="http://schemas.openxmlformats.org/officeDocument/2006/relationships/image" Target="../media/image40.png"/><Relationship Id="rId4" Type="http://schemas.openxmlformats.org/officeDocument/2006/relationships/notesSlide" Target="../notesSlides/notesSlide34.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2.png"/><Relationship Id="rId5" Type="http://schemas.openxmlformats.org/officeDocument/2006/relationships/image" Target="../media/image41.png"/><Relationship Id="rId4" Type="http://schemas.openxmlformats.org/officeDocument/2006/relationships/notesSlide" Target="../notesSlides/notesSlide35.xml"/></Relationships>
</file>

<file path=ppt/slides/_rels/slide3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7.xml"/><Relationship Id="rId7" Type="http://schemas.openxmlformats.org/officeDocument/2006/relationships/image" Target="../media/image44.png"/><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notesSlide" Target="../notesSlides/notesSlide36.xml"/></Relationships>
</file>

<file path=ppt/slides/_rels/slide39.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slideLayout" Target="../slideLayouts/slideLayout37.xml"/><Relationship Id="rId7" Type="http://schemas.openxmlformats.org/officeDocument/2006/relationships/image" Target="../media/image47.png"/><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notesSlide" Target="../notesSlides/notesSlide37.xml"/><Relationship Id="rId9"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37.xml"/><Relationship Id="rId7" Type="http://schemas.openxmlformats.org/officeDocument/2006/relationships/image" Target="../media/image2.png"/><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notesSlide" Target="../notesSlides/notesSlide38.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2.png"/><Relationship Id="rId5" Type="http://schemas.openxmlformats.org/officeDocument/2006/relationships/image" Target="../media/image51.png"/><Relationship Id="rId4" Type="http://schemas.openxmlformats.org/officeDocument/2006/relationships/notesSlide" Target="../notesSlides/notesSlide39.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2.png"/><Relationship Id="rId5" Type="http://schemas.openxmlformats.org/officeDocument/2006/relationships/image" Target="../media/image52.png"/><Relationship Id="rId4" Type="http://schemas.openxmlformats.org/officeDocument/2006/relationships/notesSlide" Target="../notesSlides/notesSlide40.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2.png"/><Relationship Id="rId5" Type="http://schemas.openxmlformats.org/officeDocument/2006/relationships/image" Target="../media/image53.png"/><Relationship Id="rId4" Type="http://schemas.openxmlformats.org/officeDocument/2006/relationships/notesSlide" Target="../notesSlides/notesSlide41.xml"/></Relationships>
</file>

<file path=ppt/slides/_rels/slide4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2.xml"/><Relationship Id="rId1" Type="http://schemas.openxmlformats.org/officeDocument/2006/relationships/slideLayout" Target="../slideLayouts/slideLayout36.xml"/><Relationship Id="rId4" Type="http://schemas.openxmlformats.org/officeDocument/2006/relationships/image" Target="../media/image55.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2.png"/><Relationship Id="rId5" Type="http://schemas.openxmlformats.org/officeDocument/2006/relationships/image" Target="../media/image56.png"/><Relationship Id="rId4" Type="http://schemas.openxmlformats.org/officeDocument/2006/relationships/notesSlide" Target="../notesSlides/notesSlide43.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2.png"/><Relationship Id="rId5" Type="http://schemas.openxmlformats.org/officeDocument/2006/relationships/image" Target="../media/image57.png"/><Relationship Id="rId4" Type="http://schemas.openxmlformats.org/officeDocument/2006/relationships/notesSlide" Target="../notesSlides/notesSlide44.xml"/></Relationships>
</file>

<file path=ppt/slides/_rels/slide4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45.xml"/><Relationship Id="rId1" Type="http://schemas.openxmlformats.org/officeDocument/2006/relationships/slideLayout" Target="../slideLayouts/slideLayout37.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37.xml"/><Relationship Id="rId7" Type="http://schemas.openxmlformats.org/officeDocument/2006/relationships/image" Target="../media/image2.png"/><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notesSlide" Target="../notesSlides/notesSlide46.xml"/></Relationships>
</file>

<file path=ppt/slides/_rels/slide49.xml.rels><?xml version="1.0" encoding="UTF-8" standalone="yes"?>
<Relationships xmlns="http://schemas.openxmlformats.org/package/2006/relationships"><Relationship Id="rId8" Type="http://schemas.openxmlformats.org/officeDocument/2006/relationships/image" Target="../media/image64.jpeg"/><Relationship Id="rId3" Type="http://schemas.openxmlformats.org/officeDocument/2006/relationships/slideLayout" Target="../slideLayouts/slideLayout37.xml"/><Relationship Id="rId7" Type="http://schemas.openxmlformats.org/officeDocument/2006/relationships/image" Target="../media/image63.png"/><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notesSlide" Target="../notesSlides/notesSlide47.xml"/><Relationship Id="rId9" Type="http://schemas.openxmlformats.org/officeDocument/2006/relationships/image" Target="../media/image2.png"/></Relationships>
</file>

<file path=ppt/slides/_rels/slide5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8.xml"/><Relationship Id="rId1" Type="http://schemas.openxmlformats.org/officeDocument/2006/relationships/slideLayout" Target="../slideLayouts/slideLayout37.xml"/></Relationships>
</file>

<file path=ppt/slides/_rels/slide5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9.xml"/><Relationship Id="rId1" Type="http://schemas.openxmlformats.org/officeDocument/2006/relationships/slideLayout" Target="../slideLayouts/slideLayout37.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image" Target="../media/image2.png"/><Relationship Id="rId5" Type="http://schemas.openxmlformats.org/officeDocument/2006/relationships/image" Target="../media/image67.png"/><Relationship Id="rId4" Type="http://schemas.openxmlformats.org/officeDocument/2006/relationships/notesSlide" Target="../notesSlides/notesSlide50.xml"/></Relationships>
</file>

<file path=ppt/slides/_rels/slide5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image" Target="../media/image70.png"/><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notesSlide" Target="../notesSlides/notesSlide51.xml"/></Relationships>
</file>

<file path=ppt/slides/_rels/slide5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image" Target="../media/image73.png"/><Relationship Id="rId2" Type="http://schemas.openxmlformats.org/officeDocument/2006/relationships/audio" Target="../media/media45.m4a"/><Relationship Id="rId1" Type="http://schemas.microsoft.com/office/2007/relationships/media" Target="../media/media45.m4a"/><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notesSlide" Target="../notesSlides/notesSlide52.xml"/></Relationships>
</file>

<file path=ppt/slides/_rels/slide55.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slideLayout" Target="../slideLayouts/slideLayout14.xml"/><Relationship Id="rId7" Type="http://schemas.openxmlformats.org/officeDocument/2006/relationships/image" Target="../media/image76.png"/><Relationship Id="rId2" Type="http://schemas.openxmlformats.org/officeDocument/2006/relationships/audio" Target="../media/media46.m4a"/><Relationship Id="rId1" Type="http://schemas.microsoft.com/office/2007/relationships/media" Target="../media/media46.m4a"/><Relationship Id="rId6" Type="http://schemas.openxmlformats.org/officeDocument/2006/relationships/image" Target="../media/image75.png"/><Relationship Id="rId5" Type="http://schemas.openxmlformats.org/officeDocument/2006/relationships/image" Target="../media/image74.png"/><Relationship Id="rId4" Type="http://schemas.openxmlformats.org/officeDocument/2006/relationships/notesSlide" Target="../notesSlides/notesSlide53.xml"/><Relationship Id="rId9" Type="http://schemas.openxmlformats.org/officeDocument/2006/relationships/image" Target="../media/image2.png"/></Relationships>
</file>

<file path=ppt/slides/_rels/slide5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54.xm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55.xml"/><Relationship Id="rId1" Type="http://schemas.openxmlformats.org/officeDocument/2006/relationships/slideLayout" Target="../slideLayouts/slideLayout3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4.xml"/></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47.m4a"/><Relationship Id="rId1" Type="http://schemas.microsoft.com/office/2007/relationships/media" Target="../media/media47.m4a"/><Relationship Id="rId5" Type="http://schemas.openxmlformats.org/officeDocument/2006/relationships/image" Target="../media/image2.png"/><Relationship Id="rId4" Type="http://schemas.openxmlformats.org/officeDocument/2006/relationships/image" Target="../media/image80.png"/></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48.m4a"/><Relationship Id="rId1" Type="http://schemas.microsoft.com/office/2007/relationships/media" Target="../media/media48.m4a"/><Relationship Id="rId6" Type="http://schemas.openxmlformats.org/officeDocument/2006/relationships/image" Target="../media/image2.png"/><Relationship Id="rId5" Type="http://schemas.openxmlformats.org/officeDocument/2006/relationships/image" Target="../media/image81.png"/><Relationship Id="rId4" Type="http://schemas.openxmlformats.org/officeDocument/2006/relationships/notesSlide" Target="../notesSlides/notesSlide57.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92"/>
        <p:cNvGrpSpPr/>
        <p:nvPr/>
      </p:nvGrpSpPr>
      <p:grpSpPr>
        <a:xfrm>
          <a:off x="0" y="0"/>
          <a:ext cx="0" cy="0"/>
          <a:chOff x="0" y="0"/>
          <a:chExt cx="0" cy="0"/>
        </a:xfrm>
      </p:grpSpPr>
      <p:sp>
        <p:nvSpPr>
          <p:cNvPr id="99" name="Rectangle 9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hape&#10;&#10;Description automatically generated">
            <a:extLst>
              <a:ext uri="{FF2B5EF4-FFF2-40B4-BE49-F238E27FC236}">
                <a16:creationId xmlns:a16="http://schemas.microsoft.com/office/drawing/2014/main" id="{6415D402-35AC-3B2A-ADC2-436991A68693}"/>
              </a:ext>
            </a:extLst>
          </p:cNvPr>
          <p:cNvPicPr>
            <a:picLocks noChangeAspect="1"/>
          </p:cNvPicPr>
          <p:nvPr/>
        </p:nvPicPr>
        <p:blipFill>
          <a:blip r:embed="rId5"/>
          <a:stretch>
            <a:fillRect/>
          </a:stretch>
        </p:blipFill>
        <p:spPr>
          <a:xfrm>
            <a:off x="-1814" y="-1161"/>
            <a:ext cx="12195628" cy="6869391"/>
          </a:xfrm>
          <a:prstGeom prst="rect">
            <a:avLst/>
          </a:prstGeom>
        </p:spPr>
      </p:pic>
      <p:sp>
        <p:nvSpPr>
          <p:cNvPr id="93" name="Google Shape;93;p1"/>
          <p:cNvSpPr txBox="1">
            <a:spLocks noGrp="1"/>
          </p:cNvSpPr>
          <p:nvPr>
            <p:ph type="ctrTitle"/>
          </p:nvPr>
        </p:nvSpPr>
        <p:spPr>
          <a:xfrm>
            <a:off x="689429" y="3118077"/>
            <a:ext cx="5950858" cy="2592090"/>
          </a:xfrm>
          <a:prstGeom prst="rect">
            <a:avLst/>
          </a:prstGeom>
        </p:spPr>
        <p:txBody>
          <a:bodyPr spcFirstLastPara="1" lIns="91425" tIns="45700" rIns="91425" bIns="45700" anchorCtr="0">
            <a:noAutofit/>
          </a:bodyPr>
          <a:lstStyle/>
          <a:p>
            <a:r>
              <a:rPr lang="en-US" sz="6600">
                <a:solidFill>
                  <a:srgbClr val="FFFFFF"/>
                </a:solidFill>
                <a:latin typeface="Helvetica Neue"/>
              </a:rPr>
              <a:t>Introduction to Research Approaches in Counselling &amp; Psychotherapy</a:t>
            </a:r>
          </a:p>
        </p:txBody>
      </p:sp>
      <p:pic>
        <p:nvPicPr>
          <p:cNvPr id="6" name="Audio 5">
            <a:extLst>
              <a:ext uri="{FF2B5EF4-FFF2-40B4-BE49-F238E27FC236}">
                <a16:creationId xmlns:a16="http://schemas.microsoft.com/office/drawing/2014/main" id="{8FD33A5F-A662-F5A7-18F3-BABF3A17F64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12794363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352"/>
    </mc:Choice>
    <mc:Fallback>
      <p:transition spd="slow" advTm="4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93"/>
                                        </p:tgtEl>
                                        <p:attrNameLst>
                                          <p:attrName>style.visibility</p:attrName>
                                        </p:attrNameLst>
                                      </p:cBhvr>
                                      <p:to>
                                        <p:strVal val="visible"/>
                                      </p:to>
                                    </p:set>
                                    <p:animEffect transition="in" filter="fade">
                                      <p:cBhvr>
                                        <p:cTn id="9" dur="700"/>
                                        <p:tgtEl>
                                          <p:spTgt spid="93"/>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bldLst>
      <p:bldP spid="9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6276E0-C865-64DA-7572-444BB0800A70}"/>
            </a:ext>
          </a:extLst>
        </p:cNvPr>
        <p:cNvGrpSpPr/>
        <p:nvPr/>
      </p:nvGrpSpPr>
      <p:grpSpPr>
        <a:xfrm>
          <a:off x="0" y="0"/>
          <a:ext cx="0" cy="0"/>
          <a:chOff x="0" y="0"/>
          <a:chExt cx="0" cy="0"/>
        </a:xfrm>
      </p:grpSpPr>
      <p:pic>
        <p:nvPicPr>
          <p:cNvPr id="4" name="Picture 4" descr="Shape, circle&#10;&#10;Description automatically generated">
            <a:extLst>
              <a:ext uri="{FF2B5EF4-FFF2-40B4-BE49-F238E27FC236}">
                <a16:creationId xmlns:a16="http://schemas.microsoft.com/office/drawing/2014/main" id="{CAA7DF0B-FACB-957E-ECAE-B4DFF11FD379}"/>
              </a:ext>
            </a:extLst>
          </p:cNvPr>
          <p:cNvPicPr>
            <a:picLocks noGrp="1" noChangeAspect="1"/>
          </p:cNvPicPr>
          <p:nvPr>
            <p:ph idx="1"/>
          </p:nvPr>
        </p:nvPicPr>
        <p:blipFill rotWithShape="1">
          <a:blip r:embed="rId5"/>
          <a:srcRect l="3831" r="3718" b="-1"/>
          <a:stretch/>
        </p:blipFill>
        <p:spPr>
          <a:xfrm>
            <a:off x="484632" y="1244439"/>
            <a:ext cx="2560320" cy="4362975"/>
          </a:xfrm>
          <a:prstGeom prst="rect">
            <a:avLst/>
          </a:prstGeom>
        </p:spPr>
      </p:pic>
      <p:pic>
        <p:nvPicPr>
          <p:cNvPr id="6" name="Picture 6" descr="A picture containing text&#10;&#10;Description automatically generated">
            <a:extLst>
              <a:ext uri="{FF2B5EF4-FFF2-40B4-BE49-F238E27FC236}">
                <a16:creationId xmlns:a16="http://schemas.microsoft.com/office/drawing/2014/main" id="{B0819BFE-4AAB-6CA9-C6FE-724F1A922382}"/>
              </a:ext>
            </a:extLst>
          </p:cNvPr>
          <p:cNvPicPr>
            <a:picLocks noChangeAspect="1"/>
          </p:cNvPicPr>
          <p:nvPr/>
        </p:nvPicPr>
        <p:blipFill rotWithShape="1">
          <a:blip r:embed="rId6"/>
          <a:srcRect l="4722" r="7715" b="-3"/>
          <a:stretch/>
        </p:blipFill>
        <p:spPr>
          <a:xfrm>
            <a:off x="3354631" y="1227384"/>
            <a:ext cx="2560320" cy="4397085"/>
          </a:xfrm>
          <a:prstGeom prst="rect">
            <a:avLst/>
          </a:prstGeom>
        </p:spPr>
      </p:pic>
      <p:pic>
        <p:nvPicPr>
          <p:cNvPr id="7" name="Picture 7" descr="Graphical user interface, website&#10;&#10;Description automatically generated">
            <a:extLst>
              <a:ext uri="{FF2B5EF4-FFF2-40B4-BE49-F238E27FC236}">
                <a16:creationId xmlns:a16="http://schemas.microsoft.com/office/drawing/2014/main" id="{47AF67BC-1C26-D187-F1D5-8D7CC622C184}"/>
              </a:ext>
            </a:extLst>
          </p:cNvPr>
          <p:cNvPicPr>
            <a:picLocks noChangeAspect="1"/>
          </p:cNvPicPr>
          <p:nvPr/>
        </p:nvPicPr>
        <p:blipFill>
          <a:blip r:embed="rId7"/>
          <a:stretch>
            <a:fillRect/>
          </a:stretch>
        </p:blipFill>
        <p:spPr>
          <a:xfrm>
            <a:off x="6235726" y="1514221"/>
            <a:ext cx="2560320" cy="3823411"/>
          </a:xfrm>
          <a:prstGeom prst="rect">
            <a:avLst/>
          </a:prstGeom>
        </p:spPr>
      </p:pic>
      <p:pic>
        <p:nvPicPr>
          <p:cNvPr id="5" name="Picture 5">
            <a:extLst>
              <a:ext uri="{FF2B5EF4-FFF2-40B4-BE49-F238E27FC236}">
                <a16:creationId xmlns:a16="http://schemas.microsoft.com/office/drawing/2014/main" id="{EA2EFA0B-34EF-1E49-B5BD-98FBF0843C31}"/>
              </a:ext>
            </a:extLst>
          </p:cNvPr>
          <p:cNvPicPr>
            <a:picLocks noChangeAspect="1"/>
          </p:cNvPicPr>
          <p:nvPr/>
        </p:nvPicPr>
        <p:blipFill rotWithShape="1">
          <a:blip r:embed="rId8"/>
          <a:srcRect l="6607" r="6871" b="1"/>
          <a:stretch/>
        </p:blipFill>
        <p:spPr>
          <a:xfrm>
            <a:off x="9120662" y="1230706"/>
            <a:ext cx="2560320" cy="4390441"/>
          </a:xfrm>
          <a:prstGeom prst="rect">
            <a:avLst/>
          </a:prstGeom>
        </p:spPr>
      </p:pic>
      <p:pic>
        <p:nvPicPr>
          <p:cNvPr id="14" name="Audio 13">
            <a:extLst>
              <a:ext uri="{FF2B5EF4-FFF2-40B4-BE49-F238E27FC236}">
                <a16:creationId xmlns:a16="http://schemas.microsoft.com/office/drawing/2014/main" id="{7390FDAB-329C-91D9-F6A4-30387C6F727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219450190"/>
      </p:ext>
    </p:extLst>
  </p:cSld>
  <p:clrMapOvr>
    <a:masterClrMapping/>
  </p:clrMapOvr>
  <mc:AlternateContent xmlns:mc="http://schemas.openxmlformats.org/markup-compatibility/2006">
    <mc:Choice xmlns:p14="http://schemas.microsoft.com/office/powerpoint/2010/main" Requires="p14">
      <p:transition spd="slow" p14:dur="2000" advTm="122165"/>
    </mc:Choice>
    <mc:Fallback>
      <p:transition spd="slow" advTm="122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icon&#10;&#10;Description automatically generated">
            <a:extLst>
              <a:ext uri="{FF2B5EF4-FFF2-40B4-BE49-F238E27FC236}">
                <a16:creationId xmlns:a16="http://schemas.microsoft.com/office/drawing/2014/main" id="{834B3A9E-94D2-843F-604A-B3024C79EB93}"/>
              </a:ext>
            </a:extLst>
          </p:cNvPr>
          <p:cNvPicPr>
            <a:picLocks noChangeAspect="1"/>
          </p:cNvPicPr>
          <p:nvPr/>
        </p:nvPicPr>
        <p:blipFill rotWithShape="1">
          <a:blip r:embed="rId5"/>
          <a:srcRect t="20872" b="4128"/>
          <a:stretch/>
        </p:blipFill>
        <p:spPr>
          <a:xfrm>
            <a:off x="-3047" y="10"/>
            <a:ext cx="12191999" cy="6857990"/>
          </a:xfrm>
          <a:prstGeom prst="rect">
            <a:avLst/>
          </a:prstGeom>
        </p:spPr>
      </p:pic>
      <p:sp>
        <p:nvSpPr>
          <p:cNvPr id="9" name="Rectangle 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Audio 7">
            <a:extLst>
              <a:ext uri="{FF2B5EF4-FFF2-40B4-BE49-F238E27FC236}">
                <a16:creationId xmlns:a16="http://schemas.microsoft.com/office/drawing/2014/main" id="{1C353EC6-C6FC-E1BB-B73F-226743A8DC4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35722436"/>
      </p:ext>
    </p:extLst>
  </p:cSld>
  <p:clrMapOvr>
    <a:masterClrMapping/>
  </p:clrMapOvr>
  <mc:AlternateContent xmlns:mc="http://schemas.openxmlformats.org/markup-compatibility/2006">
    <mc:Choice xmlns:p14="http://schemas.microsoft.com/office/powerpoint/2010/main" Requires="p14">
      <p:transition spd="slow" p14:dur="2000" advTm="108533"/>
    </mc:Choice>
    <mc:Fallback>
      <p:transition spd="slow" advTm="108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ainting of a group of people in a room&#10;&#10;Description automatically generated">
            <a:extLst>
              <a:ext uri="{FF2B5EF4-FFF2-40B4-BE49-F238E27FC236}">
                <a16:creationId xmlns:a16="http://schemas.microsoft.com/office/drawing/2014/main" id="{8283B15A-41F7-E2D4-8F7F-CDC5A3F6508D}"/>
              </a:ext>
            </a:extLst>
          </p:cNvPr>
          <p:cNvPicPr>
            <a:picLocks noChangeAspect="1"/>
          </p:cNvPicPr>
          <p:nvPr/>
        </p:nvPicPr>
        <p:blipFill rotWithShape="1">
          <a:blip r:embed="rId5"/>
          <a:srcRect t="13143"/>
          <a:stretch/>
        </p:blipFill>
        <p:spPr>
          <a:xfrm>
            <a:off x="20" y="1282"/>
            <a:ext cx="12191980" cy="6856718"/>
          </a:xfrm>
          <a:prstGeom prst="rect">
            <a:avLst/>
          </a:prstGeom>
        </p:spPr>
      </p:pic>
      <p:pic>
        <p:nvPicPr>
          <p:cNvPr id="5" name="Audio 4">
            <a:extLst>
              <a:ext uri="{FF2B5EF4-FFF2-40B4-BE49-F238E27FC236}">
                <a16:creationId xmlns:a16="http://schemas.microsoft.com/office/drawing/2014/main" id="{DE7DB304-A77B-7827-3BB4-2424E218B19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09171224"/>
      </p:ext>
    </p:extLst>
  </p:cSld>
  <p:clrMapOvr>
    <a:masterClrMapping/>
  </p:clrMapOvr>
  <mc:AlternateContent xmlns:mc="http://schemas.openxmlformats.org/markup-compatibility/2006">
    <mc:Choice xmlns:p14="http://schemas.microsoft.com/office/powerpoint/2010/main" Requires="p14">
      <p:transition spd="slow" p14:dur="2000" advTm="73685"/>
    </mc:Choice>
    <mc:Fallback>
      <p:transition spd="slow" advTm="73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scientific method&#10;&#10;Description automatically generated">
            <a:extLst>
              <a:ext uri="{FF2B5EF4-FFF2-40B4-BE49-F238E27FC236}">
                <a16:creationId xmlns:a16="http://schemas.microsoft.com/office/drawing/2014/main" id="{733ED541-723C-970B-DB5B-EA67B4296748}"/>
              </a:ext>
            </a:extLst>
          </p:cNvPr>
          <p:cNvPicPr>
            <a:picLocks noChangeAspect="1"/>
          </p:cNvPicPr>
          <p:nvPr/>
        </p:nvPicPr>
        <p:blipFill>
          <a:blip r:embed="rId5"/>
          <a:stretch>
            <a:fillRect/>
          </a:stretch>
        </p:blipFill>
        <p:spPr>
          <a:xfrm>
            <a:off x="2652174" y="-449"/>
            <a:ext cx="6887653" cy="6858898"/>
          </a:xfrm>
          <a:prstGeom prst="rect">
            <a:avLst/>
          </a:prstGeom>
        </p:spPr>
      </p:pic>
      <p:pic>
        <p:nvPicPr>
          <p:cNvPr id="5" name="Audio 4">
            <a:extLst>
              <a:ext uri="{FF2B5EF4-FFF2-40B4-BE49-F238E27FC236}">
                <a16:creationId xmlns:a16="http://schemas.microsoft.com/office/drawing/2014/main" id="{F170BABA-A2D2-EC24-12CE-0DE1D07ECF8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774792280"/>
      </p:ext>
    </p:extLst>
  </p:cSld>
  <p:clrMapOvr>
    <a:masterClrMapping/>
  </p:clrMapOvr>
  <mc:AlternateContent xmlns:mc="http://schemas.openxmlformats.org/markup-compatibility/2006">
    <mc:Choice xmlns:p14="http://schemas.microsoft.com/office/powerpoint/2010/main" Requires="p14">
      <p:transition spd="slow" p14:dur="2000" advTm="208522"/>
    </mc:Choice>
    <mc:Fallback>
      <p:transition spd="slow" advTm="208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qualitative vs quantitative">
            <a:extLst>
              <a:ext uri="{FF2B5EF4-FFF2-40B4-BE49-F238E27FC236}">
                <a16:creationId xmlns:a16="http://schemas.microsoft.com/office/drawing/2014/main" id="{6D35F904-58C8-7048-8F15-99BF5A7D4EA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Arrow: Down 4">
            <a:extLst>
              <a:ext uri="{FF2B5EF4-FFF2-40B4-BE49-F238E27FC236}">
                <a16:creationId xmlns:a16="http://schemas.microsoft.com/office/drawing/2014/main" id="{4E2C4E67-AA8A-742B-4EEC-BE108AE1D3D7}"/>
              </a:ext>
            </a:extLst>
          </p:cNvPr>
          <p:cNvSpPr/>
          <p:nvPr/>
        </p:nvSpPr>
        <p:spPr>
          <a:xfrm rot="3360000">
            <a:off x="9879535" y="-318475"/>
            <a:ext cx="1675654" cy="2857267"/>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extLst>
              <a:ext uri="{FF2B5EF4-FFF2-40B4-BE49-F238E27FC236}">
                <a16:creationId xmlns:a16="http://schemas.microsoft.com/office/drawing/2014/main" id="{205FD819-5E45-CE18-F8AD-938310F0399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58415115"/>
      </p:ext>
    </p:extLst>
  </p:cSld>
  <p:clrMapOvr>
    <a:masterClrMapping/>
  </p:clrMapOvr>
  <mc:AlternateContent xmlns:mc="http://schemas.openxmlformats.org/markup-compatibility/2006">
    <mc:Choice xmlns:p14="http://schemas.microsoft.com/office/powerpoint/2010/main" Requires="p14">
      <p:transition spd="slow" p14:dur="2000" advTm="61514"/>
    </mc:Choice>
    <mc:Fallback>
      <p:transition spd="slow" advTm="615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244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Diagram&#10;&#10;Description automatically generated">
            <a:extLst>
              <a:ext uri="{FF2B5EF4-FFF2-40B4-BE49-F238E27FC236}">
                <a16:creationId xmlns:a16="http://schemas.microsoft.com/office/drawing/2014/main" id="{B20B6116-CB61-928A-C6CF-1A068163FD35}"/>
              </a:ext>
            </a:extLst>
          </p:cNvPr>
          <p:cNvPicPr>
            <a:picLocks noChangeAspect="1"/>
          </p:cNvPicPr>
          <p:nvPr/>
        </p:nvPicPr>
        <p:blipFill>
          <a:blip r:embed="rId5"/>
          <a:stretch>
            <a:fillRect/>
          </a:stretch>
        </p:blipFill>
        <p:spPr>
          <a:xfrm>
            <a:off x="643467" y="1547877"/>
            <a:ext cx="10905066" cy="3762246"/>
          </a:xfrm>
          <a:prstGeom prst="rect">
            <a:avLst/>
          </a:prstGeom>
        </p:spPr>
      </p:pic>
      <p:pic>
        <p:nvPicPr>
          <p:cNvPr id="5" name="Audio 4">
            <a:extLst>
              <a:ext uri="{FF2B5EF4-FFF2-40B4-BE49-F238E27FC236}">
                <a16:creationId xmlns:a16="http://schemas.microsoft.com/office/drawing/2014/main" id="{B111A8B9-10F5-05ED-1A71-D206B1A9C94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32693030"/>
      </p:ext>
    </p:extLst>
  </p:cSld>
  <p:clrMapOvr>
    <a:masterClrMapping/>
  </p:clrMapOvr>
  <mc:AlternateContent xmlns:mc="http://schemas.openxmlformats.org/markup-compatibility/2006">
    <mc:Choice xmlns:p14="http://schemas.microsoft.com/office/powerpoint/2010/main" Requires="p14">
      <p:transition spd="slow" p14:dur="2000" advTm="118720"/>
    </mc:Choice>
    <mc:Fallback>
      <p:transition spd="slow" advTm="118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CF99D3A7-8730-7643-A9C7-845F32AFF21C}"/>
              </a:ext>
            </a:extLst>
          </p:cNvPr>
          <p:cNvPicPr>
            <a:picLocks noChangeAspect="1"/>
          </p:cNvPicPr>
          <p:nvPr/>
        </p:nvPicPr>
        <p:blipFill>
          <a:blip r:embed="rId3"/>
          <a:stretch>
            <a:fillRect/>
          </a:stretch>
        </p:blipFill>
        <p:spPr>
          <a:xfrm>
            <a:off x="1120477" y="1298893"/>
            <a:ext cx="9951041" cy="4254068"/>
          </a:xfrm>
          <a:prstGeom prst="rect">
            <a:avLst/>
          </a:prstGeom>
        </p:spPr>
      </p:pic>
    </p:spTree>
    <p:extLst>
      <p:ext uri="{BB962C8B-B14F-4D97-AF65-F5344CB8AC3E}">
        <p14:creationId xmlns:p14="http://schemas.microsoft.com/office/powerpoint/2010/main" val="1389264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able&#10;&#10;Description automatically generated">
            <a:extLst>
              <a:ext uri="{FF2B5EF4-FFF2-40B4-BE49-F238E27FC236}">
                <a16:creationId xmlns:a16="http://schemas.microsoft.com/office/drawing/2014/main" id="{D677B21C-2833-2823-5E15-A4FB4592C5C7}"/>
              </a:ext>
            </a:extLst>
          </p:cNvPr>
          <p:cNvPicPr>
            <a:picLocks noGrp="1" noChangeAspect="1"/>
          </p:cNvPicPr>
          <p:nvPr>
            <p:ph idx="1"/>
          </p:nvPr>
        </p:nvPicPr>
        <p:blipFill>
          <a:blip r:embed="rId4"/>
          <a:stretch>
            <a:fillRect/>
          </a:stretch>
        </p:blipFill>
        <p:spPr>
          <a:xfrm>
            <a:off x="2292350" y="3651"/>
            <a:ext cx="7607300" cy="6847205"/>
          </a:xfrm>
        </p:spPr>
      </p:pic>
      <p:pic>
        <p:nvPicPr>
          <p:cNvPr id="5" name="Audio 4">
            <a:extLst>
              <a:ext uri="{FF2B5EF4-FFF2-40B4-BE49-F238E27FC236}">
                <a16:creationId xmlns:a16="http://schemas.microsoft.com/office/drawing/2014/main" id="{0522823D-0420-3907-9E79-B1AFF3A519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431945371"/>
      </p:ext>
    </p:extLst>
  </p:cSld>
  <p:clrMapOvr>
    <a:masterClrMapping/>
  </p:clrMapOvr>
  <mc:AlternateContent xmlns:mc="http://schemas.openxmlformats.org/markup-compatibility/2006">
    <mc:Choice xmlns:p14="http://schemas.microsoft.com/office/powerpoint/2010/main" Requires="p14">
      <p:transition spd="slow" p14:dur="2000" advTm="241013"/>
    </mc:Choice>
    <mc:Fallback>
      <p:transition spd="slow" advTm="241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Diagram&#10;&#10;Description automatically generated">
            <a:extLst>
              <a:ext uri="{FF2B5EF4-FFF2-40B4-BE49-F238E27FC236}">
                <a16:creationId xmlns:a16="http://schemas.microsoft.com/office/drawing/2014/main" id="{2EDF0D6C-5792-2232-01E8-F27954DFEB9A}"/>
              </a:ext>
            </a:extLst>
          </p:cNvPr>
          <p:cNvPicPr>
            <a:picLocks noChangeAspect="1"/>
          </p:cNvPicPr>
          <p:nvPr/>
        </p:nvPicPr>
        <p:blipFill>
          <a:blip r:embed="rId5"/>
          <a:stretch>
            <a:fillRect/>
          </a:stretch>
        </p:blipFill>
        <p:spPr>
          <a:xfrm>
            <a:off x="643467" y="1329775"/>
            <a:ext cx="10905066" cy="4198450"/>
          </a:xfrm>
          <a:prstGeom prst="rect">
            <a:avLst/>
          </a:prstGeom>
        </p:spPr>
      </p:pic>
      <p:pic>
        <p:nvPicPr>
          <p:cNvPr id="4" name="Audio 3">
            <a:extLst>
              <a:ext uri="{FF2B5EF4-FFF2-40B4-BE49-F238E27FC236}">
                <a16:creationId xmlns:a16="http://schemas.microsoft.com/office/drawing/2014/main" id="{788A34EF-4892-B8E3-49C9-B9FE96A9193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792547645"/>
      </p:ext>
    </p:extLst>
  </p:cSld>
  <p:clrMapOvr>
    <a:masterClrMapping/>
  </p:clrMapOvr>
  <mc:AlternateContent xmlns:mc="http://schemas.openxmlformats.org/markup-compatibility/2006">
    <mc:Choice xmlns:p14="http://schemas.microsoft.com/office/powerpoint/2010/main" Requires="p14">
      <p:transition spd="slow" p14:dur="2000" advTm="77952"/>
    </mc:Choice>
    <mc:Fallback>
      <p:transition spd="slow" advTm="779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22F6364A-B358-4BEE-B158-0734D2C938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8202" y="1570814"/>
            <a:ext cx="0" cy="3710227"/>
          </a:xfrm>
          <a:prstGeom prst="line">
            <a:avLst/>
          </a:prstGeom>
          <a:ln w="19050">
            <a:solidFill>
              <a:srgbClr val="B5365D"/>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C5E58D77-84CA-C290-8888-0409E55EDA3C}"/>
              </a:ext>
            </a:extLst>
          </p:cNvPr>
          <p:cNvPicPr>
            <a:picLocks noChangeAspect="1"/>
          </p:cNvPicPr>
          <p:nvPr/>
        </p:nvPicPr>
        <p:blipFill>
          <a:blip r:embed="rId5"/>
          <a:stretch>
            <a:fillRect/>
          </a:stretch>
        </p:blipFill>
        <p:spPr>
          <a:xfrm>
            <a:off x="4061860" y="1123527"/>
            <a:ext cx="4666747" cy="4604800"/>
          </a:xfrm>
          <a:prstGeom prst="rect">
            <a:avLst/>
          </a:prstGeom>
        </p:spPr>
      </p:pic>
      <p:pic>
        <p:nvPicPr>
          <p:cNvPr id="6" name="Audio 5">
            <a:extLst>
              <a:ext uri="{FF2B5EF4-FFF2-40B4-BE49-F238E27FC236}">
                <a16:creationId xmlns:a16="http://schemas.microsoft.com/office/drawing/2014/main" id="{E6DB0C48-78D0-9EB7-C11B-E3E06EEFFF4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339143536"/>
      </p:ext>
    </p:extLst>
  </p:cSld>
  <p:clrMapOvr>
    <a:masterClrMapping/>
  </p:clrMapOvr>
  <p:transition advTm="36586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669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DCC3DD-1828-CBBC-0490-192146E285AC}"/>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anchor="ctr">
            <a:normAutofit/>
          </a:bodyPr>
          <a:lstStyle/>
          <a:p>
            <a:pPr algn="ctr"/>
            <a:r>
              <a:rPr lang="en-US" sz="2200">
                <a:solidFill>
                  <a:srgbClr val="FFFFFF"/>
                </a:solidFill>
                <a:cs typeface="Calibri Light"/>
              </a:rPr>
              <a:t>Advice Giving in Person-Centred Counselling (Cooper 2018) </a:t>
            </a:r>
            <a:endParaRPr lang="en-US" sz="2200">
              <a:solidFill>
                <a:srgbClr val="FFFFFF"/>
              </a:solidFill>
            </a:endParaRPr>
          </a:p>
        </p:txBody>
      </p:sp>
      <p:pic>
        <p:nvPicPr>
          <p:cNvPr id="4" name="Picture 4" descr="Chart, bar chart, histogram&#10;&#10;Description automatically generated">
            <a:extLst>
              <a:ext uri="{FF2B5EF4-FFF2-40B4-BE49-F238E27FC236}">
                <a16:creationId xmlns:a16="http://schemas.microsoft.com/office/drawing/2014/main" id="{005F2104-91A1-85A9-771C-DD6296243910}"/>
              </a:ext>
            </a:extLst>
          </p:cNvPr>
          <p:cNvPicPr>
            <a:picLocks noChangeAspect="1"/>
          </p:cNvPicPr>
          <p:nvPr/>
        </p:nvPicPr>
        <p:blipFill>
          <a:blip r:embed="rId5"/>
          <a:stretch>
            <a:fillRect/>
          </a:stretch>
        </p:blipFill>
        <p:spPr>
          <a:xfrm>
            <a:off x="3790594" y="66764"/>
            <a:ext cx="8397828" cy="6793653"/>
          </a:xfrm>
          <a:prstGeom prst="rect">
            <a:avLst/>
          </a:prstGeom>
        </p:spPr>
      </p:pic>
      <p:pic>
        <p:nvPicPr>
          <p:cNvPr id="6" name="Audio 5">
            <a:extLst>
              <a:ext uri="{FF2B5EF4-FFF2-40B4-BE49-F238E27FC236}">
                <a16:creationId xmlns:a16="http://schemas.microsoft.com/office/drawing/2014/main" id="{D01DDEF3-E2F5-F417-CE13-BDF890F8B6E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81929146"/>
      </p:ext>
    </p:extLst>
  </p:cSld>
  <p:clrMapOvr>
    <a:masterClrMapping/>
  </p:clrMapOvr>
  <mc:AlternateContent xmlns:mc="http://schemas.openxmlformats.org/markup-compatibility/2006">
    <mc:Choice xmlns:p14="http://schemas.microsoft.com/office/powerpoint/2010/main" Requires="p14">
      <p:transition spd="slow" p14:dur="2000" advTm="71232"/>
    </mc:Choice>
    <mc:Fallback>
      <p:transition spd="slow" advTm="712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Table&#10;&#10;Description automatically generated">
            <a:extLst>
              <a:ext uri="{FF2B5EF4-FFF2-40B4-BE49-F238E27FC236}">
                <a16:creationId xmlns:a16="http://schemas.microsoft.com/office/drawing/2014/main" id="{DBEC79E8-1574-8FEB-EE5D-4FDE7990AABF}"/>
              </a:ext>
            </a:extLst>
          </p:cNvPr>
          <p:cNvPicPr>
            <a:picLocks noChangeAspect="1"/>
          </p:cNvPicPr>
          <p:nvPr/>
        </p:nvPicPr>
        <p:blipFill>
          <a:blip r:embed="rId5"/>
          <a:stretch>
            <a:fillRect/>
          </a:stretch>
        </p:blipFill>
        <p:spPr>
          <a:xfrm>
            <a:off x="2680305" y="13305"/>
            <a:ext cx="6831390" cy="6843485"/>
          </a:xfrm>
          <a:prstGeom prst="rect">
            <a:avLst/>
          </a:prstGeom>
        </p:spPr>
      </p:pic>
      <p:pic>
        <p:nvPicPr>
          <p:cNvPr id="6" name="Audio 5">
            <a:extLst>
              <a:ext uri="{FF2B5EF4-FFF2-40B4-BE49-F238E27FC236}">
                <a16:creationId xmlns:a16="http://schemas.microsoft.com/office/drawing/2014/main" id="{F3CFB082-57EB-6F00-050E-44ECD544160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00892686"/>
      </p:ext>
    </p:extLst>
  </p:cSld>
  <p:clrMapOvr>
    <a:masterClrMapping/>
  </p:clrMapOvr>
  <mc:AlternateContent xmlns:mc="http://schemas.openxmlformats.org/markup-compatibility/2006">
    <mc:Choice xmlns:p14="http://schemas.microsoft.com/office/powerpoint/2010/main" Requires="p14">
      <p:transition spd="slow" p14:dur="2000" advTm="39381"/>
    </mc:Choice>
    <mc:Fallback>
      <p:transition spd="slow" advTm="39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Diagram&#10;&#10;Description automatically generated">
            <a:extLst>
              <a:ext uri="{FF2B5EF4-FFF2-40B4-BE49-F238E27FC236}">
                <a16:creationId xmlns:a16="http://schemas.microsoft.com/office/drawing/2014/main" id="{B3729F2B-FDDF-A660-F84E-8864E8448E2C}"/>
              </a:ext>
            </a:extLst>
          </p:cNvPr>
          <p:cNvPicPr>
            <a:picLocks noChangeAspect="1"/>
          </p:cNvPicPr>
          <p:nvPr/>
        </p:nvPicPr>
        <p:blipFill>
          <a:blip r:embed="rId4"/>
          <a:stretch>
            <a:fillRect/>
          </a:stretch>
        </p:blipFill>
        <p:spPr>
          <a:xfrm>
            <a:off x="2603168" y="643467"/>
            <a:ext cx="6985664" cy="5571066"/>
          </a:xfrm>
          <a:prstGeom prst="rect">
            <a:avLst/>
          </a:prstGeom>
        </p:spPr>
      </p:pic>
      <p:pic>
        <p:nvPicPr>
          <p:cNvPr id="6" name="Audio 5">
            <a:extLst>
              <a:ext uri="{FF2B5EF4-FFF2-40B4-BE49-F238E27FC236}">
                <a16:creationId xmlns:a16="http://schemas.microsoft.com/office/drawing/2014/main" id="{FCF64940-9D25-BCE8-C40C-7A33DE46E5D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08160001"/>
      </p:ext>
    </p:extLst>
  </p:cSld>
  <p:clrMapOvr>
    <a:masterClrMapping/>
  </p:clrMapOvr>
  <mc:AlternateContent xmlns:mc="http://schemas.openxmlformats.org/markup-compatibility/2006">
    <mc:Choice xmlns:p14="http://schemas.microsoft.com/office/powerpoint/2010/main" Requires="p14">
      <p:transition spd="slow" p14:dur="2000" advTm="24042"/>
    </mc:Choice>
    <mc:Fallback>
      <p:transition spd="slow" advTm="24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descr="Table&#10;&#10;Description automatically generated">
            <a:extLst>
              <a:ext uri="{FF2B5EF4-FFF2-40B4-BE49-F238E27FC236}">
                <a16:creationId xmlns:a16="http://schemas.microsoft.com/office/drawing/2014/main" id="{1DDD6875-948B-9A0B-4555-FB6C9371C276}"/>
              </a:ext>
            </a:extLst>
          </p:cNvPr>
          <p:cNvPicPr>
            <a:picLocks noChangeAspect="1"/>
          </p:cNvPicPr>
          <p:nvPr/>
        </p:nvPicPr>
        <p:blipFill rotWithShape="1">
          <a:blip r:embed="rId5"/>
          <a:srcRect t="4348" r="-234" b="4130"/>
          <a:stretch/>
        </p:blipFill>
        <p:spPr>
          <a:xfrm>
            <a:off x="2641562" y="2420"/>
            <a:ext cx="6896786" cy="6840455"/>
          </a:xfrm>
          <a:prstGeom prst="rect">
            <a:avLst/>
          </a:prstGeom>
        </p:spPr>
      </p:pic>
      <p:pic>
        <p:nvPicPr>
          <p:cNvPr id="5" name="Audio 4">
            <a:extLst>
              <a:ext uri="{FF2B5EF4-FFF2-40B4-BE49-F238E27FC236}">
                <a16:creationId xmlns:a16="http://schemas.microsoft.com/office/drawing/2014/main" id="{47CD8061-3AB9-B33C-62E3-FC1EE9B0E25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24896059"/>
      </p:ext>
    </p:extLst>
  </p:cSld>
  <p:clrMapOvr>
    <a:masterClrMapping/>
  </p:clrMapOvr>
  <mc:AlternateContent xmlns:mc="http://schemas.openxmlformats.org/markup-compatibility/2006">
    <mc:Choice xmlns:p14="http://schemas.microsoft.com/office/powerpoint/2010/main" Requires="p14">
      <p:transition spd="slow" p14:dur="2000" advTm="83946"/>
    </mc:Choice>
    <mc:Fallback>
      <p:transition spd="slow" advTm="839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CD70CC-BC09-4C4A-8059-D1B9E89856EC}"/>
            </a:ext>
          </a:extLst>
        </p:cNvPr>
        <p:cNvGrpSpPr/>
        <p:nvPr/>
      </p:nvGrpSpPr>
      <p:grpSpPr>
        <a:xfrm>
          <a:off x="0" y="0"/>
          <a:ext cx="0" cy="0"/>
          <a:chOff x="0" y="0"/>
          <a:chExt cx="0" cy="0"/>
        </a:xfrm>
      </p:grpSpPr>
      <p:pic>
        <p:nvPicPr>
          <p:cNvPr id="7170" name="Picture 2" descr="BEHAVIORISM-The Philosophy Between Right and Wrong! | by Alwaz. | The  Taoist Online">
            <a:extLst>
              <a:ext uri="{FF2B5EF4-FFF2-40B4-BE49-F238E27FC236}">
                <a16:creationId xmlns:a16="http://schemas.microsoft.com/office/drawing/2014/main" id="{3FA0FD64-04BD-7F6C-FEF8-9AD3C105761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43467" y="783167"/>
            <a:ext cx="5291666" cy="5291666"/>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Operant Conditioning In Psychology: B.F. Skinner Theory">
            <a:extLst>
              <a:ext uri="{FF2B5EF4-FFF2-40B4-BE49-F238E27FC236}">
                <a16:creationId xmlns:a16="http://schemas.microsoft.com/office/drawing/2014/main" id="{D0E9AD1D-4087-8529-AEA2-E837429BDA06}"/>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256865" y="1193271"/>
            <a:ext cx="5291667" cy="4471458"/>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extLst>
              <a:ext uri="{FF2B5EF4-FFF2-40B4-BE49-F238E27FC236}">
                <a16:creationId xmlns:a16="http://schemas.microsoft.com/office/drawing/2014/main" id="{2777B2F9-AC99-04A1-5139-B2256711C41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49739456"/>
      </p:ext>
    </p:extLst>
  </p:cSld>
  <p:clrMapOvr>
    <a:masterClrMapping/>
  </p:clrMapOvr>
  <mc:AlternateContent xmlns:mc="http://schemas.openxmlformats.org/markup-compatibility/2006">
    <mc:Choice xmlns:p14="http://schemas.microsoft.com/office/powerpoint/2010/main" Requires="p14">
      <p:transition spd="slow" p14:dur="2000" advTm="122176"/>
    </mc:Choice>
    <mc:Fallback>
      <p:transition spd="slow" advTm="122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D1DC07-C707-4BA6-BDE0-98E8CC6543B5}"/>
            </a:ext>
          </a:extLst>
        </p:cNvPr>
        <p:cNvGrpSpPr/>
        <p:nvPr/>
      </p:nvGrpSpPr>
      <p:grpSpPr>
        <a:xfrm>
          <a:off x="0" y="0"/>
          <a:ext cx="0" cy="0"/>
          <a:chOff x="0" y="0"/>
          <a:chExt cx="0" cy="0"/>
        </a:xfrm>
      </p:grpSpPr>
      <p:pic>
        <p:nvPicPr>
          <p:cNvPr id="2050" name="Picture 2" descr="History of Cognitive Behavior Therapy: Emotional Regulation Achievement |  SpringerLink">
            <a:extLst>
              <a:ext uri="{FF2B5EF4-FFF2-40B4-BE49-F238E27FC236}">
                <a16:creationId xmlns:a16="http://schemas.microsoft.com/office/drawing/2014/main" id="{C21055AC-8CC6-E19D-549D-4F95E5F16CB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43467" y="1288881"/>
            <a:ext cx="10905066" cy="4280236"/>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extLst>
              <a:ext uri="{FF2B5EF4-FFF2-40B4-BE49-F238E27FC236}">
                <a16:creationId xmlns:a16="http://schemas.microsoft.com/office/drawing/2014/main" id="{84F6EAFF-646A-FA54-1657-A68A30BF67A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403925059"/>
      </p:ext>
    </p:extLst>
  </p:cSld>
  <p:clrMapOvr>
    <a:masterClrMapping/>
  </p:clrMapOvr>
  <mc:AlternateContent xmlns:mc="http://schemas.openxmlformats.org/markup-compatibility/2006">
    <mc:Choice xmlns:p14="http://schemas.microsoft.com/office/powerpoint/2010/main" Requires="p14">
      <p:transition spd="slow" p14:dur="2000" advTm="81376"/>
    </mc:Choice>
    <mc:Fallback>
      <p:transition spd="slow" advTm="813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83AF6E-8D3B-9745-0259-06D2519D9793}"/>
            </a:ext>
          </a:extLst>
        </p:cNvPr>
        <p:cNvGrpSpPr/>
        <p:nvPr/>
      </p:nvGrpSpPr>
      <p:grpSpPr>
        <a:xfrm>
          <a:off x="0" y="0"/>
          <a:ext cx="0" cy="0"/>
          <a:chOff x="0" y="0"/>
          <a:chExt cx="0" cy="0"/>
        </a:xfrm>
      </p:grpSpPr>
      <p:pic>
        <p:nvPicPr>
          <p:cNvPr id="8194" name="Picture 2" descr="In Memory of Aaron T. Beck Tribute by Susan M. Knell | CBPT">
            <a:extLst>
              <a:ext uri="{FF2B5EF4-FFF2-40B4-BE49-F238E27FC236}">
                <a16:creationId xmlns:a16="http://schemas.microsoft.com/office/drawing/2014/main" id="{13584F2C-8E41-63A6-AE0D-5929CCE1FA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05013" y="0"/>
            <a:ext cx="8180387" cy="6858000"/>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extLst>
              <a:ext uri="{FF2B5EF4-FFF2-40B4-BE49-F238E27FC236}">
                <a16:creationId xmlns:a16="http://schemas.microsoft.com/office/drawing/2014/main" id="{DCF7ABD5-C436-C20C-1D3B-797AB1E8669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793870422"/>
      </p:ext>
    </p:extLst>
  </p:cSld>
  <p:clrMapOvr>
    <a:masterClrMapping/>
  </p:clrMapOvr>
  <mc:AlternateContent xmlns:mc="http://schemas.openxmlformats.org/markup-compatibility/2006">
    <mc:Choice xmlns:p14="http://schemas.microsoft.com/office/powerpoint/2010/main" Requires="p14">
      <p:transition spd="slow" p14:dur="2000" advTm="649141"/>
    </mc:Choice>
    <mc:Fallback>
      <p:transition spd="slow" advTm="649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Diagram&#10;&#10;Description automatically generated">
            <a:extLst>
              <a:ext uri="{FF2B5EF4-FFF2-40B4-BE49-F238E27FC236}">
                <a16:creationId xmlns:a16="http://schemas.microsoft.com/office/drawing/2014/main" id="{28D83364-0588-D1D6-2B73-2F1ADE6101FE}"/>
              </a:ext>
            </a:extLst>
          </p:cNvPr>
          <p:cNvPicPr>
            <a:picLocks noChangeAspect="1"/>
          </p:cNvPicPr>
          <p:nvPr/>
        </p:nvPicPr>
        <p:blipFill>
          <a:blip r:embed="rId5"/>
          <a:stretch>
            <a:fillRect/>
          </a:stretch>
        </p:blipFill>
        <p:spPr>
          <a:xfrm>
            <a:off x="2002971" y="2743"/>
            <a:ext cx="8186057" cy="6840418"/>
          </a:xfrm>
          <a:prstGeom prst="rect">
            <a:avLst/>
          </a:prstGeom>
        </p:spPr>
      </p:pic>
      <p:pic>
        <p:nvPicPr>
          <p:cNvPr id="7" name="Audio 6">
            <a:extLst>
              <a:ext uri="{FF2B5EF4-FFF2-40B4-BE49-F238E27FC236}">
                <a16:creationId xmlns:a16="http://schemas.microsoft.com/office/drawing/2014/main" id="{2594F1A2-9315-E5FD-54A4-DDFDDE733C6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498150051"/>
      </p:ext>
    </p:extLst>
  </p:cSld>
  <p:clrMapOvr>
    <a:masterClrMapping/>
  </p:clrMapOvr>
  <mc:AlternateContent xmlns:mc="http://schemas.openxmlformats.org/markup-compatibility/2006">
    <mc:Choice xmlns:p14="http://schemas.microsoft.com/office/powerpoint/2010/main" Requires="p14">
      <p:transition spd="slow" p14:dur="2000" advTm="150869"/>
    </mc:Choice>
    <mc:Fallback>
      <p:transition spd="slow" advTm="150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Oval 2">
            <a:extLst>
              <a:ext uri="{FF2B5EF4-FFF2-40B4-BE49-F238E27FC236}">
                <a16:creationId xmlns:a16="http://schemas.microsoft.com/office/drawing/2014/main" id="{4A950967-EA54-2445-8E94-F5DCA238F71A}"/>
              </a:ext>
            </a:extLst>
          </p:cNvPr>
          <p:cNvSpPr>
            <a:spLocks noChangeArrowheads="1"/>
          </p:cNvSpPr>
          <p:nvPr/>
        </p:nvSpPr>
        <p:spPr bwMode="auto">
          <a:xfrm>
            <a:off x="4534640" y="2667001"/>
            <a:ext cx="3886200" cy="3789363"/>
          </a:xfrm>
          <a:prstGeom prst="ellipse">
            <a:avLst/>
          </a:prstGeom>
          <a:solidFill>
            <a:srgbClr val="C0C0C0">
              <a:alpha val="32001"/>
            </a:srgbClr>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2800" b="1">
              <a:latin typeface="Calibri" panose="020F0502020204030204" pitchFamily="34" charset="0"/>
              <a:cs typeface="Calibri" panose="020F0502020204030204" pitchFamily="34" charset="0"/>
            </a:endParaRPr>
          </a:p>
        </p:txBody>
      </p:sp>
      <p:sp>
        <p:nvSpPr>
          <p:cNvPr id="93187" name="Oval 3">
            <a:extLst>
              <a:ext uri="{FF2B5EF4-FFF2-40B4-BE49-F238E27FC236}">
                <a16:creationId xmlns:a16="http://schemas.microsoft.com/office/drawing/2014/main" id="{9516D3E0-D9CB-0649-9C3D-635455508A2C}"/>
              </a:ext>
            </a:extLst>
          </p:cNvPr>
          <p:cNvSpPr>
            <a:spLocks noChangeArrowheads="1"/>
          </p:cNvSpPr>
          <p:nvPr/>
        </p:nvSpPr>
        <p:spPr bwMode="auto">
          <a:xfrm>
            <a:off x="5753840" y="228601"/>
            <a:ext cx="3733800" cy="3643313"/>
          </a:xfrm>
          <a:prstGeom prst="ellipse">
            <a:avLst/>
          </a:prstGeom>
          <a:solidFill>
            <a:srgbClr val="969696">
              <a:alpha val="22000"/>
            </a:srgbClr>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2800" b="1">
              <a:latin typeface="Calibri" panose="020F0502020204030204" pitchFamily="34" charset="0"/>
              <a:cs typeface="Calibri" panose="020F0502020204030204" pitchFamily="34" charset="0"/>
            </a:endParaRPr>
          </a:p>
        </p:txBody>
      </p:sp>
      <p:sp>
        <p:nvSpPr>
          <p:cNvPr id="93188" name="Oval 4">
            <a:extLst>
              <a:ext uri="{FF2B5EF4-FFF2-40B4-BE49-F238E27FC236}">
                <a16:creationId xmlns:a16="http://schemas.microsoft.com/office/drawing/2014/main" id="{478727FE-ADBF-B74B-9A24-006EE293C098}"/>
              </a:ext>
            </a:extLst>
          </p:cNvPr>
          <p:cNvSpPr>
            <a:spLocks noChangeArrowheads="1"/>
          </p:cNvSpPr>
          <p:nvPr/>
        </p:nvSpPr>
        <p:spPr bwMode="auto">
          <a:xfrm>
            <a:off x="7125440" y="2590800"/>
            <a:ext cx="3860800" cy="3765550"/>
          </a:xfrm>
          <a:prstGeom prst="ellipse">
            <a:avLst/>
          </a:prstGeom>
          <a:solidFill>
            <a:srgbClr val="C0C0C0">
              <a:alpha val="61000"/>
            </a:srgbClr>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endParaRPr lang="en-US" altLang="en-US" sz="2800" b="1">
              <a:solidFill>
                <a:srgbClr val="660033"/>
              </a:solidFill>
              <a:latin typeface="Calibri" panose="020F0502020204030204" pitchFamily="34" charset="0"/>
              <a:cs typeface="Calibri" panose="020F0502020204030204" pitchFamily="34" charset="0"/>
            </a:endParaRPr>
          </a:p>
        </p:txBody>
      </p:sp>
      <p:sp>
        <p:nvSpPr>
          <p:cNvPr id="93189" name="Text Box 5">
            <a:extLst>
              <a:ext uri="{FF2B5EF4-FFF2-40B4-BE49-F238E27FC236}">
                <a16:creationId xmlns:a16="http://schemas.microsoft.com/office/drawing/2014/main" id="{48BF49AB-AD21-B749-86CE-3FC2557ACAD4}"/>
              </a:ext>
            </a:extLst>
          </p:cNvPr>
          <p:cNvSpPr txBox="1">
            <a:spLocks noChangeArrowheads="1"/>
          </p:cNvSpPr>
          <p:nvPr/>
        </p:nvSpPr>
        <p:spPr bwMode="auto">
          <a:xfrm>
            <a:off x="6515840" y="1219201"/>
            <a:ext cx="2362200" cy="18004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US" altLang="en-US" sz="2800" b="1" u="sng">
                <a:latin typeface="Calibri" panose="020F0502020204030204" pitchFamily="34" charset="0"/>
                <a:cs typeface="Calibri" panose="020F0502020204030204" pitchFamily="34" charset="0"/>
              </a:rPr>
              <a:t>Best available research evidence</a:t>
            </a:r>
          </a:p>
          <a:p>
            <a:pPr eaLnBrk="1" hangingPunct="1">
              <a:spcBef>
                <a:spcPct val="50000"/>
              </a:spcBef>
            </a:pPr>
            <a:endParaRPr lang="en-US" altLang="en-US" b="1">
              <a:latin typeface="Calibri" panose="020F0502020204030204" pitchFamily="34" charset="0"/>
              <a:cs typeface="Calibri" panose="020F0502020204030204" pitchFamily="34" charset="0"/>
            </a:endParaRPr>
          </a:p>
        </p:txBody>
      </p:sp>
      <p:sp>
        <p:nvSpPr>
          <p:cNvPr id="93190" name="Text Box 6">
            <a:extLst>
              <a:ext uri="{FF2B5EF4-FFF2-40B4-BE49-F238E27FC236}">
                <a16:creationId xmlns:a16="http://schemas.microsoft.com/office/drawing/2014/main" id="{BB3B1EAE-96F0-A847-9CD4-AEB611495B94}"/>
              </a:ext>
            </a:extLst>
          </p:cNvPr>
          <p:cNvSpPr txBox="1">
            <a:spLocks noChangeArrowheads="1"/>
          </p:cNvSpPr>
          <p:nvPr/>
        </p:nvSpPr>
        <p:spPr bwMode="auto">
          <a:xfrm>
            <a:off x="4687040" y="4038601"/>
            <a:ext cx="2590800" cy="20928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r>
              <a:rPr lang="en-US" altLang="en-US" sz="2800" b="1" u="sng">
                <a:latin typeface="Calibri" panose="020F0502020204030204" pitchFamily="34" charset="0"/>
                <a:cs typeface="Calibri" panose="020F0502020204030204" pitchFamily="34" charset="0"/>
              </a:rPr>
              <a:t>Patient’s values, characteristics, and circumstances</a:t>
            </a:r>
          </a:p>
          <a:p>
            <a:pPr eaLnBrk="1" hangingPunct="1"/>
            <a:endParaRPr lang="en-US" altLang="en-US" b="1" u="sng">
              <a:latin typeface="Calibri" panose="020F0502020204030204" pitchFamily="34" charset="0"/>
              <a:cs typeface="Calibri" panose="020F0502020204030204" pitchFamily="34" charset="0"/>
            </a:endParaRPr>
          </a:p>
        </p:txBody>
      </p:sp>
      <p:sp>
        <p:nvSpPr>
          <p:cNvPr id="93191" name="Text Box 7">
            <a:extLst>
              <a:ext uri="{FF2B5EF4-FFF2-40B4-BE49-F238E27FC236}">
                <a16:creationId xmlns:a16="http://schemas.microsoft.com/office/drawing/2014/main" id="{29F98CA0-4EB9-B743-9C0C-74ABB7FEAB45}"/>
              </a:ext>
            </a:extLst>
          </p:cNvPr>
          <p:cNvSpPr txBox="1">
            <a:spLocks noChangeArrowheads="1"/>
          </p:cNvSpPr>
          <p:nvPr/>
        </p:nvSpPr>
        <p:spPr bwMode="auto">
          <a:xfrm>
            <a:off x="8801840" y="4114801"/>
            <a:ext cx="1752600"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US" altLang="en-US" sz="2800" b="1" u="sng">
                <a:latin typeface="Calibri" panose="020F0502020204030204" pitchFamily="34" charset="0"/>
                <a:cs typeface="Calibri" panose="020F0502020204030204" pitchFamily="34" charset="0"/>
              </a:rPr>
              <a:t>Clinical Expertise</a:t>
            </a:r>
          </a:p>
        </p:txBody>
      </p:sp>
      <p:sp>
        <p:nvSpPr>
          <p:cNvPr id="93192" name="Oval 8">
            <a:extLst>
              <a:ext uri="{FF2B5EF4-FFF2-40B4-BE49-F238E27FC236}">
                <a16:creationId xmlns:a16="http://schemas.microsoft.com/office/drawing/2014/main" id="{E23186BB-0599-C041-98EB-B391CE1DF36E}"/>
              </a:ext>
            </a:extLst>
          </p:cNvPr>
          <p:cNvSpPr>
            <a:spLocks noChangeArrowheads="1"/>
          </p:cNvSpPr>
          <p:nvPr/>
        </p:nvSpPr>
        <p:spPr bwMode="auto">
          <a:xfrm>
            <a:off x="5144240" y="2438400"/>
            <a:ext cx="5257800" cy="1371600"/>
          </a:xfrm>
          <a:prstGeom prst="ellipse">
            <a:avLst/>
          </a:prstGeom>
          <a:solidFill>
            <a:schemeClr val="accent1">
              <a:alpha val="30000"/>
            </a:schemeClr>
          </a:solidFill>
          <a:ln w="9525">
            <a:solidFill>
              <a:schemeClr val="tx1"/>
            </a:solidFill>
            <a:prstDash val="dash"/>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en-US" altLang="en-US" sz="2800" b="1">
              <a:solidFill>
                <a:schemeClr val="accent1"/>
              </a:solidFill>
              <a:latin typeface="Calibri" panose="020F0502020204030204" pitchFamily="34" charset="0"/>
              <a:cs typeface="Calibri" panose="020F0502020204030204" pitchFamily="34" charset="0"/>
            </a:endParaRPr>
          </a:p>
        </p:txBody>
      </p:sp>
      <p:sp>
        <p:nvSpPr>
          <p:cNvPr id="10" name="Oval 2">
            <a:extLst>
              <a:ext uri="{FF2B5EF4-FFF2-40B4-BE49-F238E27FC236}">
                <a16:creationId xmlns:a16="http://schemas.microsoft.com/office/drawing/2014/main" id="{E043C757-A9DF-0943-A3B2-475689D492C6}"/>
              </a:ext>
            </a:extLst>
          </p:cNvPr>
          <p:cNvSpPr>
            <a:spLocks noChangeArrowheads="1"/>
          </p:cNvSpPr>
          <p:nvPr/>
        </p:nvSpPr>
        <p:spPr bwMode="auto">
          <a:xfrm>
            <a:off x="3702487" y="0"/>
            <a:ext cx="7910286" cy="6913563"/>
          </a:xfrm>
          <a:prstGeom prst="ellipse">
            <a:avLst/>
          </a:prstGeom>
          <a:solidFill>
            <a:srgbClr val="C0C0C0">
              <a:alpha val="32001"/>
            </a:srgbClr>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2800" b="1"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CFF64077-3504-0342-A3B7-DF58E0131559}"/>
              </a:ext>
            </a:extLst>
          </p:cNvPr>
          <p:cNvSpPr txBox="1"/>
          <p:nvPr/>
        </p:nvSpPr>
        <p:spPr>
          <a:xfrm>
            <a:off x="10007812" y="2101334"/>
            <a:ext cx="2184188" cy="523220"/>
          </a:xfrm>
          <a:prstGeom prst="rect">
            <a:avLst/>
          </a:prstGeom>
          <a:noFill/>
        </p:spPr>
        <p:txBody>
          <a:bodyPr wrap="none" rtlCol="0">
            <a:spAutoFit/>
          </a:bodyPr>
          <a:lstStyle/>
          <a:p>
            <a:r>
              <a:rPr lang="en-GB" sz="2800" b="1" u="sng" dirty="0">
                <a:latin typeface="Calibri" panose="020F0502020204030204" pitchFamily="34" charset="0"/>
                <a:cs typeface="Calibri" panose="020F0502020204030204" pitchFamily="34" charset="0"/>
              </a:rPr>
              <a:t>Local Context</a:t>
            </a:r>
          </a:p>
        </p:txBody>
      </p:sp>
      <p:sp>
        <p:nvSpPr>
          <p:cNvPr id="93193" name="Text Box 9">
            <a:extLst>
              <a:ext uri="{FF2B5EF4-FFF2-40B4-BE49-F238E27FC236}">
                <a16:creationId xmlns:a16="http://schemas.microsoft.com/office/drawing/2014/main" id="{735812F9-2BBD-6742-942B-30898288DF8B}"/>
              </a:ext>
            </a:extLst>
          </p:cNvPr>
          <p:cNvSpPr txBox="1">
            <a:spLocks noChangeArrowheads="1"/>
          </p:cNvSpPr>
          <p:nvPr/>
        </p:nvSpPr>
        <p:spPr bwMode="auto">
          <a:xfrm>
            <a:off x="5969740" y="2732782"/>
            <a:ext cx="3581400"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spcBef>
                <a:spcPct val="50000"/>
              </a:spcBef>
            </a:pPr>
            <a:r>
              <a:rPr lang="en-US" altLang="en-US" sz="3200" b="1" u="sng" dirty="0">
                <a:solidFill>
                  <a:srgbClr val="FFFF00"/>
                </a:solidFill>
                <a:effectLst>
                  <a:outerShdw blurRad="38100" dist="38100" dir="2700000" algn="tl">
                    <a:srgbClr val="000000"/>
                  </a:outerShdw>
                </a:effectLst>
                <a:latin typeface="Calibri" panose="020F0502020204030204" pitchFamily="34" charset="0"/>
                <a:cs typeface="Calibri" panose="020F0502020204030204" pitchFamily="34" charset="0"/>
              </a:rPr>
              <a:t>Clinical Decision-Making</a:t>
            </a:r>
          </a:p>
        </p:txBody>
      </p:sp>
      <p:sp>
        <p:nvSpPr>
          <p:cNvPr id="3" name="TextBox 2">
            <a:extLst>
              <a:ext uri="{FF2B5EF4-FFF2-40B4-BE49-F238E27FC236}">
                <a16:creationId xmlns:a16="http://schemas.microsoft.com/office/drawing/2014/main" id="{6E3BF6E4-FF2D-DB49-8B5D-39EF80429679}"/>
              </a:ext>
            </a:extLst>
          </p:cNvPr>
          <p:cNvSpPr txBox="1"/>
          <p:nvPr/>
        </p:nvSpPr>
        <p:spPr>
          <a:xfrm>
            <a:off x="136794" y="2654597"/>
            <a:ext cx="3508846" cy="1323439"/>
          </a:xfrm>
          <a:prstGeom prst="rect">
            <a:avLst/>
          </a:prstGeom>
          <a:noFill/>
        </p:spPr>
        <p:txBody>
          <a:bodyPr wrap="none" rtlCol="0">
            <a:spAutoFit/>
          </a:bodyPr>
          <a:lstStyle/>
          <a:p>
            <a:pPr algn="ctr"/>
            <a:r>
              <a:rPr lang="en-GB" sz="4000" b="1" dirty="0"/>
              <a:t>Evidence-Based</a:t>
            </a:r>
          </a:p>
          <a:p>
            <a:pPr algn="ctr"/>
            <a:r>
              <a:rPr lang="en-GB" sz="4000" b="1" dirty="0"/>
              <a:t>Practice</a:t>
            </a:r>
          </a:p>
        </p:txBody>
      </p:sp>
      <p:pic>
        <p:nvPicPr>
          <p:cNvPr id="11" name="Audio 10">
            <a:extLst>
              <a:ext uri="{FF2B5EF4-FFF2-40B4-BE49-F238E27FC236}">
                <a16:creationId xmlns:a16="http://schemas.microsoft.com/office/drawing/2014/main" id="{E3F56A9F-1203-69D7-9CA1-C86063A1CD5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151950572"/>
      </p:ext>
    </p:extLst>
  </p:cSld>
  <p:clrMapOvr>
    <a:masterClrMapping/>
  </p:clrMapOvr>
  <mc:AlternateContent xmlns:mc="http://schemas.openxmlformats.org/markup-compatibility/2006">
    <mc:Choice xmlns:p14="http://schemas.microsoft.com/office/powerpoint/2010/main" Requires="p14">
      <p:transition spd="slow" p14:dur="2000" advTm="167733"/>
    </mc:Choice>
    <mc:Fallback>
      <p:transition spd="slow" advTm="167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36AD2-BABB-254B-9B80-7F9F450B6BBC}"/>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F46855B8-D22B-B94A-AEFB-E6EFF5BCEF7A}"/>
              </a:ext>
            </a:extLst>
          </p:cNvPr>
          <p:cNvSpPr>
            <a:spLocks noGrp="1"/>
          </p:cNvSpPr>
          <p:nvPr>
            <p:ph type="subTitle" idx="1"/>
          </p:nvPr>
        </p:nvSpPr>
        <p:spPr/>
        <p:txBody>
          <a:bodyPr/>
          <a:lstStyle/>
          <a:p>
            <a:endParaRPr lang="en-GB"/>
          </a:p>
        </p:txBody>
      </p:sp>
      <p:pic>
        <p:nvPicPr>
          <p:cNvPr id="1026" name="Picture 2" descr="GUIDANCE - NICE Guidelines for Workplace Health: Management Practices •  Oscar Kilo">
            <a:extLst>
              <a:ext uri="{FF2B5EF4-FFF2-40B4-BE49-F238E27FC236}">
                <a16:creationId xmlns:a16="http://schemas.microsoft.com/office/drawing/2014/main" id="{6FB04408-6EB7-8348-9598-B4FF10247BE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 name="Audio 9">
            <a:extLst>
              <a:ext uri="{FF2B5EF4-FFF2-40B4-BE49-F238E27FC236}">
                <a16:creationId xmlns:a16="http://schemas.microsoft.com/office/drawing/2014/main" id="{5F0DEF5D-6824-E898-209B-3EE8BA4248A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882877207"/>
      </p:ext>
    </p:extLst>
  </p:cSld>
  <p:clrMapOvr>
    <a:masterClrMapping/>
  </p:clrMapOvr>
  <mc:AlternateContent xmlns:mc="http://schemas.openxmlformats.org/markup-compatibility/2006">
    <mc:Choice xmlns:p14="http://schemas.microsoft.com/office/powerpoint/2010/main" Requires="p14">
      <p:transition spd="slow" p14:dur="2000" advTm="57653"/>
    </mc:Choice>
    <mc:Fallback>
      <p:transition spd="slow" advTm="57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9B96FEF0-FC2E-1343-B4AC-0EA432B2A043}"/>
              </a:ext>
            </a:extLst>
          </p:cNvPr>
          <p:cNvSpPr>
            <a:spLocks noGrp="1"/>
          </p:cNvSpPr>
          <p:nvPr>
            <p:ph type="title"/>
          </p:nvPr>
        </p:nvSpPr>
        <p:spPr/>
        <p:txBody>
          <a:bodyPr/>
          <a:lstStyle/>
          <a:p>
            <a:r>
              <a:rPr lang="en-US" altLang="en-US" dirty="0">
                <a:ea typeface="ＭＳ Ｐゴシック" panose="020B0600070205080204" pitchFamily="34" charset="-128"/>
              </a:rPr>
              <a:t>The Characteristics of </a:t>
            </a:r>
            <a:r>
              <a:rPr lang="en-GB" b="1" dirty="0"/>
              <a:t>Improving Access to Psychological Therapies </a:t>
            </a:r>
            <a:r>
              <a:rPr lang="en-GB" dirty="0"/>
              <a:t>(IAPT) </a:t>
            </a:r>
            <a:endParaRPr lang="en-US" altLang="en-US" dirty="0">
              <a:ea typeface="ＭＳ Ｐゴシック" panose="020B0600070205080204" pitchFamily="34" charset="-128"/>
            </a:endParaRPr>
          </a:p>
        </p:txBody>
      </p:sp>
      <p:sp>
        <p:nvSpPr>
          <p:cNvPr id="29699" name="Content Placeholder 2">
            <a:extLst>
              <a:ext uri="{FF2B5EF4-FFF2-40B4-BE49-F238E27FC236}">
                <a16:creationId xmlns:a16="http://schemas.microsoft.com/office/drawing/2014/main" id="{5FD30444-9E57-D741-9D66-D3D1B5E15795}"/>
              </a:ext>
            </a:extLst>
          </p:cNvPr>
          <p:cNvSpPr>
            <a:spLocks noGrp="1"/>
          </p:cNvSpPr>
          <p:nvPr>
            <p:ph idx="1"/>
          </p:nvPr>
        </p:nvSpPr>
        <p:spPr/>
        <p:txBody>
          <a:bodyPr/>
          <a:lstStyle/>
          <a:p>
            <a:pPr>
              <a:buFontTx/>
              <a:buNone/>
            </a:pPr>
            <a:endParaRPr lang="en-US" altLang="en-US" dirty="0">
              <a:ea typeface="ＭＳ Ｐゴシック" panose="020B0600070205080204" pitchFamily="34" charset="-128"/>
            </a:endParaRPr>
          </a:p>
          <a:p>
            <a:r>
              <a:rPr lang="en-US" altLang="en-US" dirty="0">
                <a:ea typeface="ＭＳ Ｐゴシック" panose="020B0600070205080204" pitchFamily="34" charset="-128"/>
              </a:rPr>
              <a:t>Implements NICE Guidelines</a:t>
            </a:r>
          </a:p>
          <a:p>
            <a:r>
              <a:rPr lang="en-US" altLang="en-US" dirty="0">
                <a:ea typeface="ＭＳ Ｐゴシック" panose="020B0600070205080204" pitchFamily="34" charset="-128"/>
              </a:rPr>
              <a:t>Outcome-focused</a:t>
            </a:r>
          </a:p>
          <a:p>
            <a:r>
              <a:rPr lang="en-US" altLang="en-US" dirty="0">
                <a:ea typeface="ＭＳ Ｐゴシック" panose="020B0600070205080204" pitchFamily="34" charset="-128"/>
              </a:rPr>
              <a:t>Self-referral</a:t>
            </a:r>
          </a:p>
          <a:p>
            <a:r>
              <a:rPr lang="en-US" altLang="en-US" dirty="0">
                <a:ea typeface="ＭＳ Ｐゴシック" panose="020B0600070205080204" pitchFamily="34" charset="-128"/>
              </a:rPr>
              <a:t>Stepped care</a:t>
            </a:r>
          </a:p>
          <a:p>
            <a:pPr marL="0" indent="0">
              <a:buNone/>
            </a:pPr>
            <a:endParaRPr lang="en-US" altLang="en-US" dirty="0">
              <a:ea typeface="ＭＳ Ｐゴシック" panose="020B0600070205080204" pitchFamily="34" charset="-128"/>
            </a:endParaRPr>
          </a:p>
        </p:txBody>
      </p:sp>
      <p:pic>
        <p:nvPicPr>
          <p:cNvPr id="16386" name="Picture 2" descr="Improving Access to Psychological Therapies | Mental Health Innovation  Network">
            <a:extLst>
              <a:ext uri="{FF2B5EF4-FFF2-40B4-BE49-F238E27FC236}">
                <a16:creationId xmlns:a16="http://schemas.microsoft.com/office/drawing/2014/main" id="{B6CAE298-F635-9247-BA09-89AFE0C4D91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68836" y="4625502"/>
            <a:ext cx="7623164" cy="2232498"/>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extLst>
              <a:ext uri="{FF2B5EF4-FFF2-40B4-BE49-F238E27FC236}">
                <a16:creationId xmlns:a16="http://schemas.microsoft.com/office/drawing/2014/main" id="{3456F1B2-FBC6-D407-09E0-CCDEFD7D0AD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720064085"/>
      </p:ext>
    </p:extLst>
  </p:cSld>
  <p:clrMapOvr>
    <a:masterClrMapping/>
  </p:clrMapOvr>
  <mc:AlternateContent xmlns:mc="http://schemas.openxmlformats.org/markup-compatibility/2006">
    <mc:Choice xmlns:p14="http://schemas.microsoft.com/office/powerpoint/2010/main" Requires="p14">
      <p:transition spd="slow" p14:dur="2000" advTm="41429"/>
    </mc:Choice>
    <mc:Fallback>
      <p:transition spd="slow" advTm="414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4DB4F705-D9A2-A64B-9431-3E976493AF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70213" y="0"/>
            <a:ext cx="9221787"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52D94F7-737A-FB47-90D0-0DC5F94C0162}"/>
              </a:ext>
            </a:extLst>
          </p:cNvPr>
          <p:cNvSpPr txBox="1"/>
          <p:nvPr/>
        </p:nvSpPr>
        <p:spPr>
          <a:xfrm>
            <a:off x="369651" y="3167390"/>
            <a:ext cx="2428485" cy="523220"/>
          </a:xfrm>
          <a:prstGeom prst="rect">
            <a:avLst/>
          </a:prstGeom>
          <a:noFill/>
        </p:spPr>
        <p:txBody>
          <a:bodyPr wrap="none" rtlCol="0">
            <a:spAutoFit/>
          </a:bodyPr>
          <a:lstStyle/>
          <a:p>
            <a:r>
              <a:rPr lang="en-GB" sz="2800" b="1" dirty="0"/>
              <a:t>‘Stepped’ Care </a:t>
            </a:r>
          </a:p>
        </p:txBody>
      </p:sp>
      <p:pic>
        <p:nvPicPr>
          <p:cNvPr id="5" name="Audio 4">
            <a:extLst>
              <a:ext uri="{FF2B5EF4-FFF2-40B4-BE49-F238E27FC236}">
                <a16:creationId xmlns:a16="http://schemas.microsoft.com/office/drawing/2014/main" id="{4DCB422E-D9F1-DEE5-A18C-F4F00E4A72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414762296"/>
      </p:ext>
    </p:extLst>
  </p:cSld>
  <p:clrMapOvr>
    <a:masterClrMapping/>
  </p:clrMapOvr>
  <mc:AlternateContent xmlns:mc="http://schemas.openxmlformats.org/markup-compatibility/2006">
    <mc:Choice xmlns:p14="http://schemas.microsoft.com/office/powerpoint/2010/main" Requires="p14">
      <p:transition spd="slow" p14:dur="2000" advTm="30058"/>
    </mc:Choice>
    <mc:Fallback>
      <p:transition spd="slow" advTm="30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How Cognitive Behavioral Therapy (CBT) Can Help | NWA">
            <a:extLst>
              <a:ext uri="{FF2B5EF4-FFF2-40B4-BE49-F238E27FC236}">
                <a16:creationId xmlns:a16="http://schemas.microsoft.com/office/drawing/2014/main" id="{E2CE81AD-ED70-AC0B-F779-733992CC0DF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381955" y="643466"/>
            <a:ext cx="7428089"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93628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nake Oil Salesman | 5-6-7-8 Dancing My Way to a Healthy Me!">
            <a:extLst>
              <a:ext uri="{FF2B5EF4-FFF2-40B4-BE49-F238E27FC236}">
                <a16:creationId xmlns:a16="http://schemas.microsoft.com/office/drawing/2014/main" id="{86FCBB53-D282-B64B-9F44-C6AE60452D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51200" y="63500"/>
            <a:ext cx="5689600" cy="6731000"/>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extLst>
              <a:ext uri="{FF2B5EF4-FFF2-40B4-BE49-F238E27FC236}">
                <a16:creationId xmlns:a16="http://schemas.microsoft.com/office/drawing/2014/main" id="{AC717DD5-C6ED-8AC2-91B9-293D55AFDBC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829404273"/>
      </p:ext>
    </p:extLst>
  </p:cSld>
  <p:clrMapOvr>
    <a:masterClrMapping/>
  </p:clrMapOvr>
  <mc:AlternateContent xmlns:mc="http://schemas.openxmlformats.org/markup-compatibility/2006">
    <mc:Choice xmlns:p14="http://schemas.microsoft.com/office/powerpoint/2010/main" Requires="p14">
      <p:transition spd="slow" p14:dur="2000" advTm="58176"/>
    </mc:Choice>
    <mc:Fallback>
      <p:transition spd="slow" advTm="58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63C35-E5BA-B84A-96BD-4986DC2EF536}"/>
              </a:ext>
            </a:extLst>
          </p:cNvPr>
          <p:cNvSpPr>
            <a:spLocks noGrp="1"/>
          </p:cNvSpPr>
          <p:nvPr>
            <p:ph type="title"/>
          </p:nvPr>
        </p:nvSpPr>
        <p:spPr/>
        <p:txBody>
          <a:bodyPr/>
          <a:lstStyle/>
          <a:p>
            <a:r>
              <a:rPr lang="en-GB" dirty="0"/>
              <a:t>Evidence challenges ‘belief’ (Cooper 2008)</a:t>
            </a:r>
          </a:p>
        </p:txBody>
      </p:sp>
      <p:sp>
        <p:nvSpPr>
          <p:cNvPr id="3" name="Content Placeholder 2">
            <a:extLst>
              <a:ext uri="{FF2B5EF4-FFF2-40B4-BE49-F238E27FC236}">
                <a16:creationId xmlns:a16="http://schemas.microsoft.com/office/drawing/2014/main" id="{A9D836BB-1822-AE4C-905E-73BF0FE63495}"/>
              </a:ext>
            </a:extLst>
          </p:cNvPr>
          <p:cNvSpPr>
            <a:spLocks noGrp="1"/>
          </p:cNvSpPr>
          <p:nvPr>
            <p:ph idx="1"/>
          </p:nvPr>
        </p:nvSpPr>
        <p:spPr/>
        <p:txBody>
          <a:bodyPr/>
          <a:lstStyle/>
          <a:p>
            <a:r>
              <a:rPr lang="en-GB" dirty="0"/>
              <a:t>Research is about challenging ourselves about also our </a:t>
            </a:r>
            <a:r>
              <a:rPr lang="en-GB" i="1" dirty="0"/>
              <a:t>a priori </a:t>
            </a:r>
            <a:r>
              <a:rPr lang="en-GB" dirty="0"/>
              <a:t>assumptions.</a:t>
            </a:r>
          </a:p>
          <a:p>
            <a:r>
              <a:rPr lang="en-GB" dirty="0"/>
              <a:t>Getting past ‘grand narratives’, doctrines and dogmas</a:t>
            </a:r>
          </a:p>
          <a:p>
            <a:r>
              <a:rPr lang="en-GB" dirty="0"/>
              <a:t>Our beliefs might not be ‘wrong’, but at the same time might not be appropriate for every client. </a:t>
            </a:r>
          </a:p>
          <a:p>
            <a:r>
              <a:rPr lang="en-GB" dirty="0"/>
              <a:t>The value of research is its capacity to orientate us clients as multi-faceted and ever changing</a:t>
            </a:r>
          </a:p>
          <a:p>
            <a:endParaRPr lang="en-GB" dirty="0"/>
          </a:p>
        </p:txBody>
      </p:sp>
      <p:pic>
        <p:nvPicPr>
          <p:cNvPr id="5" name="Audio 4">
            <a:extLst>
              <a:ext uri="{FF2B5EF4-FFF2-40B4-BE49-F238E27FC236}">
                <a16:creationId xmlns:a16="http://schemas.microsoft.com/office/drawing/2014/main" id="{220D9008-E47B-F103-A991-980BFD064F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71122912"/>
      </p:ext>
    </p:extLst>
  </p:cSld>
  <p:clrMapOvr>
    <a:masterClrMapping/>
  </p:clrMapOvr>
  <mc:AlternateContent xmlns:mc="http://schemas.openxmlformats.org/markup-compatibility/2006">
    <mc:Choice xmlns:p14="http://schemas.microsoft.com/office/powerpoint/2010/main" Requires="p14">
      <p:transition spd="slow" p14:dur="2000" advTm="58357"/>
    </mc:Choice>
    <mc:Fallback>
      <p:transition spd="slow" advTm="583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Relationship to practice</a:t>
            </a:r>
            <a:endParaRPr lang="en-GB" dirty="0"/>
          </a:p>
        </p:txBody>
      </p:sp>
      <p:sp>
        <p:nvSpPr>
          <p:cNvPr id="3" name="Content Placeholder 2"/>
          <p:cNvSpPr>
            <a:spLocks noGrp="1"/>
          </p:cNvSpPr>
          <p:nvPr>
            <p:ph idx="1"/>
          </p:nvPr>
        </p:nvSpPr>
        <p:spPr/>
        <p:txBody>
          <a:bodyPr vert="horz" lIns="91440" tIns="45720" rIns="91440" bIns="45720" rtlCol="0" anchor="t">
            <a:normAutofit/>
          </a:bodyPr>
          <a:lstStyle/>
          <a:p>
            <a:r>
              <a:rPr lang="en-GB" sz="3200" dirty="0"/>
              <a:t>The BACP </a:t>
            </a:r>
            <a:r>
              <a:rPr lang="en-GB" sz="3200" i="1" dirty="0"/>
              <a:t>Ethical Framework for the Counselling Professions</a:t>
            </a:r>
            <a:r>
              <a:rPr lang="en-GB" sz="3200" dirty="0"/>
              <a:t> values research for “</a:t>
            </a:r>
            <a:r>
              <a:rPr lang="en-GB" sz="3200" i="1" dirty="0"/>
              <a:t>enhancing our professional knowledge and providing an evidence-base for practice in ways that benefit our clients</a:t>
            </a:r>
            <a:r>
              <a:rPr lang="en-GB" sz="3200" dirty="0"/>
              <a:t>” .</a:t>
            </a:r>
          </a:p>
          <a:p>
            <a:r>
              <a:rPr lang="en-GB" sz="3200" dirty="0"/>
              <a:t>It commits members to </a:t>
            </a:r>
            <a:r>
              <a:rPr lang="en-GB" sz="3200" i="1" dirty="0"/>
              <a:t>'keeping accurate and appropriate records</a:t>
            </a:r>
            <a:r>
              <a:rPr lang="en-GB" sz="3200" dirty="0"/>
              <a:t>’  and to ‘</a:t>
            </a:r>
            <a:r>
              <a:rPr lang="en-GB" sz="3200" i="1" dirty="0"/>
              <a:t>monitoring how clients experience our work together and the effects of our work with them</a:t>
            </a:r>
            <a:r>
              <a:rPr lang="en-GB" sz="3200"/>
              <a:t>’ (2017, p.1).</a:t>
            </a:r>
            <a:endParaRPr lang="en-GB" sz="3200">
              <a:ea typeface="Calibri"/>
              <a:cs typeface="Calibri"/>
            </a:endParaRPr>
          </a:p>
        </p:txBody>
      </p:sp>
      <p:pic>
        <p:nvPicPr>
          <p:cNvPr id="6" name="Audio 5">
            <a:extLst>
              <a:ext uri="{FF2B5EF4-FFF2-40B4-BE49-F238E27FC236}">
                <a16:creationId xmlns:a16="http://schemas.microsoft.com/office/drawing/2014/main" id="{4640C6E5-85DF-9D2E-B01F-11381E561C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871956858"/>
      </p:ext>
    </p:extLst>
  </p:cSld>
  <p:clrMapOvr>
    <a:masterClrMapping/>
  </p:clrMapOvr>
  <mc:AlternateContent xmlns:mc="http://schemas.openxmlformats.org/markup-compatibility/2006">
    <mc:Choice xmlns:p14="http://schemas.microsoft.com/office/powerpoint/2010/main" Requires="p14">
      <p:transition spd="slow" p14:dur="2000" advTm="766304"/>
    </mc:Choice>
    <mc:Fallback>
      <p:transition spd="slow" advTm="766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Shape 165">
          <a:extLst>
            <a:ext uri="{FF2B5EF4-FFF2-40B4-BE49-F238E27FC236}">
              <a16:creationId xmlns:a16="http://schemas.microsoft.com/office/drawing/2014/main" id="{C37AEDB5-9F56-9097-B061-77A72909BABE}"/>
            </a:ext>
          </a:extLst>
        </p:cNvPr>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2BC783C7-B7DF-2A43-7FDD-E6A58DFEBAD7}"/>
              </a:ext>
            </a:extLst>
          </p:cNvPr>
          <p:cNvPicPr>
            <a:picLocks noChangeAspect="1"/>
          </p:cNvPicPr>
          <p:nvPr/>
        </p:nvPicPr>
        <p:blipFill rotWithShape="1">
          <a:blip r:embed="rId3"/>
          <a:srcRect l="3464" r="7632" b="1"/>
          <a:stretch/>
        </p:blipFill>
        <p:spPr>
          <a:xfrm>
            <a:off x="20" y="1282"/>
            <a:ext cx="12191980" cy="6856718"/>
          </a:xfrm>
          <a:prstGeom prst="rect">
            <a:avLst/>
          </a:prstGeom>
        </p:spPr>
      </p:pic>
    </p:spTree>
    <p:extLst>
      <p:ext uri="{BB962C8B-B14F-4D97-AF65-F5344CB8AC3E}">
        <p14:creationId xmlns:p14="http://schemas.microsoft.com/office/powerpoint/2010/main" val="4131851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45">
          <a:extLst>
            <a:ext uri="{FF2B5EF4-FFF2-40B4-BE49-F238E27FC236}">
              <a16:creationId xmlns:a16="http://schemas.microsoft.com/office/drawing/2014/main" id="{E6870B5E-E5B0-2C8A-6457-A60866BF96DA}"/>
            </a:ext>
          </a:extLst>
        </p:cNvPr>
        <p:cNvGrpSpPr/>
        <p:nvPr/>
      </p:nvGrpSpPr>
      <p:grpSpPr>
        <a:xfrm>
          <a:off x="0" y="0"/>
          <a:ext cx="0" cy="0"/>
          <a:chOff x="0" y="0"/>
          <a:chExt cx="0" cy="0"/>
        </a:xfrm>
      </p:grpSpPr>
      <p:pic>
        <p:nvPicPr>
          <p:cNvPr id="348" name="Google Shape;348;p35" descr="Big fish eating smaller fish in US shale oil - OklahomaMinerals.com">
            <a:extLst>
              <a:ext uri="{FF2B5EF4-FFF2-40B4-BE49-F238E27FC236}">
                <a16:creationId xmlns:a16="http://schemas.microsoft.com/office/drawing/2014/main" id="{361CF12B-891A-6780-AF3B-C644CCB42230}"/>
              </a:ext>
            </a:extLst>
          </p:cNvPr>
          <p:cNvPicPr preferRelativeResize="0"/>
          <p:nvPr/>
        </p:nvPicPr>
        <p:blipFill rotWithShape="1">
          <a:blip r:embed="rId5">
            <a:alphaModFix/>
          </a:blip>
          <a:srcRect/>
          <a:stretch/>
        </p:blipFill>
        <p:spPr>
          <a:xfrm>
            <a:off x="0" y="2659"/>
            <a:ext cx="12192000" cy="6858000"/>
          </a:xfrm>
          <a:prstGeom prst="rect">
            <a:avLst/>
          </a:prstGeom>
          <a:noFill/>
          <a:ln>
            <a:noFill/>
          </a:ln>
        </p:spPr>
      </p:pic>
      <p:sp>
        <p:nvSpPr>
          <p:cNvPr id="349" name="Google Shape;349;p35">
            <a:extLst>
              <a:ext uri="{FF2B5EF4-FFF2-40B4-BE49-F238E27FC236}">
                <a16:creationId xmlns:a16="http://schemas.microsoft.com/office/drawing/2014/main" id="{89C3D2D8-B821-4C86-E9F8-1A668BB95C8C}"/>
              </a:ext>
            </a:extLst>
          </p:cNvPr>
          <p:cNvSpPr txBox="1"/>
          <p:nvPr/>
        </p:nvSpPr>
        <p:spPr>
          <a:xfrm>
            <a:off x="8805068" y="566241"/>
            <a:ext cx="2880276"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600" b="1">
                <a:solidFill>
                  <a:schemeClr val="lt1"/>
                </a:solidFill>
                <a:latin typeface="Calibri"/>
                <a:ea typeface="Calibri"/>
                <a:cs typeface="Calibri"/>
                <a:sym typeface="Calibri"/>
              </a:rPr>
              <a:t>Gov’t Funding</a:t>
            </a:r>
            <a:endParaRPr/>
          </a:p>
        </p:txBody>
      </p:sp>
      <p:sp>
        <p:nvSpPr>
          <p:cNvPr id="350" name="Google Shape;350;p35">
            <a:extLst>
              <a:ext uri="{FF2B5EF4-FFF2-40B4-BE49-F238E27FC236}">
                <a16:creationId xmlns:a16="http://schemas.microsoft.com/office/drawing/2014/main" id="{31CF4F80-45E5-FDBB-D741-5EE64EA8F3FA}"/>
              </a:ext>
            </a:extLst>
          </p:cNvPr>
          <p:cNvSpPr txBox="1"/>
          <p:nvPr/>
        </p:nvSpPr>
        <p:spPr>
          <a:xfrm>
            <a:off x="5215470" y="2384723"/>
            <a:ext cx="1185333"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600" b="1">
                <a:solidFill>
                  <a:schemeClr val="lt1"/>
                </a:solidFill>
                <a:latin typeface="Calibri"/>
                <a:ea typeface="Calibri"/>
                <a:cs typeface="Calibri"/>
                <a:sym typeface="Calibri"/>
              </a:rPr>
              <a:t>EBP</a:t>
            </a:r>
            <a:endParaRPr/>
          </a:p>
        </p:txBody>
      </p:sp>
      <p:sp>
        <p:nvSpPr>
          <p:cNvPr id="351" name="Google Shape;351;p35">
            <a:extLst>
              <a:ext uri="{FF2B5EF4-FFF2-40B4-BE49-F238E27FC236}">
                <a16:creationId xmlns:a16="http://schemas.microsoft.com/office/drawing/2014/main" id="{659369FD-95E5-A966-B347-ABDD8F99DFFA}"/>
              </a:ext>
            </a:extLst>
          </p:cNvPr>
          <p:cNvSpPr txBox="1"/>
          <p:nvPr/>
        </p:nvSpPr>
        <p:spPr>
          <a:xfrm>
            <a:off x="143932" y="4386640"/>
            <a:ext cx="4580467" cy="5847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a:solidFill>
                  <a:schemeClr val="lt1"/>
                </a:solidFill>
                <a:latin typeface="Calibri"/>
                <a:ea typeface="Calibri"/>
                <a:cs typeface="Calibri"/>
                <a:sym typeface="Calibri"/>
              </a:rPr>
              <a:t>Quants – Surveys - RCT</a:t>
            </a:r>
            <a:endParaRPr/>
          </a:p>
        </p:txBody>
      </p:sp>
      <p:pic>
        <p:nvPicPr>
          <p:cNvPr id="4" name="Audio 3">
            <a:extLst>
              <a:ext uri="{FF2B5EF4-FFF2-40B4-BE49-F238E27FC236}">
                <a16:creationId xmlns:a16="http://schemas.microsoft.com/office/drawing/2014/main" id="{F6BE79FE-A694-31B9-11B0-715683F5197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26597268"/>
      </p:ext>
    </p:extLst>
  </p:cSld>
  <p:clrMapOvr>
    <a:masterClrMapping/>
  </p:clrMapOvr>
  <mc:AlternateContent xmlns:mc="http://schemas.openxmlformats.org/markup-compatibility/2006">
    <mc:Choice xmlns:p14="http://schemas.microsoft.com/office/powerpoint/2010/main" Requires="p14">
      <p:transition spd="slow" p14:dur="2000" advTm="32426"/>
    </mc:Choice>
    <mc:Fallback>
      <p:transition spd="slow" advTm="32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When Two Artists Meet, and Then Marry - The New York Times">
            <a:extLst>
              <a:ext uri="{FF2B5EF4-FFF2-40B4-BE49-F238E27FC236}">
                <a16:creationId xmlns:a16="http://schemas.microsoft.com/office/drawing/2014/main" id="{E8338AF4-8002-7645-A47B-CB05CA4DEB5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751" b="53249"/>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0847AA5-1EC4-A63D-B2B5-12AA02D6643E}"/>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A ‘Troubled’ Marriage</a:t>
            </a:r>
          </a:p>
        </p:txBody>
      </p:sp>
      <p:cxnSp>
        <p:nvCxnSpPr>
          <p:cNvPr id="1033"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7" name="Audio 6">
            <a:extLst>
              <a:ext uri="{FF2B5EF4-FFF2-40B4-BE49-F238E27FC236}">
                <a16:creationId xmlns:a16="http://schemas.microsoft.com/office/drawing/2014/main" id="{DA85E04E-0F1B-24BC-87C5-74AA9402536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335346100"/>
      </p:ext>
    </p:extLst>
  </p:cSld>
  <p:clrMapOvr>
    <a:masterClrMapping/>
  </p:clrMapOvr>
  <mc:AlternateContent xmlns:mc="http://schemas.openxmlformats.org/markup-compatibility/2006">
    <mc:Choice xmlns:p14="http://schemas.microsoft.com/office/powerpoint/2010/main" Requires="p14">
      <p:transition spd="slow" p14:dur="2000" advTm="75776"/>
    </mc:Choice>
    <mc:Fallback>
      <p:transition spd="slow" advTm="757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3668A156-86A5-7970-4E17-D51215880F58}"/>
            </a:ext>
          </a:extLst>
        </p:cNvPr>
        <p:cNvGrpSpPr/>
        <p:nvPr/>
      </p:nvGrpSpPr>
      <p:grpSpPr>
        <a:xfrm>
          <a:off x="0" y="0"/>
          <a:ext cx="0" cy="0"/>
          <a:chOff x="0" y="0"/>
          <a:chExt cx="0" cy="0"/>
        </a:xfrm>
      </p:grpSpPr>
      <p:pic>
        <p:nvPicPr>
          <p:cNvPr id="4" name="Picture 4" descr="Shape, circle&#10;&#10;Description automatically generated">
            <a:extLst>
              <a:ext uri="{FF2B5EF4-FFF2-40B4-BE49-F238E27FC236}">
                <a16:creationId xmlns:a16="http://schemas.microsoft.com/office/drawing/2014/main" id="{AFF30340-F93D-9B68-FA9E-A0880FF242D4}"/>
              </a:ext>
            </a:extLst>
          </p:cNvPr>
          <p:cNvPicPr>
            <a:picLocks noGrp="1" noChangeAspect="1"/>
          </p:cNvPicPr>
          <p:nvPr>
            <p:ph idx="1"/>
          </p:nvPr>
        </p:nvPicPr>
        <p:blipFill rotWithShape="1">
          <a:blip r:embed="rId3"/>
          <a:srcRect l="3831" r="3718" b="-1"/>
          <a:stretch/>
        </p:blipFill>
        <p:spPr>
          <a:xfrm>
            <a:off x="484632" y="1244439"/>
            <a:ext cx="2560320" cy="4362975"/>
          </a:xfrm>
          <a:prstGeom prst="rect">
            <a:avLst/>
          </a:prstGeom>
        </p:spPr>
      </p:pic>
      <p:pic>
        <p:nvPicPr>
          <p:cNvPr id="6" name="Picture 6" descr="A picture containing text&#10;&#10;Description automatically generated">
            <a:extLst>
              <a:ext uri="{FF2B5EF4-FFF2-40B4-BE49-F238E27FC236}">
                <a16:creationId xmlns:a16="http://schemas.microsoft.com/office/drawing/2014/main" id="{7B984AF0-943B-1FF1-7E59-F596F93C16B7}"/>
              </a:ext>
            </a:extLst>
          </p:cNvPr>
          <p:cNvPicPr>
            <a:picLocks noChangeAspect="1"/>
          </p:cNvPicPr>
          <p:nvPr/>
        </p:nvPicPr>
        <p:blipFill rotWithShape="1">
          <a:blip r:embed="rId4"/>
          <a:srcRect l="4722" r="7715" b="-3"/>
          <a:stretch/>
        </p:blipFill>
        <p:spPr>
          <a:xfrm>
            <a:off x="3354631" y="1227384"/>
            <a:ext cx="2560320" cy="4397085"/>
          </a:xfrm>
          <a:prstGeom prst="rect">
            <a:avLst/>
          </a:prstGeom>
        </p:spPr>
      </p:pic>
      <p:pic>
        <p:nvPicPr>
          <p:cNvPr id="7" name="Picture 7" descr="Graphical user interface, website&#10;&#10;Description automatically generated">
            <a:extLst>
              <a:ext uri="{FF2B5EF4-FFF2-40B4-BE49-F238E27FC236}">
                <a16:creationId xmlns:a16="http://schemas.microsoft.com/office/drawing/2014/main" id="{F296B3BB-182D-B52B-637C-EC6E94A2BEE2}"/>
              </a:ext>
            </a:extLst>
          </p:cNvPr>
          <p:cNvPicPr>
            <a:picLocks noChangeAspect="1"/>
          </p:cNvPicPr>
          <p:nvPr/>
        </p:nvPicPr>
        <p:blipFill>
          <a:blip r:embed="rId5"/>
          <a:stretch>
            <a:fillRect/>
          </a:stretch>
        </p:blipFill>
        <p:spPr>
          <a:xfrm>
            <a:off x="6235726" y="1514221"/>
            <a:ext cx="2560320" cy="3823411"/>
          </a:xfrm>
          <a:prstGeom prst="rect">
            <a:avLst/>
          </a:prstGeom>
        </p:spPr>
      </p:pic>
      <p:pic>
        <p:nvPicPr>
          <p:cNvPr id="5" name="Picture 5">
            <a:extLst>
              <a:ext uri="{FF2B5EF4-FFF2-40B4-BE49-F238E27FC236}">
                <a16:creationId xmlns:a16="http://schemas.microsoft.com/office/drawing/2014/main" id="{A220D3BA-B9DE-3116-5172-7530776164C0}"/>
              </a:ext>
            </a:extLst>
          </p:cNvPr>
          <p:cNvPicPr>
            <a:picLocks noChangeAspect="1"/>
          </p:cNvPicPr>
          <p:nvPr/>
        </p:nvPicPr>
        <p:blipFill rotWithShape="1">
          <a:blip r:embed="rId6"/>
          <a:srcRect l="6607" r="6871" b="1"/>
          <a:stretch/>
        </p:blipFill>
        <p:spPr>
          <a:xfrm>
            <a:off x="9120662" y="1230706"/>
            <a:ext cx="2560320" cy="4390441"/>
          </a:xfrm>
          <a:prstGeom prst="rect">
            <a:avLst/>
          </a:prstGeom>
        </p:spPr>
      </p:pic>
    </p:spTree>
    <p:extLst>
      <p:ext uri="{BB962C8B-B14F-4D97-AF65-F5344CB8AC3E}">
        <p14:creationId xmlns:p14="http://schemas.microsoft.com/office/powerpoint/2010/main" val="5256316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Overview | Depression in adults: treatment and management | Guidance | NICE">
            <a:extLst>
              <a:ext uri="{FF2B5EF4-FFF2-40B4-BE49-F238E27FC236}">
                <a16:creationId xmlns:a16="http://schemas.microsoft.com/office/drawing/2014/main" id="{60E80118-484F-A3E9-BC3B-759516332CF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9298" b="11212"/>
          <a:stretch>
            <a:fillRect/>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50857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38">
          <a:extLst>
            <a:ext uri="{FF2B5EF4-FFF2-40B4-BE49-F238E27FC236}">
              <a16:creationId xmlns:a16="http://schemas.microsoft.com/office/drawing/2014/main" id="{00B5A4EF-7CD0-F6C7-679B-CBCFF879D19B}"/>
            </a:ext>
          </a:extLst>
        </p:cNvPr>
        <p:cNvGrpSpPr/>
        <p:nvPr/>
      </p:nvGrpSpPr>
      <p:grpSpPr>
        <a:xfrm>
          <a:off x="0" y="0"/>
          <a:ext cx="0" cy="0"/>
          <a:chOff x="0" y="0"/>
          <a:chExt cx="0" cy="0"/>
        </a:xfrm>
      </p:grpSpPr>
      <p:sp>
        <p:nvSpPr>
          <p:cNvPr id="339" name="Google Shape;339;p34">
            <a:extLst>
              <a:ext uri="{FF2B5EF4-FFF2-40B4-BE49-F238E27FC236}">
                <a16:creationId xmlns:a16="http://schemas.microsoft.com/office/drawing/2014/main" id="{5C470093-3B3B-14DC-0649-945302114009}"/>
              </a:ext>
            </a:extLst>
          </p:cNvPr>
          <p:cNvSpPr txBox="1"/>
          <p:nvPr/>
        </p:nvSpPr>
        <p:spPr>
          <a:xfrm>
            <a:off x="2363150" y="0"/>
            <a:ext cx="7465698"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5400" b="1">
                <a:solidFill>
                  <a:schemeClr val="dk1"/>
                </a:solidFill>
                <a:latin typeface="Calibri"/>
                <a:ea typeface="Calibri"/>
                <a:cs typeface="Calibri"/>
                <a:sym typeface="Calibri"/>
              </a:rPr>
              <a:t>Identity Wars (Lees 2010)</a:t>
            </a:r>
            <a:endParaRPr/>
          </a:p>
        </p:txBody>
      </p:sp>
      <p:pic>
        <p:nvPicPr>
          <p:cNvPr id="340" name="Google Shape;340;p34" descr="Out of Our Past: Christmas Eve bar brawl in Hagerstown in 1880">
            <a:extLst>
              <a:ext uri="{FF2B5EF4-FFF2-40B4-BE49-F238E27FC236}">
                <a16:creationId xmlns:a16="http://schemas.microsoft.com/office/drawing/2014/main" id="{2D61BA53-51CE-CC7E-85E3-81140C54E468}"/>
              </a:ext>
            </a:extLst>
          </p:cNvPr>
          <p:cNvPicPr preferRelativeResize="0"/>
          <p:nvPr/>
        </p:nvPicPr>
        <p:blipFill rotWithShape="1">
          <a:blip r:embed="rId5">
            <a:alphaModFix/>
          </a:blip>
          <a:srcRect/>
          <a:stretch/>
        </p:blipFill>
        <p:spPr>
          <a:xfrm>
            <a:off x="143932" y="923330"/>
            <a:ext cx="11904134" cy="5952068"/>
          </a:xfrm>
          <a:prstGeom prst="rect">
            <a:avLst/>
          </a:prstGeom>
          <a:noFill/>
          <a:ln>
            <a:noFill/>
          </a:ln>
        </p:spPr>
      </p:pic>
      <p:pic>
        <p:nvPicPr>
          <p:cNvPr id="5" name="Audio 4">
            <a:extLst>
              <a:ext uri="{FF2B5EF4-FFF2-40B4-BE49-F238E27FC236}">
                <a16:creationId xmlns:a16="http://schemas.microsoft.com/office/drawing/2014/main" id="{5B288353-11F6-720C-BC32-47462A8671A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87952551"/>
      </p:ext>
    </p:extLst>
  </p:cSld>
  <p:clrMapOvr>
    <a:masterClrMapping/>
  </p:clrMapOvr>
  <mc:AlternateContent xmlns:mc="http://schemas.openxmlformats.org/markup-compatibility/2006">
    <mc:Choice xmlns:p14="http://schemas.microsoft.com/office/powerpoint/2010/main" Requires="p14">
      <p:transition spd="slow" p14:dur="2000" advTm="335637"/>
    </mc:Choice>
    <mc:Fallback>
      <p:transition spd="slow" advTm="3356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49" name="Rectangle 4148">
            <a:extLst>
              <a:ext uri="{FF2B5EF4-FFF2-40B4-BE49-F238E27FC236}">
                <a16:creationId xmlns:a16="http://schemas.microsoft.com/office/drawing/2014/main" id="{C96C8BAF-68F3-4B78-B238-35DF5D865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46" name="Group 4145">
            <a:extLst>
              <a:ext uri="{FF2B5EF4-FFF2-40B4-BE49-F238E27FC236}">
                <a16:creationId xmlns:a16="http://schemas.microsoft.com/office/drawing/2014/main" id="{4F4CD6D0-5A87-4BA2-A13A-0E40511C3C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699565"/>
            <a:ext cx="3553132" cy="5156200"/>
            <a:chOff x="7807230" y="2012810"/>
            <a:chExt cx="3251252" cy="3459865"/>
          </a:xfrm>
        </p:grpSpPr>
        <p:sp>
          <p:nvSpPr>
            <p:cNvPr id="4147" name="Rectangle 4146">
              <a:extLst>
                <a:ext uri="{FF2B5EF4-FFF2-40B4-BE49-F238E27FC236}">
                  <a16:creationId xmlns:a16="http://schemas.microsoft.com/office/drawing/2014/main" id="{5877EAC0-2063-444D-8EE9-72FED2E03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148" name="Rectangle 4147">
              <a:extLst>
                <a:ext uri="{FF2B5EF4-FFF2-40B4-BE49-F238E27FC236}">
                  <a16:creationId xmlns:a16="http://schemas.microsoft.com/office/drawing/2014/main" id="{2C155BF8-661A-4F4A-B4EC-923105C69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098" name="Picture 2" descr="Person-Centered and Experiential Therapies Work: A review of the research  on counseling, psychotherapy and related practices 978 1 906254 25 4 (2010)">
            <a:extLst>
              <a:ext uri="{FF2B5EF4-FFF2-40B4-BE49-F238E27FC236}">
                <a16:creationId xmlns:a16="http://schemas.microsoft.com/office/drawing/2014/main" id="{70136E21-4592-11A2-73DA-36B6E0C9D2B0}"/>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19881" y="872793"/>
            <a:ext cx="3182918" cy="4809744"/>
          </a:xfrm>
          <a:prstGeom prst="rect">
            <a:avLst/>
          </a:prstGeom>
          <a:noFill/>
          <a:extLst>
            <a:ext uri="{909E8E84-426E-40DD-AFC4-6F175D3DCCD1}">
              <a14:hiddenFill xmlns:a14="http://schemas.microsoft.com/office/drawing/2010/main">
                <a:solidFill>
                  <a:srgbClr val="FFFFFF"/>
                </a:solidFill>
              </a14:hiddenFill>
            </a:ext>
          </a:extLst>
        </p:spPr>
      </p:pic>
      <p:grpSp>
        <p:nvGrpSpPr>
          <p:cNvPr id="4150" name="Group 4149">
            <a:extLst>
              <a:ext uri="{FF2B5EF4-FFF2-40B4-BE49-F238E27FC236}">
                <a16:creationId xmlns:a16="http://schemas.microsoft.com/office/drawing/2014/main" id="{E9537076-EF48-4F72-9164-FD8260D55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19434" y="699565"/>
            <a:ext cx="3553132" cy="5156200"/>
            <a:chOff x="7807230" y="2012810"/>
            <a:chExt cx="3251252" cy="3459865"/>
          </a:xfrm>
        </p:grpSpPr>
        <p:sp>
          <p:nvSpPr>
            <p:cNvPr id="4151" name="Rectangle 4150">
              <a:extLst>
                <a:ext uri="{FF2B5EF4-FFF2-40B4-BE49-F238E27FC236}">
                  <a16:creationId xmlns:a16="http://schemas.microsoft.com/office/drawing/2014/main" id="{689673CB-C48B-4D05-B6E4-B88CD5BAA0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152" name="Rectangle 4151">
              <a:extLst>
                <a:ext uri="{FF2B5EF4-FFF2-40B4-BE49-F238E27FC236}">
                  <a16:creationId xmlns:a16="http://schemas.microsoft.com/office/drawing/2014/main" id="{96C31A20-B341-476E-8C04-A26C87E1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102" name="Picture 6" descr="Mick Cooper Training and Consultancy">
            <a:extLst>
              <a:ext uri="{FF2B5EF4-FFF2-40B4-BE49-F238E27FC236}">
                <a16:creationId xmlns:a16="http://schemas.microsoft.com/office/drawing/2014/main" id="{18079F6E-5E55-E133-D4CD-3BFEAC6BD8D0}"/>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4487333" y="873512"/>
            <a:ext cx="3209544" cy="4808305"/>
          </a:xfrm>
          <a:prstGeom prst="rect">
            <a:avLst/>
          </a:prstGeom>
          <a:noFill/>
          <a:extLst>
            <a:ext uri="{909E8E84-426E-40DD-AFC4-6F175D3DCCD1}">
              <a14:hiddenFill xmlns:a14="http://schemas.microsoft.com/office/drawing/2010/main">
                <a:solidFill>
                  <a:srgbClr val="FFFFFF"/>
                </a:solidFill>
              </a14:hiddenFill>
            </a:ext>
          </a:extLst>
        </p:spPr>
      </p:pic>
      <p:grpSp>
        <p:nvGrpSpPr>
          <p:cNvPr id="4154" name="Group 4153">
            <a:extLst>
              <a:ext uri="{FF2B5EF4-FFF2-40B4-BE49-F238E27FC236}">
                <a16:creationId xmlns:a16="http://schemas.microsoft.com/office/drawing/2014/main" id="{6EFC3492-86BD-4D75-B5B4-C2DBFE0BD1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4093" y="699565"/>
            <a:ext cx="3553132" cy="5156200"/>
            <a:chOff x="7807230" y="2012810"/>
            <a:chExt cx="3251252" cy="3459865"/>
          </a:xfrm>
        </p:grpSpPr>
        <p:sp>
          <p:nvSpPr>
            <p:cNvPr id="4155" name="Rectangle 4154">
              <a:extLst>
                <a:ext uri="{FF2B5EF4-FFF2-40B4-BE49-F238E27FC236}">
                  <a16:creationId xmlns:a16="http://schemas.microsoft.com/office/drawing/2014/main" id="{F72E5074-2516-4705-BFF1-F508394A0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156" name="Rectangle 4155">
              <a:extLst>
                <a:ext uri="{FF2B5EF4-FFF2-40B4-BE49-F238E27FC236}">
                  <a16:creationId xmlns:a16="http://schemas.microsoft.com/office/drawing/2014/main" id="{02259E4C-F24C-4180-AEC3-76255D535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104" name="Picture 8" descr="Essential Research Findings in Child and Adolescent Counselling and  Psychotherapy: Amazon.co.uk: Midgley, Nick, Hayes, Jacqueline, Cooper,  Mick: ...">
            <a:extLst>
              <a:ext uri="{FF2B5EF4-FFF2-40B4-BE49-F238E27FC236}">
                <a16:creationId xmlns:a16="http://schemas.microsoft.com/office/drawing/2014/main" id="{6F1AD35B-EBE3-B2D9-B104-71ACC196E308}"/>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8275887" y="993292"/>
            <a:ext cx="3209544" cy="4568745"/>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extLst>
              <a:ext uri="{FF2B5EF4-FFF2-40B4-BE49-F238E27FC236}">
                <a16:creationId xmlns:a16="http://schemas.microsoft.com/office/drawing/2014/main" id="{7C9C2C61-CF0A-C364-4D0D-14E8B79A180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488035402"/>
      </p:ext>
    </p:extLst>
  </p:cSld>
  <p:clrMapOvr>
    <a:masterClrMapping/>
  </p:clrMapOvr>
  <mc:AlternateContent xmlns:mc="http://schemas.openxmlformats.org/markup-compatibility/2006">
    <mc:Choice xmlns:p14="http://schemas.microsoft.com/office/powerpoint/2010/main" Requires="p14">
      <p:transition spd="slow" p14:dur="2000" advTm="179328"/>
    </mc:Choice>
    <mc:Fallback>
      <p:transition spd="slow" advTm="179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4" name="Picture 4" descr="Why therapists need modern research | BACP posted on the topic | LinkedIn">
            <a:extLst>
              <a:ext uri="{FF2B5EF4-FFF2-40B4-BE49-F238E27FC236}">
                <a16:creationId xmlns:a16="http://schemas.microsoft.com/office/drawing/2014/main" id="{54CCC793-2E9E-C71C-F5BA-AC6A6576E34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312166" y="484632"/>
            <a:ext cx="5888737" cy="5888737"/>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Ethical guidelines for research in the counselling professions">
            <a:extLst>
              <a:ext uri="{FF2B5EF4-FFF2-40B4-BE49-F238E27FC236}">
                <a16:creationId xmlns:a16="http://schemas.microsoft.com/office/drawing/2014/main" id="{67EF542A-12D7-F7A3-5B3D-CFE0785400CB}"/>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7534655" y="484632"/>
            <a:ext cx="4156755" cy="5888737"/>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extLst>
              <a:ext uri="{FF2B5EF4-FFF2-40B4-BE49-F238E27FC236}">
                <a16:creationId xmlns:a16="http://schemas.microsoft.com/office/drawing/2014/main" id="{FDF9A3EC-5460-DBBA-5FED-8FDBF1F6A3A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626697721"/>
      </p:ext>
    </p:extLst>
  </p:cSld>
  <p:clrMapOvr>
    <a:masterClrMapping/>
  </p:clrMapOvr>
  <mc:AlternateContent xmlns:mc="http://schemas.openxmlformats.org/markup-compatibility/2006">
    <mc:Choice xmlns:p14="http://schemas.microsoft.com/office/powerpoint/2010/main" Requires="p14">
      <p:transition spd="slow" p14:dur="2000" advTm="241824"/>
    </mc:Choice>
    <mc:Fallback>
      <p:transition spd="slow" advTm="241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8A7032-BFE1-2849-3750-8EF979894D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7D5CDD-C592-0819-10DE-8BA573A53ECC}"/>
              </a:ext>
            </a:extLst>
          </p:cNvPr>
          <p:cNvSpPr>
            <a:spLocks noGrp="1"/>
          </p:cNvSpPr>
          <p:nvPr>
            <p:ph type="title"/>
          </p:nvPr>
        </p:nvSpPr>
        <p:spPr>
          <a:xfrm>
            <a:off x="640080" y="325369"/>
            <a:ext cx="4368602" cy="1956841"/>
          </a:xfrm>
        </p:spPr>
        <p:txBody>
          <a:bodyPr anchor="b">
            <a:normAutofit/>
          </a:bodyPr>
          <a:lstStyle/>
          <a:p>
            <a:r>
              <a:rPr lang="en-US" sz="3400"/>
              <a:t>Post-Covid Psychotherapeutic research (Bell et al 2021)</a:t>
            </a:r>
          </a:p>
        </p:txBody>
      </p:sp>
      <p:sp>
        <p:nvSpPr>
          <p:cNvPr id="3" name="Text Placeholder 2">
            <a:extLst>
              <a:ext uri="{FF2B5EF4-FFF2-40B4-BE49-F238E27FC236}">
                <a16:creationId xmlns:a16="http://schemas.microsoft.com/office/drawing/2014/main" id="{4991AB87-6106-614E-8590-0DB44912D899}"/>
              </a:ext>
            </a:extLst>
          </p:cNvPr>
          <p:cNvSpPr>
            <a:spLocks noGrp="1"/>
          </p:cNvSpPr>
          <p:nvPr>
            <p:ph type="body" idx="1"/>
          </p:nvPr>
        </p:nvSpPr>
        <p:spPr>
          <a:xfrm>
            <a:off x="640080" y="2872899"/>
            <a:ext cx="4243589" cy="3320668"/>
          </a:xfrm>
        </p:spPr>
        <p:txBody>
          <a:bodyPr>
            <a:normAutofit/>
          </a:bodyPr>
          <a:lstStyle/>
          <a:p>
            <a:pPr marL="628650" indent="-514350">
              <a:buAutoNum type="arabicPeriod"/>
            </a:pPr>
            <a:endParaRPr lang="en-US" sz="1900"/>
          </a:p>
          <a:p>
            <a:pPr marL="628650" indent="-514350">
              <a:buAutoNum type="arabicPeriod"/>
            </a:pPr>
            <a:r>
              <a:rPr lang="en-US" sz="1900" dirty="0"/>
              <a:t>The Health And Well-being Of Helping Professionals </a:t>
            </a:r>
          </a:p>
          <a:p>
            <a:pPr marL="628650" indent="-514350">
              <a:buAutoNum type="arabicPeriod"/>
            </a:pPr>
            <a:r>
              <a:rPr lang="en-US" sz="1900" dirty="0"/>
              <a:t>The Info-demic</a:t>
            </a:r>
          </a:p>
          <a:p>
            <a:pPr marL="628650" indent="-514350">
              <a:buAutoNum type="arabicPeriod"/>
            </a:pPr>
            <a:r>
              <a:rPr lang="en-US" sz="1900" dirty="0"/>
              <a:t>Discrimination And Minority Stress</a:t>
            </a:r>
          </a:p>
          <a:p>
            <a:pPr marL="628650" indent="-514350">
              <a:buAutoNum type="arabicPeriod"/>
            </a:pPr>
            <a:r>
              <a:rPr lang="en-US" sz="1900" dirty="0"/>
              <a:t>Spiritual And Existential Dynamics In Mental Health</a:t>
            </a:r>
          </a:p>
          <a:p>
            <a:pPr marL="628650" indent="-514350">
              <a:buAutoNum type="arabicPeriod"/>
            </a:pPr>
            <a:r>
              <a:rPr lang="en-US" sz="1900" dirty="0"/>
              <a:t>Couple And Family Stress And Resilience. </a:t>
            </a:r>
          </a:p>
          <a:p>
            <a:endParaRPr lang="en-US" sz="1900"/>
          </a:p>
        </p:txBody>
      </p:sp>
      <p:pic>
        <p:nvPicPr>
          <p:cNvPr id="4" name="Picture 3" descr="A group of people on a blue surface&#10;&#10;Description automatically generated">
            <a:extLst>
              <a:ext uri="{FF2B5EF4-FFF2-40B4-BE49-F238E27FC236}">
                <a16:creationId xmlns:a16="http://schemas.microsoft.com/office/drawing/2014/main" id="{A4831F29-5309-184E-53E1-3885F503DB24}"/>
              </a:ext>
            </a:extLst>
          </p:cNvPr>
          <p:cNvPicPr>
            <a:picLocks noChangeAspect="1"/>
          </p:cNvPicPr>
          <p:nvPr/>
        </p:nvPicPr>
        <p:blipFill rotWithShape="1">
          <a:blip r:embed="rId5"/>
          <a:srcRect t="11844" r="-1" b="2160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7" name="Audio 6">
            <a:extLst>
              <a:ext uri="{FF2B5EF4-FFF2-40B4-BE49-F238E27FC236}">
                <a16:creationId xmlns:a16="http://schemas.microsoft.com/office/drawing/2014/main" id="{B376F7A7-9ED7-16B7-5F2D-F3EB61BE9F6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875147934"/>
      </p:ext>
    </p:extLst>
  </p:cSld>
  <p:clrMapOvr>
    <a:masterClrMapping/>
  </p:clrMapOvr>
  <mc:AlternateContent xmlns:mc="http://schemas.openxmlformats.org/markup-compatibility/2006">
    <mc:Choice xmlns:p14="http://schemas.microsoft.com/office/powerpoint/2010/main" Requires="p14">
      <p:transition spd="slow" p14:dur="2000" advTm="212725"/>
    </mc:Choice>
    <mc:Fallback>
      <p:transition spd="slow" advTm="212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Diagram&#10;&#10;Description automatically generated">
            <a:extLst>
              <a:ext uri="{FF2B5EF4-FFF2-40B4-BE49-F238E27FC236}">
                <a16:creationId xmlns:a16="http://schemas.microsoft.com/office/drawing/2014/main" id="{1ED87EB9-FF25-ECCA-BBF5-11FC0AD10334}"/>
              </a:ext>
            </a:extLst>
          </p:cNvPr>
          <p:cNvPicPr>
            <a:picLocks noChangeAspect="1"/>
          </p:cNvPicPr>
          <p:nvPr/>
        </p:nvPicPr>
        <p:blipFill rotWithShape="1">
          <a:blip r:embed="rId5"/>
          <a:srcRect r="126" b="5851"/>
          <a:stretch/>
        </p:blipFill>
        <p:spPr>
          <a:xfrm>
            <a:off x="976010" y="2418"/>
            <a:ext cx="10239978" cy="6841067"/>
          </a:xfrm>
          <a:prstGeom prst="rect">
            <a:avLst/>
          </a:prstGeom>
        </p:spPr>
      </p:pic>
      <p:pic>
        <p:nvPicPr>
          <p:cNvPr id="5" name="Audio 4">
            <a:extLst>
              <a:ext uri="{FF2B5EF4-FFF2-40B4-BE49-F238E27FC236}">
                <a16:creationId xmlns:a16="http://schemas.microsoft.com/office/drawing/2014/main" id="{DF0C4214-FEFF-BE62-D6D9-94FBE8F4A4A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20067263"/>
      </p:ext>
    </p:extLst>
  </p:cSld>
  <p:clrMapOvr>
    <a:masterClrMapping/>
  </p:clrMapOvr>
  <mc:AlternateContent xmlns:mc="http://schemas.openxmlformats.org/markup-compatibility/2006">
    <mc:Choice xmlns:p14="http://schemas.microsoft.com/office/powerpoint/2010/main" Requires="p14">
      <p:transition spd="slow" p14:dur="2000" advTm="126197"/>
    </mc:Choice>
    <mc:Fallback>
      <p:transition spd="slow" advTm="126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844D24-E507-6BF3-E534-4DF0C50D4F8F}"/>
            </a:ext>
          </a:extLst>
        </p:cNvPr>
        <p:cNvGrpSpPr/>
        <p:nvPr/>
      </p:nvGrpSpPr>
      <p:grpSpPr>
        <a:xfrm>
          <a:off x="0" y="0"/>
          <a:ext cx="0" cy="0"/>
          <a:chOff x="0" y="0"/>
          <a:chExt cx="0" cy="0"/>
        </a:xfrm>
      </p:grpSpPr>
      <p:pic>
        <p:nvPicPr>
          <p:cNvPr id="3" name="Picture 3" descr="Graphical user interface, website&#10;&#10;Description automatically generated">
            <a:extLst>
              <a:ext uri="{FF2B5EF4-FFF2-40B4-BE49-F238E27FC236}">
                <a16:creationId xmlns:a16="http://schemas.microsoft.com/office/drawing/2014/main" id="{59BD6FD3-5DC0-FD93-F591-428AE5B9AEB5}"/>
              </a:ext>
            </a:extLst>
          </p:cNvPr>
          <p:cNvPicPr>
            <a:picLocks noChangeAspect="1"/>
          </p:cNvPicPr>
          <p:nvPr/>
        </p:nvPicPr>
        <p:blipFill rotWithShape="1">
          <a:blip r:embed="rId5"/>
          <a:srcRect r="-1" b="11909"/>
          <a:stretch/>
        </p:blipFill>
        <p:spPr>
          <a:xfrm>
            <a:off x="599244" y="928387"/>
            <a:ext cx="3589750" cy="4752000"/>
          </a:xfrm>
          <a:prstGeom prst="rect">
            <a:avLst/>
          </a:prstGeom>
          <a:effectLst>
            <a:outerShdw blurRad="508000" dist="101600" dir="5400000" algn="tl" rotWithShape="0">
              <a:prstClr val="black">
                <a:alpha val="10000"/>
              </a:prstClr>
            </a:outerShdw>
          </a:effectLst>
        </p:spPr>
      </p:pic>
      <p:pic>
        <p:nvPicPr>
          <p:cNvPr id="2" name="Picture 2" descr="Graphical user interface&#10;&#10;Description automatically generated">
            <a:extLst>
              <a:ext uri="{FF2B5EF4-FFF2-40B4-BE49-F238E27FC236}">
                <a16:creationId xmlns:a16="http://schemas.microsoft.com/office/drawing/2014/main" id="{BDF780C7-1A9F-F0AC-1100-86F492389F0D}"/>
              </a:ext>
            </a:extLst>
          </p:cNvPr>
          <p:cNvPicPr>
            <a:picLocks noChangeAspect="1"/>
          </p:cNvPicPr>
          <p:nvPr/>
        </p:nvPicPr>
        <p:blipFill rotWithShape="1">
          <a:blip r:embed="rId6"/>
          <a:srcRect r="2" b="11765"/>
          <a:stretch/>
        </p:blipFill>
        <p:spPr>
          <a:xfrm>
            <a:off x="4370579" y="928387"/>
            <a:ext cx="3567884" cy="4752000"/>
          </a:xfrm>
          <a:prstGeom prst="rect">
            <a:avLst/>
          </a:prstGeom>
          <a:effectLst>
            <a:outerShdw blurRad="508000" dist="101600" dir="5400000" algn="tl" rotWithShape="0">
              <a:prstClr val="black">
                <a:alpha val="10000"/>
              </a:prstClr>
            </a:outerShdw>
          </a:effectLst>
        </p:spPr>
      </p:pic>
      <p:pic>
        <p:nvPicPr>
          <p:cNvPr id="4" name="Picture 4">
            <a:extLst>
              <a:ext uri="{FF2B5EF4-FFF2-40B4-BE49-F238E27FC236}">
                <a16:creationId xmlns:a16="http://schemas.microsoft.com/office/drawing/2014/main" id="{0239564C-B6B8-5239-055E-0930964B3580}"/>
              </a:ext>
            </a:extLst>
          </p:cNvPr>
          <p:cNvPicPr>
            <a:picLocks noChangeAspect="1"/>
          </p:cNvPicPr>
          <p:nvPr/>
        </p:nvPicPr>
        <p:blipFill rotWithShape="1">
          <a:blip r:embed="rId7"/>
          <a:srcRect b="11362"/>
          <a:stretch/>
        </p:blipFill>
        <p:spPr>
          <a:xfrm>
            <a:off x="8118463" y="928387"/>
            <a:ext cx="3567600" cy="4752000"/>
          </a:xfrm>
          <a:prstGeom prst="rect">
            <a:avLst/>
          </a:prstGeom>
          <a:effectLst>
            <a:outerShdw blurRad="508000" dist="101600" dir="5400000" algn="tl" rotWithShape="0">
              <a:prstClr val="black">
                <a:alpha val="10000"/>
              </a:prstClr>
            </a:outerShdw>
          </a:effectLst>
        </p:spPr>
      </p:pic>
      <p:pic>
        <p:nvPicPr>
          <p:cNvPr id="7" name="Audio 6">
            <a:extLst>
              <a:ext uri="{FF2B5EF4-FFF2-40B4-BE49-F238E27FC236}">
                <a16:creationId xmlns:a16="http://schemas.microsoft.com/office/drawing/2014/main" id="{F41A0DB5-9C72-B774-75BB-FBFC5B2EEF8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07673895"/>
      </p:ext>
    </p:extLst>
  </p:cSld>
  <p:clrMapOvr>
    <a:masterClrMapping/>
  </p:clrMapOvr>
  <mc:AlternateContent xmlns:mc="http://schemas.openxmlformats.org/markup-compatibility/2006">
    <mc:Choice xmlns:p14="http://schemas.microsoft.com/office/powerpoint/2010/main" Requires="p14">
      <p:transition spd="slow" p14:dur="2000" advTm="35498"/>
    </mc:Choice>
    <mc:Fallback>
      <p:transition spd="slow" advTm="35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F9747D-736D-31CB-7F74-F62D0A53EA52}"/>
            </a:ext>
          </a:extLst>
        </p:cNvPr>
        <p:cNvGrpSpPr/>
        <p:nvPr/>
      </p:nvGrpSpPr>
      <p:grpSpPr>
        <a:xfrm>
          <a:off x="0" y="0"/>
          <a:ext cx="0" cy="0"/>
          <a:chOff x="0" y="0"/>
          <a:chExt cx="0" cy="0"/>
        </a:xfrm>
      </p:grpSpPr>
      <p:pic>
        <p:nvPicPr>
          <p:cNvPr id="3" name="Picture 3" descr="Text&#10;&#10;Description automatically generated">
            <a:extLst>
              <a:ext uri="{FF2B5EF4-FFF2-40B4-BE49-F238E27FC236}">
                <a16:creationId xmlns:a16="http://schemas.microsoft.com/office/drawing/2014/main" id="{87588009-97A1-531E-4D3C-E66428B89FF7}"/>
              </a:ext>
            </a:extLst>
          </p:cNvPr>
          <p:cNvPicPr>
            <a:picLocks noChangeAspect="1"/>
          </p:cNvPicPr>
          <p:nvPr/>
        </p:nvPicPr>
        <p:blipFill>
          <a:blip r:embed="rId5"/>
          <a:stretch>
            <a:fillRect/>
          </a:stretch>
        </p:blipFill>
        <p:spPr>
          <a:xfrm>
            <a:off x="484632" y="1409139"/>
            <a:ext cx="2560320" cy="4033576"/>
          </a:xfrm>
          <a:prstGeom prst="rect">
            <a:avLst/>
          </a:prstGeom>
        </p:spPr>
      </p:pic>
      <p:pic>
        <p:nvPicPr>
          <p:cNvPr id="5" name="Picture 5" descr="Text&#10;&#10;Description automatically generated">
            <a:extLst>
              <a:ext uri="{FF2B5EF4-FFF2-40B4-BE49-F238E27FC236}">
                <a16:creationId xmlns:a16="http://schemas.microsoft.com/office/drawing/2014/main" id="{91DB396F-BE4D-33B8-72F6-857FA621C08B}"/>
              </a:ext>
            </a:extLst>
          </p:cNvPr>
          <p:cNvPicPr>
            <a:picLocks noChangeAspect="1"/>
          </p:cNvPicPr>
          <p:nvPr/>
        </p:nvPicPr>
        <p:blipFill>
          <a:blip r:embed="rId6"/>
          <a:stretch>
            <a:fillRect/>
          </a:stretch>
        </p:blipFill>
        <p:spPr>
          <a:xfrm>
            <a:off x="3354631" y="1502189"/>
            <a:ext cx="2560320" cy="3847475"/>
          </a:xfrm>
          <a:prstGeom prst="rect">
            <a:avLst/>
          </a:prstGeom>
        </p:spPr>
      </p:pic>
      <p:pic>
        <p:nvPicPr>
          <p:cNvPr id="2" name="Picture 2">
            <a:extLst>
              <a:ext uri="{FF2B5EF4-FFF2-40B4-BE49-F238E27FC236}">
                <a16:creationId xmlns:a16="http://schemas.microsoft.com/office/drawing/2014/main" id="{521356BC-0901-2775-12FC-9548BB98CE86}"/>
              </a:ext>
            </a:extLst>
          </p:cNvPr>
          <p:cNvPicPr>
            <a:picLocks noChangeAspect="1"/>
          </p:cNvPicPr>
          <p:nvPr/>
        </p:nvPicPr>
        <p:blipFill>
          <a:blip r:embed="rId7"/>
          <a:stretch>
            <a:fillRect/>
          </a:stretch>
        </p:blipFill>
        <p:spPr>
          <a:xfrm>
            <a:off x="6235726" y="1505687"/>
            <a:ext cx="2560320" cy="3840480"/>
          </a:xfrm>
          <a:prstGeom prst="rect">
            <a:avLst/>
          </a:prstGeom>
        </p:spPr>
      </p:pic>
      <p:pic>
        <p:nvPicPr>
          <p:cNvPr id="4" name="Picture 4" descr="A picture containing diagram&#10;&#10;Description automatically generated">
            <a:extLst>
              <a:ext uri="{FF2B5EF4-FFF2-40B4-BE49-F238E27FC236}">
                <a16:creationId xmlns:a16="http://schemas.microsoft.com/office/drawing/2014/main" id="{2EA9CEBF-8942-3FF7-9C17-A2CFA29FAA6B}"/>
              </a:ext>
            </a:extLst>
          </p:cNvPr>
          <p:cNvPicPr>
            <a:picLocks noChangeAspect="1"/>
          </p:cNvPicPr>
          <p:nvPr/>
        </p:nvPicPr>
        <p:blipFill>
          <a:blip r:embed="rId8"/>
          <a:stretch>
            <a:fillRect/>
          </a:stretch>
        </p:blipFill>
        <p:spPr>
          <a:xfrm>
            <a:off x="9120662" y="1777236"/>
            <a:ext cx="2560320" cy="3297381"/>
          </a:xfrm>
          <a:prstGeom prst="rect">
            <a:avLst/>
          </a:prstGeom>
        </p:spPr>
      </p:pic>
      <p:pic>
        <p:nvPicPr>
          <p:cNvPr id="9" name="Audio 8">
            <a:extLst>
              <a:ext uri="{FF2B5EF4-FFF2-40B4-BE49-F238E27FC236}">
                <a16:creationId xmlns:a16="http://schemas.microsoft.com/office/drawing/2014/main" id="{5B3C4492-3E0E-CFF6-9E86-6709BD07247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451284242"/>
      </p:ext>
    </p:extLst>
  </p:cSld>
  <p:clrMapOvr>
    <a:masterClrMapping/>
  </p:clrMapOvr>
  <mc:AlternateContent xmlns:mc="http://schemas.openxmlformats.org/markup-compatibility/2006">
    <mc:Choice xmlns:p14="http://schemas.microsoft.com/office/powerpoint/2010/main" Requires="p14">
      <p:transition spd="slow" p14:dur="2000" advTm="5482"/>
    </mc:Choice>
    <mc:Fallback>
      <p:transition spd="slow" advTm="5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073077-D09B-F36E-A28D-3AEAE55D8D84}"/>
            </a:ext>
          </a:extLst>
        </p:cNvPr>
        <p:cNvGrpSpPr/>
        <p:nvPr/>
      </p:nvGrpSpPr>
      <p:grpSpPr>
        <a:xfrm>
          <a:off x="0" y="0"/>
          <a:ext cx="0" cy="0"/>
          <a:chOff x="0" y="0"/>
          <a:chExt cx="0" cy="0"/>
        </a:xfrm>
      </p:grpSpPr>
      <p:pic>
        <p:nvPicPr>
          <p:cNvPr id="2" name="Picture 2">
            <a:extLst>
              <a:ext uri="{FF2B5EF4-FFF2-40B4-BE49-F238E27FC236}">
                <a16:creationId xmlns:a16="http://schemas.microsoft.com/office/drawing/2014/main" id="{44250FFD-ECDF-86D0-E0DF-52D76E4F80C0}"/>
              </a:ext>
            </a:extLst>
          </p:cNvPr>
          <p:cNvPicPr>
            <a:picLocks noChangeAspect="1"/>
          </p:cNvPicPr>
          <p:nvPr/>
        </p:nvPicPr>
        <p:blipFill>
          <a:blip r:embed="rId5"/>
          <a:stretch>
            <a:fillRect/>
          </a:stretch>
        </p:blipFill>
        <p:spPr>
          <a:xfrm>
            <a:off x="7182295" y="643467"/>
            <a:ext cx="3607264" cy="5571066"/>
          </a:xfrm>
          <a:prstGeom prst="rect">
            <a:avLst/>
          </a:prstGeom>
        </p:spPr>
      </p:pic>
      <p:pic>
        <p:nvPicPr>
          <p:cNvPr id="3" name="Picture 3" descr="Diagram&#10;&#10;Description automatically generated">
            <a:extLst>
              <a:ext uri="{FF2B5EF4-FFF2-40B4-BE49-F238E27FC236}">
                <a16:creationId xmlns:a16="http://schemas.microsoft.com/office/drawing/2014/main" id="{94BB3544-3579-500C-AC62-168B377E7D80}"/>
              </a:ext>
            </a:extLst>
          </p:cNvPr>
          <p:cNvPicPr>
            <a:picLocks noChangeAspect="1"/>
          </p:cNvPicPr>
          <p:nvPr/>
        </p:nvPicPr>
        <p:blipFill>
          <a:blip r:embed="rId6"/>
          <a:stretch>
            <a:fillRect/>
          </a:stretch>
        </p:blipFill>
        <p:spPr>
          <a:xfrm>
            <a:off x="845333" y="643467"/>
            <a:ext cx="4721478" cy="5571066"/>
          </a:xfrm>
          <a:prstGeom prst="rect">
            <a:avLst/>
          </a:prstGeom>
        </p:spPr>
      </p:pic>
      <p:pic>
        <p:nvPicPr>
          <p:cNvPr id="8" name="Audio 7">
            <a:extLst>
              <a:ext uri="{FF2B5EF4-FFF2-40B4-BE49-F238E27FC236}">
                <a16:creationId xmlns:a16="http://schemas.microsoft.com/office/drawing/2014/main" id="{C4A9412E-17B9-BA34-61DB-4AE1E969545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344166797"/>
      </p:ext>
    </p:extLst>
  </p:cSld>
  <p:clrMapOvr>
    <a:masterClrMapping/>
  </p:clrMapOvr>
  <mc:AlternateContent xmlns:mc="http://schemas.openxmlformats.org/markup-compatibility/2006">
    <mc:Choice xmlns:p14="http://schemas.microsoft.com/office/powerpoint/2010/main" Requires="p14">
      <p:transition spd="slow" p14:dur="2000" advTm="88864"/>
    </mc:Choice>
    <mc:Fallback>
      <p:transition spd="slow" advTm="888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C20A42-328E-B52B-20F3-93AE6CE36DF6}"/>
            </a:ext>
          </a:extLst>
        </p:cNvPr>
        <p:cNvGrpSpPr/>
        <p:nvPr/>
      </p:nvGrpSpPr>
      <p:grpSpPr>
        <a:xfrm>
          <a:off x="0" y="0"/>
          <a:ext cx="0" cy="0"/>
          <a:chOff x="0" y="0"/>
          <a:chExt cx="0" cy="0"/>
        </a:xfrm>
      </p:grpSpPr>
      <p:pic>
        <p:nvPicPr>
          <p:cNvPr id="2" name="Picture 2" descr="Chart, sunburst chart&#10;&#10;Description automatically generated">
            <a:extLst>
              <a:ext uri="{FF2B5EF4-FFF2-40B4-BE49-F238E27FC236}">
                <a16:creationId xmlns:a16="http://schemas.microsoft.com/office/drawing/2014/main" id="{C4AAC39B-6D39-81B3-8694-D188437F45B5}"/>
              </a:ext>
            </a:extLst>
          </p:cNvPr>
          <p:cNvPicPr>
            <a:picLocks noChangeAspect="1"/>
          </p:cNvPicPr>
          <p:nvPr/>
        </p:nvPicPr>
        <p:blipFill>
          <a:blip r:embed="rId5"/>
          <a:stretch>
            <a:fillRect/>
          </a:stretch>
        </p:blipFill>
        <p:spPr>
          <a:xfrm>
            <a:off x="2668438" y="1438"/>
            <a:ext cx="6855124" cy="6855123"/>
          </a:xfrm>
          <a:prstGeom prst="rect">
            <a:avLst/>
          </a:prstGeom>
        </p:spPr>
      </p:pic>
      <p:pic>
        <p:nvPicPr>
          <p:cNvPr id="5" name="Audio 4">
            <a:extLst>
              <a:ext uri="{FF2B5EF4-FFF2-40B4-BE49-F238E27FC236}">
                <a16:creationId xmlns:a16="http://schemas.microsoft.com/office/drawing/2014/main" id="{B255434C-DFDE-8028-592D-1DE7F29BF27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15916845"/>
      </p:ext>
    </p:extLst>
  </p:cSld>
  <p:clrMapOvr>
    <a:masterClrMapping/>
  </p:clrMapOvr>
  <mc:AlternateContent xmlns:mc="http://schemas.openxmlformats.org/markup-compatibility/2006">
    <mc:Choice xmlns:p14="http://schemas.microsoft.com/office/powerpoint/2010/main" Requires="p14">
      <p:transition spd="slow" p14:dur="2000" advTm="2378"/>
    </mc:Choice>
    <mc:Fallback>
      <p:transition spd="slow" advTm="2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id="{19D77F02-5DFD-6D57-6EB9-AE37C7114892}"/>
              </a:ext>
            </a:extLst>
          </p:cNvPr>
          <p:cNvPicPr>
            <a:picLocks noChangeAspect="1"/>
          </p:cNvPicPr>
          <p:nvPr/>
        </p:nvPicPr>
        <p:blipFill>
          <a:blip r:embed="rId5"/>
          <a:stretch>
            <a:fillRect/>
          </a:stretch>
        </p:blipFill>
        <p:spPr>
          <a:xfrm>
            <a:off x="-5751" y="1092"/>
            <a:ext cx="12189123" cy="6841436"/>
          </a:xfrm>
          <a:prstGeom prst="rect">
            <a:avLst/>
          </a:prstGeom>
        </p:spPr>
      </p:pic>
      <p:pic>
        <p:nvPicPr>
          <p:cNvPr id="5" name="Audio 4">
            <a:extLst>
              <a:ext uri="{FF2B5EF4-FFF2-40B4-BE49-F238E27FC236}">
                <a16:creationId xmlns:a16="http://schemas.microsoft.com/office/drawing/2014/main" id="{3F016012-C08D-BC0E-2006-77AB1AF622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1713151"/>
      </p:ext>
    </p:extLst>
  </p:cSld>
  <p:clrMapOvr>
    <a:masterClrMapping/>
  </p:clrMapOvr>
  <mc:AlternateContent xmlns:mc="http://schemas.openxmlformats.org/markup-compatibility/2006">
    <mc:Choice xmlns:p14="http://schemas.microsoft.com/office/powerpoint/2010/main" Requires="p14">
      <p:transition spd="slow" p14:dur="2000" advTm="107626"/>
    </mc:Choice>
    <mc:Fallback>
      <p:transition spd="slow" advTm="107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Diagram&#10;&#10;Description automatically generated">
            <a:extLst>
              <a:ext uri="{FF2B5EF4-FFF2-40B4-BE49-F238E27FC236}">
                <a16:creationId xmlns:a16="http://schemas.microsoft.com/office/drawing/2014/main" id="{1661F791-D00A-C4AE-C0A2-5F9EA05C2DFB}"/>
              </a:ext>
            </a:extLst>
          </p:cNvPr>
          <p:cNvPicPr>
            <a:picLocks noChangeAspect="1"/>
          </p:cNvPicPr>
          <p:nvPr/>
        </p:nvPicPr>
        <p:blipFill>
          <a:blip r:embed="rId5"/>
          <a:stretch>
            <a:fillRect/>
          </a:stretch>
        </p:blipFill>
        <p:spPr>
          <a:xfrm>
            <a:off x="4916" y="1711"/>
            <a:ext cx="12169877" cy="6731674"/>
          </a:xfrm>
          <a:prstGeom prst="rect">
            <a:avLst/>
          </a:prstGeom>
        </p:spPr>
      </p:pic>
      <p:pic>
        <p:nvPicPr>
          <p:cNvPr id="5" name="Audio 4">
            <a:extLst>
              <a:ext uri="{FF2B5EF4-FFF2-40B4-BE49-F238E27FC236}">
                <a16:creationId xmlns:a16="http://schemas.microsoft.com/office/drawing/2014/main" id="{95401687-B02B-8DCB-575D-1ED3FB3BE5C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793169011"/>
      </p:ext>
    </p:extLst>
  </p:cSld>
  <p:clrMapOvr>
    <a:masterClrMapping/>
  </p:clrMapOvr>
  <mc:AlternateContent xmlns:mc="http://schemas.openxmlformats.org/markup-compatibility/2006">
    <mc:Choice xmlns:p14="http://schemas.microsoft.com/office/powerpoint/2010/main" Requires="p14">
      <p:transition spd="slow" p14:dur="2000" advTm="100192"/>
    </mc:Choice>
    <mc:Fallback>
      <p:transition spd="slow" advTm="100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Diagram&#10;&#10;Description automatically generated">
            <a:extLst>
              <a:ext uri="{FF2B5EF4-FFF2-40B4-BE49-F238E27FC236}">
                <a16:creationId xmlns:a16="http://schemas.microsoft.com/office/drawing/2014/main" id="{96058A98-E290-1F16-BA93-62B76CEE1FEC}"/>
              </a:ext>
            </a:extLst>
          </p:cNvPr>
          <p:cNvPicPr>
            <a:picLocks noChangeAspect="1"/>
          </p:cNvPicPr>
          <p:nvPr/>
        </p:nvPicPr>
        <p:blipFill>
          <a:blip r:embed="rId3"/>
          <a:stretch>
            <a:fillRect/>
          </a:stretch>
        </p:blipFill>
        <p:spPr>
          <a:xfrm>
            <a:off x="4746248" y="-1133"/>
            <a:ext cx="6920742" cy="6860267"/>
          </a:xfrm>
          <a:prstGeom prst="rect">
            <a:avLst/>
          </a:prstGeom>
        </p:spPr>
      </p:pic>
      <p:pic>
        <p:nvPicPr>
          <p:cNvPr id="7" name="Picture 7" descr="A picture containing diagram&#10;&#10;Description automatically generated">
            <a:extLst>
              <a:ext uri="{FF2B5EF4-FFF2-40B4-BE49-F238E27FC236}">
                <a16:creationId xmlns:a16="http://schemas.microsoft.com/office/drawing/2014/main" id="{B2EBC660-DF87-F409-D5F2-E66D75955A58}"/>
              </a:ext>
            </a:extLst>
          </p:cNvPr>
          <p:cNvPicPr>
            <a:picLocks noChangeAspect="1"/>
          </p:cNvPicPr>
          <p:nvPr/>
        </p:nvPicPr>
        <p:blipFill>
          <a:blip r:embed="rId4"/>
          <a:stretch>
            <a:fillRect/>
          </a:stretch>
        </p:blipFill>
        <p:spPr>
          <a:xfrm>
            <a:off x="359" y="4838"/>
            <a:ext cx="4377758" cy="6836228"/>
          </a:xfrm>
          <a:prstGeom prst="rect">
            <a:avLst/>
          </a:prstGeom>
        </p:spPr>
      </p:pic>
    </p:spTree>
    <p:extLst>
      <p:ext uri="{BB962C8B-B14F-4D97-AF65-F5344CB8AC3E}">
        <p14:creationId xmlns:p14="http://schemas.microsoft.com/office/powerpoint/2010/main" val="19259883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id="{13C3BB78-EAC4-8200-A53C-13C6D61C4805}"/>
              </a:ext>
            </a:extLst>
          </p:cNvPr>
          <p:cNvPicPr>
            <a:picLocks noChangeAspect="1"/>
          </p:cNvPicPr>
          <p:nvPr/>
        </p:nvPicPr>
        <p:blipFill rotWithShape="1">
          <a:blip r:embed="rId5"/>
          <a:srcRect t="20688" b="23073"/>
          <a:stretch/>
        </p:blipFill>
        <p:spPr>
          <a:xfrm>
            <a:off x="20" y="1282"/>
            <a:ext cx="12191980" cy="6856718"/>
          </a:xfrm>
          <a:prstGeom prst="rect">
            <a:avLst/>
          </a:prstGeom>
        </p:spPr>
      </p:pic>
      <p:pic>
        <p:nvPicPr>
          <p:cNvPr id="3" name="Audio 2">
            <a:extLst>
              <a:ext uri="{FF2B5EF4-FFF2-40B4-BE49-F238E27FC236}">
                <a16:creationId xmlns:a16="http://schemas.microsoft.com/office/drawing/2014/main" id="{ACE60758-DF1C-E1C7-3769-7AD5B5068FA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77627482"/>
      </p:ext>
    </p:extLst>
  </p:cSld>
  <p:clrMapOvr>
    <a:masterClrMapping/>
  </p:clrMapOvr>
  <mc:AlternateContent xmlns:mc="http://schemas.openxmlformats.org/markup-compatibility/2006">
    <mc:Choice xmlns:p14="http://schemas.microsoft.com/office/powerpoint/2010/main" Requires="p14">
      <p:transition spd="slow" p14:dur="2000" advTm="49760"/>
    </mc:Choice>
    <mc:Fallback>
      <p:transition spd="slow" advTm="49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Diagram&#10;&#10;Description automatically generated">
            <a:extLst>
              <a:ext uri="{FF2B5EF4-FFF2-40B4-BE49-F238E27FC236}">
                <a16:creationId xmlns:a16="http://schemas.microsoft.com/office/drawing/2014/main" id="{417F5538-8754-5DA4-9D9C-9D398B72C173}"/>
              </a:ext>
            </a:extLst>
          </p:cNvPr>
          <p:cNvPicPr>
            <a:picLocks noChangeAspect="1"/>
          </p:cNvPicPr>
          <p:nvPr/>
        </p:nvPicPr>
        <p:blipFill>
          <a:blip r:embed="rId5"/>
          <a:stretch>
            <a:fillRect/>
          </a:stretch>
        </p:blipFill>
        <p:spPr>
          <a:xfrm>
            <a:off x="128210" y="5592"/>
            <a:ext cx="11935580" cy="6822624"/>
          </a:xfrm>
          <a:prstGeom prst="rect">
            <a:avLst/>
          </a:prstGeom>
        </p:spPr>
      </p:pic>
      <p:pic>
        <p:nvPicPr>
          <p:cNvPr id="5" name="Audio 4">
            <a:extLst>
              <a:ext uri="{FF2B5EF4-FFF2-40B4-BE49-F238E27FC236}">
                <a16:creationId xmlns:a16="http://schemas.microsoft.com/office/drawing/2014/main" id="{CBB4111D-A26D-3D78-E60E-68636867A6A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510229786"/>
      </p:ext>
    </p:extLst>
  </p:cSld>
  <p:clrMapOvr>
    <a:masterClrMapping/>
  </p:clrMapOvr>
  <mc:AlternateContent xmlns:mc="http://schemas.openxmlformats.org/markup-compatibility/2006">
    <mc:Choice xmlns:p14="http://schemas.microsoft.com/office/powerpoint/2010/main" Requires="p14">
      <p:transition spd="slow" p14:dur="2000" advTm="43178"/>
    </mc:Choice>
    <mc:Fallback>
      <p:transition spd="slow" advTm="43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Graphical user interface, text, application&#10;&#10;Description automatically generated">
            <a:extLst>
              <a:ext uri="{FF2B5EF4-FFF2-40B4-BE49-F238E27FC236}">
                <a16:creationId xmlns:a16="http://schemas.microsoft.com/office/drawing/2014/main" id="{2F55C0B3-5AFD-6648-2DA6-92A42EE8B1F5}"/>
              </a:ext>
            </a:extLst>
          </p:cNvPr>
          <p:cNvPicPr>
            <a:picLocks noChangeAspect="1"/>
          </p:cNvPicPr>
          <p:nvPr/>
        </p:nvPicPr>
        <p:blipFill>
          <a:blip r:embed="rId3"/>
          <a:stretch>
            <a:fillRect/>
          </a:stretch>
        </p:blipFill>
        <p:spPr>
          <a:xfrm>
            <a:off x="2652406" y="-14594"/>
            <a:ext cx="6887188" cy="6874898"/>
          </a:xfrm>
          <a:prstGeom prst="rect">
            <a:avLst/>
          </a:prstGeom>
        </p:spPr>
      </p:pic>
    </p:spTree>
    <p:extLst>
      <p:ext uri="{BB962C8B-B14F-4D97-AF65-F5344CB8AC3E}">
        <p14:creationId xmlns:p14="http://schemas.microsoft.com/office/powerpoint/2010/main" val="17763038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3">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5">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a:extLst>
              <a:ext uri="{FF2B5EF4-FFF2-40B4-BE49-F238E27FC236}">
                <a16:creationId xmlns:a16="http://schemas.microsoft.com/office/drawing/2014/main" id="{A483941C-670A-0888-4DF8-C15C6AAB4AE7}"/>
              </a:ext>
            </a:extLst>
          </p:cNvPr>
          <p:cNvPicPr>
            <a:picLocks noChangeAspect="1"/>
          </p:cNvPicPr>
          <p:nvPr/>
        </p:nvPicPr>
        <p:blipFill>
          <a:blip r:embed="rId5"/>
          <a:stretch>
            <a:fillRect/>
          </a:stretch>
        </p:blipFill>
        <p:spPr>
          <a:xfrm>
            <a:off x="643467" y="746026"/>
            <a:ext cx="5294716" cy="5365945"/>
          </a:xfrm>
          <a:prstGeom prst="rect">
            <a:avLst/>
          </a:prstGeom>
        </p:spPr>
      </p:pic>
      <p:cxnSp>
        <p:nvCxnSpPr>
          <p:cNvPr id="13" name="Straight Connector 17">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7" name="Picture 7" descr="A picture containing diagram&#10;&#10;Description automatically generated">
            <a:extLst>
              <a:ext uri="{FF2B5EF4-FFF2-40B4-BE49-F238E27FC236}">
                <a16:creationId xmlns:a16="http://schemas.microsoft.com/office/drawing/2014/main" id="{28C39B30-F8AD-3636-3550-D2DB7392278B}"/>
              </a:ext>
            </a:extLst>
          </p:cNvPr>
          <p:cNvPicPr>
            <a:picLocks noChangeAspect="1"/>
          </p:cNvPicPr>
          <p:nvPr/>
        </p:nvPicPr>
        <p:blipFill>
          <a:blip r:embed="rId6"/>
          <a:stretch>
            <a:fillRect/>
          </a:stretch>
        </p:blipFill>
        <p:spPr>
          <a:xfrm>
            <a:off x="7087572" y="643467"/>
            <a:ext cx="3627204" cy="5571066"/>
          </a:xfrm>
          <a:prstGeom prst="rect">
            <a:avLst/>
          </a:prstGeom>
        </p:spPr>
      </p:pic>
      <p:pic>
        <p:nvPicPr>
          <p:cNvPr id="3" name="Audio 2">
            <a:extLst>
              <a:ext uri="{FF2B5EF4-FFF2-40B4-BE49-F238E27FC236}">
                <a16:creationId xmlns:a16="http://schemas.microsoft.com/office/drawing/2014/main" id="{583C3347-04CC-3A10-4E27-9D46824079D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980023957"/>
      </p:ext>
    </p:extLst>
  </p:cSld>
  <p:clrMapOvr>
    <a:masterClrMapping/>
  </p:clrMapOvr>
  <mc:AlternateContent xmlns:mc="http://schemas.openxmlformats.org/markup-compatibility/2006">
    <mc:Choice xmlns:p14="http://schemas.microsoft.com/office/powerpoint/2010/main" Requires="p14">
      <p:transition spd="slow" p14:dur="2000" advTm="132586"/>
    </mc:Choice>
    <mc:Fallback>
      <p:transition spd="slow" advTm="132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B78EDDD3-C548-48EF-B3CA-B290B1719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6" descr="A picture containing text, book, posing&#10;&#10;Description automatically generated">
            <a:extLst>
              <a:ext uri="{FF2B5EF4-FFF2-40B4-BE49-F238E27FC236}">
                <a16:creationId xmlns:a16="http://schemas.microsoft.com/office/drawing/2014/main" id="{C2339440-D7CD-0D22-C244-E67E0FB293B0}"/>
              </a:ext>
            </a:extLst>
          </p:cNvPr>
          <p:cNvPicPr>
            <a:picLocks noChangeAspect="1"/>
          </p:cNvPicPr>
          <p:nvPr/>
        </p:nvPicPr>
        <p:blipFill rotWithShape="1">
          <a:blip r:embed="rId5"/>
          <a:srcRect l="30562" r="31634" b="1"/>
          <a:stretch/>
        </p:blipFill>
        <p:spPr>
          <a:xfrm>
            <a:off x="196731" y="166533"/>
            <a:ext cx="3809612" cy="6524936"/>
          </a:xfrm>
          <a:prstGeom prst="rect">
            <a:avLst/>
          </a:prstGeom>
        </p:spPr>
      </p:pic>
      <p:pic>
        <p:nvPicPr>
          <p:cNvPr id="2" name="Picture 2">
            <a:extLst>
              <a:ext uri="{FF2B5EF4-FFF2-40B4-BE49-F238E27FC236}">
                <a16:creationId xmlns:a16="http://schemas.microsoft.com/office/drawing/2014/main" id="{1C01B8FF-0208-7A75-2866-9E757D49D97B}"/>
              </a:ext>
            </a:extLst>
          </p:cNvPr>
          <p:cNvPicPr>
            <a:picLocks noChangeAspect="1"/>
          </p:cNvPicPr>
          <p:nvPr/>
        </p:nvPicPr>
        <p:blipFill rotWithShape="1">
          <a:blip r:embed="rId6"/>
          <a:srcRect r="4217"/>
          <a:stretch/>
        </p:blipFill>
        <p:spPr>
          <a:xfrm>
            <a:off x="4196497" y="166533"/>
            <a:ext cx="3797618" cy="6524936"/>
          </a:xfrm>
          <a:prstGeom prst="rect">
            <a:avLst/>
          </a:prstGeom>
        </p:spPr>
      </p:pic>
      <p:pic>
        <p:nvPicPr>
          <p:cNvPr id="5" name="Picture 5">
            <a:extLst>
              <a:ext uri="{FF2B5EF4-FFF2-40B4-BE49-F238E27FC236}">
                <a16:creationId xmlns:a16="http://schemas.microsoft.com/office/drawing/2014/main" id="{C3363321-F79D-D769-8573-4ED73B9EEE83}"/>
              </a:ext>
            </a:extLst>
          </p:cNvPr>
          <p:cNvPicPr>
            <a:picLocks noChangeAspect="1"/>
          </p:cNvPicPr>
          <p:nvPr/>
        </p:nvPicPr>
        <p:blipFill rotWithShape="1">
          <a:blip r:embed="rId7"/>
          <a:srcRect t="1593" r="-2" b="44575"/>
          <a:stretch/>
        </p:blipFill>
        <p:spPr>
          <a:xfrm>
            <a:off x="8183346" y="166533"/>
            <a:ext cx="3822808" cy="3160653"/>
          </a:xfrm>
          <a:prstGeom prst="rect">
            <a:avLst/>
          </a:prstGeom>
        </p:spPr>
      </p:pic>
      <p:pic>
        <p:nvPicPr>
          <p:cNvPr id="8" name="Picture 2" descr="A picture containing text, player, old, vintage&#10;&#10;Description automatically generated">
            <a:extLst>
              <a:ext uri="{FF2B5EF4-FFF2-40B4-BE49-F238E27FC236}">
                <a16:creationId xmlns:a16="http://schemas.microsoft.com/office/drawing/2014/main" id="{F2B714E4-C9CB-A125-C2DA-B0A6CF399032}"/>
              </a:ext>
            </a:extLst>
          </p:cNvPr>
          <p:cNvPicPr>
            <a:picLocks noChangeAspect="1"/>
          </p:cNvPicPr>
          <p:nvPr/>
        </p:nvPicPr>
        <p:blipFill rotWithShape="1">
          <a:blip r:embed="rId8"/>
          <a:srcRect l="35" r="-2" b="-2"/>
          <a:stretch/>
        </p:blipFill>
        <p:spPr>
          <a:xfrm>
            <a:off x="8183346" y="3506741"/>
            <a:ext cx="3822808" cy="3184727"/>
          </a:xfrm>
          <a:prstGeom prst="rect">
            <a:avLst/>
          </a:prstGeom>
        </p:spPr>
      </p:pic>
      <p:pic>
        <p:nvPicPr>
          <p:cNvPr id="7" name="Audio 6">
            <a:extLst>
              <a:ext uri="{FF2B5EF4-FFF2-40B4-BE49-F238E27FC236}">
                <a16:creationId xmlns:a16="http://schemas.microsoft.com/office/drawing/2014/main" id="{82A2F411-B969-BAB6-14FE-4C5C0C25FC0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55067453"/>
      </p:ext>
    </p:extLst>
  </p:cSld>
  <p:clrMapOvr>
    <a:masterClrMapping/>
  </p:clrMapOvr>
  <mc:AlternateContent xmlns:mc="http://schemas.openxmlformats.org/markup-compatibility/2006">
    <mc:Choice xmlns:p14="http://schemas.microsoft.com/office/powerpoint/2010/main" Requires="p14">
      <p:transition spd="slow" p14:dur="2000" advTm="93120"/>
    </mc:Choice>
    <mc:Fallback>
      <p:transition spd="slow" advTm="93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a:extLst>
              <a:ext uri="{FF2B5EF4-FFF2-40B4-BE49-F238E27FC236}">
                <a16:creationId xmlns:a16="http://schemas.microsoft.com/office/drawing/2014/main" id="{75B6215C-A21E-80B1-9624-536BD939698E}"/>
              </a:ext>
            </a:extLst>
          </p:cNvPr>
          <p:cNvPicPr>
            <a:picLocks noChangeAspect="1"/>
          </p:cNvPicPr>
          <p:nvPr/>
        </p:nvPicPr>
        <p:blipFill rotWithShape="1">
          <a:blip r:embed="rId3"/>
          <a:srcRect t="10682" r="1" b="8141"/>
          <a:stretch/>
        </p:blipFill>
        <p:spPr>
          <a:xfrm>
            <a:off x="196850" y="173518"/>
            <a:ext cx="11798300" cy="6512763"/>
          </a:xfrm>
          <a:prstGeom prst="rect">
            <a:avLst/>
          </a:prstGeom>
        </p:spPr>
      </p:pic>
    </p:spTree>
    <p:extLst>
      <p:ext uri="{BB962C8B-B14F-4D97-AF65-F5344CB8AC3E}">
        <p14:creationId xmlns:p14="http://schemas.microsoft.com/office/powerpoint/2010/main" val="157547473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DDCB307A-56E7-46A9-8ED2-3AD5BA304D40}"/>
              </a:ext>
            </a:extLst>
          </p:cNvPr>
          <p:cNvPicPr>
            <a:picLocks noChangeAspect="1"/>
          </p:cNvPicPr>
          <p:nvPr/>
        </p:nvPicPr>
        <p:blipFill>
          <a:blip r:embed="rId3"/>
          <a:stretch>
            <a:fillRect/>
          </a:stretch>
        </p:blipFill>
        <p:spPr>
          <a:xfrm>
            <a:off x="1690511" y="11353"/>
            <a:ext cx="8810977" cy="6849403"/>
          </a:xfrm>
          <a:prstGeom prst="rect">
            <a:avLst/>
          </a:prstGeom>
        </p:spPr>
      </p:pic>
    </p:spTree>
    <p:extLst>
      <p:ext uri="{BB962C8B-B14F-4D97-AF65-F5344CB8AC3E}">
        <p14:creationId xmlns:p14="http://schemas.microsoft.com/office/powerpoint/2010/main" val="208437624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7BDCF72-CCEB-4C84-B3D3-AD5FA80C0164}"/>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kern="1200">
                <a:solidFill>
                  <a:srgbClr val="FFFFFF"/>
                </a:solidFill>
                <a:latin typeface="+mj-lt"/>
                <a:ea typeface="+mj-ea"/>
                <a:cs typeface="+mj-cs"/>
              </a:rPr>
              <a:t>A Postmodern approach to psychotherapy</a:t>
            </a:r>
          </a:p>
        </p:txBody>
      </p:sp>
      <p:pic>
        <p:nvPicPr>
          <p:cNvPr id="4" name="Picture 4" descr="A picture containing text, vector graphics&#10;&#10;Description automatically generated">
            <a:extLst>
              <a:ext uri="{FF2B5EF4-FFF2-40B4-BE49-F238E27FC236}">
                <a16:creationId xmlns:a16="http://schemas.microsoft.com/office/drawing/2014/main" id="{C707CA73-FE50-E8CE-8F43-03314383A390}"/>
              </a:ext>
            </a:extLst>
          </p:cNvPr>
          <p:cNvPicPr>
            <a:picLocks noGrp="1" noChangeAspect="1"/>
          </p:cNvPicPr>
          <p:nvPr>
            <p:ph idx="1"/>
          </p:nvPr>
        </p:nvPicPr>
        <p:blipFill>
          <a:blip r:embed="rId5"/>
          <a:stretch>
            <a:fillRect/>
          </a:stretch>
        </p:blipFill>
        <p:spPr>
          <a:xfrm>
            <a:off x="5490196" y="492573"/>
            <a:ext cx="5880796" cy="5880796"/>
          </a:xfrm>
          <a:prstGeom prst="rect">
            <a:avLst/>
          </a:prstGeom>
        </p:spPr>
      </p:pic>
      <p:pic>
        <p:nvPicPr>
          <p:cNvPr id="5" name="Audio 4">
            <a:extLst>
              <a:ext uri="{FF2B5EF4-FFF2-40B4-BE49-F238E27FC236}">
                <a16:creationId xmlns:a16="http://schemas.microsoft.com/office/drawing/2014/main" id="{39E3866E-6788-D9FC-B8C8-FE40BC087D9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85084475"/>
      </p:ext>
    </p:extLst>
  </p:cSld>
  <p:clrMapOvr>
    <a:masterClrMapping/>
  </p:clrMapOvr>
  <mc:AlternateContent xmlns:mc="http://schemas.openxmlformats.org/markup-compatibility/2006">
    <mc:Choice xmlns:p14="http://schemas.microsoft.com/office/powerpoint/2010/main" Requires="p14">
      <p:transition spd="slow" p14:dur="2000" advTm="13184"/>
    </mc:Choice>
    <mc:Fallback>
      <p:transition spd="slow" advTm="13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A picture containing text&#10;&#10;Description automatically generated">
            <a:extLst>
              <a:ext uri="{FF2B5EF4-FFF2-40B4-BE49-F238E27FC236}">
                <a16:creationId xmlns:a16="http://schemas.microsoft.com/office/drawing/2014/main" id="{CA199930-0F3C-CD67-38D9-FAEB3750B138}"/>
              </a:ext>
            </a:extLst>
          </p:cNvPr>
          <p:cNvPicPr>
            <a:picLocks noGrp="1" noChangeAspect="1"/>
          </p:cNvPicPr>
          <p:nvPr>
            <p:ph idx="1"/>
          </p:nvPr>
        </p:nvPicPr>
        <p:blipFill>
          <a:blip r:embed="rId5"/>
          <a:stretch>
            <a:fillRect/>
          </a:stretch>
        </p:blipFill>
        <p:spPr>
          <a:xfrm>
            <a:off x="697054" y="1123527"/>
            <a:ext cx="3092274" cy="4604800"/>
          </a:xfrm>
          <a:prstGeom prst="rect">
            <a:avLst/>
          </a:prstGeom>
        </p:spPr>
      </p:pic>
      <p:cxnSp>
        <p:nvCxnSpPr>
          <p:cNvPr id="12" name="Straight Connector 11">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7">
            <a:extLst>
              <a:ext uri="{FF2B5EF4-FFF2-40B4-BE49-F238E27FC236}">
                <a16:creationId xmlns:a16="http://schemas.microsoft.com/office/drawing/2014/main" id="{83C183F9-400E-7DA1-B286-EE98147D46F3}"/>
              </a:ext>
            </a:extLst>
          </p:cNvPr>
          <p:cNvPicPr>
            <a:picLocks noChangeAspect="1"/>
          </p:cNvPicPr>
          <p:nvPr/>
        </p:nvPicPr>
        <p:blipFill>
          <a:blip r:embed="rId6"/>
          <a:stretch>
            <a:fillRect/>
          </a:stretch>
        </p:blipFill>
        <p:spPr>
          <a:xfrm>
            <a:off x="4310676" y="1136529"/>
            <a:ext cx="3537345" cy="4578796"/>
          </a:xfrm>
          <a:prstGeom prst="rect">
            <a:avLst/>
          </a:prstGeom>
        </p:spPr>
      </p:pic>
      <p:cxnSp>
        <p:nvCxnSpPr>
          <p:cNvPr id="14" name="Straight Connector 13">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EEB7F17A-3E30-7B00-61A6-43F43E2F5407}"/>
              </a:ext>
            </a:extLst>
          </p:cNvPr>
          <p:cNvPicPr>
            <a:picLocks noChangeAspect="1"/>
          </p:cNvPicPr>
          <p:nvPr/>
        </p:nvPicPr>
        <p:blipFill>
          <a:blip r:embed="rId7"/>
          <a:stretch>
            <a:fillRect/>
          </a:stretch>
        </p:blipFill>
        <p:spPr>
          <a:xfrm>
            <a:off x="8374759" y="1123528"/>
            <a:ext cx="3092274" cy="4604800"/>
          </a:xfrm>
          <a:prstGeom prst="rect">
            <a:avLst/>
          </a:prstGeom>
        </p:spPr>
      </p:pic>
      <p:pic>
        <p:nvPicPr>
          <p:cNvPr id="4" name="Audio 3">
            <a:extLst>
              <a:ext uri="{FF2B5EF4-FFF2-40B4-BE49-F238E27FC236}">
                <a16:creationId xmlns:a16="http://schemas.microsoft.com/office/drawing/2014/main" id="{9ABAE840-060D-DBD0-7E30-8A8AE7637E8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437414506"/>
      </p:ext>
    </p:extLst>
  </p:cSld>
  <p:clrMapOvr>
    <a:masterClrMapping/>
  </p:clrMapOvr>
  <mc:AlternateContent xmlns:mc="http://schemas.openxmlformats.org/markup-compatibility/2006">
    <mc:Choice xmlns:p14="http://schemas.microsoft.com/office/powerpoint/2010/main" Requires="p14">
      <p:transition spd="slow" p14:dur="2000" advTm="25205"/>
    </mc:Choice>
    <mc:Fallback>
      <p:transition spd="slow" advTm="25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a:extLst>
              <a:ext uri="{FF2B5EF4-FFF2-40B4-BE49-F238E27FC236}">
                <a16:creationId xmlns:a16="http://schemas.microsoft.com/office/drawing/2014/main" id="{9803E583-98CC-D0E9-729C-5F62AD14C151}"/>
              </a:ext>
            </a:extLst>
          </p:cNvPr>
          <p:cNvPicPr>
            <a:picLocks noGrp="1" noChangeAspect="1"/>
          </p:cNvPicPr>
          <p:nvPr>
            <p:ph idx="1"/>
          </p:nvPr>
        </p:nvPicPr>
        <p:blipFill>
          <a:blip r:embed="rId5"/>
          <a:stretch>
            <a:fillRect/>
          </a:stretch>
        </p:blipFill>
        <p:spPr>
          <a:xfrm>
            <a:off x="2195125" y="321734"/>
            <a:ext cx="1950917" cy="2905170"/>
          </a:xfrm>
          <a:prstGeom prst="rect">
            <a:avLst/>
          </a:prstGeom>
        </p:spPr>
      </p:pic>
      <p:pic>
        <p:nvPicPr>
          <p:cNvPr id="6" name="Picture 6" descr="A picture containing text, person, white, old&#10;&#10;Description automatically generated">
            <a:extLst>
              <a:ext uri="{FF2B5EF4-FFF2-40B4-BE49-F238E27FC236}">
                <a16:creationId xmlns:a16="http://schemas.microsoft.com/office/drawing/2014/main" id="{04101C1B-B244-0037-7432-3DB933AB3366}"/>
              </a:ext>
            </a:extLst>
          </p:cNvPr>
          <p:cNvPicPr>
            <a:picLocks noChangeAspect="1"/>
          </p:cNvPicPr>
          <p:nvPr/>
        </p:nvPicPr>
        <p:blipFill>
          <a:blip r:embed="rId6"/>
          <a:stretch>
            <a:fillRect/>
          </a:stretch>
        </p:blipFill>
        <p:spPr>
          <a:xfrm>
            <a:off x="1220664" y="3631096"/>
            <a:ext cx="3899838" cy="2760560"/>
          </a:xfrm>
          <a:prstGeom prst="rect">
            <a:avLst/>
          </a:prstGeom>
        </p:spPr>
      </p:pic>
      <p:sp>
        <p:nvSpPr>
          <p:cNvPr id="31" name="Rectangle 14">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16">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10" descr="Text&#10;&#10;Description automatically generated">
            <a:extLst>
              <a:ext uri="{FF2B5EF4-FFF2-40B4-BE49-F238E27FC236}">
                <a16:creationId xmlns:a16="http://schemas.microsoft.com/office/drawing/2014/main" id="{5FAACD84-B3FF-715D-B70D-DC7C91EBECC4}"/>
              </a:ext>
            </a:extLst>
          </p:cNvPr>
          <p:cNvPicPr>
            <a:picLocks noChangeAspect="1"/>
          </p:cNvPicPr>
          <p:nvPr/>
        </p:nvPicPr>
        <p:blipFill>
          <a:blip r:embed="rId7"/>
          <a:stretch>
            <a:fillRect/>
          </a:stretch>
        </p:blipFill>
        <p:spPr>
          <a:xfrm>
            <a:off x="7001787" y="321734"/>
            <a:ext cx="4039257" cy="6069922"/>
          </a:xfrm>
          <a:prstGeom prst="rect">
            <a:avLst/>
          </a:prstGeom>
        </p:spPr>
      </p:pic>
      <p:pic>
        <p:nvPicPr>
          <p:cNvPr id="4" name="Audio 3">
            <a:extLst>
              <a:ext uri="{FF2B5EF4-FFF2-40B4-BE49-F238E27FC236}">
                <a16:creationId xmlns:a16="http://schemas.microsoft.com/office/drawing/2014/main" id="{ACE007AB-BEAF-A1D1-DFEF-C55A7CBA92B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342624616"/>
      </p:ext>
    </p:extLst>
  </p:cSld>
  <p:clrMapOvr>
    <a:masterClrMapping/>
  </p:clrMapOvr>
  <mc:AlternateContent xmlns:mc="http://schemas.openxmlformats.org/markup-compatibility/2006">
    <mc:Choice xmlns:p14="http://schemas.microsoft.com/office/powerpoint/2010/main" Requires="p14">
      <p:transition spd="slow" p14:dur="2000" advTm="25653"/>
    </mc:Choice>
    <mc:Fallback>
      <p:transition spd="slow" advTm="25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DFDA47BC-3069-47F5-8257-24B3B1F76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2927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 name="Picture 4" descr="Diagram&#10;&#10;Description automatically generated">
            <a:extLst>
              <a:ext uri="{FF2B5EF4-FFF2-40B4-BE49-F238E27FC236}">
                <a16:creationId xmlns:a16="http://schemas.microsoft.com/office/drawing/2014/main" id="{D8AC765F-1407-D236-B2EE-9B9220DDFFDC}"/>
              </a:ext>
            </a:extLst>
          </p:cNvPr>
          <p:cNvPicPr>
            <a:picLocks noChangeAspect="1"/>
          </p:cNvPicPr>
          <p:nvPr/>
        </p:nvPicPr>
        <p:blipFill>
          <a:blip r:embed="rId5"/>
          <a:stretch>
            <a:fillRect/>
          </a:stretch>
        </p:blipFill>
        <p:spPr>
          <a:xfrm>
            <a:off x="6256859" y="320271"/>
            <a:ext cx="2648371" cy="3972556"/>
          </a:xfrm>
          <a:prstGeom prst="rect">
            <a:avLst/>
          </a:prstGeom>
        </p:spPr>
      </p:pic>
      <p:sp>
        <p:nvSpPr>
          <p:cNvPr id="14" name="Rectangle 13">
            <a:extLst>
              <a:ext uri="{FF2B5EF4-FFF2-40B4-BE49-F238E27FC236}">
                <a16:creationId xmlns:a16="http://schemas.microsoft.com/office/drawing/2014/main" id="{7AE95D8F-9825-4222-8846-E3461598C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FF4BA6-96C6-42A1-A4DA-D0BD0F793E42}"/>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Integrative therapies</a:t>
            </a:r>
          </a:p>
        </p:txBody>
      </p:sp>
      <p:pic>
        <p:nvPicPr>
          <p:cNvPr id="7" name="Picture 7" descr="A picture containing application&#10;&#10;Description automatically generated">
            <a:extLst>
              <a:ext uri="{FF2B5EF4-FFF2-40B4-BE49-F238E27FC236}">
                <a16:creationId xmlns:a16="http://schemas.microsoft.com/office/drawing/2014/main" id="{ACD6843E-4537-2930-7894-722F457DE9A5}"/>
              </a:ext>
            </a:extLst>
          </p:cNvPr>
          <p:cNvPicPr>
            <a:picLocks noChangeAspect="1"/>
          </p:cNvPicPr>
          <p:nvPr/>
        </p:nvPicPr>
        <p:blipFill>
          <a:blip r:embed="rId6"/>
          <a:stretch>
            <a:fillRect/>
          </a:stretch>
        </p:blipFill>
        <p:spPr>
          <a:xfrm>
            <a:off x="320041" y="428034"/>
            <a:ext cx="2659472" cy="3757031"/>
          </a:xfrm>
          <a:prstGeom prst="rect">
            <a:avLst/>
          </a:prstGeom>
        </p:spPr>
      </p:pic>
      <p:pic>
        <p:nvPicPr>
          <p:cNvPr id="6" name="Picture 6" descr="A picture containing text&#10;&#10;Description automatically generated">
            <a:extLst>
              <a:ext uri="{FF2B5EF4-FFF2-40B4-BE49-F238E27FC236}">
                <a16:creationId xmlns:a16="http://schemas.microsoft.com/office/drawing/2014/main" id="{6AB0FAAE-63AC-C84A-7203-0B9E320EC6F5}"/>
              </a:ext>
            </a:extLst>
          </p:cNvPr>
          <p:cNvPicPr>
            <a:picLocks noChangeAspect="1"/>
          </p:cNvPicPr>
          <p:nvPr/>
        </p:nvPicPr>
        <p:blipFill>
          <a:blip r:embed="rId7"/>
          <a:stretch>
            <a:fillRect/>
          </a:stretch>
        </p:blipFill>
        <p:spPr>
          <a:xfrm>
            <a:off x="3290143" y="317926"/>
            <a:ext cx="2646677" cy="3977246"/>
          </a:xfrm>
          <a:prstGeom prst="rect">
            <a:avLst/>
          </a:prstGeom>
        </p:spPr>
      </p:pic>
      <p:cxnSp>
        <p:nvCxnSpPr>
          <p:cNvPr id="16" name="Straight Connector 15">
            <a:extLst>
              <a:ext uri="{FF2B5EF4-FFF2-40B4-BE49-F238E27FC236}">
                <a16:creationId xmlns:a16="http://schemas.microsoft.com/office/drawing/2014/main" id="{942B920A-73AD-402A-8EEF-B88E1A9398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68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0C9EB70-BC82-414A-BF8D-AD7FC6727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609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Picture 5" descr="Diagram, logo&#10;&#10;Description automatically generated">
            <a:extLst>
              <a:ext uri="{FF2B5EF4-FFF2-40B4-BE49-F238E27FC236}">
                <a16:creationId xmlns:a16="http://schemas.microsoft.com/office/drawing/2014/main" id="{B9D480C8-DCE6-FC88-BABB-D67B46613E28}"/>
              </a:ext>
            </a:extLst>
          </p:cNvPr>
          <p:cNvPicPr>
            <a:picLocks noChangeAspect="1"/>
          </p:cNvPicPr>
          <p:nvPr/>
        </p:nvPicPr>
        <p:blipFill>
          <a:blip r:embed="rId8"/>
          <a:stretch>
            <a:fillRect/>
          </a:stretch>
        </p:blipFill>
        <p:spPr>
          <a:xfrm>
            <a:off x="9225269" y="424018"/>
            <a:ext cx="2648372" cy="3809690"/>
          </a:xfrm>
          <a:prstGeom prst="rect">
            <a:avLst/>
          </a:prstGeom>
        </p:spPr>
      </p:pic>
      <p:cxnSp>
        <p:nvCxnSpPr>
          <p:cNvPr id="20" name="Straight Connector 19">
            <a:extLst>
              <a:ext uri="{FF2B5EF4-FFF2-40B4-BE49-F238E27FC236}">
                <a16:creationId xmlns:a16="http://schemas.microsoft.com/office/drawing/2014/main" id="{3217665F-0036-444A-8D4A-33AF36A36A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9" name="Audio 8">
            <a:extLst>
              <a:ext uri="{FF2B5EF4-FFF2-40B4-BE49-F238E27FC236}">
                <a16:creationId xmlns:a16="http://schemas.microsoft.com/office/drawing/2014/main" id="{3783F526-0B67-0476-E31D-FA82F334353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316500502"/>
      </p:ext>
    </p:extLst>
  </p:cSld>
  <p:clrMapOvr>
    <a:masterClrMapping/>
  </p:clrMapOvr>
  <mc:AlternateContent xmlns:mc="http://schemas.openxmlformats.org/markup-compatibility/2006">
    <mc:Choice xmlns:p14="http://schemas.microsoft.com/office/powerpoint/2010/main" Requires="p14">
      <p:transition spd="slow" p14:dur="2000" advTm="95829"/>
    </mc:Choice>
    <mc:Fallback>
      <p:transition spd="slow" advTm="95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B7415-52AD-4069-8CF9-2635971F2C08}"/>
              </a:ext>
            </a:extLst>
          </p:cNvPr>
          <p:cNvSpPr>
            <a:spLocks noGrp="1"/>
          </p:cNvSpPr>
          <p:nvPr>
            <p:ph type="title"/>
          </p:nvPr>
        </p:nvSpPr>
        <p:spPr>
          <a:xfrm>
            <a:off x="4965430" y="629268"/>
            <a:ext cx="6586491" cy="1286160"/>
          </a:xfrm>
        </p:spPr>
        <p:txBody>
          <a:bodyPr anchor="b">
            <a:normAutofit/>
          </a:bodyPr>
          <a:lstStyle/>
          <a:p>
            <a:r>
              <a:rPr lang="en-GB" dirty="0"/>
              <a:t>Pluralistic therapy</a:t>
            </a:r>
          </a:p>
        </p:txBody>
      </p:sp>
      <p:sp>
        <p:nvSpPr>
          <p:cNvPr id="3" name="Content Placeholder 2">
            <a:extLst>
              <a:ext uri="{FF2B5EF4-FFF2-40B4-BE49-F238E27FC236}">
                <a16:creationId xmlns:a16="http://schemas.microsoft.com/office/drawing/2014/main" id="{9224C675-4DD0-48C1-88DB-FA8D1A1E6C42}"/>
              </a:ext>
            </a:extLst>
          </p:cNvPr>
          <p:cNvSpPr>
            <a:spLocks noGrp="1"/>
          </p:cNvSpPr>
          <p:nvPr>
            <p:ph idx="1"/>
          </p:nvPr>
        </p:nvSpPr>
        <p:spPr>
          <a:xfrm>
            <a:off x="4965431" y="2438400"/>
            <a:ext cx="6586489" cy="3785419"/>
          </a:xfrm>
        </p:spPr>
        <p:txBody>
          <a:bodyPr vert="horz" lIns="91440" tIns="45720" rIns="91440" bIns="45720" rtlCol="0" anchor="t">
            <a:normAutofit/>
          </a:bodyPr>
          <a:lstStyle/>
          <a:p>
            <a:endParaRPr lang="en-GB" sz="2000" dirty="0"/>
          </a:p>
          <a:p>
            <a:pPr marL="0" indent="0">
              <a:buNone/>
            </a:pPr>
            <a:r>
              <a:rPr lang="en-GB" sz="2000" dirty="0">
                <a:ea typeface="+mn-lt"/>
                <a:cs typeface="+mn-lt"/>
              </a:rPr>
              <a:t>Pluralism can be defined as the philosophical belief that “any substantial question admits of a variety of plausible but mutually conflicting responses” (</a:t>
            </a:r>
            <a:r>
              <a:rPr lang="en-GB" sz="2000" dirty="0" err="1">
                <a:ea typeface="+mn-lt"/>
                <a:cs typeface="+mn-lt"/>
              </a:rPr>
              <a:t>Rescher</a:t>
            </a:r>
            <a:r>
              <a:rPr lang="en-GB" sz="2000" dirty="0">
                <a:ea typeface="+mn-lt"/>
                <a:cs typeface="+mn-lt"/>
              </a:rPr>
              <a:t>, 1993, p.79).</a:t>
            </a:r>
            <a:endParaRPr lang="en-GB" dirty="0"/>
          </a:p>
          <a:p>
            <a:pPr marL="0" indent="0">
              <a:buNone/>
            </a:pPr>
            <a:endParaRPr lang="en-GB" sz="2000" dirty="0"/>
          </a:p>
          <a:p>
            <a:pPr marL="0" indent="0">
              <a:buNone/>
            </a:pPr>
            <a:r>
              <a:rPr lang="en-GB" sz="2000" dirty="0"/>
              <a:t>“…flexible and suited to the needs of each individual client” (Cooper and Dryden, 2016, p. 1).</a:t>
            </a:r>
            <a:endParaRPr lang="en-GB" sz="2000" dirty="0">
              <a:cs typeface="Calibri"/>
            </a:endParaRPr>
          </a:p>
        </p:txBody>
      </p:sp>
      <p:pic>
        <p:nvPicPr>
          <p:cNvPr id="4" name="Picture 4">
            <a:extLst>
              <a:ext uri="{FF2B5EF4-FFF2-40B4-BE49-F238E27FC236}">
                <a16:creationId xmlns:a16="http://schemas.microsoft.com/office/drawing/2014/main" id="{1EA83C8D-E3C2-46E5-AA92-A17992786501}"/>
              </a:ext>
            </a:extLst>
          </p:cNvPr>
          <p:cNvPicPr>
            <a:picLocks noChangeAspect="1"/>
          </p:cNvPicPr>
          <p:nvPr/>
        </p:nvPicPr>
        <p:blipFill rotWithShape="1">
          <a:blip r:embed="rId3"/>
          <a:srcRect r="3645"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4614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938642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10;&#10;Description automatically generated">
            <a:extLst>
              <a:ext uri="{FF2B5EF4-FFF2-40B4-BE49-F238E27FC236}">
                <a16:creationId xmlns:a16="http://schemas.microsoft.com/office/drawing/2014/main" id="{C2B9E80B-B18F-DBC4-5D6F-3BDE23835905}"/>
              </a:ext>
            </a:extLst>
          </p:cNvPr>
          <p:cNvPicPr>
            <a:picLocks noChangeAspect="1"/>
          </p:cNvPicPr>
          <p:nvPr/>
        </p:nvPicPr>
        <p:blipFill rotWithShape="1">
          <a:blip r:embed="rId3"/>
          <a:srcRect l="7055" t="7434" r="7584" b="6811"/>
          <a:stretch/>
        </p:blipFill>
        <p:spPr>
          <a:xfrm>
            <a:off x="2678647" y="-449"/>
            <a:ext cx="6822492" cy="6849276"/>
          </a:xfrm>
          <a:prstGeom prst="rect">
            <a:avLst/>
          </a:prstGeom>
        </p:spPr>
      </p:pic>
    </p:spTree>
    <p:extLst>
      <p:ext uri="{BB962C8B-B14F-4D97-AF65-F5344CB8AC3E}">
        <p14:creationId xmlns:p14="http://schemas.microsoft.com/office/powerpoint/2010/main" val="282483402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24E89-E2E4-3BD0-9641-A6B8C2FB619A}"/>
              </a:ext>
            </a:extLst>
          </p:cNvPr>
          <p:cNvSpPr>
            <a:spLocks noGrp="1"/>
          </p:cNvSpPr>
          <p:nvPr>
            <p:ph type="title"/>
          </p:nvPr>
        </p:nvSpPr>
        <p:spPr>
          <a:xfrm>
            <a:off x="838200" y="2759982"/>
            <a:ext cx="11263222" cy="1325563"/>
          </a:xfrm>
        </p:spPr>
        <p:txBody>
          <a:bodyPr vert="horz" lIns="91440" tIns="45720" rIns="91440" bIns="45720" rtlCol="0" anchor="ctr">
            <a:noAutofit/>
          </a:bodyPr>
          <a:lstStyle/>
          <a:p>
            <a:r>
              <a:rPr lang="en-US" sz="4900">
                <a:cs typeface="Calibri Light"/>
              </a:rPr>
              <a:t>How does language create our identities? </a:t>
            </a:r>
            <a:br>
              <a:rPr lang="en-US" sz="4900">
                <a:cs typeface="Calibri Light"/>
              </a:rPr>
            </a:br>
            <a:r>
              <a:rPr lang="en-US" sz="4900">
                <a:cs typeface="Calibri Light"/>
              </a:rPr>
              <a:t>Our relationships? </a:t>
            </a:r>
            <a:br>
              <a:rPr lang="en-US" sz="4900">
                <a:cs typeface="Calibri Light"/>
              </a:rPr>
            </a:br>
            <a:r>
              <a:rPr lang="en-US" sz="4900">
                <a:cs typeface="Calibri Light"/>
              </a:rPr>
              <a:t>Our choices? </a:t>
            </a:r>
            <a:br>
              <a:rPr lang="en-US" sz="4900">
                <a:cs typeface="Calibri Light"/>
              </a:rPr>
            </a:br>
            <a:r>
              <a:rPr lang="en-US" sz="4900">
                <a:cs typeface="Calibri Light"/>
              </a:rPr>
              <a:t>Our place within systems?</a:t>
            </a:r>
            <a:br>
              <a:rPr lang="en-US" sz="4900">
                <a:cs typeface="Calibri Light"/>
              </a:rPr>
            </a:br>
            <a:r>
              <a:rPr lang="en-US" sz="4900">
                <a:cs typeface="Calibri Light"/>
              </a:rPr>
              <a:t>Reality itself? </a:t>
            </a:r>
            <a:br>
              <a:rPr lang="en-US" sz="4900">
                <a:cs typeface="Calibri Light"/>
              </a:rPr>
            </a:br>
            <a:r>
              <a:rPr lang="en-US" sz="4900">
                <a:cs typeface="Calibri Light"/>
              </a:rPr>
              <a:t>How might diagnoses shape the therapeutic encounter? </a:t>
            </a:r>
          </a:p>
        </p:txBody>
      </p:sp>
    </p:spTree>
    <p:extLst>
      <p:ext uri="{BB962C8B-B14F-4D97-AF65-F5344CB8AC3E}">
        <p14:creationId xmlns:p14="http://schemas.microsoft.com/office/powerpoint/2010/main" val="21460045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265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10;&#10;Description automatically generated">
            <a:extLst>
              <a:ext uri="{FF2B5EF4-FFF2-40B4-BE49-F238E27FC236}">
                <a16:creationId xmlns:a16="http://schemas.microsoft.com/office/drawing/2014/main" id="{20266DFB-3973-F5F5-28D8-5CFBE520BE35}"/>
              </a:ext>
            </a:extLst>
          </p:cNvPr>
          <p:cNvPicPr>
            <a:picLocks noGrp="1" noChangeAspect="1"/>
          </p:cNvPicPr>
          <p:nvPr>
            <p:ph idx="1"/>
          </p:nvPr>
        </p:nvPicPr>
        <p:blipFill>
          <a:blip r:embed="rId4"/>
          <a:stretch>
            <a:fillRect/>
          </a:stretch>
        </p:blipFill>
        <p:spPr>
          <a:xfrm>
            <a:off x="2381956" y="643467"/>
            <a:ext cx="7428088" cy="5571066"/>
          </a:xfrm>
          <a:prstGeom prst="rect">
            <a:avLst/>
          </a:prstGeom>
        </p:spPr>
      </p:pic>
      <p:pic>
        <p:nvPicPr>
          <p:cNvPr id="3" name="Audio 2">
            <a:extLst>
              <a:ext uri="{FF2B5EF4-FFF2-40B4-BE49-F238E27FC236}">
                <a16:creationId xmlns:a16="http://schemas.microsoft.com/office/drawing/2014/main" id="{BD255E2D-6E74-E68A-99F0-521F5DC8C56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381914731"/>
      </p:ext>
    </p:extLst>
  </p:cSld>
  <p:clrMapOvr>
    <a:masterClrMapping/>
  </p:clrMapOvr>
  <mc:AlternateContent xmlns:mc="http://schemas.openxmlformats.org/markup-compatibility/2006">
    <mc:Choice xmlns:p14="http://schemas.microsoft.com/office/powerpoint/2010/main" Requires="p14">
      <p:transition spd="slow" p14:dur="2000" advTm="16480"/>
    </mc:Choice>
    <mc:Fallback>
      <p:transition spd="slow" advTm="164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a:extLst>
              <a:ext uri="{FF2B5EF4-FFF2-40B4-BE49-F238E27FC236}">
                <a16:creationId xmlns:a16="http://schemas.microsoft.com/office/drawing/2014/main" id="{1482B740-6951-3036-36BD-15648277F553}"/>
              </a:ext>
            </a:extLst>
          </p:cNvPr>
          <p:cNvPicPr>
            <a:picLocks noGrp="1" noChangeAspect="1"/>
          </p:cNvPicPr>
          <p:nvPr>
            <p:ph idx="1"/>
          </p:nvPr>
        </p:nvPicPr>
        <p:blipFill rotWithShape="1">
          <a:blip r:embed="rId5"/>
          <a:srcRect l="1760"/>
          <a:stretch/>
        </p:blipFill>
        <p:spPr>
          <a:xfrm>
            <a:off x="20" y="1282"/>
            <a:ext cx="12191980" cy="6856718"/>
          </a:xfrm>
          <a:prstGeom prst="rect">
            <a:avLst/>
          </a:prstGeom>
        </p:spPr>
      </p:pic>
      <p:pic>
        <p:nvPicPr>
          <p:cNvPr id="6" name="Audio 5">
            <a:extLst>
              <a:ext uri="{FF2B5EF4-FFF2-40B4-BE49-F238E27FC236}">
                <a16:creationId xmlns:a16="http://schemas.microsoft.com/office/drawing/2014/main" id="{0FC4DA1D-A583-0D72-9D7D-C3614B27E8D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47014286"/>
      </p:ext>
    </p:extLst>
  </p:cSld>
  <p:clrMapOvr>
    <a:masterClrMapping/>
  </p:clrMapOvr>
  <mc:AlternateContent xmlns:mc="http://schemas.openxmlformats.org/markup-compatibility/2006">
    <mc:Choice xmlns:p14="http://schemas.microsoft.com/office/powerpoint/2010/main" Requires="p14">
      <p:transition spd="slow" p14:dur="2000" advTm="24412"/>
    </mc:Choice>
    <mc:Fallback>
      <p:transition spd="slow" advTm="244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042C1-433F-FBC4-8824-C19C4BED69CF}"/>
              </a:ext>
            </a:extLst>
          </p:cNvPr>
          <p:cNvSpPr>
            <a:spLocks noGrp="1"/>
          </p:cNvSpPr>
          <p:nvPr>
            <p:ph type="title"/>
          </p:nvPr>
        </p:nvSpPr>
        <p:spPr>
          <a:xfrm>
            <a:off x="838200" y="498173"/>
            <a:ext cx="10515600" cy="1325563"/>
          </a:xfrm>
        </p:spPr>
        <p:txBody>
          <a:bodyPr>
            <a:normAutofit fontScale="90000"/>
          </a:bodyPr>
          <a:lstStyle/>
          <a:p>
            <a:pPr>
              <a:lnSpc>
                <a:spcPct val="80000"/>
              </a:lnSpc>
              <a:spcBef>
                <a:spcPts val="2000"/>
              </a:spcBef>
              <a:spcAft>
                <a:spcPct val="0"/>
              </a:spcAft>
            </a:pPr>
            <a:r>
              <a:rPr lang="en-US" dirty="0">
                <a:solidFill>
                  <a:schemeClr val="tx1"/>
                </a:solidFill>
              </a:rPr>
              <a:t>Which of the approaches would you use to study the following? Why? What knowledge could be produced by different research paradigms? </a:t>
            </a:r>
          </a:p>
          <a:p>
            <a:endParaRPr lang="en-US" dirty="0">
              <a:solidFill>
                <a:schemeClr val="tx1"/>
              </a:solidFill>
            </a:endParaRPr>
          </a:p>
        </p:txBody>
      </p:sp>
      <p:graphicFrame>
        <p:nvGraphicFramePr>
          <p:cNvPr id="13" name="Text Placeholder 2">
            <a:extLst>
              <a:ext uri="{FF2B5EF4-FFF2-40B4-BE49-F238E27FC236}">
                <a16:creationId xmlns:a16="http://schemas.microsoft.com/office/drawing/2014/main" id="{64DCEF34-CD13-892B-3E0F-CD919BDCED47}"/>
              </a:ext>
            </a:extLst>
          </p:cNvPr>
          <p:cNvGraphicFramePr/>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0619613"/>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removed="0"/>
</clbl:labelList>
</file>

<file path=docProps/app.xml><?xml version="1.0" encoding="utf-8"?>
<Properties xmlns="http://schemas.openxmlformats.org/officeDocument/2006/extended-properties" xmlns:vt="http://schemas.openxmlformats.org/officeDocument/2006/docPropsVTypes">
  <Template>office theme</Template>
  <TotalTime>1776</TotalTime>
  <Words>6157</Words>
  <Application>Microsoft Macintosh PowerPoint</Application>
  <PresentationFormat>Widescreen</PresentationFormat>
  <Paragraphs>570</Paragraphs>
  <Slides>61</Slides>
  <Notes>57</Notes>
  <HiddenSlides>7</HiddenSlides>
  <MMClips>48</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61</vt:i4>
      </vt:variant>
    </vt:vector>
  </HeadingPairs>
  <TitlesOfParts>
    <vt:vector size="73" baseType="lpstr">
      <vt:lpstr>ＭＳ Ｐゴシック</vt:lpstr>
      <vt:lpstr>Arial</vt:lpstr>
      <vt:lpstr>Arial,Sans-Serif</vt:lpstr>
      <vt:lpstr>Calibri</vt:lpstr>
      <vt:lpstr>Calibri Light</vt:lpstr>
      <vt:lpstr>Helvetica Neue</vt:lpstr>
      <vt:lpstr>Times New Roman</vt:lpstr>
      <vt:lpstr>Office Theme</vt:lpstr>
      <vt:lpstr>Office Theme</vt:lpstr>
      <vt:lpstr>Office Theme</vt:lpstr>
      <vt:lpstr>Office Theme</vt:lpstr>
      <vt:lpstr>Office Theme</vt:lpstr>
      <vt:lpstr>Introduction to Research Approaches in Counselling &amp; Psychotherapy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Advice Giving in Person-Centred Counselling (Cooper 2018)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Characteristics of Improving Access to Psychological Therapies (IAPT) </vt:lpstr>
      <vt:lpstr>PowerPoint Presentation</vt:lpstr>
      <vt:lpstr>PowerPoint Presentation</vt:lpstr>
      <vt:lpstr>PowerPoint Presentation</vt:lpstr>
      <vt:lpstr>Evidence challenges ‘belief’ (Cooper 2008)</vt:lpstr>
      <vt:lpstr>Relationship to practice</vt:lpstr>
      <vt:lpstr>PowerPoint Presentation</vt:lpstr>
      <vt:lpstr>PowerPoint Presentation</vt:lpstr>
      <vt:lpstr>A ‘Troubled’ Marriage</vt:lpstr>
      <vt:lpstr>PowerPoint Presentation</vt:lpstr>
      <vt:lpstr>PowerPoint Presentation</vt:lpstr>
      <vt:lpstr>PowerPoint Presentation</vt:lpstr>
      <vt:lpstr>PowerPoint Presentation</vt:lpstr>
      <vt:lpstr>PowerPoint Presentation</vt:lpstr>
      <vt:lpstr>Post-Covid Psychotherapeutic research (Bell et al 2021)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Postmodern approach to psychotherapy</vt:lpstr>
      <vt:lpstr>PowerPoint Presentation</vt:lpstr>
      <vt:lpstr>PowerPoint Presentation</vt:lpstr>
      <vt:lpstr>Integrative therapies</vt:lpstr>
      <vt:lpstr>Pluralistic therapy</vt:lpstr>
      <vt:lpstr>PowerPoint Presentation</vt:lpstr>
      <vt:lpstr>How does language create our identities?  Our relationships?  Our choices?  Our place within systems? Reality itself?  How might diagnoses shape the therapeutic encounter? </vt:lpstr>
      <vt:lpstr>PowerPoint Presentation</vt:lpstr>
      <vt:lpstr>PowerPoint Presentation</vt:lpstr>
      <vt:lpstr>Which of the approaches would you use to study the following? Why? What knowledge could be produced by different research paradigms?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Mason Neely</cp:lastModifiedBy>
  <cp:revision>360</cp:revision>
  <dcterms:created xsi:type="dcterms:W3CDTF">2023-01-02T09:17:11Z</dcterms:created>
  <dcterms:modified xsi:type="dcterms:W3CDTF">2026-02-03T11:51:40Z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