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9"/>
  </p:notesMasterIdLst>
  <p:handoutMasterIdLst>
    <p:handoutMasterId r:id="rId30"/>
  </p:handoutMasterIdLst>
  <p:sldIdLst>
    <p:sldId id="308" r:id="rId2"/>
    <p:sldId id="337" r:id="rId3"/>
    <p:sldId id="376" r:id="rId4"/>
    <p:sldId id="373" r:id="rId5"/>
    <p:sldId id="374" r:id="rId6"/>
    <p:sldId id="372" r:id="rId7"/>
    <p:sldId id="378" r:id="rId8"/>
    <p:sldId id="380" r:id="rId9"/>
    <p:sldId id="381" r:id="rId10"/>
    <p:sldId id="382" r:id="rId11"/>
    <p:sldId id="377" r:id="rId12"/>
    <p:sldId id="371" r:id="rId13"/>
    <p:sldId id="375" r:id="rId14"/>
    <p:sldId id="388" r:id="rId15"/>
    <p:sldId id="384" r:id="rId16"/>
    <p:sldId id="385" r:id="rId17"/>
    <p:sldId id="383" r:id="rId18"/>
    <p:sldId id="379" r:id="rId19"/>
    <p:sldId id="387" r:id="rId20"/>
    <p:sldId id="365" r:id="rId21"/>
    <p:sldId id="366" r:id="rId22"/>
    <p:sldId id="386" r:id="rId23"/>
    <p:sldId id="369" r:id="rId24"/>
    <p:sldId id="367" r:id="rId25"/>
    <p:sldId id="368" r:id="rId26"/>
    <p:sldId id="336" r:id="rId27"/>
    <p:sldId id="370" r:id="rId2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500000"/>
    <a:srgbClr val="01232D"/>
    <a:srgbClr val="04322D"/>
    <a:srgbClr val="054F53"/>
    <a:srgbClr val="032B21"/>
    <a:srgbClr val="054333"/>
    <a:srgbClr val="420000"/>
    <a:srgbClr val="663300"/>
    <a:srgbClr val="0029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442" autoAdjust="0"/>
    <p:restoredTop sz="96357" autoAdjust="0"/>
  </p:normalViewPr>
  <p:slideViewPr>
    <p:cSldViewPr>
      <p:cViewPr varScale="1">
        <p:scale>
          <a:sx n="82" d="100"/>
          <a:sy n="82" d="100"/>
        </p:scale>
        <p:origin x="624" y="84"/>
      </p:cViewPr>
      <p:guideLst>
        <p:guide orient="horz" pos="2160"/>
        <p:guide pos="384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25/10/2020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25/10/2020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9F1D13-A0AF-4F6A-A5B7-176957C9024B}" type="slidenum">
              <a:rPr lang="en-GB" smtClean="0"/>
              <a:t>23</a:t>
            </a:fld>
            <a:endParaRPr lang="en-GB" dirty="0"/>
          </a:p>
        </p:txBody>
      </p:sp>
    </p:spTree>
    <p:extLst>
      <p:ext uri="{BB962C8B-B14F-4D97-AF65-F5344CB8AC3E}">
        <p14:creationId xmlns:p14="http://schemas.microsoft.com/office/powerpoint/2010/main" val="4002255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25/10/2020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25/10/2020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1232D"/>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25/10/2020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ournals.openedition.org/jsse/682"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journals.openedition.org/jsse/682"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4109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10" name="TextBox 9">
            <a:extLst>
              <a:ext uri="{FF2B5EF4-FFF2-40B4-BE49-F238E27FC236}">
                <a16:creationId xmlns:a16="http://schemas.microsoft.com/office/drawing/2014/main" id="{5BFDE0A0-C07F-41AB-8971-6FB609DC2A75}"/>
              </a:ext>
            </a:extLst>
          </p:cNvPr>
          <p:cNvSpPr txBox="1"/>
          <p:nvPr/>
        </p:nvSpPr>
        <p:spPr>
          <a:xfrm>
            <a:off x="5164790" y="2133764"/>
            <a:ext cx="6389392" cy="1446550"/>
          </a:xfrm>
          <a:prstGeom prst="rect">
            <a:avLst/>
          </a:prstGeom>
          <a:noFill/>
        </p:spPr>
        <p:txBody>
          <a:bodyPr wrap="square">
            <a:spAutoFit/>
          </a:bodyPr>
          <a:lstStyle/>
          <a:p>
            <a:pPr marL="118872"/>
            <a:r>
              <a:rPr lang="en-GB" sz="2200" dirty="0">
                <a:solidFill>
                  <a:schemeClr val="bg1"/>
                </a:solidFill>
                <a:latin typeface="Garamond" panose="02020404030301010803" pitchFamily="18" charset="0"/>
              </a:rPr>
              <a:t>I want the story to exist somewhere so that in a way it’s still happening … I don’t want it to be shut up in the book and put away – oh well, that’s what happened. </a:t>
            </a:r>
          </a:p>
          <a:p>
            <a:pPr marL="118872"/>
            <a:r>
              <a:rPr lang="en-GB" sz="2200" dirty="0">
                <a:solidFill>
                  <a:schemeClr val="bg1"/>
                </a:solidFill>
                <a:latin typeface="Garamond" panose="02020404030301010803" pitchFamily="18" charset="0"/>
              </a:rPr>
              <a:t>				Alice Munro </a:t>
            </a:r>
            <a:endParaRPr lang="en-GB" sz="3200" dirty="0">
              <a:solidFill>
                <a:schemeClr val="accent1">
                  <a:lumMod val="60000"/>
                  <a:lumOff val="40000"/>
                </a:schemeClr>
              </a:solidFill>
              <a:latin typeface="Garamond" panose="02020404030301010803" pitchFamily="18" charset="0"/>
            </a:endParaRPr>
          </a:p>
        </p:txBody>
      </p:sp>
      <p:sp>
        <p:nvSpPr>
          <p:cNvPr id="6" name="Rectangle 5">
            <a:extLst>
              <a:ext uri="{FF2B5EF4-FFF2-40B4-BE49-F238E27FC236}">
                <a16:creationId xmlns:a16="http://schemas.microsoft.com/office/drawing/2014/main" id="{D8B1C56E-AE8E-4DB7-B751-E976598BDA18}"/>
              </a:ext>
            </a:extLst>
          </p:cNvPr>
          <p:cNvSpPr/>
          <p:nvPr/>
        </p:nvSpPr>
        <p:spPr>
          <a:xfrm>
            <a:off x="218601" y="6366882"/>
            <a:ext cx="6480720" cy="369332"/>
          </a:xfrm>
          <a:prstGeom prst="rect">
            <a:avLst/>
          </a:prstGeom>
        </p:spPr>
        <p:txBody>
          <a:bodyPr wrap="square">
            <a:spAutoFit/>
          </a:bodyPr>
          <a:lstStyle/>
          <a:p>
            <a:r>
              <a:rPr lang="en-GB" b="0" i="0" dirty="0">
                <a:solidFill>
                  <a:schemeClr val="accent1">
                    <a:lumMod val="60000"/>
                    <a:lumOff val="40000"/>
                  </a:schemeClr>
                </a:solidFill>
                <a:effectLst/>
              </a:rPr>
              <a:t>Natalia </a:t>
            </a:r>
            <a:r>
              <a:rPr lang="en-GB" b="0" i="0" dirty="0" err="1">
                <a:solidFill>
                  <a:schemeClr val="accent1">
                    <a:lumMod val="60000"/>
                    <a:lumOff val="40000"/>
                  </a:schemeClr>
                </a:solidFill>
                <a:effectLst/>
              </a:rPr>
              <a:t>Goncharova</a:t>
            </a:r>
            <a:r>
              <a:rPr lang="en-GB" dirty="0">
                <a:solidFill>
                  <a:schemeClr val="accent1">
                    <a:lumMod val="60000"/>
                    <a:lumOff val="40000"/>
                  </a:schemeClr>
                </a:solidFill>
              </a:rPr>
              <a:t>, </a:t>
            </a:r>
            <a:r>
              <a:rPr lang="en-GB" i="1" dirty="0">
                <a:solidFill>
                  <a:schemeClr val="accent1">
                    <a:lumMod val="60000"/>
                    <a:lumOff val="40000"/>
                  </a:schemeClr>
                </a:solidFill>
              </a:rPr>
              <a:t>Self-Portrait with Yellow Lilies </a:t>
            </a:r>
            <a:r>
              <a:rPr lang="en-GB" dirty="0">
                <a:solidFill>
                  <a:schemeClr val="accent1">
                    <a:lumMod val="60000"/>
                    <a:lumOff val="40000"/>
                  </a:schemeClr>
                </a:solidFill>
              </a:rPr>
              <a:t>1907-8 </a:t>
            </a:r>
            <a:endParaRPr lang="en-GB" i="1" dirty="0">
              <a:solidFill>
                <a:schemeClr val="accent1">
                  <a:lumMod val="60000"/>
                  <a:lumOff val="40000"/>
                </a:schemeClr>
              </a:solidFill>
            </a:endParaRPr>
          </a:p>
        </p:txBody>
      </p:sp>
      <p:sp>
        <p:nvSpPr>
          <p:cNvPr id="9" name="TextBox 8">
            <a:extLst>
              <a:ext uri="{FF2B5EF4-FFF2-40B4-BE49-F238E27FC236}">
                <a16:creationId xmlns:a16="http://schemas.microsoft.com/office/drawing/2014/main" id="{4A900422-8A7F-41CB-8221-8824A2E4DE48}"/>
              </a:ext>
            </a:extLst>
          </p:cNvPr>
          <p:cNvSpPr txBox="1"/>
          <p:nvPr/>
        </p:nvSpPr>
        <p:spPr>
          <a:xfrm>
            <a:off x="5146498" y="1347835"/>
            <a:ext cx="6107722" cy="461665"/>
          </a:xfrm>
          <a:prstGeom prst="rect">
            <a:avLst/>
          </a:prstGeom>
          <a:noFill/>
        </p:spPr>
        <p:txBody>
          <a:bodyPr wrap="square">
            <a:spAutoFit/>
          </a:bodyPr>
          <a:lstStyle/>
          <a:p>
            <a:pPr marL="118872" indent="0">
              <a:buNone/>
            </a:pPr>
            <a:r>
              <a:rPr lang="en-GB" sz="2400" dirty="0">
                <a:solidFill>
                  <a:schemeClr val="accent1">
                    <a:lumMod val="60000"/>
                    <a:lumOff val="40000"/>
                  </a:schemeClr>
                </a:solidFill>
                <a:latin typeface="Garamond" panose="02020404030301010803" pitchFamily="18" charset="0"/>
              </a:rPr>
              <a:t>SHORT STORIES BY WOMEN</a:t>
            </a:r>
          </a:p>
        </p:txBody>
      </p:sp>
      <p:pic>
        <p:nvPicPr>
          <p:cNvPr id="7" name="Picture 6" descr="A painting of a person&#10;&#10;Description automatically generated">
            <a:extLst>
              <a:ext uri="{FF2B5EF4-FFF2-40B4-BE49-F238E27FC236}">
                <a16:creationId xmlns:a16="http://schemas.microsoft.com/office/drawing/2014/main" id="{78FBC494-AF2A-47C6-B8D2-F6C4A47166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769" y="389403"/>
            <a:ext cx="4268071" cy="5756551"/>
          </a:xfrm>
          <a:prstGeom prst="rect">
            <a:avLst/>
          </a:prstGeom>
          <a:ln w="19050">
            <a:solidFill>
              <a:srgbClr val="00B0F0"/>
            </a:solidFill>
          </a:ln>
        </p:spPr>
      </p:pic>
      <p:sp>
        <p:nvSpPr>
          <p:cNvPr id="12" name="TextBox 11">
            <a:extLst>
              <a:ext uri="{FF2B5EF4-FFF2-40B4-BE49-F238E27FC236}">
                <a16:creationId xmlns:a16="http://schemas.microsoft.com/office/drawing/2014/main" id="{BBB820B2-6850-4C81-99A0-F9495DBE9D59}"/>
              </a:ext>
            </a:extLst>
          </p:cNvPr>
          <p:cNvSpPr txBox="1"/>
          <p:nvPr/>
        </p:nvSpPr>
        <p:spPr>
          <a:xfrm>
            <a:off x="5146498" y="409071"/>
            <a:ext cx="6657733" cy="892552"/>
          </a:xfrm>
          <a:prstGeom prst="rect">
            <a:avLst/>
          </a:prstGeom>
          <a:noFill/>
        </p:spPr>
        <p:txBody>
          <a:bodyPr wrap="square">
            <a:spAutoFit/>
          </a:bodyPr>
          <a:lstStyle/>
          <a:p>
            <a:pPr marL="118872" indent="0">
              <a:buNone/>
            </a:pPr>
            <a:r>
              <a:rPr lang="en-GB" sz="2600" dirty="0">
                <a:solidFill>
                  <a:schemeClr val="accent1">
                    <a:lumMod val="60000"/>
                    <a:lumOff val="40000"/>
                  </a:schemeClr>
                </a:solidFill>
                <a:latin typeface="Felix Titling" panose="04060505060202020A04" pitchFamily="82" charset="0"/>
              </a:rPr>
              <a:t>HPEN7022 BUILDING SMALL WORLDS: THE SHORT STORY IN ENGLISH </a:t>
            </a: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p:txBody>
          <a:bodyPr>
            <a:normAutofit/>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407369" y="332656"/>
            <a:ext cx="10441160" cy="5616624"/>
          </a:xfrm>
        </p:spPr>
        <p:txBody>
          <a:bodyPr>
            <a:normAutofit fontScale="70000" lnSpcReduction="20000"/>
          </a:bodyPr>
          <a:lstStyle/>
          <a:p>
            <a:pPr marL="633413" indent="-515938">
              <a:lnSpc>
                <a:spcPct val="120000"/>
              </a:lnSpc>
              <a:buNone/>
            </a:pPr>
            <a:r>
              <a:rPr lang="en-GB" sz="4400" dirty="0">
                <a:solidFill>
                  <a:srgbClr val="00B0F0"/>
                </a:solidFill>
                <a:latin typeface="Felix Titling" panose="04060505060202020A04" pitchFamily="82" charset="0"/>
              </a:rPr>
              <a:t>LEARNING OUTCOMES</a:t>
            </a:r>
          </a:p>
          <a:p>
            <a:pPr marL="633413" indent="-515938">
              <a:lnSpc>
                <a:spcPct val="120000"/>
              </a:lnSpc>
              <a:buNone/>
            </a:pPr>
            <a:endParaRPr lang="en-GB" sz="4100" b="1" dirty="0">
              <a:ln>
                <a:solidFill>
                  <a:srgbClr val="FFC000"/>
                </a:solidFill>
              </a:ln>
              <a:solidFill>
                <a:srgbClr val="FFC000"/>
              </a:solidFill>
              <a:latin typeface="+mj-lt"/>
              <a:ea typeface="+mj-ea"/>
              <a:cs typeface="+mj-cs"/>
            </a:endParaRPr>
          </a:p>
          <a:p>
            <a:pPr marL="633413" indent="-515938">
              <a:lnSpc>
                <a:spcPct val="120000"/>
              </a:lnSpc>
              <a:buNone/>
            </a:pPr>
            <a:r>
              <a:rPr lang="en-GB" i="1" dirty="0">
                <a:solidFill>
                  <a:schemeClr val="bg1"/>
                </a:solidFill>
              </a:rPr>
              <a:t>Upon the successful completion of this module, the student should be able to:</a:t>
            </a:r>
          </a:p>
          <a:p>
            <a:pPr marL="633413" indent="-515938">
              <a:lnSpc>
                <a:spcPct val="120000"/>
              </a:lnSpc>
              <a:buNone/>
            </a:pPr>
            <a:endParaRPr lang="en-GB" u="sng" dirty="0">
              <a:solidFill>
                <a:schemeClr val="bg2">
                  <a:lumMod val="75000"/>
                </a:schemeClr>
              </a:solidFill>
            </a:endParaRPr>
          </a:p>
          <a:p>
            <a:pPr marL="633413" indent="-515938">
              <a:lnSpc>
                <a:spcPct val="120000"/>
              </a:lnSpc>
              <a:buNone/>
            </a:pPr>
            <a:r>
              <a:rPr lang="en-GB" dirty="0">
                <a:solidFill>
                  <a:schemeClr val="bg1"/>
                </a:solidFill>
              </a:rPr>
              <a:t>•   To examine the provenance &amp; meaning of the short story in English;</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understand the significance of </a:t>
            </a:r>
            <a:r>
              <a:rPr lang="en-GB" dirty="0">
                <a:solidFill>
                  <a:srgbClr val="00B0F0"/>
                </a:solidFill>
              </a:rPr>
              <a:t>the short story as a vehicle of cultural expression in minority cultures</a:t>
            </a:r>
            <a:r>
              <a:rPr lang="en-GB" dirty="0">
                <a:solidFill>
                  <a:srgbClr val="FFC000"/>
                </a:solidFill>
              </a:rPr>
              <a:t> </a:t>
            </a:r>
            <a:r>
              <a:rPr lang="en-GB" dirty="0">
                <a:solidFill>
                  <a:schemeClr val="bg1"/>
                </a:solidFill>
              </a:rPr>
              <a:t>within the UK &amp; former colonies;</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explore the proliferation of short stories in translation;</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demonstrate this understanding of meaning &amp; technique in the translation of a short story from the students’ home language(s) into English, or from close readings of translated short stories.</a:t>
            </a:r>
          </a:p>
          <a:p>
            <a:pPr marL="118872" indent="0">
              <a:buNone/>
            </a:pPr>
            <a:endParaRPr lang="en-GB" dirty="0">
              <a:solidFill>
                <a:schemeClr val="bg1"/>
              </a:solidFill>
            </a:endParaRPr>
          </a:p>
          <a:p>
            <a:pPr marL="118872" indent="0">
              <a:buNone/>
            </a:pPr>
            <a:endParaRPr lang="en-GB" dirty="0"/>
          </a:p>
        </p:txBody>
      </p:sp>
    </p:spTree>
    <p:extLst>
      <p:ext uri="{BB962C8B-B14F-4D97-AF65-F5344CB8AC3E}">
        <p14:creationId xmlns:p14="http://schemas.microsoft.com/office/powerpoint/2010/main" val="215388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EBE39E-18E1-4D51-8EC2-9CFFDA9F9F0F}"/>
              </a:ext>
            </a:extLst>
          </p:cNvPr>
          <p:cNvSpPr>
            <a:spLocks noGrp="1"/>
          </p:cNvSpPr>
          <p:nvPr>
            <p:ph idx="1"/>
          </p:nvPr>
        </p:nvSpPr>
        <p:spPr>
          <a:xfrm>
            <a:off x="407368" y="332656"/>
            <a:ext cx="10972800" cy="6408712"/>
          </a:xfrm>
        </p:spPr>
        <p:txBody>
          <a:bodyPr>
            <a:normAutofit fontScale="62500" lnSpcReduction="20000"/>
          </a:bodyPr>
          <a:lstStyle/>
          <a:p>
            <a:pPr marL="118872" indent="0">
              <a:lnSpc>
                <a:spcPct val="120000"/>
              </a:lnSpc>
              <a:buNone/>
            </a:pPr>
            <a:r>
              <a:rPr lang="en-GB" dirty="0">
                <a:solidFill>
                  <a:schemeClr val="bg1"/>
                </a:solidFill>
              </a:rPr>
              <a:t>But, you may say, we asked you to speak about women and fiction—what has that got to do with a room of one’s own? I will try to explain. When you asked me to speak about women and fiction I sat down on the banks of a river and began to wonder what the words meant. They might mean simply a few remarks about Fanny Burney; a few more about Jane Austen; a tribute to the </a:t>
            </a:r>
            <a:r>
              <a:rPr lang="en-GB" dirty="0" err="1">
                <a:solidFill>
                  <a:schemeClr val="bg1"/>
                </a:solidFill>
              </a:rPr>
              <a:t>Brontës</a:t>
            </a:r>
            <a:r>
              <a:rPr lang="en-GB" dirty="0">
                <a:solidFill>
                  <a:schemeClr val="bg1"/>
                </a:solidFill>
              </a:rPr>
              <a:t> and a sketch of Haworth Parsonage under snow; some witticisms if possible about Miss Mitford; a respectful allusion to George Eliot; a reference to Mrs Gaskell and one would have done. But at second sight the words seemed not so simple. The title women and fiction might mean, and you may have meant it to mean, </a:t>
            </a:r>
            <a:r>
              <a:rPr lang="en-GB" dirty="0">
                <a:solidFill>
                  <a:srgbClr val="00B0F0"/>
                </a:solidFill>
              </a:rPr>
              <a:t>women and what they are like; </a:t>
            </a:r>
            <a:r>
              <a:rPr lang="en-GB" dirty="0">
                <a:solidFill>
                  <a:schemeClr val="bg1"/>
                </a:solidFill>
              </a:rPr>
              <a:t>or it might mean </a:t>
            </a:r>
            <a:r>
              <a:rPr lang="en-GB" dirty="0">
                <a:solidFill>
                  <a:srgbClr val="00B0F0"/>
                </a:solidFill>
              </a:rPr>
              <a:t>women and the fiction that they write</a:t>
            </a:r>
            <a:r>
              <a:rPr lang="en-GB" dirty="0">
                <a:solidFill>
                  <a:schemeClr val="bg1"/>
                </a:solidFill>
              </a:rPr>
              <a:t>; or it might mean </a:t>
            </a:r>
            <a:r>
              <a:rPr lang="en-GB" dirty="0">
                <a:solidFill>
                  <a:srgbClr val="00B0F0"/>
                </a:solidFill>
              </a:rPr>
              <a:t>women and the fiction that is written about them</a:t>
            </a:r>
            <a:r>
              <a:rPr lang="en-GB" dirty="0">
                <a:solidFill>
                  <a:schemeClr val="bg1"/>
                </a:solidFill>
              </a:rPr>
              <a:t>; or it might mean that </a:t>
            </a:r>
            <a:r>
              <a:rPr lang="en-GB" dirty="0">
                <a:solidFill>
                  <a:srgbClr val="00B0F0"/>
                </a:solidFill>
              </a:rPr>
              <a:t>somehow all three are inextricably mixed together</a:t>
            </a:r>
            <a:r>
              <a:rPr lang="en-GB" dirty="0">
                <a:solidFill>
                  <a:schemeClr val="bg1"/>
                </a:solidFill>
              </a:rPr>
              <a:t> and you want me to consider them in that light. But when I began to consider the subject in this last way, which seemed the most interesting, I soon saw that it had one fatal drawback. I should never be able to come to a conclusion. </a:t>
            </a:r>
            <a:r>
              <a:rPr lang="en-GB" dirty="0">
                <a:solidFill>
                  <a:srgbClr val="00B0F0"/>
                </a:solidFill>
              </a:rPr>
              <a:t>I should never be able to fulfil what is, I understand, the first duty of a lecturer—to hand you after an hour’s discourse a nugget of pure truth to wrap up between the pages of your notebooks and keep on the mantelpiece for ever. </a:t>
            </a:r>
            <a:r>
              <a:rPr lang="en-GB" dirty="0">
                <a:solidFill>
                  <a:schemeClr val="bg1"/>
                </a:solidFill>
              </a:rPr>
              <a:t>All I could do was to offer you an opinion upon one minor point—a woman must have money and a room of her own if she is to write fiction; and that, as you will see, leaves the great problem of the true nature of woman and the true nature of fiction unsolved.  </a:t>
            </a:r>
          </a:p>
          <a:p>
            <a:pPr marL="118872" indent="0">
              <a:buNone/>
            </a:pPr>
            <a:endParaRPr lang="en-GB" dirty="0">
              <a:solidFill>
                <a:schemeClr val="bg1"/>
              </a:solidFill>
            </a:endParaRPr>
          </a:p>
          <a:p>
            <a:pPr marL="118872" indent="0">
              <a:buNone/>
            </a:pPr>
            <a:r>
              <a:rPr lang="en-GB" dirty="0">
                <a:solidFill>
                  <a:schemeClr val="accent1">
                    <a:lumMod val="40000"/>
                    <a:lumOff val="60000"/>
                  </a:schemeClr>
                </a:solidFill>
              </a:rPr>
              <a:t>			</a:t>
            </a:r>
            <a:r>
              <a:rPr lang="en-GB" dirty="0">
                <a:solidFill>
                  <a:schemeClr val="bg1"/>
                </a:solidFill>
              </a:rPr>
              <a:t>Virginia Woolf, </a:t>
            </a:r>
            <a:r>
              <a:rPr lang="en-GB" i="1" dirty="0">
                <a:solidFill>
                  <a:schemeClr val="bg1"/>
                </a:solidFill>
              </a:rPr>
              <a:t>A Room of One’s Own </a:t>
            </a:r>
            <a:r>
              <a:rPr lang="en-GB" dirty="0">
                <a:solidFill>
                  <a:schemeClr val="bg1"/>
                </a:solidFill>
              </a:rPr>
              <a:t> London: Penguin, 2000 </a:t>
            </a:r>
          </a:p>
        </p:txBody>
      </p:sp>
    </p:spTree>
    <p:extLst>
      <p:ext uri="{BB962C8B-B14F-4D97-AF65-F5344CB8AC3E}">
        <p14:creationId xmlns:p14="http://schemas.microsoft.com/office/powerpoint/2010/main" val="303107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DF7885-6A13-4E05-B0A9-F13A7F0E30C5}"/>
              </a:ext>
            </a:extLst>
          </p:cNvPr>
          <p:cNvSpPr>
            <a:spLocks noGrp="1"/>
          </p:cNvSpPr>
          <p:nvPr>
            <p:ph idx="1"/>
          </p:nvPr>
        </p:nvSpPr>
        <p:spPr>
          <a:xfrm>
            <a:off x="479376" y="116632"/>
            <a:ext cx="11305256" cy="6741368"/>
          </a:xfrm>
        </p:spPr>
        <p:txBody>
          <a:bodyPr>
            <a:normAutofit fontScale="92500"/>
          </a:bodyPr>
          <a:lstStyle/>
          <a:p>
            <a:pPr marL="118872" indent="0" algn="just">
              <a:spcAft>
                <a:spcPts val="200"/>
              </a:spcAft>
              <a:buNone/>
            </a:pPr>
            <a:r>
              <a:rPr lang="en-GB" sz="2200" b="0" i="0" dirty="0">
                <a:solidFill>
                  <a:schemeClr val="bg1"/>
                </a:solidFill>
                <a:effectLst/>
                <a:latin typeface="Palatino Linotype" panose="02040502050505030304" pitchFamily="18" charset="0"/>
              </a:rPr>
              <a:t>Out of another I get a lovely view of the bay and a little private wharf belonging to the estate. There is a beautiful shaded lane that runs down there from the house. I always fancy I see people walking in these numerous paths and </a:t>
            </a:r>
            <a:r>
              <a:rPr lang="en-GB" sz="2200" b="0" i="0" dirty="0" err="1">
                <a:solidFill>
                  <a:schemeClr val="bg1"/>
                </a:solidFill>
                <a:effectLst/>
                <a:latin typeface="Palatino Linotype" panose="02040502050505030304" pitchFamily="18" charset="0"/>
              </a:rPr>
              <a:t>arbors</a:t>
            </a:r>
            <a:r>
              <a:rPr lang="en-GB" sz="2200" b="0" i="0" dirty="0">
                <a:solidFill>
                  <a:schemeClr val="bg1"/>
                </a:solidFill>
                <a:effectLst/>
                <a:latin typeface="Palatino Linotype" panose="02040502050505030304" pitchFamily="18" charset="0"/>
              </a:rPr>
              <a:t>, but </a:t>
            </a:r>
            <a:r>
              <a:rPr lang="en-GB" sz="2200" b="0" i="0" dirty="0">
                <a:solidFill>
                  <a:srgbClr val="FFC000"/>
                </a:solidFill>
                <a:effectLst/>
                <a:latin typeface="Palatino Linotype" panose="02040502050505030304" pitchFamily="18" charset="0"/>
              </a:rPr>
              <a:t>John has cautioned </a:t>
            </a:r>
            <a:r>
              <a:rPr lang="en-GB" sz="2200" b="0" i="0" dirty="0">
                <a:solidFill>
                  <a:schemeClr val="bg1"/>
                </a:solidFill>
                <a:effectLst/>
                <a:latin typeface="Palatino Linotype" panose="02040502050505030304" pitchFamily="18" charset="0"/>
              </a:rPr>
              <a:t>me not to give way to fancy in the least. </a:t>
            </a:r>
            <a:r>
              <a:rPr lang="en-GB" sz="2200" b="0" i="0" dirty="0">
                <a:solidFill>
                  <a:srgbClr val="FFC000"/>
                </a:solidFill>
                <a:effectLst/>
                <a:latin typeface="Palatino Linotype" panose="02040502050505030304" pitchFamily="18" charset="0"/>
              </a:rPr>
              <a:t>He says</a:t>
            </a:r>
            <a:r>
              <a:rPr lang="en-GB" sz="2200" b="0" i="0" dirty="0">
                <a:solidFill>
                  <a:schemeClr val="bg1"/>
                </a:solidFill>
                <a:effectLst/>
                <a:latin typeface="Palatino Linotype" panose="02040502050505030304" pitchFamily="18" charset="0"/>
              </a:rPr>
              <a:t> that with my imaginative power and habit of story-making a nervous weakness like mine is sure to lead to all manner of excited fancies, and that </a:t>
            </a:r>
            <a:r>
              <a:rPr lang="en-GB" sz="2200" b="0" i="0" dirty="0">
                <a:solidFill>
                  <a:srgbClr val="FFC000"/>
                </a:solidFill>
                <a:effectLst/>
                <a:latin typeface="Palatino Linotype" panose="02040502050505030304" pitchFamily="18" charset="0"/>
              </a:rPr>
              <a:t>I ought </a:t>
            </a:r>
            <a:r>
              <a:rPr lang="en-GB" sz="2200" b="0" i="0" dirty="0">
                <a:solidFill>
                  <a:schemeClr val="bg1"/>
                </a:solidFill>
                <a:effectLst/>
                <a:latin typeface="Palatino Linotype" panose="02040502050505030304" pitchFamily="18" charset="0"/>
              </a:rPr>
              <a:t>to use my will and good sense to check the tendency. So I try.</a:t>
            </a:r>
          </a:p>
          <a:p>
            <a:pPr marL="118872" indent="0" algn="just">
              <a:spcAft>
                <a:spcPts val="200"/>
              </a:spcAft>
              <a:buNone/>
            </a:pPr>
            <a:r>
              <a:rPr lang="en-GB" sz="2200" b="0" i="0" dirty="0">
                <a:solidFill>
                  <a:schemeClr val="bg1"/>
                </a:solidFill>
                <a:effectLst/>
                <a:latin typeface="Palatino Linotype" panose="02040502050505030304" pitchFamily="18" charset="0"/>
              </a:rPr>
              <a:t>I think sometimes that if I were only well enough to write a little it would relieve the press of ideas and rest me.</a:t>
            </a:r>
          </a:p>
          <a:p>
            <a:pPr marL="118872" indent="0" algn="just">
              <a:spcAft>
                <a:spcPts val="200"/>
              </a:spcAft>
              <a:buNone/>
            </a:pPr>
            <a:r>
              <a:rPr lang="en-GB" sz="2200" b="0" i="0" dirty="0">
                <a:solidFill>
                  <a:schemeClr val="bg1"/>
                </a:solidFill>
                <a:effectLst/>
                <a:latin typeface="Palatino Linotype" panose="02040502050505030304" pitchFamily="18" charset="0"/>
              </a:rPr>
              <a:t>But I find I get pretty tired when I try.</a:t>
            </a:r>
          </a:p>
          <a:p>
            <a:pPr marL="118872" indent="0" algn="just">
              <a:spcAft>
                <a:spcPts val="200"/>
              </a:spcAft>
              <a:buNone/>
            </a:pPr>
            <a:r>
              <a:rPr lang="en-GB" sz="2200" b="0" i="0" dirty="0">
                <a:solidFill>
                  <a:schemeClr val="bg1"/>
                </a:solidFill>
                <a:effectLst/>
                <a:latin typeface="Palatino Linotype" panose="02040502050505030304" pitchFamily="18" charset="0"/>
              </a:rPr>
              <a:t>It is so discouraging not to have any advice and companionship about my work. When I get really well </a:t>
            </a:r>
            <a:r>
              <a:rPr lang="en-GB" sz="2200" b="0" i="0" dirty="0">
                <a:solidFill>
                  <a:srgbClr val="FFC000"/>
                </a:solidFill>
                <a:effectLst/>
                <a:latin typeface="Palatino Linotype" panose="02040502050505030304" pitchFamily="18" charset="0"/>
              </a:rPr>
              <a:t>John says </a:t>
            </a:r>
            <a:r>
              <a:rPr lang="en-GB" sz="2200" b="0" i="0" dirty="0">
                <a:solidFill>
                  <a:schemeClr val="bg1"/>
                </a:solidFill>
                <a:effectLst/>
                <a:latin typeface="Palatino Linotype" panose="02040502050505030304" pitchFamily="18" charset="0"/>
              </a:rPr>
              <a:t>we will ask Cousin Henry and Julia down for a long visit; but </a:t>
            </a:r>
            <a:r>
              <a:rPr lang="en-GB" sz="2200" b="0" i="0" dirty="0">
                <a:solidFill>
                  <a:srgbClr val="FFC000"/>
                </a:solidFill>
                <a:effectLst/>
                <a:latin typeface="Palatino Linotype" panose="02040502050505030304" pitchFamily="18" charset="0"/>
              </a:rPr>
              <a:t>he says </a:t>
            </a:r>
            <a:r>
              <a:rPr lang="en-GB" sz="2200" b="0" i="0" dirty="0">
                <a:solidFill>
                  <a:schemeClr val="bg1"/>
                </a:solidFill>
                <a:effectLst/>
                <a:latin typeface="Palatino Linotype" panose="02040502050505030304" pitchFamily="18" charset="0"/>
              </a:rPr>
              <a:t>he would as soon put fire-works in my pillow-case as to let me have those stimulating people about now.</a:t>
            </a:r>
          </a:p>
          <a:p>
            <a:pPr marL="118872" indent="0" algn="just">
              <a:spcAft>
                <a:spcPts val="200"/>
              </a:spcAft>
              <a:buNone/>
            </a:pPr>
            <a:r>
              <a:rPr lang="en-GB" sz="2200" b="0" i="0" dirty="0">
                <a:solidFill>
                  <a:schemeClr val="bg1"/>
                </a:solidFill>
                <a:effectLst/>
                <a:latin typeface="Palatino Linotype" panose="02040502050505030304" pitchFamily="18" charset="0"/>
              </a:rPr>
              <a:t>I wish I could get well faster.</a:t>
            </a:r>
          </a:p>
          <a:p>
            <a:pPr marL="118872" indent="0" algn="just">
              <a:spcAft>
                <a:spcPts val="200"/>
              </a:spcAft>
              <a:buNone/>
            </a:pPr>
            <a:r>
              <a:rPr lang="en-GB" sz="2200" b="0" i="0" dirty="0">
                <a:solidFill>
                  <a:schemeClr val="bg1"/>
                </a:solidFill>
                <a:effectLst/>
                <a:latin typeface="Palatino Linotype" panose="02040502050505030304" pitchFamily="18" charset="0"/>
              </a:rPr>
              <a:t>But I must not think about that. This paper looks to me as if it </a:t>
            </a:r>
            <a:r>
              <a:rPr lang="en-GB" sz="2200" b="0" i="1" dirty="0">
                <a:solidFill>
                  <a:schemeClr val="bg1"/>
                </a:solidFill>
                <a:effectLst/>
                <a:latin typeface="Palatino Linotype" panose="02040502050505030304" pitchFamily="18" charset="0"/>
              </a:rPr>
              <a:t>knew</a:t>
            </a:r>
            <a:r>
              <a:rPr lang="en-GB" sz="2200" b="0" i="0" dirty="0">
                <a:solidFill>
                  <a:schemeClr val="bg1"/>
                </a:solidFill>
                <a:effectLst/>
                <a:latin typeface="Palatino Linotype" panose="02040502050505030304" pitchFamily="18" charset="0"/>
              </a:rPr>
              <a:t> what a vicious influence it had!</a:t>
            </a:r>
          </a:p>
          <a:p>
            <a:pPr marL="118872" indent="0" algn="just">
              <a:spcAft>
                <a:spcPts val="200"/>
              </a:spcAft>
              <a:buNone/>
            </a:pPr>
            <a:r>
              <a:rPr lang="en-GB" sz="2200" b="0" i="0" dirty="0">
                <a:solidFill>
                  <a:srgbClr val="FFC000"/>
                </a:solidFill>
                <a:effectLst/>
                <a:latin typeface="Palatino Linotype" panose="02040502050505030304" pitchFamily="18" charset="0"/>
              </a:rPr>
              <a:t>There is a recurrent spot where the pattern lolls like a broken neck and two bulbous eyes stare at you upside-down.</a:t>
            </a:r>
          </a:p>
          <a:p>
            <a:pPr marL="118872" indent="0" algn="just">
              <a:spcAft>
                <a:spcPts val="200"/>
              </a:spcAft>
              <a:buNone/>
            </a:pPr>
            <a:r>
              <a:rPr lang="en-GB" sz="2200" b="0" i="0" dirty="0">
                <a:solidFill>
                  <a:srgbClr val="FFC000"/>
                </a:solidFill>
                <a:effectLst/>
                <a:latin typeface="Palatino Linotype" panose="02040502050505030304" pitchFamily="18" charset="0"/>
              </a:rPr>
              <a:t>I get positively angry with the impertinence of it and the everlastingness. Up and down and sideways they crawl, and those absurd, unblinking eyes are everywhere. There is one place where two breadths didn’t match, and the eyes go all up and down the line, one a little higher than the other.</a:t>
            </a:r>
          </a:p>
          <a:p>
            <a:pPr marL="118872" indent="0">
              <a:buNone/>
            </a:pPr>
            <a:endParaRPr lang="en-GB" dirty="0">
              <a:solidFill>
                <a:schemeClr val="bg1"/>
              </a:solidFill>
            </a:endParaRPr>
          </a:p>
        </p:txBody>
      </p:sp>
      <p:sp>
        <p:nvSpPr>
          <p:cNvPr id="5" name="TextBox 4">
            <a:extLst>
              <a:ext uri="{FF2B5EF4-FFF2-40B4-BE49-F238E27FC236}">
                <a16:creationId xmlns:a16="http://schemas.microsoft.com/office/drawing/2014/main" id="{CC6DA21D-43C1-4D00-989B-7438CE04B976}"/>
              </a:ext>
            </a:extLst>
          </p:cNvPr>
          <p:cNvSpPr txBox="1"/>
          <p:nvPr/>
        </p:nvSpPr>
        <p:spPr>
          <a:xfrm>
            <a:off x="7104112" y="2492896"/>
            <a:ext cx="6094324" cy="523220"/>
          </a:xfrm>
          <a:prstGeom prst="rect">
            <a:avLst/>
          </a:prstGeom>
          <a:noFill/>
        </p:spPr>
        <p:txBody>
          <a:bodyPr wrap="square">
            <a:spAutoFit/>
          </a:bodyPr>
          <a:lstStyle/>
          <a:p>
            <a:r>
              <a:rPr lang="en-GB" sz="2800" b="1" dirty="0">
                <a:ln>
                  <a:solidFill>
                    <a:srgbClr val="FFC000"/>
                  </a:solidFill>
                </a:ln>
                <a:solidFill>
                  <a:srgbClr val="FFC000"/>
                </a:solidFill>
                <a:latin typeface="+mj-lt"/>
                <a:ea typeface="+mj-ea"/>
                <a:cs typeface="+mj-cs"/>
              </a:rPr>
              <a:t>Yellow wallpaper ex 1</a:t>
            </a:r>
            <a:endParaRPr lang="en-GB" sz="2800" dirty="0"/>
          </a:p>
        </p:txBody>
      </p:sp>
    </p:spTree>
    <p:extLst>
      <p:ext uri="{BB962C8B-B14F-4D97-AF65-F5344CB8AC3E}">
        <p14:creationId xmlns:p14="http://schemas.microsoft.com/office/powerpoint/2010/main" val="822068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3CA998-A3AF-4D9C-8401-4573228670EF}"/>
              </a:ext>
            </a:extLst>
          </p:cNvPr>
          <p:cNvSpPr>
            <a:spLocks noGrp="1"/>
          </p:cNvSpPr>
          <p:nvPr>
            <p:ph idx="1"/>
          </p:nvPr>
        </p:nvSpPr>
        <p:spPr>
          <a:xfrm>
            <a:off x="296988" y="116632"/>
            <a:ext cx="11631660" cy="6624736"/>
          </a:xfrm>
        </p:spPr>
        <p:txBody>
          <a:bodyPr>
            <a:noAutofit/>
          </a:bodyPr>
          <a:lstStyle/>
          <a:p>
            <a:pPr marL="118872" indent="0" algn="just">
              <a:buNone/>
            </a:pPr>
            <a:r>
              <a:rPr lang="en-GB" sz="2000" b="0" i="0" dirty="0">
                <a:solidFill>
                  <a:schemeClr val="bg1"/>
                </a:solidFill>
                <a:effectLst/>
              </a:rPr>
              <a:t>In this damp weather it is awful. I wake up in the night and find it hanging over me.</a:t>
            </a:r>
          </a:p>
          <a:p>
            <a:pPr marL="118872" indent="0" algn="just">
              <a:buNone/>
            </a:pPr>
            <a:r>
              <a:rPr lang="en-GB" sz="2000" b="0" i="0" dirty="0">
                <a:solidFill>
                  <a:schemeClr val="bg1"/>
                </a:solidFill>
                <a:effectLst/>
              </a:rPr>
              <a:t>It used to disturb me at first. </a:t>
            </a:r>
            <a:r>
              <a:rPr lang="en-GB" sz="2000" b="0" i="0" dirty="0">
                <a:solidFill>
                  <a:srgbClr val="FFC000"/>
                </a:solidFill>
                <a:effectLst/>
              </a:rPr>
              <a:t>I thought seriously of burning the house—to reach the smell.</a:t>
            </a:r>
          </a:p>
          <a:p>
            <a:pPr marL="118872" indent="0" algn="just">
              <a:buNone/>
            </a:pPr>
            <a:r>
              <a:rPr lang="en-GB" sz="2000" b="0" i="0" dirty="0">
                <a:solidFill>
                  <a:schemeClr val="bg1"/>
                </a:solidFill>
                <a:effectLst/>
              </a:rPr>
              <a:t>But now I am used to it. The only thing I can think of that it is like is the </a:t>
            </a:r>
            <a:r>
              <a:rPr lang="en-GB" sz="2000" b="0" i="1" dirty="0" err="1">
                <a:solidFill>
                  <a:schemeClr val="bg1"/>
                </a:solidFill>
                <a:effectLst/>
              </a:rPr>
              <a:t>color</a:t>
            </a:r>
            <a:r>
              <a:rPr lang="en-GB" sz="2000" b="0" i="0" dirty="0">
                <a:solidFill>
                  <a:schemeClr val="bg1"/>
                </a:solidFill>
                <a:effectLst/>
              </a:rPr>
              <a:t> of the paper! A yellow smell.</a:t>
            </a:r>
          </a:p>
          <a:p>
            <a:pPr marL="118872" indent="0" algn="just">
              <a:buNone/>
            </a:pPr>
            <a:r>
              <a:rPr lang="en-GB" sz="2000" b="0" i="0" dirty="0">
                <a:solidFill>
                  <a:schemeClr val="bg1"/>
                </a:solidFill>
                <a:effectLst/>
              </a:rPr>
              <a:t>There is a very funny mark on this wall, low down, near the mopboard. A streak that runs round the room. It goes behind every piece of furniture, except the bed, a long, straight, even </a:t>
            </a:r>
            <a:r>
              <a:rPr lang="en-GB" sz="2000" b="0" i="1" dirty="0">
                <a:solidFill>
                  <a:schemeClr val="bg1"/>
                </a:solidFill>
                <a:effectLst/>
              </a:rPr>
              <a:t>smooch</a:t>
            </a:r>
            <a:r>
              <a:rPr lang="en-GB" sz="2000" b="0" i="0" dirty="0">
                <a:solidFill>
                  <a:schemeClr val="bg1"/>
                </a:solidFill>
                <a:effectLst/>
              </a:rPr>
              <a:t>, as if it had been rubbed over and over.</a:t>
            </a:r>
          </a:p>
          <a:p>
            <a:pPr marL="118872" indent="0" algn="just">
              <a:buNone/>
            </a:pPr>
            <a:r>
              <a:rPr lang="en-GB" sz="2000" b="0" i="0" dirty="0">
                <a:solidFill>
                  <a:schemeClr val="bg1"/>
                </a:solidFill>
                <a:effectLst/>
              </a:rPr>
              <a:t>I wonder </a:t>
            </a:r>
            <a:r>
              <a:rPr lang="en-GB" sz="2000" dirty="0">
                <a:solidFill>
                  <a:schemeClr val="bg1"/>
                </a:solidFill>
              </a:rPr>
              <a:t>how it was done and who did it, and what they did it for. </a:t>
            </a:r>
            <a:r>
              <a:rPr lang="en-GB" sz="2000" b="0" i="0" dirty="0">
                <a:solidFill>
                  <a:schemeClr val="bg1"/>
                </a:solidFill>
                <a:effectLst/>
              </a:rPr>
              <a:t>Round and round and round—round and round and round—it makes me dizzy!</a:t>
            </a:r>
          </a:p>
          <a:p>
            <a:pPr marL="118872" indent="0" algn="just">
              <a:buNone/>
            </a:pPr>
            <a:r>
              <a:rPr lang="en-GB" sz="2000" b="0" i="0" dirty="0">
                <a:solidFill>
                  <a:schemeClr val="bg1"/>
                </a:solidFill>
                <a:effectLst/>
              </a:rPr>
              <a:t>I really have discovered something at last.</a:t>
            </a:r>
          </a:p>
          <a:p>
            <a:pPr marL="118872" indent="0" algn="just">
              <a:buNone/>
            </a:pPr>
            <a:r>
              <a:rPr lang="en-GB" sz="2000" b="0" i="0" dirty="0">
                <a:solidFill>
                  <a:schemeClr val="bg1"/>
                </a:solidFill>
                <a:effectLst/>
              </a:rPr>
              <a:t>Through watching so much at night, when it changes so, I have finally found out.</a:t>
            </a:r>
          </a:p>
          <a:p>
            <a:pPr marL="118872" indent="0" algn="just">
              <a:buNone/>
            </a:pPr>
            <a:r>
              <a:rPr lang="en-GB" sz="2000" b="0" i="0" dirty="0">
                <a:solidFill>
                  <a:schemeClr val="bg1"/>
                </a:solidFill>
                <a:effectLst/>
              </a:rPr>
              <a:t>The front pattern </a:t>
            </a:r>
            <a:r>
              <a:rPr lang="en-GB" sz="2000" b="0" i="1" dirty="0">
                <a:solidFill>
                  <a:schemeClr val="bg1"/>
                </a:solidFill>
                <a:effectLst/>
              </a:rPr>
              <a:t>does</a:t>
            </a:r>
            <a:r>
              <a:rPr lang="en-GB" sz="2000" b="0" i="0" dirty="0">
                <a:solidFill>
                  <a:schemeClr val="bg1"/>
                </a:solidFill>
                <a:effectLst/>
              </a:rPr>
              <a:t> move—and no wonder! The woman behind shakes it!</a:t>
            </a:r>
          </a:p>
          <a:p>
            <a:pPr marL="118872" indent="0" algn="just">
              <a:buNone/>
            </a:pPr>
            <a:r>
              <a:rPr lang="en-GB" sz="2000" b="0" i="0" dirty="0">
                <a:solidFill>
                  <a:schemeClr val="bg1"/>
                </a:solidFill>
                <a:effectLst/>
              </a:rPr>
              <a:t>Sometimes I think there are a great many women behind, and sometimes only one, and she crawls around fast, and her crawling shakes it all over.</a:t>
            </a:r>
          </a:p>
          <a:p>
            <a:pPr marL="118872" indent="0" algn="just">
              <a:buNone/>
            </a:pPr>
            <a:r>
              <a:rPr lang="en-GB" sz="2000" b="0" i="0" dirty="0">
                <a:solidFill>
                  <a:schemeClr val="bg1"/>
                </a:solidFill>
                <a:effectLst/>
              </a:rPr>
              <a:t>Then in the very bright spots she keeps still, and in the very shady spots she just takes hold of the bars and shakes them hard.</a:t>
            </a:r>
          </a:p>
          <a:p>
            <a:pPr marL="118872" indent="0" algn="just">
              <a:buNone/>
            </a:pPr>
            <a:r>
              <a:rPr lang="en-GB" sz="2000" b="0" i="0" dirty="0">
                <a:solidFill>
                  <a:schemeClr val="bg1"/>
                </a:solidFill>
                <a:effectLst/>
              </a:rPr>
              <a:t>And she is all the time trying to climb through. </a:t>
            </a:r>
            <a:r>
              <a:rPr lang="en-GB" sz="2000" b="0" i="0" dirty="0">
                <a:solidFill>
                  <a:srgbClr val="FFC000"/>
                </a:solidFill>
                <a:effectLst/>
              </a:rPr>
              <a:t>But nobody could climb through that pattern—it strangles so; I think that is why it has so many heads.</a:t>
            </a:r>
          </a:p>
          <a:p>
            <a:pPr marL="118872" indent="0" algn="just">
              <a:buNone/>
            </a:pPr>
            <a:r>
              <a:rPr lang="en-GB" sz="2000" b="0" i="0" dirty="0">
                <a:solidFill>
                  <a:srgbClr val="FFC000"/>
                </a:solidFill>
                <a:effectLst/>
              </a:rPr>
              <a:t>They get through, and then the pattern strangles them off and turns them upside-down, and makes their eyes white!</a:t>
            </a:r>
          </a:p>
          <a:p>
            <a:pPr marL="118872" indent="0" algn="just">
              <a:buNone/>
            </a:pPr>
            <a:r>
              <a:rPr lang="en-GB" sz="2000" b="0" i="0" dirty="0">
                <a:solidFill>
                  <a:srgbClr val="FFC000"/>
                </a:solidFill>
                <a:effectLst/>
              </a:rPr>
              <a:t>If those heads were covered or taken off it would not be half so bad</a:t>
            </a:r>
            <a:r>
              <a:rPr lang="en-GB" sz="2000" b="0" i="0" dirty="0">
                <a:solidFill>
                  <a:schemeClr val="bg1"/>
                </a:solidFill>
                <a:effectLst/>
              </a:rPr>
              <a:t>.</a:t>
            </a:r>
          </a:p>
          <a:p>
            <a:endParaRPr lang="en-GB" sz="2000" dirty="0"/>
          </a:p>
          <a:p>
            <a:endParaRPr lang="en-GB" sz="2000" dirty="0"/>
          </a:p>
        </p:txBody>
      </p:sp>
      <p:sp>
        <p:nvSpPr>
          <p:cNvPr id="5" name="TextBox 4">
            <a:extLst>
              <a:ext uri="{FF2B5EF4-FFF2-40B4-BE49-F238E27FC236}">
                <a16:creationId xmlns:a16="http://schemas.microsoft.com/office/drawing/2014/main" id="{BEBAF7A7-0AE0-48C8-823D-79DDAED1B301}"/>
              </a:ext>
            </a:extLst>
          </p:cNvPr>
          <p:cNvSpPr txBox="1"/>
          <p:nvPr/>
        </p:nvSpPr>
        <p:spPr>
          <a:xfrm>
            <a:off x="7104112" y="2708920"/>
            <a:ext cx="4680520" cy="523220"/>
          </a:xfrm>
          <a:prstGeom prst="rect">
            <a:avLst/>
          </a:prstGeom>
          <a:noFill/>
        </p:spPr>
        <p:txBody>
          <a:bodyPr wrap="square">
            <a:spAutoFit/>
          </a:bodyPr>
          <a:lstStyle/>
          <a:p>
            <a:r>
              <a:rPr lang="en-GB" sz="2800" b="1" dirty="0">
                <a:ln>
                  <a:solidFill>
                    <a:srgbClr val="FFC000"/>
                  </a:solidFill>
                </a:ln>
                <a:solidFill>
                  <a:srgbClr val="FFC000"/>
                </a:solidFill>
                <a:latin typeface="+mj-lt"/>
                <a:ea typeface="+mj-ea"/>
                <a:cs typeface="+mj-cs"/>
              </a:rPr>
              <a:t>Yellow wallpaper ex 2</a:t>
            </a:r>
            <a:endParaRPr lang="en-GB" sz="2800" dirty="0"/>
          </a:p>
        </p:txBody>
      </p:sp>
    </p:spTree>
    <p:extLst>
      <p:ext uri="{BB962C8B-B14F-4D97-AF65-F5344CB8AC3E}">
        <p14:creationId xmlns:p14="http://schemas.microsoft.com/office/powerpoint/2010/main" val="849331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9AACFC-1B01-4FD0-B229-A3C09BE390DD}"/>
              </a:ext>
            </a:extLst>
          </p:cNvPr>
          <p:cNvSpPr>
            <a:spLocks noGrp="1"/>
          </p:cNvSpPr>
          <p:nvPr>
            <p:ph idx="1"/>
          </p:nvPr>
        </p:nvSpPr>
        <p:spPr>
          <a:xfrm>
            <a:off x="295212" y="188640"/>
            <a:ext cx="11463064" cy="6741368"/>
          </a:xfrm>
        </p:spPr>
        <p:txBody>
          <a:bodyPr>
            <a:normAutofit fontScale="92500" lnSpcReduction="20000"/>
          </a:bodyPr>
          <a:lstStyle/>
          <a:p>
            <a:pPr marL="118872" indent="0">
              <a:lnSpc>
                <a:spcPct val="110000"/>
              </a:lnSpc>
              <a:buNone/>
            </a:pPr>
            <a:r>
              <a:rPr lang="en-GB" sz="2100" dirty="0">
                <a:solidFill>
                  <a:schemeClr val="bg1"/>
                </a:solidFill>
              </a:rPr>
              <a:t>I </a:t>
            </a:r>
            <a:r>
              <a:rPr lang="en-GB" sz="2200" dirty="0">
                <a:solidFill>
                  <a:schemeClr val="bg1"/>
                </a:solidFill>
              </a:rPr>
              <a:t>quite enjoy the room, now it is bare again.</a:t>
            </a:r>
          </a:p>
          <a:p>
            <a:pPr marL="118872" indent="0">
              <a:lnSpc>
                <a:spcPct val="110000"/>
              </a:lnSpc>
              <a:buNone/>
            </a:pPr>
            <a:r>
              <a:rPr lang="en-GB" sz="2200" dirty="0">
                <a:solidFill>
                  <a:srgbClr val="FFC000"/>
                </a:solidFill>
              </a:rPr>
              <a:t>How those children did tear about here!</a:t>
            </a:r>
          </a:p>
          <a:p>
            <a:pPr marL="118872" indent="0">
              <a:lnSpc>
                <a:spcPct val="110000"/>
              </a:lnSpc>
              <a:buNone/>
            </a:pPr>
            <a:r>
              <a:rPr lang="en-GB" sz="2200" dirty="0">
                <a:solidFill>
                  <a:srgbClr val="FFC000"/>
                </a:solidFill>
              </a:rPr>
              <a:t>This bedstead is fairly gnawed!</a:t>
            </a:r>
          </a:p>
          <a:p>
            <a:pPr marL="118872" indent="0">
              <a:lnSpc>
                <a:spcPct val="110000"/>
              </a:lnSpc>
              <a:buNone/>
            </a:pPr>
            <a:r>
              <a:rPr lang="en-GB" sz="2200" dirty="0">
                <a:solidFill>
                  <a:schemeClr val="bg1"/>
                </a:solidFill>
              </a:rPr>
              <a:t>I must get to work.</a:t>
            </a:r>
          </a:p>
          <a:p>
            <a:pPr marL="118872" indent="0">
              <a:lnSpc>
                <a:spcPct val="110000"/>
              </a:lnSpc>
              <a:buNone/>
            </a:pPr>
            <a:r>
              <a:rPr lang="en-GB" sz="2200" dirty="0">
                <a:solidFill>
                  <a:schemeClr val="bg1"/>
                </a:solidFill>
              </a:rPr>
              <a:t>I have locked the door and thrown the key down into the front path.</a:t>
            </a:r>
          </a:p>
          <a:p>
            <a:pPr marL="118872" indent="0">
              <a:lnSpc>
                <a:spcPct val="110000"/>
              </a:lnSpc>
              <a:buNone/>
            </a:pPr>
            <a:r>
              <a:rPr lang="en-GB" sz="2200" dirty="0">
                <a:solidFill>
                  <a:schemeClr val="bg1"/>
                </a:solidFill>
              </a:rPr>
              <a:t>I don’t want to go out, and I don’t want to have anybody come in, till John comes.</a:t>
            </a:r>
          </a:p>
          <a:p>
            <a:pPr marL="118872" indent="0">
              <a:lnSpc>
                <a:spcPct val="110000"/>
              </a:lnSpc>
              <a:buNone/>
            </a:pPr>
            <a:r>
              <a:rPr lang="en-GB" sz="2200" dirty="0">
                <a:solidFill>
                  <a:schemeClr val="bg1"/>
                </a:solidFill>
              </a:rPr>
              <a:t>I want to astonish him.</a:t>
            </a:r>
          </a:p>
          <a:p>
            <a:pPr marL="118872" indent="0">
              <a:lnSpc>
                <a:spcPct val="110000"/>
              </a:lnSpc>
              <a:buNone/>
            </a:pPr>
            <a:r>
              <a:rPr lang="en-GB" sz="2200" dirty="0">
                <a:solidFill>
                  <a:schemeClr val="bg1"/>
                </a:solidFill>
              </a:rPr>
              <a:t>I’ve got a rope up here that even Jennie did not find. If that woman does get out, and tries to get away, I can tie her!</a:t>
            </a:r>
          </a:p>
          <a:p>
            <a:pPr marL="118872" indent="0">
              <a:lnSpc>
                <a:spcPct val="110000"/>
              </a:lnSpc>
              <a:buNone/>
            </a:pPr>
            <a:r>
              <a:rPr lang="en-GB" sz="2200" dirty="0">
                <a:solidFill>
                  <a:schemeClr val="bg1"/>
                </a:solidFill>
              </a:rPr>
              <a:t>But I forgot I could not reach far without anything to stand on!</a:t>
            </a:r>
          </a:p>
          <a:p>
            <a:pPr marL="118872" indent="0">
              <a:lnSpc>
                <a:spcPct val="110000"/>
              </a:lnSpc>
              <a:buNone/>
            </a:pPr>
            <a:r>
              <a:rPr lang="en-GB" sz="2200" dirty="0">
                <a:solidFill>
                  <a:schemeClr val="bg1"/>
                </a:solidFill>
              </a:rPr>
              <a:t>This bed will not move!</a:t>
            </a:r>
          </a:p>
          <a:p>
            <a:pPr marL="118872" indent="0">
              <a:lnSpc>
                <a:spcPct val="110000"/>
              </a:lnSpc>
              <a:buNone/>
            </a:pPr>
            <a:r>
              <a:rPr lang="en-GB" sz="2200" dirty="0">
                <a:solidFill>
                  <a:schemeClr val="bg1"/>
                </a:solidFill>
              </a:rPr>
              <a:t>I tried to lift and push it until I was lame, and then </a:t>
            </a:r>
            <a:r>
              <a:rPr lang="en-GB" sz="2200" dirty="0">
                <a:solidFill>
                  <a:srgbClr val="FFC000"/>
                </a:solidFill>
              </a:rPr>
              <a:t>I got so angry I bit off a little piece at one corner—but it hurt my teeth.</a:t>
            </a:r>
          </a:p>
          <a:p>
            <a:pPr marL="118872" indent="0">
              <a:lnSpc>
                <a:spcPct val="110000"/>
              </a:lnSpc>
              <a:buNone/>
            </a:pPr>
            <a:r>
              <a:rPr lang="en-GB" sz="2200" dirty="0">
                <a:solidFill>
                  <a:schemeClr val="bg1"/>
                </a:solidFill>
              </a:rPr>
              <a:t>Then </a:t>
            </a:r>
            <a:r>
              <a:rPr lang="en-GB" sz="2200" dirty="0">
                <a:solidFill>
                  <a:srgbClr val="FFC000"/>
                </a:solidFill>
              </a:rPr>
              <a:t>I peeled off all the paper I could reach standing on the floor. It sticks horribly and the pattern just enjoys it! All those strangled heads and bulbous eyes and waddling fungus growths just shriek with derision!</a:t>
            </a:r>
          </a:p>
          <a:p>
            <a:pPr marL="118872" indent="0">
              <a:lnSpc>
                <a:spcPct val="110000"/>
              </a:lnSpc>
              <a:buNone/>
            </a:pPr>
            <a:r>
              <a:rPr lang="en-GB" sz="2200" dirty="0">
                <a:solidFill>
                  <a:srgbClr val="FFC000"/>
                </a:solidFill>
              </a:rPr>
              <a:t>I am getting angry enough to do something desperate. To jump out of the window would be admirable exercise, but the bars are too strong even to try.</a:t>
            </a:r>
          </a:p>
          <a:p>
            <a:pPr marL="118872" indent="0">
              <a:lnSpc>
                <a:spcPct val="110000"/>
              </a:lnSpc>
              <a:buNone/>
            </a:pPr>
            <a:r>
              <a:rPr lang="en-GB" sz="2200" dirty="0">
                <a:solidFill>
                  <a:srgbClr val="FFC000"/>
                </a:solidFill>
              </a:rPr>
              <a:t>Besides I wouldn’t do it. Of course not. I know well enough that a step like that is improper and might be misconstrued.</a:t>
            </a:r>
          </a:p>
          <a:p>
            <a:pPr marL="118872" indent="0">
              <a:lnSpc>
                <a:spcPct val="110000"/>
              </a:lnSpc>
              <a:buNone/>
            </a:pPr>
            <a:r>
              <a:rPr lang="en-GB" sz="2200" dirty="0">
                <a:solidFill>
                  <a:schemeClr val="bg1"/>
                </a:solidFill>
              </a:rPr>
              <a:t>I don’t like to look out of the windows even—there are so many of those creeping women, and they creep so fast.</a:t>
            </a:r>
          </a:p>
          <a:p>
            <a:pPr marL="118872" indent="0">
              <a:lnSpc>
                <a:spcPct val="110000"/>
              </a:lnSpc>
              <a:buNone/>
            </a:pPr>
            <a:r>
              <a:rPr lang="en-GB" sz="2200" dirty="0">
                <a:solidFill>
                  <a:schemeClr val="bg1"/>
                </a:solidFill>
              </a:rPr>
              <a:t>I wonder if they all come out of that wallpaper as I did?</a:t>
            </a:r>
          </a:p>
          <a:p>
            <a:pPr marL="118872" indent="0">
              <a:buNone/>
            </a:pPr>
            <a:endParaRPr lang="en-GB" sz="1100" dirty="0">
              <a:solidFill>
                <a:schemeClr val="bg1"/>
              </a:solidFill>
            </a:endParaRPr>
          </a:p>
        </p:txBody>
      </p:sp>
      <p:sp>
        <p:nvSpPr>
          <p:cNvPr id="5" name="TextBox 4">
            <a:extLst>
              <a:ext uri="{FF2B5EF4-FFF2-40B4-BE49-F238E27FC236}">
                <a16:creationId xmlns:a16="http://schemas.microsoft.com/office/drawing/2014/main" id="{095EE8B9-AFF7-4BB0-B999-40CF8E3EDF7D}"/>
              </a:ext>
            </a:extLst>
          </p:cNvPr>
          <p:cNvSpPr txBox="1"/>
          <p:nvPr/>
        </p:nvSpPr>
        <p:spPr>
          <a:xfrm>
            <a:off x="7032104" y="332656"/>
            <a:ext cx="4726172" cy="523220"/>
          </a:xfrm>
          <a:prstGeom prst="rect">
            <a:avLst/>
          </a:prstGeom>
          <a:noFill/>
        </p:spPr>
        <p:txBody>
          <a:bodyPr wrap="square">
            <a:spAutoFit/>
          </a:bodyPr>
          <a:lstStyle/>
          <a:p>
            <a:r>
              <a:rPr lang="en-GB" sz="2800" b="1" dirty="0">
                <a:ln>
                  <a:solidFill>
                    <a:srgbClr val="FFC000"/>
                  </a:solidFill>
                </a:ln>
                <a:solidFill>
                  <a:srgbClr val="FFC000"/>
                </a:solidFill>
                <a:latin typeface="+mj-lt"/>
                <a:ea typeface="+mj-ea"/>
                <a:cs typeface="+mj-cs"/>
              </a:rPr>
              <a:t>Yellow wallpaper ex 3</a:t>
            </a:r>
            <a:endParaRPr lang="en-GB" sz="2800" dirty="0"/>
          </a:p>
        </p:txBody>
      </p:sp>
    </p:spTree>
    <p:extLst>
      <p:ext uri="{BB962C8B-B14F-4D97-AF65-F5344CB8AC3E}">
        <p14:creationId xmlns:p14="http://schemas.microsoft.com/office/powerpoint/2010/main" val="2957951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072C0-85A4-4F12-80F3-7A350E7C7183}"/>
              </a:ext>
            </a:extLst>
          </p:cNvPr>
          <p:cNvSpPr>
            <a:spLocks noGrp="1"/>
          </p:cNvSpPr>
          <p:nvPr>
            <p:ph idx="1"/>
          </p:nvPr>
        </p:nvSpPr>
        <p:spPr>
          <a:xfrm>
            <a:off x="407368" y="404664"/>
            <a:ext cx="10585176" cy="3456383"/>
          </a:xfrm>
        </p:spPr>
        <p:txBody>
          <a:bodyPr>
            <a:normAutofit fontScale="70000" lnSpcReduction="20000"/>
          </a:bodyPr>
          <a:lstStyle/>
          <a:p>
            <a:pPr marL="118872" indent="0">
              <a:lnSpc>
                <a:spcPct val="120000"/>
              </a:lnSpc>
              <a:buNone/>
            </a:pPr>
            <a:r>
              <a:rPr lang="en-GB" dirty="0">
                <a:solidFill>
                  <a:schemeClr val="bg1"/>
                </a:solidFill>
              </a:rPr>
              <a:t>Not loyalty but confidence was the resource that women writers drew from the possession of their own tradition. And it was a confidence that until very recently could come from no other source. </a:t>
            </a:r>
            <a:r>
              <a:rPr lang="en-GB" dirty="0">
                <a:solidFill>
                  <a:schemeClr val="accent1">
                    <a:lumMod val="40000"/>
                    <a:lumOff val="60000"/>
                  </a:schemeClr>
                </a:solidFill>
              </a:rPr>
              <a:t>Male writers have </a:t>
            </a:r>
            <a:r>
              <a:rPr lang="en-GB" dirty="0">
                <a:solidFill>
                  <a:srgbClr val="FFC000"/>
                </a:solidFill>
              </a:rPr>
              <a:t>always</a:t>
            </a:r>
            <a:r>
              <a:rPr lang="en-GB" dirty="0">
                <a:solidFill>
                  <a:schemeClr val="accent1">
                    <a:lumMod val="40000"/>
                    <a:lumOff val="60000"/>
                  </a:schemeClr>
                </a:solidFill>
              </a:rPr>
              <a:t> been able to study their craft in university or coffeehouse, group themselves into movements or coteries, search out predecessors for guidance or patronage, collaborate or fight with their contemporaries. </a:t>
            </a:r>
            <a:r>
              <a:rPr lang="en-GB" dirty="0">
                <a:solidFill>
                  <a:schemeClr val="bg1"/>
                </a:solidFill>
              </a:rPr>
              <a:t>But women through most of the nineteenth century were barred from the universities, isolated in their own homes, chaperoned in travel, painfully restricted in friendship. </a:t>
            </a:r>
          </a:p>
          <a:p>
            <a:pPr marL="118872" indent="0">
              <a:buNone/>
            </a:pPr>
            <a:endParaRPr lang="en-GB" dirty="0">
              <a:solidFill>
                <a:schemeClr val="bg1"/>
              </a:solidFill>
            </a:endParaRPr>
          </a:p>
          <a:p>
            <a:pPr marL="411480" lvl="1" indent="0">
              <a:buNone/>
            </a:pPr>
            <a:r>
              <a:rPr lang="en-GB" dirty="0">
                <a:solidFill>
                  <a:schemeClr val="bg1"/>
                </a:solidFill>
              </a:rPr>
              <a:t>Ellen Moers, </a:t>
            </a:r>
            <a:r>
              <a:rPr lang="en-GB" i="1" dirty="0">
                <a:solidFill>
                  <a:schemeClr val="bg1"/>
                </a:solidFill>
              </a:rPr>
              <a:t>Literary Women, </a:t>
            </a:r>
            <a:r>
              <a:rPr lang="en-GB" dirty="0">
                <a:solidFill>
                  <a:schemeClr val="bg1"/>
                </a:solidFill>
              </a:rPr>
              <a:t>London: W.H. Allen, </a:t>
            </a:r>
            <a:r>
              <a:rPr lang="en-GB" dirty="0">
                <a:solidFill>
                  <a:srgbClr val="FFC000"/>
                </a:solidFill>
              </a:rPr>
              <a:t>1977, </a:t>
            </a:r>
            <a:r>
              <a:rPr lang="en-GB" dirty="0">
                <a:solidFill>
                  <a:schemeClr val="bg1"/>
                </a:solidFill>
              </a:rPr>
              <a:t>p.43</a:t>
            </a:r>
          </a:p>
        </p:txBody>
      </p:sp>
      <p:sp>
        <p:nvSpPr>
          <p:cNvPr id="5" name="TextBox 4">
            <a:extLst>
              <a:ext uri="{FF2B5EF4-FFF2-40B4-BE49-F238E27FC236}">
                <a16:creationId xmlns:a16="http://schemas.microsoft.com/office/drawing/2014/main" id="{E47A9825-236A-4ECC-B1B6-3A02EC127435}"/>
              </a:ext>
            </a:extLst>
          </p:cNvPr>
          <p:cNvSpPr txBox="1"/>
          <p:nvPr/>
        </p:nvSpPr>
        <p:spPr>
          <a:xfrm>
            <a:off x="623392" y="4440181"/>
            <a:ext cx="10297144" cy="2000548"/>
          </a:xfrm>
          <a:prstGeom prst="rect">
            <a:avLst/>
          </a:prstGeom>
          <a:noFill/>
        </p:spPr>
        <p:txBody>
          <a:bodyPr wrap="square">
            <a:spAutoFit/>
          </a:bodyPr>
          <a:lstStyle/>
          <a:p>
            <a:r>
              <a:rPr lang="en-GB" sz="2200" dirty="0">
                <a:solidFill>
                  <a:schemeClr val="bg1"/>
                </a:solidFill>
              </a:rPr>
              <a:t>What emerges […] is the difficulty of making </a:t>
            </a:r>
            <a:r>
              <a:rPr lang="en-GB" sz="2200" dirty="0">
                <a:solidFill>
                  <a:schemeClr val="accent2"/>
                </a:solidFill>
              </a:rPr>
              <a:t>a woman’s tradition </a:t>
            </a:r>
            <a:r>
              <a:rPr lang="en-GB" sz="2200" dirty="0">
                <a:solidFill>
                  <a:schemeClr val="bg1"/>
                </a:solidFill>
              </a:rPr>
              <a:t>workable as a critical construct without either oversimplifying its components or losing sight of what is specific to women.</a:t>
            </a:r>
          </a:p>
          <a:p>
            <a:endParaRPr lang="en-GB" sz="2200" dirty="0">
              <a:solidFill>
                <a:schemeClr val="bg1"/>
              </a:solidFill>
            </a:endParaRPr>
          </a:p>
          <a:p>
            <a:r>
              <a:rPr lang="en-GB" dirty="0">
                <a:solidFill>
                  <a:schemeClr val="bg1">
                    <a:lumMod val="95000"/>
                  </a:schemeClr>
                </a:solidFill>
              </a:rPr>
              <a:t>Jan Montefiore, </a:t>
            </a:r>
            <a:r>
              <a:rPr lang="en-GB" i="1" dirty="0">
                <a:solidFill>
                  <a:schemeClr val="bg1">
                    <a:lumMod val="95000"/>
                  </a:schemeClr>
                </a:solidFill>
              </a:rPr>
              <a:t>Feminism and Poetry: Language, Experience, Identity in Women’s Writing</a:t>
            </a:r>
            <a:r>
              <a:rPr lang="en-GB" dirty="0">
                <a:solidFill>
                  <a:schemeClr val="bg1">
                    <a:lumMod val="95000"/>
                  </a:schemeClr>
                </a:solidFill>
              </a:rPr>
              <a:t>, rev. </a:t>
            </a:r>
            <a:r>
              <a:rPr lang="en-GB" dirty="0" err="1">
                <a:solidFill>
                  <a:schemeClr val="bg1">
                    <a:lumMod val="95000"/>
                  </a:schemeClr>
                </a:solidFill>
              </a:rPr>
              <a:t>edn</a:t>
            </a:r>
            <a:r>
              <a:rPr lang="en-GB" dirty="0">
                <a:solidFill>
                  <a:schemeClr val="bg1">
                    <a:lumMod val="95000"/>
                  </a:schemeClr>
                </a:solidFill>
              </a:rPr>
              <a:t> (London: Pandora, 2004), p. 56.</a:t>
            </a:r>
          </a:p>
        </p:txBody>
      </p:sp>
    </p:spTree>
    <p:extLst>
      <p:ext uri="{BB962C8B-B14F-4D97-AF65-F5344CB8AC3E}">
        <p14:creationId xmlns:p14="http://schemas.microsoft.com/office/powerpoint/2010/main" val="152342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C9EF75-E29E-467B-87FF-DCE5BF521E82}"/>
              </a:ext>
            </a:extLst>
          </p:cNvPr>
          <p:cNvSpPr>
            <a:spLocks noGrp="1"/>
          </p:cNvSpPr>
          <p:nvPr>
            <p:ph idx="1"/>
          </p:nvPr>
        </p:nvSpPr>
        <p:spPr>
          <a:xfrm>
            <a:off x="609600" y="1278451"/>
            <a:ext cx="10972800" cy="5579549"/>
          </a:xfrm>
        </p:spPr>
        <p:txBody>
          <a:bodyPr>
            <a:normAutofit/>
          </a:bodyPr>
          <a:lstStyle/>
          <a:p>
            <a:pPr marL="118872" indent="0">
              <a:buNone/>
            </a:pPr>
            <a:r>
              <a:rPr lang="en-GB" sz="20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She sat down next to a girl very much her own age who was reading </a:t>
            </a:r>
            <a:r>
              <a:rPr lang="en-GB" sz="2000" i="1"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Anna Lombard </a:t>
            </a:r>
            <a:r>
              <a:rPr lang="en-GB" sz="20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in a cheap, paper-covered edition, and the rain had tear-spattered the s. </a:t>
            </a:r>
            <a:r>
              <a:rPr lang="en-GB" sz="2000" dirty="0" err="1">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Rosabel</a:t>
            </a:r>
            <a:r>
              <a:rPr lang="en-GB" sz="20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 looked out of the windows; the street was blurred and misty, but </a:t>
            </a:r>
            <a:r>
              <a:rPr lang="en-GB" sz="2000" u="sng"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light striking on the panes turned their dullness to opal and silver, and the jewellers' shops seen through this, were fairy palaces</a:t>
            </a:r>
            <a:r>
              <a:rPr lang="en-GB" sz="20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 Her feet were horribly wet, and she knew the bottom of her skirt and petticoat would be coated with black, greasy mud. There was a sickening smell of warm humanity—it seemed to be oozing out of everybody in the 'bus—and everybody had the same expression, sitting so still, staring in front of them. </a:t>
            </a:r>
            <a:r>
              <a:rPr lang="en-GB" sz="2000" dirty="0">
                <a:solidFill>
                  <a:srgbClr val="FFC000"/>
                </a:solidFill>
                <a:effectLst/>
                <a:latin typeface="Palatino Linotype" panose="02040502050505030304" pitchFamily="18" charset="0"/>
                <a:ea typeface="Perpetua" panose="02020502060401020303" pitchFamily="18" charset="0"/>
                <a:cs typeface="Times New Roman" panose="02020603050405020304" pitchFamily="18" charset="0"/>
              </a:rPr>
              <a:t>How many times had she read these advertisements—“</a:t>
            </a:r>
            <a:r>
              <a:rPr lang="en-GB" sz="2000" dirty="0" err="1">
                <a:solidFill>
                  <a:srgbClr val="FFC000"/>
                </a:solidFill>
                <a:effectLst/>
                <a:latin typeface="Palatino Linotype" panose="02040502050505030304" pitchFamily="18" charset="0"/>
                <a:ea typeface="Perpetua" panose="02020502060401020303" pitchFamily="18" charset="0"/>
                <a:cs typeface="Times New Roman" panose="02020603050405020304" pitchFamily="18" charset="0"/>
              </a:rPr>
              <a:t>Sapolio</a:t>
            </a:r>
            <a:r>
              <a:rPr lang="en-GB" sz="2000" dirty="0">
                <a:solidFill>
                  <a:srgbClr val="FFC000"/>
                </a:solidFill>
                <a:effectLst/>
                <a:latin typeface="Palatino Linotype" panose="02040502050505030304" pitchFamily="18" charset="0"/>
                <a:ea typeface="Perpetua" panose="02020502060401020303" pitchFamily="18" charset="0"/>
                <a:cs typeface="Times New Roman" panose="02020603050405020304" pitchFamily="18" charset="0"/>
              </a:rPr>
              <a:t> Saves Time, Saves Labour”—“Heinz's Tomato Sauce”—</a:t>
            </a:r>
            <a:r>
              <a:rPr lang="en-GB" sz="20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and the inane, annoying dialogue between doctor and judge concerning the superlative merits of “</a:t>
            </a:r>
            <a:r>
              <a:rPr lang="en-GB" sz="2000" dirty="0" err="1">
                <a:solidFill>
                  <a:srgbClr val="FFC000"/>
                </a:solidFill>
                <a:effectLst/>
                <a:latin typeface="Palatino Linotype" panose="02040502050505030304" pitchFamily="18" charset="0"/>
                <a:ea typeface="Perpetua" panose="02020502060401020303" pitchFamily="18" charset="0"/>
                <a:cs typeface="Times New Roman" panose="02020603050405020304" pitchFamily="18" charset="0"/>
              </a:rPr>
              <a:t>Lamplough's</a:t>
            </a:r>
            <a:r>
              <a:rPr lang="en-GB" sz="2000" dirty="0">
                <a:solidFill>
                  <a:srgbClr val="FFC000"/>
                </a:solidFill>
                <a:effectLst/>
                <a:latin typeface="Palatino Linotype" panose="02040502050505030304" pitchFamily="18" charset="0"/>
                <a:ea typeface="Perpetua" panose="02020502060401020303" pitchFamily="18" charset="0"/>
                <a:cs typeface="Times New Roman" panose="02020603050405020304" pitchFamily="18" charset="0"/>
              </a:rPr>
              <a:t> Pyretic Sa</a:t>
            </a:r>
            <a:r>
              <a:rPr lang="en-GB" sz="20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line.” </a:t>
            </a:r>
            <a:r>
              <a:rPr lang="en-GB" sz="2000" dirty="0">
                <a:solidFill>
                  <a:schemeClr val="bg1"/>
                </a:solidFill>
                <a:latin typeface="Palatino Linotype" panose="02040502050505030304" pitchFamily="18" charset="0"/>
                <a:cs typeface="Times New Roman" panose="02020603050405020304" pitchFamily="18" charset="0"/>
              </a:rPr>
              <a:t>She glanced at the book which the girl read so earnestly, mouthing the words in a way that </a:t>
            </a:r>
            <a:r>
              <a:rPr lang="en-GB" sz="2000" dirty="0" err="1">
                <a:solidFill>
                  <a:schemeClr val="bg1"/>
                </a:solidFill>
                <a:latin typeface="Palatino Linotype" panose="02040502050505030304" pitchFamily="18" charset="0"/>
                <a:cs typeface="Times New Roman" panose="02020603050405020304" pitchFamily="18" charset="0"/>
              </a:rPr>
              <a:t>Rosabel</a:t>
            </a:r>
            <a:r>
              <a:rPr lang="en-GB" sz="2000" dirty="0">
                <a:solidFill>
                  <a:schemeClr val="bg1"/>
                </a:solidFill>
                <a:latin typeface="Palatino Linotype" panose="02040502050505030304" pitchFamily="18" charset="0"/>
                <a:cs typeface="Times New Roman" panose="02020603050405020304" pitchFamily="18" charset="0"/>
              </a:rPr>
              <a:t> detested, licking her first finger and thumb each time that she turned the page. She could not see very clearly; it was </a:t>
            </a:r>
            <a:r>
              <a:rPr lang="en-GB" sz="2000" dirty="0">
                <a:solidFill>
                  <a:srgbClr val="FFC000"/>
                </a:solidFill>
                <a:latin typeface="Palatino Linotype" panose="02040502050505030304" pitchFamily="18" charset="0"/>
                <a:cs typeface="Times New Roman" panose="02020603050405020304" pitchFamily="18" charset="0"/>
              </a:rPr>
              <a:t>something about a hot, voluptuous night, a band playing, and a girl with lovely, white shoulders</a:t>
            </a:r>
            <a:r>
              <a:rPr lang="en-GB" sz="2000" dirty="0">
                <a:solidFill>
                  <a:schemeClr val="bg1"/>
                </a:solidFill>
                <a:latin typeface="Palatino Linotype" panose="02040502050505030304" pitchFamily="18" charset="0"/>
                <a:cs typeface="Times New Roman" panose="02020603050405020304" pitchFamily="18" charset="0"/>
              </a:rPr>
              <a:t>. </a:t>
            </a:r>
            <a:r>
              <a:rPr lang="en-GB" sz="2000" dirty="0">
                <a:solidFill>
                  <a:srgbClr val="FFC000"/>
                </a:solidFill>
                <a:latin typeface="Palatino Linotype" panose="02040502050505030304" pitchFamily="18" charset="0"/>
                <a:cs typeface="Times New Roman" panose="02020603050405020304" pitchFamily="18" charset="0"/>
              </a:rPr>
              <a:t>Oh, Heavens! </a:t>
            </a:r>
            <a:r>
              <a:rPr lang="en-GB" sz="2000" dirty="0" err="1">
                <a:solidFill>
                  <a:srgbClr val="FFC000"/>
                </a:solidFill>
                <a:latin typeface="Palatino Linotype" panose="02040502050505030304" pitchFamily="18" charset="0"/>
                <a:cs typeface="Times New Roman" panose="02020603050405020304" pitchFamily="18" charset="0"/>
              </a:rPr>
              <a:t>Rosabel</a:t>
            </a:r>
            <a:r>
              <a:rPr lang="en-GB" sz="2000" dirty="0">
                <a:solidFill>
                  <a:srgbClr val="FFC000"/>
                </a:solidFill>
                <a:latin typeface="Palatino Linotype" panose="02040502050505030304" pitchFamily="18" charset="0"/>
                <a:cs typeface="Times New Roman" panose="02020603050405020304" pitchFamily="18" charset="0"/>
              </a:rPr>
              <a:t> stirred suddenly and unfastened the two top buttons of her coat … she felt almost stifled</a:t>
            </a:r>
            <a:r>
              <a:rPr lang="en-GB" sz="2000" dirty="0">
                <a:solidFill>
                  <a:schemeClr val="bg1"/>
                </a:solidFill>
                <a:latin typeface="Palatino Linotype" panose="02040502050505030304" pitchFamily="18" charset="0"/>
                <a:cs typeface="Times New Roman" panose="02020603050405020304" pitchFamily="18" charset="0"/>
              </a:rPr>
              <a:t>. Through her half-closed eyes the whole row of people on the opposite seat seemed to resolve into one fatuous, staring face. …</a:t>
            </a:r>
          </a:p>
          <a:p>
            <a:pPr marL="118872" indent="0">
              <a:buNone/>
            </a:pPr>
            <a:r>
              <a:rPr lang="en-GB" sz="2000" dirty="0">
                <a:solidFill>
                  <a:schemeClr val="bg1"/>
                </a:solidFill>
              </a:rPr>
              <a:t>			Katharine Mansfield,  ‘The Tiredness of </a:t>
            </a:r>
            <a:r>
              <a:rPr lang="en-GB" sz="2000" dirty="0" err="1">
                <a:solidFill>
                  <a:schemeClr val="bg1"/>
                </a:solidFill>
              </a:rPr>
              <a:t>Rosabel</a:t>
            </a:r>
            <a:r>
              <a:rPr lang="en-GB" sz="2000" dirty="0">
                <a:solidFill>
                  <a:schemeClr val="bg1"/>
                </a:solidFill>
              </a:rPr>
              <a:t>’</a:t>
            </a:r>
          </a:p>
        </p:txBody>
      </p:sp>
      <p:sp>
        <p:nvSpPr>
          <p:cNvPr id="5" name="TextBox 4">
            <a:extLst>
              <a:ext uri="{FF2B5EF4-FFF2-40B4-BE49-F238E27FC236}">
                <a16:creationId xmlns:a16="http://schemas.microsoft.com/office/drawing/2014/main" id="{B2B9AC74-4167-4EDB-B195-8A278ACF523B}"/>
              </a:ext>
            </a:extLst>
          </p:cNvPr>
          <p:cNvSpPr txBox="1"/>
          <p:nvPr/>
        </p:nvSpPr>
        <p:spPr>
          <a:xfrm>
            <a:off x="767408" y="155448"/>
            <a:ext cx="10657184" cy="954107"/>
          </a:xfrm>
          <a:prstGeom prst="rect">
            <a:avLst/>
          </a:prstGeom>
          <a:noFill/>
        </p:spPr>
        <p:txBody>
          <a:bodyPr wrap="square">
            <a:spAutoFit/>
          </a:bodyPr>
          <a:lstStyle/>
          <a:p>
            <a:r>
              <a:rPr lang="en-GB" sz="2800" b="1" dirty="0">
                <a:ln>
                  <a:solidFill>
                    <a:srgbClr val="FFC000"/>
                  </a:solidFill>
                </a:ln>
                <a:solidFill>
                  <a:srgbClr val="FFC000"/>
                </a:solidFill>
                <a:latin typeface="+mj-lt"/>
                <a:ea typeface="+mj-ea"/>
                <a:cs typeface="+mj-cs"/>
              </a:rPr>
              <a:t>Women &amp; stories: the fiction written about them and the fiction they write  </a:t>
            </a:r>
            <a:endParaRPr lang="en-GB" sz="2800" dirty="0"/>
          </a:p>
        </p:txBody>
      </p:sp>
    </p:spTree>
    <p:extLst>
      <p:ext uri="{BB962C8B-B14F-4D97-AF65-F5344CB8AC3E}">
        <p14:creationId xmlns:p14="http://schemas.microsoft.com/office/powerpoint/2010/main" val="3769931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E08168-090C-47C7-8BC5-84DF4998176F}"/>
              </a:ext>
            </a:extLst>
          </p:cNvPr>
          <p:cNvSpPr>
            <a:spLocks noGrp="1"/>
          </p:cNvSpPr>
          <p:nvPr>
            <p:ph idx="1"/>
          </p:nvPr>
        </p:nvSpPr>
        <p:spPr>
          <a:xfrm>
            <a:off x="407368" y="1772816"/>
            <a:ext cx="11377264" cy="4592216"/>
          </a:xfrm>
        </p:spPr>
        <p:txBody>
          <a:bodyPr>
            <a:normAutofit/>
          </a:bodyPr>
          <a:lstStyle/>
          <a:p>
            <a:pPr marL="118872" indent="0">
              <a:lnSpc>
                <a:spcPct val="107000"/>
              </a:lnSpc>
              <a:spcAft>
                <a:spcPts val="600"/>
              </a:spcAft>
              <a:buNone/>
            </a:pPr>
            <a:r>
              <a:rPr lang="en-GB" sz="2200" dirty="0">
                <a:solidFill>
                  <a:schemeClr val="bg1"/>
                </a:solidFill>
                <a:effectLst/>
                <a:ea typeface="Perpetua" panose="02020502060401020303" pitchFamily="18" charset="0"/>
                <a:cs typeface="Times New Roman" panose="02020603050405020304" pitchFamily="18" charset="0"/>
              </a:rPr>
              <a:t>The man leant over her as she made out the bill, then, as he counted the money into her hand—“</a:t>
            </a:r>
            <a:r>
              <a:rPr lang="en-GB" sz="2200" dirty="0">
                <a:solidFill>
                  <a:srgbClr val="FFC000"/>
                </a:solidFill>
                <a:effectLst/>
                <a:ea typeface="Perpetua" panose="02020502060401020303" pitchFamily="18" charset="0"/>
                <a:cs typeface="Times New Roman" panose="02020603050405020304" pitchFamily="18" charset="0"/>
              </a:rPr>
              <a:t>Ever been painted?” he said.</a:t>
            </a:r>
          </a:p>
          <a:p>
            <a:pPr marL="118872" indent="0">
              <a:lnSpc>
                <a:spcPct val="107000"/>
              </a:lnSpc>
              <a:spcAft>
                <a:spcPts val="600"/>
              </a:spcAft>
              <a:buNone/>
            </a:pPr>
            <a:r>
              <a:rPr lang="en-GB" sz="2200" dirty="0">
                <a:solidFill>
                  <a:srgbClr val="FFC000"/>
                </a:solidFill>
                <a:effectLst/>
                <a:ea typeface="Perpetua" panose="02020502060401020303" pitchFamily="18" charset="0"/>
                <a:cs typeface="Times New Roman" panose="02020603050405020304" pitchFamily="18" charset="0"/>
              </a:rPr>
              <a:t>“No,” said </a:t>
            </a:r>
            <a:r>
              <a:rPr lang="en-GB" sz="2200" dirty="0" err="1">
                <a:solidFill>
                  <a:srgbClr val="FFC000"/>
                </a:solidFill>
                <a:effectLst/>
                <a:ea typeface="Perpetua" panose="02020502060401020303" pitchFamily="18" charset="0"/>
                <a:cs typeface="Times New Roman" panose="02020603050405020304" pitchFamily="18" charset="0"/>
              </a:rPr>
              <a:t>Rosabel</a:t>
            </a:r>
            <a:r>
              <a:rPr lang="en-GB" sz="2200" dirty="0">
                <a:solidFill>
                  <a:srgbClr val="FFC000"/>
                </a:solidFill>
                <a:effectLst/>
                <a:ea typeface="Perpetua" panose="02020502060401020303" pitchFamily="18" charset="0"/>
                <a:cs typeface="Times New Roman" panose="02020603050405020304" pitchFamily="18" charset="0"/>
              </a:rPr>
              <a:t>, shortly, realising the swift change in his voice, the slight tinge of insolence, of familiarity.</a:t>
            </a:r>
          </a:p>
          <a:p>
            <a:pPr marL="118872" indent="0">
              <a:lnSpc>
                <a:spcPct val="107000"/>
              </a:lnSpc>
              <a:spcAft>
                <a:spcPts val="600"/>
              </a:spcAft>
              <a:buNone/>
            </a:pPr>
            <a:r>
              <a:rPr lang="en-GB" sz="2200" dirty="0">
                <a:solidFill>
                  <a:schemeClr val="bg1"/>
                </a:solidFill>
                <a:effectLst/>
                <a:ea typeface="Perpetua" panose="02020502060401020303" pitchFamily="18" charset="0"/>
                <a:cs typeface="Times New Roman" panose="02020603050405020304" pitchFamily="18" charset="0"/>
              </a:rPr>
              <a:t>“Oh, well you ought to be,” said Harry. </a:t>
            </a:r>
            <a:r>
              <a:rPr lang="en-GB" sz="2200" dirty="0">
                <a:solidFill>
                  <a:srgbClr val="FFC000"/>
                </a:solidFill>
                <a:effectLst/>
                <a:ea typeface="Perpetua" panose="02020502060401020303" pitchFamily="18" charset="0"/>
                <a:cs typeface="Times New Roman" panose="02020603050405020304" pitchFamily="18" charset="0"/>
              </a:rPr>
              <a:t>“You've got such a damned pretty little figure.”</a:t>
            </a:r>
          </a:p>
          <a:p>
            <a:pPr marL="118872" indent="0">
              <a:lnSpc>
                <a:spcPct val="107000"/>
              </a:lnSpc>
              <a:spcAft>
                <a:spcPts val="600"/>
              </a:spcAft>
              <a:buNone/>
            </a:pPr>
            <a:r>
              <a:rPr lang="en-GB" sz="2200" dirty="0" err="1">
                <a:solidFill>
                  <a:srgbClr val="FFC000"/>
                </a:solidFill>
                <a:effectLst/>
                <a:ea typeface="Perpetua" panose="02020502060401020303" pitchFamily="18" charset="0"/>
                <a:cs typeface="Times New Roman" panose="02020603050405020304" pitchFamily="18" charset="0"/>
              </a:rPr>
              <a:t>Rosabel</a:t>
            </a:r>
            <a:r>
              <a:rPr lang="en-GB" sz="2200" dirty="0">
                <a:solidFill>
                  <a:srgbClr val="FFC000"/>
                </a:solidFill>
                <a:effectLst/>
                <a:ea typeface="Perpetua" panose="02020502060401020303" pitchFamily="18" charset="0"/>
                <a:cs typeface="Times New Roman" panose="02020603050405020304" pitchFamily="18" charset="0"/>
              </a:rPr>
              <a:t> did not pay the slightest attention. How handsome he had been!</a:t>
            </a:r>
            <a:r>
              <a:rPr lang="en-GB" sz="2200" dirty="0">
                <a:solidFill>
                  <a:schemeClr val="bg1"/>
                </a:solidFill>
                <a:effectLst/>
                <a:ea typeface="Perpetua" panose="02020502060401020303" pitchFamily="18" charset="0"/>
                <a:cs typeface="Times New Roman" panose="02020603050405020304" pitchFamily="18" charset="0"/>
              </a:rPr>
              <a:t> She had thought of no one else all day; his face fascinated her; she could see clearly his fine, straight eyebrows, and his hair grew back from his forehead with just the slightest suspicion of crisp curl, his laughing, disdainful mouth. She saw again his slim hands counting the money into hers … </a:t>
            </a:r>
            <a:r>
              <a:rPr lang="en-GB" sz="2200" dirty="0" err="1">
                <a:solidFill>
                  <a:schemeClr val="bg1"/>
                </a:solidFill>
                <a:effectLst/>
                <a:ea typeface="Perpetua" panose="02020502060401020303" pitchFamily="18" charset="0"/>
                <a:cs typeface="Times New Roman" panose="02020603050405020304" pitchFamily="18" charset="0"/>
              </a:rPr>
              <a:t>Rosabel</a:t>
            </a:r>
            <a:r>
              <a:rPr lang="en-GB" sz="2200" dirty="0">
                <a:solidFill>
                  <a:schemeClr val="bg1"/>
                </a:solidFill>
                <a:effectLst/>
                <a:ea typeface="Perpetua" panose="02020502060401020303" pitchFamily="18" charset="0"/>
                <a:cs typeface="Times New Roman" panose="02020603050405020304" pitchFamily="18" charset="0"/>
              </a:rPr>
              <a:t> suddenly pushed the hair back from her face, her forehead was hot … if those slim hands could rest one moment … the luck of that girl!   </a:t>
            </a:r>
          </a:p>
        </p:txBody>
      </p:sp>
      <p:sp>
        <p:nvSpPr>
          <p:cNvPr id="5" name="TextBox 4">
            <a:extLst>
              <a:ext uri="{FF2B5EF4-FFF2-40B4-BE49-F238E27FC236}">
                <a16:creationId xmlns:a16="http://schemas.microsoft.com/office/drawing/2014/main" id="{518F3D33-A3AD-42D3-8108-4A3CE7FFC8B8}"/>
              </a:ext>
            </a:extLst>
          </p:cNvPr>
          <p:cNvSpPr txBox="1"/>
          <p:nvPr/>
        </p:nvSpPr>
        <p:spPr>
          <a:xfrm>
            <a:off x="551384" y="332656"/>
            <a:ext cx="10729192" cy="954107"/>
          </a:xfrm>
          <a:prstGeom prst="rect">
            <a:avLst/>
          </a:prstGeom>
          <a:noFill/>
        </p:spPr>
        <p:txBody>
          <a:bodyPr wrap="square">
            <a:spAutoFit/>
          </a:bodyPr>
          <a:lstStyle/>
          <a:p>
            <a:r>
              <a:rPr lang="en-GB" sz="2800" dirty="0">
                <a:solidFill>
                  <a:schemeClr val="bg1"/>
                </a:solidFill>
                <a:effectLst/>
                <a:latin typeface="+mj-lt"/>
                <a:ea typeface="Perpetua" panose="02020502060401020303" pitchFamily="18" charset="0"/>
                <a:cs typeface="Times New Roman" panose="02020603050405020304" pitchFamily="18" charset="0"/>
              </a:rPr>
              <a:t>presenting an image of the self as sexually attractive - focusing a sexual response</a:t>
            </a:r>
            <a:endParaRPr lang="en-GB" sz="2800" dirty="0">
              <a:latin typeface="+mj-lt"/>
            </a:endParaRPr>
          </a:p>
        </p:txBody>
      </p:sp>
    </p:spTree>
    <p:extLst>
      <p:ext uri="{BB962C8B-B14F-4D97-AF65-F5344CB8AC3E}">
        <p14:creationId xmlns:p14="http://schemas.microsoft.com/office/powerpoint/2010/main" val="3299040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659F09-480F-427E-9C40-8CC5F7CF4C2B}"/>
              </a:ext>
            </a:extLst>
          </p:cNvPr>
          <p:cNvSpPr>
            <a:spLocks noGrp="1"/>
          </p:cNvSpPr>
          <p:nvPr>
            <p:ph idx="1"/>
          </p:nvPr>
        </p:nvSpPr>
        <p:spPr>
          <a:xfrm>
            <a:off x="191344" y="188640"/>
            <a:ext cx="11737304" cy="6669360"/>
          </a:xfrm>
        </p:spPr>
        <p:txBody>
          <a:bodyPr>
            <a:normAutofit fontScale="92500" lnSpcReduction="10000"/>
          </a:bodyPr>
          <a:lstStyle/>
          <a:p>
            <a:pPr marL="118872" indent="0">
              <a:lnSpc>
                <a:spcPct val="107000"/>
              </a:lnSpc>
              <a:spcAft>
                <a:spcPts val="600"/>
              </a:spcAft>
              <a:buNone/>
            </a:pPr>
            <a:r>
              <a:rPr lang="en-GB" sz="23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a:t>
            </a:r>
            <a:r>
              <a:rPr lang="en-GB" sz="2300" dirty="0" err="1">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Rosabel</a:t>
            </a:r>
            <a:r>
              <a:rPr lang="en-GB" sz="23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 realised that her knees were getting stiff; she sat down on the floor and leant her head against the wall.) Oh, that lunch! </a:t>
            </a:r>
            <a:r>
              <a:rPr lang="en-GB" sz="2300" dirty="0">
                <a:solidFill>
                  <a:srgbClr val="FFC000"/>
                </a:solidFill>
                <a:effectLst/>
                <a:latin typeface="Palatino Linotype" panose="02040502050505030304" pitchFamily="18" charset="0"/>
                <a:ea typeface="Perpetua" panose="02020502060401020303" pitchFamily="18" charset="0"/>
                <a:cs typeface="Times New Roman" panose="02020603050405020304" pitchFamily="18" charset="0"/>
              </a:rPr>
              <a:t>The table covered with flowers, a band hidden behind a grove of palms playing music that fired her blood like wine—the soup, and oysters, and pigeons, and creamed potatoes, and champagne, of course, and afterwards coffee and cigarettes</a:t>
            </a:r>
            <a:r>
              <a:rPr lang="en-GB" sz="23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 She would lean over the table fingering her glass with one hand, talking with that charming gaiety which Harry so appreciated. Afterwards a matinee, something that gripped them both, and then tea at the “Cottage.”</a:t>
            </a:r>
            <a:endParaRPr lang="en-GB" sz="23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07000"/>
              </a:lnSpc>
              <a:spcAft>
                <a:spcPts val="600"/>
              </a:spcAft>
              <a:buNone/>
            </a:pPr>
            <a:r>
              <a:rPr lang="en-GB" sz="19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a:t>
            </a:r>
            <a:endParaRPr lang="en-GB" sz="19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lnSpc>
                <a:spcPct val="107000"/>
              </a:lnSpc>
              <a:spcAft>
                <a:spcPts val="600"/>
              </a:spcAft>
              <a:buNone/>
            </a:pPr>
            <a:r>
              <a:rPr lang="en-GB" sz="23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The fire had been lighted in her boudoir, the curtains drawn, there were a great pile of letters waiting her—invitations for the Opera, dinners, balls, a week-end on the river, a motor tour—she glanced through them listlessly as she went upstairs to dress. A fire in her bedroom, too, and her beautiful, shining dress spread on the bed—white tulle over silver, silver shoes, silver scarf, a little silver fan. </a:t>
            </a:r>
            <a:r>
              <a:rPr lang="en-GB" sz="2300" dirty="0" err="1">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Rosabel</a:t>
            </a:r>
            <a:r>
              <a:rPr lang="en-GB" sz="23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 knew that she was the most famous woman at the ball that night; men paid her homage, a foreign Prince desired to be presented to this English wonder. </a:t>
            </a:r>
            <a:r>
              <a:rPr lang="en-GB" sz="2300" dirty="0">
                <a:solidFill>
                  <a:srgbClr val="FFC000"/>
                </a:solidFill>
                <a:effectLst/>
                <a:latin typeface="Palatino Linotype" panose="02040502050505030304" pitchFamily="18" charset="0"/>
                <a:ea typeface="Perpetua" panose="02020502060401020303" pitchFamily="18" charset="0"/>
                <a:cs typeface="Times New Roman" panose="02020603050405020304" pitchFamily="18" charset="0"/>
              </a:rPr>
              <a:t>Yes, it was a voluptuous night, a band playing, and her lovely white shoulders. …</a:t>
            </a:r>
          </a:p>
          <a:p>
            <a:pPr marL="118872" indent="0">
              <a:lnSpc>
                <a:spcPct val="107000"/>
              </a:lnSpc>
              <a:spcAft>
                <a:spcPts val="600"/>
              </a:spcAft>
              <a:buNone/>
            </a:pPr>
            <a:r>
              <a:rPr lang="en-GB" sz="23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But </a:t>
            </a:r>
            <a:r>
              <a:rPr lang="en-GB" sz="2300" dirty="0">
                <a:solidFill>
                  <a:srgbClr val="FFC000"/>
                </a:solidFill>
                <a:effectLst/>
                <a:latin typeface="Palatino Linotype" panose="02040502050505030304" pitchFamily="18" charset="0"/>
                <a:ea typeface="Perpetua" panose="02020502060401020303" pitchFamily="18" charset="0"/>
                <a:cs typeface="Times New Roman" panose="02020603050405020304" pitchFamily="18" charset="0"/>
              </a:rPr>
              <a:t>she became very tired</a:t>
            </a:r>
            <a:r>
              <a:rPr lang="en-GB" sz="2300" dirty="0">
                <a:solidFill>
                  <a:schemeClr val="bg1"/>
                </a:solidFill>
                <a:effectLst/>
                <a:latin typeface="Palatino Linotype" panose="02040502050505030304" pitchFamily="18" charset="0"/>
                <a:ea typeface="Perpetua" panose="02020502060401020303" pitchFamily="18" charset="0"/>
                <a:cs typeface="Times New Roman" panose="02020603050405020304" pitchFamily="18" charset="0"/>
              </a:rPr>
              <a:t>. Harry took her home, and came in with her for just one moment. The fire was out in the drawing room, but the sleepy maid waited for her in her boudoir. She took off her cloak, dismissed the servant, and went over to the fireplace, and stood peeling off her gloves; the firelight shone on her hair, Harry came across the </a:t>
            </a:r>
            <a:r>
              <a:rPr lang="en-GB" sz="2300" dirty="0">
                <a:solidFill>
                  <a:schemeClr val="bg1"/>
                </a:solidFill>
                <a:latin typeface="Palatino Linotype" panose="02040502050505030304" pitchFamily="18" charset="0"/>
                <a:cs typeface="Times New Roman" panose="02020603050405020304" pitchFamily="18" charset="0"/>
              </a:rPr>
              <a:t>room and caught her in his arms—“</a:t>
            </a:r>
            <a:r>
              <a:rPr lang="en-GB" sz="2300" dirty="0" err="1">
                <a:solidFill>
                  <a:schemeClr val="bg1"/>
                </a:solidFill>
                <a:latin typeface="Palatino Linotype" panose="02040502050505030304" pitchFamily="18" charset="0"/>
                <a:cs typeface="Times New Roman" panose="02020603050405020304" pitchFamily="18" charset="0"/>
              </a:rPr>
              <a:t>Rosabel</a:t>
            </a:r>
            <a:r>
              <a:rPr lang="en-GB" sz="2300" dirty="0">
                <a:solidFill>
                  <a:schemeClr val="bg1"/>
                </a:solidFill>
                <a:latin typeface="Palatino Linotype" panose="02040502050505030304" pitchFamily="18" charset="0"/>
                <a:cs typeface="Times New Roman" panose="02020603050405020304" pitchFamily="18" charset="0"/>
              </a:rPr>
              <a:t>, </a:t>
            </a:r>
            <a:r>
              <a:rPr lang="en-GB" sz="2300" dirty="0" err="1">
                <a:solidFill>
                  <a:schemeClr val="bg1"/>
                </a:solidFill>
                <a:latin typeface="Palatino Linotype" panose="02040502050505030304" pitchFamily="18" charset="0"/>
                <a:cs typeface="Times New Roman" panose="02020603050405020304" pitchFamily="18" charset="0"/>
              </a:rPr>
              <a:t>Rosabel</a:t>
            </a:r>
            <a:r>
              <a:rPr lang="en-GB" sz="2300" dirty="0">
                <a:solidFill>
                  <a:schemeClr val="bg1"/>
                </a:solidFill>
                <a:latin typeface="Palatino Linotype" panose="02040502050505030304" pitchFamily="18" charset="0"/>
                <a:cs typeface="Times New Roman" panose="02020603050405020304" pitchFamily="18" charset="0"/>
              </a:rPr>
              <a:t>, </a:t>
            </a:r>
            <a:r>
              <a:rPr lang="en-GB" sz="2300" dirty="0" err="1">
                <a:solidFill>
                  <a:schemeClr val="bg1"/>
                </a:solidFill>
                <a:latin typeface="Palatino Linotype" panose="02040502050505030304" pitchFamily="18" charset="0"/>
                <a:cs typeface="Times New Roman" panose="02020603050405020304" pitchFamily="18" charset="0"/>
              </a:rPr>
              <a:t>Rosabel</a:t>
            </a:r>
            <a:r>
              <a:rPr lang="en-GB" sz="2300" dirty="0">
                <a:solidFill>
                  <a:schemeClr val="bg1"/>
                </a:solidFill>
                <a:latin typeface="Palatino Linotype" panose="02040502050505030304" pitchFamily="18" charset="0"/>
                <a:cs typeface="Times New Roman" panose="02020603050405020304" pitchFamily="18" charset="0"/>
              </a:rPr>
              <a:t>”… Oh, the haven of those arms, and </a:t>
            </a:r>
            <a:r>
              <a:rPr lang="en-GB" sz="2300" dirty="0">
                <a:solidFill>
                  <a:srgbClr val="FFC000"/>
                </a:solidFill>
                <a:latin typeface="Palatino Linotype" panose="02040502050505030304" pitchFamily="18" charset="0"/>
                <a:cs typeface="Times New Roman" panose="02020603050405020304" pitchFamily="18" charset="0"/>
              </a:rPr>
              <a:t>she was very tired</a:t>
            </a:r>
          </a:p>
        </p:txBody>
      </p:sp>
    </p:spTree>
    <p:extLst>
      <p:ext uri="{BB962C8B-B14F-4D97-AF65-F5344CB8AC3E}">
        <p14:creationId xmlns:p14="http://schemas.microsoft.com/office/powerpoint/2010/main" val="3159862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CC63C4-4538-4D54-8B36-A37C5BC4C259}"/>
              </a:ext>
            </a:extLst>
          </p:cNvPr>
          <p:cNvSpPr>
            <a:spLocks noGrp="1"/>
          </p:cNvSpPr>
          <p:nvPr>
            <p:ph idx="1"/>
          </p:nvPr>
        </p:nvSpPr>
        <p:spPr>
          <a:xfrm>
            <a:off x="767408" y="2132856"/>
            <a:ext cx="10369152" cy="3384376"/>
          </a:xfrm>
          <a:ln>
            <a:solidFill>
              <a:schemeClr val="accent2"/>
            </a:solidFill>
          </a:ln>
        </p:spPr>
        <p:txBody>
          <a:bodyPr>
            <a:normAutofit/>
          </a:bodyPr>
          <a:lstStyle/>
          <a:p>
            <a:pPr marL="118872" indent="0" algn="ctr">
              <a:buNone/>
            </a:pPr>
            <a:r>
              <a:rPr lang="en-GB" sz="4400" dirty="0">
                <a:solidFill>
                  <a:schemeClr val="bg1"/>
                </a:solidFill>
                <a:latin typeface="+mj-lt"/>
              </a:rPr>
              <a:t>DISCUSSION</a:t>
            </a:r>
          </a:p>
          <a:p>
            <a:pPr marL="118872" indent="0">
              <a:buNone/>
            </a:pPr>
            <a:endParaRPr lang="en-GB" sz="4400" dirty="0">
              <a:solidFill>
                <a:schemeClr val="bg1"/>
              </a:solidFill>
            </a:endParaRPr>
          </a:p>
          <a:p>
            <a:pPr marL="576072" indent="-457200">
              <a:buAutoNum type="arabicPeriod"/>
            </a:pPr>
            <a:r>
              <a:rPr lang="en-GB" sz="2400" dirty="0">
                <a:solidFill>
                  <a:schemeClr val="bg1"/>
                </a:solidFill>
              </a:rPr>
              <a:t>These are older stories – are they representing marginalised groups?</a:t>
            </a:r>
          </a:p>
          <a:p>
            <a:pPr marL="576072" indent="-457200">
              <a:buAutoNum type="arabicPeriod"/>
            </a:pPr>
            <a:r>
              <a:rPr lang="en-GB" sz="2400" dirty="0">
                <a:solidFill>
                  <a:schemeClr val="bg1"/>
                </a:solidFill>
              </a:rPr>
              <a:t>What – if any thing to they have in common?</a:t>
            </a:r>
          </a:p>
          <a:p>
            <a:pPr marL="576072" indent="-457200">
              <a:buAutoNum type="arabicPeriod"/>
            </a:pPr>
            <a:r>
              <a:rPr lang="en-GB" sz="2400" dirty="0">
                <a:solidFill>
                  <a:schemeClr val="bg1"/>
                </a:solidFill>
              </a:rPr>
              <a:t>Think of choices, spaces – how do these differ to those of </a:t>
            </a:r>
            <a:r>
              <a:rPr lang="en-GB" sz="2400" i="1" dirty="0">
                <a:solidFill>
                  <a:schemeClr val="bg1"/>
                </a:solidFill>
              </a:rPr>
              <a:t>Dubliners</a:t>
            </a:r>
            <a:r>
              <a:rPr lang="en-GB" sz="2400" dirty="0">
                <a:solidFill>
                  <a:schemeClr val="bg1"/>
                </a:solidFill>
              </a:rPr>
              <a:t> (for example) or other short stories we have looked at?</a:t>
            </a:r>
          </a:p>
          <a:p>
            <a:pPr marL="576072" indent="-457200">
              <a:buAutoNum type="arabicPeriod"/>
            </a:pPr>
            <a:endParaRPr lang="en-GB" sz="2400" dirty="0">
              <a:solidFill>
                <a:srgbClr val="FFC000"/>
              </a:solidFill>
            </a:endParaRPr>
          </a:p>
        </p:txBody>
      </p:sp>
    </p:spTree>
    <p:extLst>
      <p:ext uri="{BB962C8B-B14F-4D97-AF65-F5344CB8AC3E}">
        <p14:creationId xmlns:p14="http://schemas.microsoft.com/office/powerpoint/2010/main" val="2575114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BF280-875C-4406-AC84-CBFB4E0222FC}"/>
              </a:ext>
            </a:extLst>
          </p:cNvPr>
          <p:cNvSpPr>
            <a:spLocks noGrp="1"/>
          </p:cNvSpPr>
          <p:nvPr>
            <p:ph type="title"/>
          </p:nvPr>
        </p:nvSpPr>
        <p:spPr>
          <a:xfrm>
            <a:off x="609600" y="116632"/>
            <a:ext cx="10972800" cy="1800200"/>
          </a:xfrm>
        </p:spPr>
        <p:txBody>
          <a:bodyPr>
            <a:normAutofit/>
          </a:bodyPr>
          <a:lstStyle/>
          <a:p>
            <a:pPr algn="ctr"/>
            <a:r>
              <a:rPr lang="en-GB" sz="4800" dirty="0">
                <a:solidFill>
                  <a:schemeClr val="bg1">
                    <a:lumMod val="95000"/>
                  </a:schemeClr>
                </a:solidFill>
                <a:ea typeface="Times New Roman" panose="02020603050405020304" pitchFamily="18" charset="0"/>
                <a:cs typeface="Times New Roman" panose="02020603050405020304" pitchFamily="18" charset="0"/>
              </a:rPr>
              <a:t>Writing stories </a:t>
            </a:r>
            <a:br>
              <a:rPr lang="en-GB" sz="3200" dirty="0">
                <a:solidFill>
                  <a:srgbClr val="FFC000"/>
                </a:solidFill>
                <a:ea typeface="Times New Roman" panose="02020603050405020304" pitchFamily="18" charset="0"/>
                <a:cs typeface="Times New Roman" panose="02020603050405020304" pitchFamily="18" charset="0"/>
              </a:rPr>
            </a:br>
            <a:r>
              <a:rPr lang="en-GB" sz="2800" dirty="0">
                <a:solidFill>
                  <a:srgbClr val="FFC000"/>
                </a:solidFill>
                <a:ea typeface="Times New Roman" panose="02020603050405020304" pitchFamily="18" charset="0"/>
                <a:cs typeface="Times New Roman" panose="02020603050405020304" pitchFamily="18" charset="0"/>
              </a:rPr>
              <a:t>Margaret Atwood, ‘Happy Endings’  (1983)</a:t>
            </a:r>
            <a:endParaRPr lang="en-GB" sz="4000" dirty="0">
              <a:solidFill>
                <a:srgbClr val="FFC000"/>
              </a:solidFill>
            </a:endParaRPr>
          </a:p>
        </p:txBody>
      </p:sp>
      <p:sp>
        <p:nvSpPr>
          <p:cNvPr id="3" name="Content Placeholder 2">
            <a:extLst>
              <a:ext uri="{FF2B5EF4-FFF2-40B4-BE49-F238E27FC236}">
                <a16:creationId xmlns:a16="http://schemas.microsoft.com/office/drawing/2014/main" id="{788FE02B-3057-4CC9-959F-E5B82310F7E4}"/>
              </a:ext>
            </a:extLst>
          </p:cNvPr>
          <p:cNvSpPr>
            <a:spLocks noGrp="1"/>
          </p:cNvSpPr>
          <p:nvPr>
            <p:ph idx="1"/>
          </p:nvPr>
        </p:nvSpPr>
        <p:spPr>
          <a:xfrm>
            <a:off x="609600" y="2204864"/>
            <a:ext cx="10972800" cy="3814047"/>
          </a:xfrm>
        </p:spPr>
        <p:txBody>
          <a:bodyPr>
            <a:normAutofit/>
          </a:bodyPr>
          <a:lstStyle/>
          <a:p>
            <a:pPr marL="118872" indent="0">
              <a:buNone/>
            </a:pPr>
            <a:r>
              <a:rPr lang="en-GB" sz="2400" dirty="0">
                <a:solidFill>
                  <a:schemeClr val="bg1"/>
                </a:solidFill>
              </a:rPr>
              <a:t>John and Mary meet. What happens next? If you want a happy ending, try A. </a:t>
            </a:r>
          </a:p>
          <a:p>
            <a:pPr marL="118872" indent="0">
              <a:buNone/>
            </a:pPr>
            <a:endParaRPr lang="en-GB" sz="2400" dirty="0">
              <a:solidFill>
                <a:schemeClr val="bg1"/>
              </a:solidFill>
            </a:endParaRPr>
          </a:p>
          <a:p>
            <a:pPr marL="452438" indent="-334963">
              <a:buNone/>
            </a:pPr>
            <a:r>
              <a:rPr lang="en-GB" sz="2400" dirty="0">
                <a:solidFill>
                  <a:schemeClr val="bg1"/>
                </a:solidFill>
              </a:rPr>
              <a:t>A. John and Mary fall in love and get married. They both have worthwhile and remunerative jobs which they find stimulating and challenging. They buy a charming house. Real estate values go up. Eventually, when they can afford live-in help, they have two children, to whom they are devoted. The children turn out well. John and Mary have a stimulating and challenging sex life and worthwhile friends. They go on fun vacations together. They retire. They both have hobbies which they find stimulating and challenging. Eventually they die. This is the end of the story. </a:t>
            </a:r>
          </a:p>
        </p:txBody>
      </p:sp>
    </p:spTree>
    <p:extLst>
      <p:ext uri="{BB962C8B-B14F-4D97-AF65-F5344CB8AC3E}">
        <p14:creationId xmlns:p14="http://schemas.microsoft.com/office/powerpoint/2010/main" val="1578098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0CC084-6C0A-4B72-9855-8C025E0B59DB}"/>
              </a:ext>
            </a:extLst>
          </p:cNvPr>
          <p:cNvSpPr>
            <a:spLocks noGrp="1"/>
          </p:cNvSpPr>
          <p:nvPr>
            <p:ph idx="1"/>
          </p:nvPr>
        </p:nvSpPr>
        <p:spPr>
          <a:xfrm>
            <a:off x="544488" y="692696"/>
            <a:ext cx="11103024" cy="5924129"/>
          </a:xfrm>
        </p:spPr>
        <p:txBody>
          <a:bodyPr>
            <a:normAutofit fontScale="70000" lnSpcReduction="20000"/>
          </a:bodyPr>
          <a:lstStyle/>
          <a:p>
            <a:pPr marL="452438" indent="-363538">
              <a:buNone/>
            </a:pPr>
            <a:r>
              <a:rPr lang="en-GB" dirty="0">
                <a:solidFill>
                  <a:schemeClr val="bg1"/>
                </a:solidFill>
              </a:rPr>
              <a:t>F.  If you think this is all too bourgeois, make John a revolutionary and Mary a counterespionage agent and see how far that gets you. Remember, this is Canada. You’ll still end up with A, though in between you may get a lustful brawling saga of passionate involvement, a chronicle of our times, sort of. </a:t>
            </a:r>
          </a:p>
          <a:p>
            <a:pPr marL="604837" indent="-514350">
              <a:buAutoNum type="alphaUcPeriod" startAt="6"/>
            </a:pPr>
            <a:endParaRPr lang="en-GB" dirty="0">
              <a:solidFill>
                <a:schemeClr val="bg1"/>
              </a:solidFill>
            </a:endParaRPr>
          </a:p>
          <a:p>
            <a:pPr marL="604837" indent="-514350">
              <a:buAutoNum type="alphaUcPeriod" startAt="6"/>
            </a:pPr>
            <a:endParaRPr lang="en-GB" dirty="0">
              <a:solidFill>
                <a:schemeClr val="bg1"/>
              </a:solidFill>
            </a:endParaRPr>
          </a:p>
          <a:p>
            <a:pPr marL="361950" indent="-271463">
              <a:buNone/>
            </a:pPr>
            <a:r>
              <a:rPr lang="en-GB" dirty="0">
                <a:solidFill>
                  <a:schemeClr val="bg1"/>
                </a:solidFill>
              </a:rPr>
              <a:t>You'll have to face it, the endings are the same however you slice it. Don't be deluded by</a:t>
            </a:r>
          </a:p>
          <a:p>
            <a:pPr marL="361950" indent="-271463">
              <a:buNone/>
            </a:pPr>
            <a:r>
              <a:rPr lang="en-GB" dirty="0">
                <a:solidFill>
                  <a:schemeClr val="bg1"/>
                </a:solidFill>
              </a:rPr>
              <a:t>any other endings, they're all fake, either deliberately fake, with malicious intent to</a:t>
            </a:r>
          </a:p>
          <a:p>
            <a:pPr marL="361950" indent="-271463">
              <a:buNone/>
            </a:pPr>
            <a:r>
              <a:rPr lang="en-GB" dirty="0">
                <a:solidFill>
                  <a:schemeClr val="bg1"/>
                </a:solidFill>
              </a:rPr>
              <a:t>deceive, or just motivated by excessive optimism if not by downright sentimentality.</a:t>
            </a:r>
          </a:p>
          <a:p>
            <a:pPr marL="361950" indent="-271463">
              <a:buNone/>
            </a:pPr>
            <a:endParaRPr lang="en-GB" dirty="0">
              <a:solidFill>
                <a:schemeClr val="bg1"/>
              </a:solidFill>
            </a:endParaRPr>
          </a:p>
          <a:p>
            <a:pPr marL="361950" indent="-271463">
              <a:buNone/>
            </a:pPr>
            <a:r>
              <a:rPr lang="en-GB" dirty="0">
                <a:solidFill>
                  <a:schemeClr val="bg1"/>
                </a:solidFill>
              </a:rPr>
              <a:t>The only authentic ending is the one provided here:</a:t>
            </a:r>
          </a:p>
          <a:p>
            <a:pPr marL="361950" indent="-271463">
              <a:buNone/>
            </a:pPr>
            <a:endParaRPr lang="en-GB" dirty="0">
              <a:solidFill>
                <a:schemeClr val="bg1"/>
              </a:solidFill>
            </a:endParaRPr>
          </a:p>
          <a:p>
            <a:pPr marL="361950" indent="-271463">
              <a:buNone/>
            </a:pPr>
            <a:r>
              <a:rPr lang="en-GB" i="1" dirty="0">
                <a:solidFill>
                  <a:schemeClr val="bg1"/>
                </a:solidFill>
              </a:rPr>
              <a:t>		John and Mary die. John and Mary die. John and Mary die.</a:t>
            </a:r>
          </a:p>
          <a:p>
            <a:pPr marL="361950" indent="-271463">
              <a:buNone/>
            </a:pPr>
            <a:endParaRPr lang="en-GB" dirty="0">
              <a:solidFill>
                <a:schemeClr val="bg1"/>
              </a:solidFill>
            </a:endParaRPr>
          </a:p>
          <a:p>
            <a:pPr marL="361950" indent="-271463">
              <a:buNone/>
            </a:pPr>
            <a:r>
              <a:rPr lang="en-GB" dirty="0">
                <a:solidFill>
                  <a:schemeClr val="bg1"/>
                </a:solidFill>
              </a:rPr>
              <a:t>So much for endings. Beginnings are always more fun. True connoisseurs, however, are</a:t>
            </a:r>
          </a:p>
          <a:p>
            <a:pPr marL="361950" indent="-271463">
              <a:buNone/>
            </a:pPr>
            <a:r>
              <a:rPr lang="en-GB" dirty="0">
                <a:solidFill>
                  <a:schemeClr val="bg1"/>
                </a:solidFill>
              </a:rPr>
              <a:t>known to </a:t>
            </a:r>
            <a:r>
              <a:rPr lang="en-GB" dirty="0" err="1">
                <a:solidFill>
                  <a:schemeClr val="bg1"/>
                </a:solidFill>
              </a:rPr>
              <a:t>favor</a:t>
            </a:r>
            <a:r>
              <a:rPr lang="en-GB" dirty="0">
                <a:solidFill>
                  <a:schemeClr val="bg1"/>
                </a:solidFill>
              </a:rPr>
              <a:t> the stretch in between, since it's the hardest to do anything with.</a:t>
            </a:r>
          </a:p>
          <a:p>
            <a:pPr marL="361950" indent="-271463">
              <a:buNone/>
            </a:pPr>
            <a:endParaRPr lang="en-GB" dirty="0">
              <a:solidFill>
                <a:schemeClr val="bg1"/>
              </a:solidFill>
            </a:endParaRPr>
          </a:p>
          <a:p>
            <a:pPr marL="88900" indent="1588">
              <a:buNone/>
            </a:pPr>
            <a:r>
              <a:rPr lang="en-GB" dirty="0">
                <a:solidFill>
                  <a:srgbClr val="FFC000"/>
                </a:solidFill>
              </a:rPr>
              <a:t>That's about all that can be said for plots, which anyway are just one thing after another, a what and a what and a what.</a:t>
            </a:r>
          </a:p>
          <a:p>
            <a:pPr marL="361950" indent="-271463">
              <a:buNone/>
            </a:pPr>
            <a:endParaRPr lang="en-GB" dirty="0">
              <a:solidFill>
                <a:srgbClr val="FFC000"/>
              </a:solidFill>
            </a:endParaRPr>
          </a:p>
          <a:p>
            <a:pPr marL="361950" indent="-271463">
              <a:buNone/>
            </a:pPr>
            <a:r>
              <a:rPr lang="en-GB" dirty="0">
                <a:solidFill>
                  <a:srgbClr val="FFC000"/>
                </a:solidFill>
              </a:rPr>
              <a:t>Now try How and Why</a:t>
            </a:r>
          </a:p>
        </p:txBody>
      </p:sp>
    </p:spTree>
    <p:extLst>
      <p:ext uri="{BB962C8B-B14F-4D97-AF65-F5344CB8AC3E}">
        <p14:creationId xmlns:p14="http://schemas.microsoft.com/office/powerpoint/2010/main" val="490683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7A5A2-ED2E-49E7-9505-9DD31E503D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38ECC2-F03D-4794-B095-6FDAB13F06B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55859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6106C5-1DBE-4D7E-B036-D8660AB4E5BE}"/>
              </a:ext>
            </a:extLst>
          </p:cNvPr>
          <p:cNvSpPr>
            <a:spLocks noGrp="1"/>
          </p:cNvSpPr>
          <p:nvPr>
            <p:ph idx="1"/>
          </p:nvPr>
        </p:nvSpPr>
        <p:spPr>
          <a:xfrm>
            <a:off x="277507" y="548680"/>
            <a:ext cx="11636986" cy="5976664"/>
          </a:xfrm>
        </p:spPr>
        <p:txBody>
          <a:bodyPr>
            <a:noAutofit/>
          </a:bodyPr>
          <a:lstStyle/>
          <a:p>
            <a:pPr marL="118872" indent="0">
              <a:lnSpc>
                <a:spcPct val="120000"/>
              </a:lnSpc>
              <a:buNone/>
            </a:pPr>
            <a:r>
              <a:rPr lang="en-GB" sz="2100" dirty="0">
                <a:solidFill>
                  <a:schemeClr val="bg1"/>
                </a:solidFill>
              </a:rPr>
              <a:t>…From the other side of the car comes a short, stocky man. Hair is all over his head a foot long and hanging from his chin like a kinky mule tail. I hear Maggie suck in her breath. "</a:t>
            </a:r>
            <a:r>
              <a:rPr lang="en-GB" sz="2100" dirty="0" err="1">
                <a:solidFill>
                  <a:schemeClr val="bg1"/>
                </a:solidFill>
              </a:rPr>
              <a:t>Uhnnnh</a:t>
            </a:r>
            <a:r>
              <a:rPr lang="en-GB" sz="2100" dirty="0">
                <a:solidFill>
                  <a:schemeClr val="bg1"/>
                </a:solidFill>
              </a:rPr>
              <a:t>, " is what it sounds like. Like when you see the wriggling end of a snake just in front of your foot on the road. "</a:t>
            </a:r>
            <a:r>
              <a:rPr lang="en-GB" sz="2100" dirty="0" err="1">
                <a:solidFill>
                  <a:schemeClr val="bg1"/>
                </a:solidFill>
              </a:rPr>
              <a:t>Uhnnnh</a:t>
            </a:r>
            <a:r>
              <a:rPr lang="en-GB" sz="2100" dirty="0">
                <a:solidFill>
                  <a:schemeClr val="bg1"/>
                </a:solidFill>
              </a:rPr>
              <a:t>."</a:t>
            </a:r>
          </a:p>
          <a:p>
            <a:pPr marL="118872" indent="0">
              <a:lnSpc>
                <a:spcPct val="120000"/>
              </a:lnSpc>
              <a:buNone/>
            </a:pPr>
            <a:r>
              <a:rPr lang="en-GB" sz="2100" dirty="0">
                <a:solidFill>
                  <a:schemeClr val="bg1"/>
                </a:solidFill>
              </a:rPr>
              <a:t>Dee next. A dress down to the ground, in this hot weather. A dress so loud it hurts my eyes. There are yellows and oranges enough to throw back the light of the sun. I feel my whole face warming from the heat waves it throws out. Earrings gold, too, and hanging down to her shoulders. Bracelets dangling and making noises when she moves her arm up to shake the folds of the dress out of her armpits. The dress is loose and flows, and as she walks closer, I like it. I hear Maggie go "</a:t>
            </a:r>
            <a:r>
              <a:rPr lang="en-GB" sz="2100" dirty="0" err="1">
                <a:solidFill>
                  <a:schemeClr val="bg1"/>
                </a:solidFill>
              </a:rPr>
              <a:t>Uhnnnh</a:t>
            </a:r>
            <a:r>
              <a:rPr lang="en-GB" sz="2100" dirty="0">
                <a:solidFill>
                  <a:schemeClr val="bg1"/>
                </a:solidFill>
              </a:rPr>
              <a:t>" again. It is her sister's hair. It stands straight up like the wool on a sheep. It is black as night and around the edges are two long pigtails that rope about like small lizards disappearing behind her ears.</a:t>
            </a:r>
          </a:p>
          <a:p>
            <a:pPr marL="118872" indent="0">
              <a:lnSpc>
                <a:spcPct val="120000"/>
              </a:lnSpc>
              <a:buNone/>
            </a:pPr>
            <a:r>
              <a:rPr lang="en-GB" sz="2100" dirty="0">
                <a:solidFill>
                  <a:schemeClr val="bg1"/>
                </a:solidFill>
              </a:rPr>
              <a:t>"</a:t>
            </a:r>
            <a:r>
              <a:rPr lang="en-GB" sz="2100" dirty="0" err="1">
                <a:solidFill>
                  <a:schemeClr val="bg1"/>
                </a:solidFill>
              </a:rPr>
              <a:t>WasuzoTeano</a:t>
            </a:r>
            <a:r>
              <a:rPr lang="en-GB" sz="2100" dirty="0">
                <a:solidFill>
                  <a:schemeClr val="bg1"/>
                </a:solidFill>
              </a:rPr>
              <a:t>!" she says, coming on in that gliding way the dress makes her move. The short stocky fellow with the hair to his navel is all grinning and he follows up with "</a:t>
            </a:r>
            <a:r>
              <a:rPr lang="en-GB" sz="2100" dirty="0" err="1">
                <a:solidFill>
                  <a:schemeClr val="bg1"/>
                </a:solidFill>
              </a:rPr>
              <a:t>Asalamalakim</a:t>
            </a:r>
            <a:r>
              <a:rPr lang="en-GB" sz="2100" dirty="0">
                <a:solidFill>
                  <a:schemeClr val="bg1"/>
                </a:solidFill>
              </a:rPr>
              <a:t>, my mother and sister!" He moves to hug Maggie but she falls back, right up against the back of my chair. I feel her trembling there and when I look up I see the  perspiration falling off her chin</a:t>
            </a:r>
          </a:p>
        </p:txBody>
      </p:sp>
      <p:sp>
        <p:nvSpPr>
          <p:cNvPr id="4" name="Title 1">
            <a:extLst>
              <a:ext uri="{FF2B5EF4-FFF2-40B4-BE49-F238E27FC236}">
                <a16:creationId xmlns:a16="http://schemas.microsoft.com/office/drawing/2014/main" id="{E6CD0F9F-C6D3-4703-A415-DC4E64516B37}"/>
              </a:ext>
            </a:extLst>
          </p:cNvPr>
          <p:cNvSpPr>
            <a:spLocks noGrp="1"/>
          </p:cNvSpPr>
          <p:nvPr>
            <p:ph type="title"/>
          </p:nvPr>
        </p:nvSpPr>
        <p:spPr>
          <a:xfrm>
            <a:off x="634752" y="0"/>
            <a:ext cx="11005864" cy="692696"/>
          </a:xfrm>
        </p:spPr>
        <p:txBody>
          <a:bodyPr>
            <a:noAutofit/>
          </a:bodyPr>
          <a:lstStyle/>
          <a:p>
            <a:r>
              <a:rPr lang="en-GB" sz="3200" dirty="0">
                <a:solidFill>
                  <a:srgbClr val="FFC000"/>
                </a:solidFill>
              </a:rPr>
              <a:t>foremothers &amp; (manufactured) traditions </a:t>
            </a:r>
          </a:p>
        </p:txBody>
      </p:sp>
    </p:spTree>
    <p:extLst>
      <p:ext uri="{BB962C8B-B14F-4D97-AF65-F5344CB8AC3E}">
        <p14:creationId xmlns:p14="http://schemas.microsoft.com/office/powerpoint/2010/main" val="937087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578E8D-3D61-4F94-8D8C-D7D24C650193}"/>
              </a:ext>
            </a:extLst>
          </p:cNvPr>
          <p:cNvSpPr>
            <a:spLocks noGrp="1"/>
          </p:cNvSpPr>
          <p:nvPr>
            <p:ph idx="1"/>
          </p:nvPr>
        </p:nvSpPr>
        <p:spPr>
          <a:xfrm>
            <a:off x="609600" y="188640"/>
            <a:ext cx="10972800" cy="6480720"/>
          </a:xfrm>
        </p:spPr>
        <p:txBody>
          <a:bodyPr>
            <a:normAutofit fontScale="70000" lnSpcReduction="20000"/>
          </a:bodyPr>
          <a:lstStyle/>
          <a:p>
            <a:pPr marL="118872" indent="0">
              <a:lnSpc>
                <a:spcPct val="120000"/>
              </a:lnSpc>
              <a:buNone/>
            </a:pPr>
            <a:r>
              <a:rPr lang="en-GB" dirty="0">
                <a:solidFill>
                  <a:srgbClr val="FFC000"/>
                </a:solidFill>
              </a:rPr>
              <a:t>No, Mama," she says. "Not 'Dee,' Wangero </a:t>
            </a:r>
            <a:r>
              <a:rPr lang="en-GB" dirty="0" err="1">
                <a:solidFill>
                  <a:srgbClr val="FFC000"/>
                </a:solidFill>
              </a:rPr>
              <a:t>Leewanika</a:t>
            </a:r>
            <a:r>
              <a:rPr lang="en-GB" dirty="0">
                <a:solidFill>
                  <a:srgbClr val="FFC000"/>
                </a:solidFill>
              </a:rPr>
              <a:t> </a:t>
            </a:r>
            <a:r>
              <a:rPr lang="en-GB" dirty="0" err="1">
                <a:solidFill>
                  <a:srgbClr val="FFC000"/>
                </a:solidFill>
              </a:rPr>
              <a:t>Kemanjo</a:t>
            </a:r>
            <a:r>
              <a:rPr lang="en-GB" dirty="0">
                <a:solidFill>
                  <a:srgbClr val="FFC000"/>
                </a:solidFill>
              </a:rPr>
              <a:t>!"</a:t>
            </a:r>
          </a:p>
          <a:p>
            <a:pPr marL="118872" indent="0">
              <a:lnSpc>
                <a:spcPct val="120000"/>
              </a:lnSpc>
              <a:buNone/>
            </a:pPr>
            <a:r>
              <a:rPr lang="en-GB" dirty="0">
                <a:solidFill>
                  <a:srgbClr val="FFC000"/>
                </a:solidFill>
              </a:rPr>
              <a:t>"What happened to 'Dee'?" I wanted to know.</a:t>
            </a:r>
          </a:p>
          <a:p>
            <a:pPr marL="118872" indent="0">
              <a:lnSpc>
                <a:spcPct val="120000"/>
              </a:lnSpc>
              <a:buNone/>
            </a:pPr>
            <a:r>
              <a:rPr lang="en-GB" dirty="0">
                <a:solidFill>
                  <a:srgbClr val="FFC000"/>
                </a:solidFill>
              </a:rPr>
              <a:t>"She's dead," Wangero said. "I couldn't bear it any longer, being named after the people who oppress me."</a:t>
            </a:r>
          </a:p>
          <a:p>
            <a:pPr marL="118872" indent="0">
              <a:lnSpc>
                <a:spcPct val="120000"/>
              </a:lnSpc>
              <a:buNone/>
            </a:pPr>
            <a:r>
              <a:rPr lang="en-GB" dirty="0">
                <a:solidFill>
                  <a:schemeClr val="bg1"/>
                </a:solidFill>
              </a:rPr>
              <a:t>"You know as well as me </a:t>
            </a:r>
            <a:r>
              <a:rPr lang="en-GB" dirty="0">
                <a:solidFill>
                  <a:srgbClr val="FFC000"/>
                </a:solidFill>
              </a:rPr>
              <a:t>you was named after your aunt </a:t>
            </a:r>
            <a:r>
              <a:rPr lang="en-GB" dirty="0" err="1">
                <a:solidFill>
                  <a:srgbClr val="FFC000"/>
                </a:solidFill>
              </a:rPr>
              <a:t>Dicie</a:t>
            </a:r>
            <a:r>
              <a:rPr lang="en-GB" dirty="0">
                <a:solidFill>
                  <a:srgbClr val="FFC000"/>
                </a:solidFill>
              </a:rPr>
              <a:t>," I said. </a:t>
            </a:r>
            <a:r>
              <a:rPr lang="en-GB" dirty="0" err="1">
                <a:solidFill>
                  <a:srgbClr val="FFC000"/>
                </a:solidFill>
              </a:rPr>
              <a:t>Dicie</a:t>
            </a:r>
            <a:r>
              <a:rPr lang="en-GB" dirty="0">
                <a:solidFill>
                  <a:srgbClr val="FFC000"/>
                </a:solidFill>
              </a:rPr>
              <a:t> is my sister. She named Dee. We called her "Big Dee" after Dee was born.</a:t>
            </a:r>
          </a:p>
          <a:p>
            <a:pPr marL="118872" indent="0">
              <a:lnSpc>
                <a:spcPct val="120000"/>
              </a:lnSpc>
              <a:buNone/>
            </a:pPr>
            <a:r>
              <a:rPr lang="en-GB" dirty="0">
                <a:solidFill>
                  <a:srgbClr val="FFC000"/>
                </a:solidFill>
              </a:rPr>
              <a:t>"But who was she named after?" asked Wangero.</a:t>
            </a:r>
          </a:p>
          <a:p>
            <a:pPr marL="118872" indent="0">
              <a:lnSpc>
                <a:spcPct val="120000"/>
              </a:lnSpc>
              <a:buNone/>
            </a:pPr>
            <a:r>
              <a:rPr lang="en-GB" dirty="0">
                <a:solidFill>
                  <a:srgbClr val="FFC000"/>
                </a:solidFill>
              </a:rPr>
              <a:t>"I guess after Grandma Dee," I said.</a:t>
            </a:r>
          </a:p>
          <a:p>
            <a:pPr marL="118872" indent="0">
              <a:lnSpc>
                <a:spcPct val="120000"/>
              </a:lnSpc>
              <a:buNone/>
            </a:pPr>
            <a:r>
              <a:rPr lang="en-GB" dirty="0">
                <a:solidFill>
                  <a:srgbClr val="FFC000"/>
                </a:solidFill>
              </a:rPr>
              <a:t>"And who was she named after?" asked Wangero.</a:t>
            </a:r>
          </a:p>
          <a:p>
            <a:pPr marL="118872" indent="0">
              <a:lnSpc>
                <a:spcPct val="120000"/>
              </a:lnSpc>
              <a:buNone/>
            </a:pPr>
            <a:r>
              <a:rPr lang="en-GB" dirty="0">
                <a:solidFill>
                  <a:srgbClr val="FFC000"/>
                </a:solidFill>
              </a:rPr>
              <a:t>"Her mother," I said</a:t>
            </a:r>
            <a:r>
              <a:rPr lang="en-GB" dirty="0">
                <a:solidFill>
                  <a:schemeClr val="bg1"/>
                </a:solidFill>
              </a:rPr>
              <a:t>, and saw Wangero was getting tired. "That's about as far back as I can trace it," I said. Though, in fact, I probably could have carried it back beyond the Civil War through the branches.</a:t>
            </a:r>
          </a:p>
          <a:p>
            <a:pPr marL="118872" indent="0">
              <a:lnSpc>
                <a:spcPct val="120000"/>
              </a:lnSpc>
              <a:buNone/>
            </a:pPr>
            <a:r>
              <a:rPr lang="en-GB" dirty="0">
                <a:solidFill>
                  <a:schemeClr val="bg1"/>
                </a:solidFill>
              </a:rPr>
              <a:t>"Well," said </a:t>
            </a:r>
            <a:r>
              <a:rPr lang="en-GB" dirty="0" err="1">
                <a:solidFill>
                  <a:schemeClr val="bg1"/>
                </a:solidFill>
              </a:rPr>
              <a:t>Asalamalakim</a:t>
            </a:r>
            <a:r>
              <a:rPr lang="en-GB" dirty="0">
                <a:solidFill>
                  <a:schemeClr val="bg1"/>
                </a:solidFill>
              </a:rPr>
              <a:t>, "there you are."</a:t>
            </a:r>
          </a:p>
          <a:p>
            <a:pPr marL="118872" indent="0">
              <a:lnSpc>
                <a:spcPct val="120000"/>
              </a:lnSpc>
              <a:buNone/>
            </a:pPr>
            <a:r>
              <a:rPr lang="en-GB" dirty="0">
                <a:solidFill>
                  <a:schemeClr val="bg1"/>
                </a:solidFill>
              </a:rPr>
              <a:t>"</a:t>
            </a:r>
            <a:r>
              <a:rPr lang="en-GB" dirty="0" err="1">
                <a:solidFill>
                  <a:schemeClr val="bg1"/>
                </a:solidFill>
              </a:rPr>
              <a:t>Uhnnnh</a:t>
            </a:r>
            <a:r>
              <a:rPr lang="en-GB" dirty="0">
                <a:solidFill>
                  <a:schemeClr val="bg1"/>
                </a:solidFill>
              </a:rPr>
              <a:t>," I heard Maggie say.</a:t>
            </a:r>
          </a:p>
          <a:p>
            <a:pPr marL="118872" indent="0">
              <a:lnSpc>
                <a:spcPct val="120000"/>
              </a:lnSpc>
              <a:buNone/>
            </a:pPr>
            <a:r>
              <a:rPr lang="en-GB" dirty="0">
                <a:solidFill>
                  <a:schemeClr val="bg1"/>
                </a:solidFill>
              </a:rPr>
              <a:t>"There I was not," I said, "before '</a:t>
            </a:r>
            <a:r>
              <a:rPr lang="en-GB" dirty="0" err="1">
                <a:solidFill>
                  <a:schemeClr val="bg1"/>
                </a:solidFill>
              </a:rPr>
              <a:t>Dicie</a:t>
            </a:r>
            <a:r>
              <a:rPr lang="en-GB" dirty="0">
                <a:solidFill>
                  <a:schemeClr val="bg1"/>
                </a:solidFill>
              </a:rPr>
              <a:t>' cropped up in our family, so why should I try to trace it that far back?"</a:t>
            </a:r>
          </a:p>
          <a:p>
            <a:pPr marL="118872" indent="0">
              <a:lnSpc>
                <a:spcPct val="120000"/>
              </a:lnSpc>
              <a:buNone/>
            </a:pPr>
            <a:r>
              <a:rPr lang="en-GB" dirty="0">
                <a:solidFill>
                  <a:schemeClr val="bg1"/>
                </a:solidFill>
              </a:rPr>
              <a:t>He just stood there grinning, looking down on me like somebody inspecting a Model A car. Every once in a while he and Wangero sent eye signals over my head</a:t>
            </a:r>
          </a:p>
          <a:p>
            <a:pPr marL="118872" indent="0">
              <a:buNone/>
            </a:pPr>
            <a:endParaRPr lang="en-GB" dirty="0">
              <a:solidFill>
                <a:schemeClr val="bg1"/>
              </a:solidFill>
            </a:endParaRPr>
          </a:p>
        </p:txBody>
      </p:sp>
    </p:spTree>
    <p:extLst>
      <p:ext uri="{BB962C8B-B14F-4D97-AF65-F5344CB8AC3E}">
        <p14:creationId xmlns:p14="http://schemas.microsoft.com/office/powerpoint/2010/main" val="1117641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AF21AE-51B3-452C-87B9-F0696465C638}"/>
              </a:ext>
            </a:extLst>
          </p:cNvPr>
          <p:cNvSpPr>
            <a:spLocks noGrp="1"/>
          </p:cNvSpPr>
          <p:nvPr>
            <p:ph idx="1"/>
          </p:nvPr>
        </p:nvSpPr>
        <p:spPr>
          <a:xfrm>
            <a:off x="407368" y="260648"/>
            <a:ext cx="10972800" cy="6264696"/>
          </a:xfrm>
        </p:spPr>
        <p:txBody>
          <a:bodyPr>
            <a:noAutofit/>
          </a:bodyPr>
          <a:lstStyle/>
          <a:p>
            <a:pPr marL="118872" indent="0" fontAlgn="t">
              <a:lnSpc>
                <a:spcPct val="107000"/>
              </a:lnSpc>
              <a:spcAft>
                <a:spcPts val="600"/>
              </a:spcAft>
              <a:buNone/>
            </a:pPr>
            <a:r>
              <a:rPr lang="en-GB" sz="2100" dirty="0">
                <a:solidFill>
                  <a:schemeClr val="bg1"/>
                </a:solidFill>
                <a:effectLst/>
                <a:latin typeface="Palatino Linotype" panose="02040502050505030304" pitchFamily="18" charset="0"/>
                <a:ea typeface="Perpetua" panose="02020502060401020303" pitchFamily="18" charset="0"/>
                <a:cs typeface="Arial" panose="020B0604020202020204" pitchFamily="34" charset="0"/>
              </a:rPr>
              <a:t>That's not the point," said Wangero. "These are all pieces of dresses Grandma used to wear. She did all this stitching by hand. Imagine!" </a:t>
            </a:r>
            <a:r>
              <a:rPr lang="en-GB" sz="2100" dirty="0">
                <a:solidFill>
                  <a:srgbClr val="FFC000"/>
                </a:solidFill>
                <a:effectLst/>
                <a:latin typeface="Palatino Linotype" panose="02040502050505030304" pitchFamily="18" charset="0"/>
                <a:ea typeface="Perpetua" panose="02020502060401020303" pitchFamily="18" charset="0"/>
                <a:cs typeface="Arial" panose="020B0604020202020204" pitchFamily="34" charset="0"/>
              </a:rPr>
              <a:t>She held the quilts securely in her arms, stroking them.</a:t>
            </a:r>
          </a:p>
          <a:p>
            <a:pPr marL="118872" indent="0" fontAlgn="t">
              <a:lnSpc>
                <a:spcPct val="107000"/>
              </a:lnSpc>
              <a:spcAft>
                <a:spcPts val="600"/>
              </a:spcAft>
              <a:buNone/>
            </a:pPr>
            <a:r>
              <a:rPr lang="en-GB" sz="2100" dirty="0">
                <a:solidFill>
                  <a:srgbClr val="FFC000"/>
                </a:solidFill>
                <a:effectLst/>
                <a:latin typeface="Palatino Linotype" panose="02040502050505030304" pitchFamily="18" charset="0"/>
                <a:ea typeface="Perpetua" panose="02020502060401020303" pitchFamily="18" charset="0"/>
                <a:cs typeface="Arial" panose="020B0604020202020204" pitchFamily="34" charset="0"/>
              </a:rPr>
              <a:t>"Some of the pieces, like those lavender ones, come from old clothes her mother handed down to her," I said, moving up to touch the quilts. Dee (Wangero) moved back just enough so that I couldn't reach the quilts. They already belonged to her</a:t>
            </a:r>
            <a:r>
              <a:rPr lang="en-GB" sz="2100" dirty="0">
                <a:solidFill>
                  <a:schemeClr val="bg1"/>
                </a:solidFill>
                <a:effectLst/>
                <a:latin typeface="Palatino Linotype" panose="02040502050505030304" pitchFamily="18" charset="0"/>
                <a:ea typeface="Perpetua" panose="02020502060401020303" pitchFamily="18" charset="0"/>
                <a:cs typeface="Arial" panose="020B0604020202020204" pitchFamily="34" charset="0"/>
              </a:rPr>
              <a:t>.</a:t>
            </a:r>
          </a:p>
          <a:p>
            <a:pPr marL="118872" indent="0" fontAlgn="t">
              <a:lnSpc>
                <a:spcPct val="107000"/>
              </a:lnSpc>
              <a:spcAft>
                <a:spcPts val="600"/>
              </a:spcAft>
              <a:buNone/>
            </a:pPr>
            <a:r>
              <a:rPr lang="en-GB" sz="2100" dirty="0">
                <a:solidFill>
                  <a:schemeClr val="bg1"/>
                </a:solidFill>
                <a:effectLst/>
                <a:latin typeface="Palatino Linotype" panose="02040502050505030304" pitchFamily="18" charset="0"/>
                <a:ea typeface="Perpetua" panose="02020502060401020303" pitchFamily="18" charset="0"/>
                <a:cs typeface="Arial" panose="020B0604020202020204" pitchFamily="34" charset="0"/>
              </a:rPr>
              <a:t>"Imagine!" she breathed again, clutching them closely to her bosom.</a:t>
            </a:r>
          </a:p>
          <a:p>
            <a:pPr marL="118872" indent="0" fontAlgn="t">
              <a:lnSpc>
                <a:spcPct val="107000"/>
              </a:lnSpc>
              <a:spcAft>
                <a:spcPts val="600"/>
              </a:spcAft>
              <a:buNone/>
            </a:pPr>
            <a:r>
              <a:rPr lang="en-GB" sz="2100" dirty="0">
                <a:solidFill>
                  <a:schemeClr val="bg1"/>
                </a:solidFill>
                <a:effectLst/>
                <a:latin typeface="Palatino Linotype" panose="02040502050505030304" pitchFamily="18" charset="0"/>
                <a:ea typeface="Perpetua" panose="02020502060401020303" pitchFamily="18" charset="0"/>
                <a:cs typeface="Arial" panose="020B0604020202020204" pitchFamily="34" charset="0"/>
              </a:rPr>
              <a:t>"The truth is," I said, "I promised to give them quilts to Maggie, for when she marries John Thomas."</a:t>
            </a:r>
          </a:p>
          <a:p>
            <a:pPr marL="118872" indent="0" fontAlgn="t">
              <a:lnSpc>
                <a:spcPct val="107000"/>
              </a:lnSpc>
              <a:spcAft>
                <a:spcPts val="600"/>
              </a:spcAft>
              <a:buNone/>
            </a:pPr>
            <a:r>
              <a:rPr lang="en-GB" sz="2100" dirty="0">
                <a:solidFill>
                  <a:schemeClr val="bg1"/>
                </a:solidFill>
                <a:effectLst/>
                <a:latin typeface="Palatino Linotype" panose="02040502050505030304" pitchFamily="18" charset="0"/>
                <a:ea typeface="Perpetua" panose="02020502060401020303" pitchFamily="18" charset="0"/>
                <a:cs typeface="Arial" panose="020B0604020202020204" pitchFamily="34" charset="0"/>
              </a:rPr>
              <a:t>She gasped like a bee had stung her.</a:t>
            </a:r>
          </a:p>
          <a:p>
            <a:pPr marL="118872" indent="0" fontAlgn="t">
              <a:lnSpc>
                <a:spcPct val="107000"/>
              </a:lnSpc>
              <a:spcAft>
                <a:spcPts val="600"/>
              </a:spcAft>
              <a:buNone/>
            </a:pPr>
            <a:r>
              <a:rPr lang="en-GB" sz="2100" dirty="0">
                <a:solidFill>
                  <a:schemeClr val="bg1"/>
                </a:solidFill>
                <a:effectLst/>
                <a:latin typeface="Palatino Linotype" panose="02040502050505030304" pitchFamily="18" charset="0"/>
                <a:ea typeface="Perpetua" panose="02020502060401020303" pitchFamily="18" charset="0"/>
                <a:cs typeface="Arial" panose="020B0604020202020204" pitchFamily="34" charset="0"/>
              </a:rPr>
              <a:t>"</a:t>
            </a:r>
            <a:r>
              <a:rPr lang="en-GB" sz="2100" dirty="0">
                <a:solidFill>
                  <a:srgbClr val="FFC000"/>
                </a:solidFill>
                <a:effectLst/>
                <a:latin typeface="Palatino Linotype" panose="02040502050505030304" pitchFamily="18" charset="0"/>
                <a:ea typeface="Perpetua" panose="02020502060401020303" pitchFamily="18" charset="0"/>
                <a:cs typeface="Arial" panose="020B0604020202020204" pitchFamily="34" charset="0"/>
              </a:rPr>
              <a:t>Maggie can't appreciate these quilts!" she said. "She'd probably be backward enough to put them to everyday use.“</a:t>
            </a:r>
          </a:p>
          <a:p>
            <a:pPr marL="118872" indent="0" fontAlgn="t">
              <a:lnSpc>
                <a:spcPct val="107000"/>
              </a:lnSpc>
              <a:spcAft>
                <a:spcPts val="600"/>
              </a:spcAft>
              <a:buNone/>
            </a:pPr>
            <a:endParaRPr lang="en-GB" sz="2100" dirty="0">
              <a:solidFill>
                <a:srgbClr val="FFC000"/>
              </a:solidFill>
              <a:effectLst/>
              <a:latin typeface="Palatino Linotype" panose="02040502050505030304" pitchFamily="18" charset="0"/>
              <a:ea typeface="Perpetua" panose="02020502060401020303" pitchFamily="18" charset="0"/>
              <a:cs typeface="Arial" panose="020B0604020202020204" pitchFamily="34" charset="0"/>
            </a:endParaRPr>
          </a:p>
          <a:p>
            <a:pPr marL="118872" indent="0" fontAlgn="t">
              <a:lnSpc>
                <a:spcPct val="107000"/>
              </a:lnSpc>
              <a:spcAft>
                <a:spcPts val="600"/>
              </a:spcAft>
              <a:buNone/>
            </a:pPr>
            <a:r>
              <a:rPr lang="en-GB" sz="2100" dirty="0">
                <a:solidFill>
                  <a:schemeClr val="bg1"/>
                </a:solidFill>
                <a:effectLst/>
                <a:latin typeface="Palatino Linotype" panose="02040502050505030304" pitchFamily="18" charset="0"/>
                <a:ea typeface="Perpetua" panose="02020502060401020303" pitchFamily="18" charset="0"/>
                <a:cs typeface="Arial" panose="020B0604020202020204" pitchFamily="34" charset="0"/>
              </a:rPr>
              <a:t>You just don't understand," she said, as Maggie and I came out to the car.</a:t>
            </a:r>
            <a:endParaRPr lang="en-GB" sz="21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fontAlgn="t">
              <a:lnSpc>
                <a:spcPct val="107000"/>
              </a:lnSpc>
              <a:spcAft>
                <a:spcPts val="600"/>
              </a:spcAft>
              <a:buNone/>
            </a:pPr>
            <a:r>
              <a:rPr lang="en-GB" sz="2100" dirty="0">
                <a:solidFill>
                  <a:schemeClr val="bg1"/>
                </a:solidFill>
                <a:effectLst/>
                <a:latin typeface="Palatino Linotype" panose="02040502050505030304" pitchFamily="18" charset="0"/>
                <a:ea typeface="Perpetua" panose="02020502060401020303" pitchFamily="18" charset="0"/>
                <a:cs typeface="Arial" panose="020B0604020202020204" pitchFamily="34" charset="0"/>
              </a:rPr>
              <a:t>"</a:t>
            </a:r>
            <a:r>
              <a:rPr lang="en-GB" sz="2100" dirty="0">
                <a:solidFill>
                  <a:srgbClr val="FFC000"/>
                </a:solidFill>
                <a:effectLst/>
                <a:latin typeface="Palatino Linotype" panose="02040502050505030304" pitchFamily="18" charset="0"/>
                <a:ea typeface="Perpetua" panose="02020502060401020303" pitchFamily="18" charset="0"/>
                <a:cs typeface="Arial" panose="020B0604020202020204" pitchFamily="34" charset="0"/>
              </a:rPr>
              <a:t>What don't I understand?" I wanted to know.</a:t>
            </a:r>
            <a:endParaRPr lang="en-GB" sz="2100" dirty="0">
              <a:solidFill>
                <a:srgbClr val="FFC000"/>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buNone/>
            </a:pPr>
            <a:r>
              <a:rPr lang="en-GB" sz="2100" dirty="0">
                <a:solidFill>
                  <a:srgbClr val="FFC000"/>
                </a:solidFill>
                <a:effectLst/>
                <a:latin typeface="Palatino Linotype" panose="02040502050505030304" pitchFamily="18" charset="0"/>
                <a:ea typeface="Perpetua" panose="02020502060401020303" pitchFamily="18" charset="0"/>
                <a:cs typeface="Arial" panose="020B0604020202020204" pitchFamily="34" charset="0"/>
              </a:rPr>
              <a:t>"Your heritage," she said</a:t>
            </a:r>
            <a:endParaRPr lang="en-GB" sz="2100" dirty="0">
              <a:solidFill>
                <a:srgbClr val="FFC000"/>
              </a:solidFill>
            </a:endParaRPr>
          </a:p>
        </p:txBody>
      </p:sp>
    </p:spTree>
    <p:extLst>
      <p:ext uri="{BB962C8B-B14F-4D97-AF65-F5344CB8AC3E}">
        <p14:creationId xmlns:p14="http://schemas.microsoft.com/office/powerpoint/2010/main" val="667965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631F6C-F89B-4D93-B91F-35979F5D40C9}"/>
              </a:ext>
            </a:extLst>
          </p:cNvPr>
          <p:cNvSpPr txBox="1"/>
          <p:nvPr/>
        </p:nvSpPr>
        <p:spPr>
          <a:xfrm>
            <a:off x="2723501" y="2276872"/>
            <a:ext cx="6744998" cy="1815882"/>
          </a:xfrm>
          <a:prstGeom prst="rect">
            <a:avLst/>
          </a:prstGeom>
          <a:noFill/>
        </p:spPr>
        <p:txBody>
          <a:bodyPr wrap="square">
            <a:spAutoFit/>
          </a:bodyPr>
          <a:lstStyle/>
          <a:p>
            <a:pPr algn="ctr"/>
            <a:r>
              <a:rPr lang="en-GB" sz="6600" dirty="0">
                <a:solidFill>
                  <a:srgbClr val="FFC000"/>
                </a:solidFill>
                <a:latin typeface="+mj-lt"/>
              </a:rPr>
              <a:t>BREAK</a:t>
            </a:r>
          </a:p>
          <a:p>
            <a:pPr algn="ctr"/>
            <a:endParaRPr lang="en-GB" sz="1000" dirty="0">
              <a:solidFill>
                <a:schemeClr val="bg1"/>
              </a:solidFill>
            </a:endParaRPr>
          </a:p>
          <a:p>
            <a:pPr algn="ctr"/>
            <a:r>
              <a:rPr lang="en-GB" sz="3600" dirty="0">
                <a:solidFill>
                  <a:schemeClr val="bg1"/>
                </a:solidFill>
              </a:rPr>
              <a:t>Read and make notes on ‘Fall’</a:t>
            </a:r>
            <a:r>
              <a:rPr lang="en-GB" sz="1600" dirty="0">
                <a:solidFill>
                  <a:schemeClr val="bg1"/>
                </a:solidFill>
              </a:rPr>
              <a:t> </a:t>
            </a:r>
            <a:endParaRPr lang="en-GB" sz="1600" dirty="0"/>
          </a:p>
        </p:txBody>
      </p:sp>
    </p:spTree>
    <p:extLst>
      <p:ext uri="{BB962C8B-B14F-4D97-AF65-F5344CB8AC3E}">
        <p14:creationId xmlns:p14="http://schemas.microsoft.com/office/powerpoint/2010/main" val="1822565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C80202-114A-4F22-8C7D-4E48C03E80AD}"/>
              </a:ext>
            </a:extLst>
          </p:cNvPr>
          <p:cNvSpPr>
            <a:spLocks noGrp="1"/>
          </p:cNvSpPr>
          <p:nvPr>
            <p:ph idx="1"/>
          </p:nvPr>
        </p:nvSpPr>
        <p:spPr>
          <a:xfrm>
            <a:off x="335360" y="260648"/>
            <a:ext cx="11247040" cy="6597352"/>
          </a:xfrm>
        </p:spPr>
        <p:txBody>
          <a:bodyPr>
            <a:normAutofit fontScale="92500" lnSpcReduction="10000"/>
          </a:bodyPr>
          <a:lstStyle/>
          <a:p>
            <a:pPr marL="118872" indent="0">
              <a:spcAft>
                <a:spcPts val="600"/>
              </a:spcAft>
              <a:buNone/>
            </a:pPr>
            <a:r>
              <a:rPr lang="en-GB" sz="2400" b="0" i="0" dirty="0">
                <a:solidFill>
                  <a:schemeClr val="bg1"/>
                </a:solidFill>
                <a:effectLst/>
              </a:rPr>
              <a:t>As a versatile, provisional form, privileges plurality and openness. It contests boundaries and enacts the </a:t>
            </a:r>
            <a:r>
              <a:rPr lang="en-GB" sz="2400" b="0" i="0" dirty="0">
                <a:solidFill>
                  <a:schemeClr val="accent1">
                    <a:lumMod val="40000"/>
                    <a:lumOff val="60000"/>
                  </a:schemeClr>
                </a:solidFill>
                <a:effectLst/>
              </a:rPr>
              <a:t>possibility of multiple beginnings and renewable identities</a:t>
            </a:r>
            <a:r>
              <a:rPr lang="en-GB" sz="2400" b="0" i="0" dirty="0">
                <a:solidFill>
                  <a:schemeClr val="bg1"/>
                </a:solidFill>
                <a:effectLst/>
              </a:rPr>
              <a:t>. Forrest L. Ingram delivered the first detailed exploration </a:t>
            </a:r>
            <a:r>
              <a:rPr lang="en-GB" sz="2400" dirty="0">
                <a:solidFill>
                  <a:schemeClr val="bg1"/>
                </a:solidFill>
              </a:rPr>
              <a:t>of the [the short story cycle]  </a:t>
            </a:r>
            <a:r>
              <a:rPr lang="en-GB" sz="2400" b="0" i="0" dirty="0">
                <a:solidFill>
                  <a:schemeClr val="bg1"/>
                </a:solidFill>
                <a:effectLst/>
              </a:rPr>
              <a:t>form in 1971. In </a:t>
            </a:r>
            <a:r>
              <a:rPr lang="en-GB" sz="2400" b="0" i="1" dirty="0">
                <a:solidFill>
                  <a:schemeClr val="bg1"/>
                </a:solidFill>
                <a:effectLst/>
              </a:rPr>
              <a:t>Representative Short Story Cycles of the Twentieth Century</a:t>
            </a:r>
            <a:r>
              <a:rPr lang="en-GB" sz="2400" b="0" i="0" dirty="0">
                <a:solidFill>
                  <a:schemeClr val="bg1"/>
                </a:solidFill>
                <a:effectLst/>
              </a:rPr>
              <a:t> Ingram … observes: “Every story cycle displays a double tendency of asserting the individuality of its components on the one hand and of highlighting, on the other, the bonds of unity which make the many into a single whole” (19).</a:t>
            </a:r>
          </a:p>
          <a:p>
            <a:pPr marL="118872" indent="0">
              <a:spcAft>
                <a:spcPts val="600"/>
              </a:spcAft>
              <a:buNone/>
            </a:pPr>
            <a:endParaRPr lang="en-GB" sz="1100" dirty="0">
              <a:solidFill>
                <a:schemeClr val="bg1"/>
              </a:solidFill>
            </a:endParaRPr>
          </a:p>
          <a:p>
            <a:pPr marL="118872" indent="0">
              <a:spcAft>
                <a:spcPts val="600"/>
              </a:spcAft>
              <a:buNone/>
            </a:pPr>
            <a:r>
              <a:rPr lang="en-GB" sz="2400" dirty="0">
                <a:solidFill>
                  <a:schemeClr val="bg1"/>
                </a:solidFill>
              </a:rPr>
              <a:t>Eudora Welty’s </a:t>
            </a:r>
            <a:r>
              <a:rPr lang="en-GB" sz="2400" i="1" dirty="0">
                <a:solidFill>
                  <a:schemeClr val="bg1"/>
                </a:solidFill>
              </a:rPr>
              <a:t>The Golden Apples </a:t>
            </a:r>
            <a:r>
              <a:rPr lang="en-GB" sz="2400" dirty="0">
                <a:solidFill>
                  <a:schemeClr val="bg1"/>
                </a:solidFill>
              </a:rPr>
              <a:t>(1949) and Joyce Carol Oates’s </a:t>
            </a:r>
            <a:r>
              <a:rPr lang="en-GB" sz="2400" i="1" dirty="0">
                <a:solidFill>
                  <a:schemeClr val="bg1"/>
                </a:solidFill>
              </a:rPr>
              <a:t>All the Good People I’ve Left Behind </a:t>
            </a:r>
            <a:r>
              <a:rPr lang="en-GB" sz="2400" dirty="0">
                <a:solidFill>
                  <a:schemeClr val="bg1"/>
                </a:solidFill>
              </a:rPr>
              <a:t>(1979) [explore thwarted, immobilized men] . </a:t>
            </a:r>
            <a:r>
              <a:rPr lang="en-GB" sz="2400" dirty="0">
                <a:solidFill>
                  <a:schemeClr val="accent1">
                    <a:lumMod val="40000"/>
                    <a:lumOff val="60000"/>
                  </a:schemeClr>
                </a:solidFill>
              </a:rPr>
              <a:t>Both writers are celebrated primarily for their novels and short stories, but take particular pleasure in the versatility of the short story cycle. While writing </a:t>
            </a:r>
            <a:r>
              <a:rPr lang="en-GB" sz="2400" i="1" dirty="0">
                <a:solidFill>
                  <a:schemeClr val="accent1">
                    <a:lumMod val="40000"/>
                    <a:lumOff val="60000"/>
                  </a:schemeClr>
                </a:solidFill>
              </a:rPr>
              <a:t>The Golden Apples </a:t>
            </a:r>
            <a:r>
              <a:rPr lang="en-GB" sz="2400" dirty="0">
                <a:solidFill>
                  <a:schemeClr val="accent1">
                    <a:lumMod val="40000"/>
                    <a:lumOff val="60000"/>
                  </a:schemeClr>
                </a:solidFill>
              </a:rPr>
              <a:t>Welty found that the form relieved her of the “burden of the novel, with all that tying up of threads and preparing for this, that and the other” </a:t>
            </a:r>
            <a:r>
              <a:rPr lang="en-GB" sz="2400" dirty="0">
                <a:solidFill>
                  <a:schemeClr val="bg1"/>
                </a:solidFill>
              </a:rPr>
              <a:t>(</a:t>
            </a:r>
            <a:r>
              <a:rPr lang="en-GB" sz="2400" dirty="0" err="1">
                <a:solidFill>
                  <a:schemeClr val="bg1"/>
                </a:solidFill>
              </a:rPr>
              <a:t>Kreyling</a:t>
            </a:r>
            <a:r>
              <a:rPr lang="en-GB" sz="2400" dirty="0">
                <a:solidFill>
                  <a:schemeClr val="bg1"/>
                </a:solidFill>
              </a:rPr>
              <a:t> Author 137). Speaking to Oates in May 2005, I asked her about her experience of writing story cycles. She reflected that she has grown to “love the form” and that she regards it as a particularly useful tool for the young writer who may find writing the “unwieldy” novel “a difficult psychic experience” (“Seminar”). </a:t>
            </a:r>
          </a:p>
          <a:p>
            <a:pPr marL="723900" indent="0">
              <a:spcAft>
                <a:spcPts val="600"/>
              </a:spcAft>
              <a:buNone/>
            </a:pPr>
            <a:r>
              <a:rPr lang="en-GB" sz="2200" dirty="0">
                <a:solidFill>
                  <a:schemeClr val="bg1"/>
                </a:solidFill>
                <a:effectLst/>
                <a:latin typeface="Times New Roman" panose="02020603050405020304" pitchFamily="18" charset="0"/>
                <a:ea typeface="Times New Roman" panose="02020603050405020304" pitchFamily="18" charset="0"/>
              </a:rPr>
              <a:t>Rachel Lister, Female expansion and Masculine Immobilization in the Short Story Cycle, </a:t>
            </a:r>
            <a:r>
              <a:rPr lang="en-GB" sz="2200" i="1" dirty="0">
                <a:solidFill>
                  <a:schemeClr val="bg1"/>
                </a:solidFill>
                <a:effectLst/>
                <a:latin typeface="Times New Roman" panose="02020603050405020304" pitchFamily="18" charset="0"/>
                <a:ea typeface="Times New Roman" panose="02020603050405020304" pitchFamily="18" charset="0"/>
              </a:rPr>
              <a:t>Journal of the short Storey in English</a:t>
            </a:r>
            <a:r>
              <a:rPr lang="en-GB" sz="2200" dirty="0">
                <a:solidFill>
                  <a:schemeClr val="bg1"/>
                </a:solidFill>
                <a:effectLst/>
                <a:latin typeface="Times New Roman" panose="02020603050405020304" pitchFamily="18" charset="0"/>
                <a:ea typeface="Times New Roman" panose="02020603050405020304" pitchFamily="18" charset="0"/>
              </a:rPr>
              <a:t>, Spring 2007 </a:t>
            </a:r>
            <a:r>
              <a:rPr lang="en-GB" sz="2200" u="sng" dirty="0">
                <a:solidFill>
                  <a:schemeClr val="bg1"/>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https://journals.openedition.org/jsse/682</a:t>
            </a:r>
            <a:endParaRPr lang="en-GB" sz="2600" dirty="0">
              <a:solidFill>
                <a:schemeClr val="bg1"/>
              </a:solidFill>
            </a:endParaRPr>
          </a:p>
        </p:txBody>
      </p:sp>
    </p:spTree>
    <p:extLst>
      <p:ext uri="{BB962C8B-B14F-4D97-AF65-F5344CB8AC3E}">
        <p14:creationId xmlns:p14="http://schemas.microsoft.com/office/powerpoint/2010/main" val="1301006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55361-1965-42CE-AD0C-A277868428DD}"/>
              </a:ext>
            </a:extLst>
          </p:cNvPr>
          <p:cNvSpPr>
            <a:spLocks noGrp="1"/>
          </p:cNvSpPr>
          <p:nvPr>
            <p:ph type="title"/>
          </p:nvPr>
        </p:nvSpPr>
        <p:spPr>
          <a:xfrm>
            <a:off x="609600" y="155448"/>
            <a:ext cx="10972800" cy="753272"/>
          </a:xfrm>
        </p:spPr>
        <p:txBody>
          <a:bodyPr>
            <a:normAutofit/>
          </a:bodyPr>
          <a:lstStyle/>
          <a:p>
            <a:r>
              <a:rPr lang="en-GB" sz="3600" dirty="0">
                <a:solidFill>
                  <a:srgbClr val="00B0F0"/>
                </a:solidFill>
              </a:rPr>
              <a:t>New models </a:t>
            </a:r>
          </a:p>
        </p:txBody>
      </p:sp>
      <p:sp>
        <p:nvSpPr>
          <p:cNvPr id="3" name="Content Placeholder 2">
            <a:extLst>
              <a:ext uri="{FF2B5EF4-FFF2-40B4-BE49-F238E27FC236}">
                <a16:creationId xmlns:a16="http://schemas.microsoft.com/office/drawing/2014/main" id="{F312E353-AB51-4B4B-81FE-D0167D4641FC}"/>
              </a:ext>
            </a:extLst>
          </p:cNvPr>
          <p:cNvSpPr>
            <a:spLocks noGrp="1"/>
          </p:cNvSpPr>
          <p:nvPr>
            <p:ph idx="1"/>
          </p:nvPr>
        </p:nvSpPr>
        <p:spPr>
          <a:xfrm>
            <a:off x="574551" y="1052736"/>
            <a:ext cx="11007849" cy="5544616"/>
          </a:xfrm>
        </p:spPr>
        <p:txBody>
          <a:bodyPr>
            <a:normAutofit fontScale="70000" lnSpcReduction="20000"/>
          </a:bodyPr>
          <a:lstStyle/>
          <a:p>
            <a:pPr marL="118872" indent="0">
              <a:lnSpc>
                <a:spcPct val="120000"/>
              </a:lnSpc>
              <a:buNone/>
            </a:pPr>
            <a:r>
              <a:rPr lang="en-GB" i="1" dirty="0">
                <a:solidFill>
                  <a:schemeClr val="bg1"/>
                </a:solidFill>
              </a:rPr>
              <a:t>The Woman Who Gave Birth to Rabbits </a:t>
            </a:r>
            <a:r>
              <a:rPr lang="en-GB" dirty="0">
                <a:solidFill>
                  <a:schemeClr val="bg1"/>
                </a:solidFill>
              </a:rPr>
              <a:t>certainly deserves a more detailed and comprehensive critical scrutiny, as it is an important work in many ways. It deserves attention, first of all, as </a:t>
            </a:r>
            <a:r>
              <a:rPr lang="en-GB" dirty="0">
                <a:solidFill>
                  <a:srgbClr val="00B0F0"/>
                </a:solidFill>
              </a:rPr>
              <a:t>an instance of the strand of fantasy and fragmentation in the Irish short fiction and, in particular, as part of the postmodern, experimental mode of writing that characterized the Irish short story in the 1990s and early 2000s. </a:t>
            </a:r>
            <a:r>
              <a:rPr lang="en-GB" dirty="0">
                <a:solidFill>
                  <a:schemeClr val="bg1"/>
                </a:solidFill>
              </a:rPr>
              <a:t>Secondly, it needs to be scrutinized in the context of the larger feminist project of</a:t>
            </a:r>
            <a:r>
              <a:rPr lang="en-GB" u="sng" dirty="0">
                <a:solidFill>
                  <a:schemeClr val="bg1"/>
                </a:solidFill>
              </a:rPr>
              <a:t> </a:t>
            </a:r>
            <a:r>
              <a:rPr lang="en-GB" u="sng" dirty="0">
                <a:solidFill>
                  <a:srgbClr val="00B0F0"/>
                </a:solidFill>
              </a:rPr>
              <a:t>recovering women’s history through the practices of rewriting</a:t>
            </a:r>
            <a:r>
              <a:rPr lang="en-GB" u="sng" dirty="0">
                <a:solidFill>
                  <a:srgbClr val="FFC000"/>
                </a:solidFill>
              </a:rPr>
              <a:t>.</a:t>
            </a:r>
            <a:r>
              <a:rPr lang="en-GB" dirty="0">
                <a:solidFill>
                  <a:schemeClr val="bg1"/>
                </a:solidFill>
              </a:rPr>
              <a:t> Finally, </a:t>
            </a:r>
            <a:r>
              <a:rPr lang="en-GB" i="1" dirty="0">
                <a:solidFill>
                  <a:schemeClr val="bg1"/>
                </a:solidFill>
              </a:rPr>
              <a:t>The Woman Who Gave Birth to Rabbits </a:t>
            </a:r>
            <a:r>
              <a:rPr lang="en-GB" dirty="0">
                <a:solidFill>
                  <a:schemeClr val="bg1"/>
                </a:solidFill>
              </a:rPr>
              <a:t>can also usefully be read from the perspective of </a:t>
            </a:r>
            <a:r>
              <a:rPr lang="en-GB" u="sng" dirty="0">
                <a:solidFill>
                  <a:srgbClr val="00B0F0"/>
                </a:solidFill>
              </a:rPr>
              <a:t>the short story cycle</a:t>
            </a:r>
            <a:r>
              <a:rPr lang="en-GB" dirty="0">
                <a:solidFill>
                  <a:srgbClr val="00B0F0"/>
                </a:solidFill>
              </a:rPr>
              <a:t> </a:t>
            </a:r>
            <a:r>
              <a:rPr lang="en-GB" dirty="0">
                <a:solidFill>
                  <a:schemeClr val="bg1"/>
                </a:solidFill>
              </a:rPr>
              <a:t>as it is a tightly-structured collection which displays significant similarities, cross-references and connections between the different stories. In what follows, therefore, Donoghue’s collection will be considered within these different critical and generic frameworks in order to highlight the specific contribution it makes to both to the tradition of the Irish short story and to the feminist project of recovering forgotten female voices so as to question the gender and sexual politics of a patriarchal society.</a:t>
            </a:r>
          </a:p>
          <a:p>
            <a:pPr marL="411480" lvl="1" indent="0">
              <a:lnSpc>
                <a:spcPct val="120000"/>
              </a:lnSpc>
              <a:buNone/>
            </a:pPr>
            <a:r>
              <a:rPr lang="en-GB" sz="2500" dirty="0">
                <a:solidFill>
                  <a:schemeClr val="bg1"/>
                </a:solidFill>
              </a:rPr>
              <a:t>Debbie </a:t>
            </a:r>
            <a:r>
              <a:rPr lang="en-GB" sz="2500" dirty="0" err="1">
                <a:solidFill>
                  <a:schemeClr val="bg1"/>
                </a:solidFill>
              </a:rPr>
              <a:t>Brouckmans</a:t>
            </a:r>
            <a:r>
              <a:rPr lang="en-GB" sz="2500" dirty="0">
                <a:solidFill>
                  <a:schemeClr val="bg1"/>
                </a:solidFill>
              </a:rPr>
              <a:t> and Elke </a:t>
            </a:r>
            <a:r>
              <a:rPr lang="en-GB" sz="2500" dirty="0" err="1">
                <a:solidFill>
                  <a:schemeClr val="bg1"/>
                </a:solidFill>
              </a:rPr>
              <a:t>D'hoker</a:t>
            </a:r>
            <a:r>
              <a:rPr lang="en-GB" sz="2500" dirty="0">
                <a:solidFill>
                  <a:schemeClr val="bg1"/>
                </a:solidFill>
              </a:rPr>
              <a:t>, ‘Rewriting the Irish Short Story: Emma Donoghue’s </a:t>
            </a:r>
            <a:r>
              <a:rPr lang="en-GB" sz="2500" i="1" dirty="0">
                <a:solidFill>
                  <a:schemeClr val="bg1"/>
                </a:solidFill>
              </a:rPr>
              <a:t>The Woman Who Gave Birth to Rabbits,’ Journal of the Short Story in English, </a:t>
            </a:r>
            <a:r>
              <a:rPr lang="en-GB" sz="2500" dirty="0">
                <a:solidFill>
                  <a:schemeClr val="bg1"/>
                </a:solidFill>
              </a:rPr>
              <a:t>63: Autumn 2014</a:t>
            </a:r>
          </a:p>
          <a:p>
            <a:pPr marL="118872" indent="0">
              <a:lnSpc>
                <a:spcPct val="120000"/>
              </a:lnSpc>
              <a:buNone/>
            </a:pPr>
            <a:endParaRPr lang="en-GB" dirty="0">
              <a:solidFill>
                <a:schemeClr val="bg1"/>
              </a:solidFill>
            </a:endParaRPr>
          </a:p>
        </p:txBody>
      </p:sp>
    </p:spTree>
    <p:extLst>
      <p:ext uri="{BB962C8B-B14F-4D97-AF65-F5344CB8AC3E}">
        <p14:creationId xmlns:p14="http://schemas.microsoft.com/office/powerpoint/2010/main" val="42287481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A woman apparently in labour lies on a tester bed, her legs dangling over the edge. Rabbits are on the floor beneath her, some in parts. A nurse is seated to the left, and to the extreme left a man stands, partially hidden by a curtain. A man wearing a wig has his right arm beneath the woman's skirts, to the right one man says &quot;A Sooterkin&quot;, another says &quot;A great birth&quot;. Near a door on the right of the image, a man says &quot;It's too big&quot; to another man stood in the doorway, holding a rabbit. Rows of text at the bottom describe the people in the image.">
            <a:extLst>
              <a:ext uri="{FF2B5EF4-FFF2-40B4-BE49-F238E27FC236}">
                <a16:creationId xmlns:a16="http://schemas.microsoft.com/office/drawing/2014/main" id="{2D7546DE-5B09-4096-B947-485B736A2E67}"/>
              </a:ext>
            </a:extLst>
          </p:cNvPr>
          <p:cNvPicPr>
            <a:picLocks noGrp="1" noChangeAspect="1" noChangeArrowheads="1"/>
          </p:cNvPicPr>
          <p:nvPr>
            <p:ph idx="1"/>
          </p:nvPr>
        </p:nvPicPr>
        <p:blipFill>
          <a:blip r:embed="rId2">
            <a:duotone>
              <a:prstClr val="black"/>
              <a:srgbClr val="D9C3A5">
                <a:tint val="50000"/>
                <a:satMod val="180000"/>
              </a:srgbClr>
            </a:duotone>
            <a:extLst>
              <a:ext uri="{BEBA8EAE-BF5A-486C-A8C5-ECC9F3942E4B}">
                <a14:imgProps xmlns:a14="http://schemas.microsoft.com/office/drawing/2010/main">
                  <a14:imgLayer r:embed="rId3">
                    <a14:imgEffect>
                      <a14:sharpenSoften amount="25000"/>
                    </a14:imgEffect>
                    <a14:imgEffect>
                      <a14:saturation sat="30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623392" y="476672"/>
            <a:ext cx="7416824" cy="5504675"/>
          </a:xfrm>
          <a:prstGeom prst="rect">
            <a:avLst/>
          </a:prstGeom>
          <a:noFill/>
          <a:ln w="19050">
            <a:solidFill>
              <a:srgbClr val="00B0F0"/>
            </a:solidFill>
          </a:ln>
          <a:extLst>
            <a:ext uri="{909E8E84-426E-40DD-AFC4-6F175D3DCCD1}">
              <a14:hiddenFill xmlns:a14="http://schemas.microsoft.com/office/drawing/2010/main">
                <a:solidFill>
                  <a:srgbClr val="FFFFFF"/>
                </a:solidFill>
              </a14:hiddenFill>
            </a:ext>
          </a:extLst>
        </p:spPr>
      </p:pic>
      <p:grpSp>
        <p:nvGrpSpPr>
          <p:cNvPr id="11" name="Group 10">
            <a:extLst>
              <a:ext uri="{FF2B5EF4-FFF2-40B4-BE49-F238E27FC236}">
                <a16:creationId xmlns:a16="http://schemas.microsoft.com/office/drawing/2014/main" id="{7B0E2B47-C987-422D-A6D4-51AD59245756}"/>
              </a:ext>
            </a:extLst>
          </p:cNvPr>
          <p:cNvGrpSpPr/>
          <p:nvPr/>
        </p:nvGrpSpPr>
        <p:grpSpPr>
          <a:xfrm>
            <a:off x="367334" y="1340768"/>
            <a:ext cx="11457331" cy="5382504"/>
            <a:chOff x="367334" y="1340768"/>
            <a:chExt cx="11457331" cy="5382504"/>
          </a:xfrm>
        </p:grpSpPr>
        <p:sp>
          <p:nvSpPr>
            <p:cNvPr id="5" name="TextBox 4">
              <a:extLst>
                <a:ext uri="{FF2B5EF4-FFF2-40B4-BE49-F238E27FC236}">
                  <a16:creationId xmlns:a16="http://schemas.microsoft.com/office/drawing/2014/main" id="{3E7DB0D5-4AF2-495B-9986-9F7470AE5AB8}"/>
                </a:ext>
              </a:extLst>
            </p:cNvPr>
            <p:cNvSpPr txBox="1"/>
            <p:nvPr/>
          </p:nvSpPr>
          <p:spPr>
            <a:xfrm>
              <a:off x="367334" y="6353940"/>
              <a:ext cx="8928992" cy="369332"/>
            </a:xfrm>
            <a:prstGeom prst="rect">
              <a:avLst/>
            </a:prstGeom>
            <a:noFill/>
          </p:spPr>
          <p:txBody>
            <a:bodyPr wrap="square">
              <a:spAutoFit/>
            </a:bodyPr>
            <a:lstStyle/>
            <a:p>
              <a:r>
                <a:rPr lang="en-GB" b="0" i="0" dirty="0">
                  <a:solidFill>
                    <a:srgbClr val="00B0F0"/>
                  </a:solidFill>
                  <a:effectLst/>
                </a:rPr>
                <a:t>William Hogarth, </a:t>
              </a:r>
              <a:r>
                <a:rPr lang="en-GB" b="0" i="1" dirty="0" err="1">
                  <a:solidFill>
                    <a:srgbClr val="00B0F0"/>
                  </a:solidFill>
                  <a:effectLst/>
                </a:rPr>
                <a:t>Cunicularii</a:t>
              </a:r>
              <a:r>
                <a:rPr lang="en-GB" b="0" i="1" dirty="0">
                  <a:solidFill>
                    <a:srgbClr val="00B0F0"/>
                  </a:solidFill>
                  <a:effectLst/>
                </a:rPr>
                <a:t>, or The Wise Men of Godliman in Consultation</a:t>
              </a:r>
              <a:r>
                <a:rPr lang="en-GB" b="0" i="0" dirty="0">
                  <a:solidFill>
                    <a:srgbClr val="00B0F0"/>
                  </a:solidFill>
                  <a:effectLst/>
                </a:rPr>
                <a:t> (1726)</a:t>
              </a:r>
              <a:endParaRPr lang="en-GB" dirty="0">
                <a:solidFill>
                  <a:schemeClr val="bg1"/>
                </a:solidFill>
              </a:endParaRPr>
            </a:p>
          </p:txBody>
        </p:sp>
        <p:sp>
          <p:nvSpPr>
            <p:cNvPr id="4" name="Rectangle 3">
              <a:extLst>
                <a:ext uri="{FF2B5EF4-FFF2-40B4-BE49-F238E27FC236}">
                  <a16:creationId xmlns:a16="http://schemas.microsoft.com/office/drawing/2014/main" id="{485BEC52-EA9B-4344-9D52-C3886487F858}"/>
                </a:ext>
              </a:extLst>
            </p:cNvPr>
            <p:cNvSpPr/>
            <p:nvPr/>
          </p:nvSpPr>
          <p:spPr>
            <a:xfrm>
              <a:off x="5695926" y="1498645"/>
              <a:ext cx="432048" cy="334201"/>
            </a:xfrm>
            <a:prstGeom prst="rect">
              <a:avLst/>
            </a:prstGeom>
            <a:noFill/>
            <a:ln w="63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933E10B-0B12-495D-B31C-384B6A0C5E9A}"/>
                </a:ext>
              </a:extLst>
            </p:cNvPr>
            <p:cNvSpPr/>
            <p:nvPr/>
          </p:nvSpPr>
          <p:spPr>
            <a:xfrm>
              <a:off x="998846" y="1340768"/>
              <a:ext cx="432048" cy="315756"/>
            </a:xfrm>
            <a:prstGeom prst="rect">
              <a:avLst/>
            </a:prstGeom>
            <a:noFill/>
            <a:ln w="127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A569BAB-4854-419F-9DE8-D7CF45A6E8D2}"/>
                </a:ext>
              </a:extLst>
            </p:cNvPr>
            <p:cNvSpPr/>
            <p:nvPr/>
          </p:nvSpPr>
          <p:spPr>
            <a:xfrm>
              <a:off x="1605123" y="2160461"/>
              <a:ext cx="432048" cy="288797"/>
            </a:xfrm>
            <a:prstGeom prst="rect">
              <a:avLst/>
            </a:prstGeom>
            <a:noFill/>
            <a:ln w="127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2BEED16-A694-4EFA-A879-A5AA34E500FC}"/>
                </a:ext>
              </a:extLst>
            </p:cNvPr>
            <p:cNvSpPr/>
            <p:nvPr/>
          </p:nvSpPr>
          <p:spPr>
            <a:xfrm>
              <a:off x="2167533" y="2160460"/>
              <a:ext cx="432048" cy="288798"/>
            </a:xfrm>
            <a:prstGeom prst="rect">
              <a:avLst/>
            </a:prstGeom>
            <a:noFill/>
            <a:ln w="63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48480ADD-9D71-4FC2-B3F4-856B3AAA4844}"/>
                </a:ext>
              </a:extLst>
            </p:cNvPr>
            <p:cNvSpPr/>
            <p:nvPr/>
          </p:nvSpPr>
          <p:spPr>
            <a:xfrm>
              <a:off x="4075991" y="1877129"/>
              <a:ext cx="389984" cy="387766"/>
            </a:xfrm>
            <a:prstGeom prst="rect">
              <a:avLst/>
            </a:prstGeom>
            <a:noFill/>
            <a:ln w="63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1650EB8E-A157-43EA-A3CE-D7A41A56DAC2}"/>
                </a:ext>
              </a:extLst>
            </p:cNvPr>
            <p:cNvSpPr/>
            <p:nvPr/>
          </p:nvSpPr>
          <p:spPr>
            <a:xfrm>
              <a:off x="6490861" y="1832845"/>
              <a:ext cx="389984" cy="387765"/>
            </a:xfrm>
            <a:prstGeom prst="rect">
              <a:avLst/>
            </a:prstGeom>
            <a:noFill/>
            <a:ln w="63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B46F7244-F11B-4D07-8DCA-4B07A05001B9}"/>
                </a:ext>
              </a:extLst>
            </p:cNvPr>
            <p:cNvSpPr/>
            <p:nvPr/>
          </p:nvSpPr>
          <p:spPr>
            <a:xfrm>
              <a:off x="5047854" y="1498646"/>
              <a:ext cx="432048" cy="334201"/>
            </a:xfrm>
            <a:prstGeom prst="rect">
              <a:avLst/>
            </a:prstGeom>
            <a:noFill/>
            <a:ln w="63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1EBEC8A4-223B-46A9-BE2D-499C84C58939}"/>
                </a:ext>
              </a:extLst>
            </p:cNvPr>
            <p:cNvSpPr txBox="1"/>
            <p:nvPr/>
          </p:nvSpPr>
          <p:spPr>
            <a:xfrm>
              <a:off x="8435076" y="1498645"/>
              <a:ext cx="3389589" cy="830997"/>
            </a:xfrm>
            <a:prstGeom prst="rect">
              <a:avLst/>
            </a:prstGeom>
            <a:noFill/>
          </p:spPr>
          <p:txBody>
            <a:bodyPr wrap="square">
              <a:spAutoFit/>
            </a:bodyPr>
            <a:lstStyle/>
            <a:p>
              <a:r>
                <a:rPr lang="en-GB" sz="2400" dirty="0">
                  <a:solidFill>
                    <a:schemeClr val="bg1"/>
                  </a:solidFill>
                  <a:latin typeface="Felix Titling" panose="04060505060202020A04" pitchFamily="82" charset="0"/>
                </a:rPr>
                <a:t>Mary Toft the ‘rabbit breeder</a:t>
              </a:r>
              <a:r>
                <a:rPr lang="en-GB" dirty="0">
                  <a:solidFill>
                    <a:schemeClr val="bg1"/>
                  </a:solidFill>
                </a:rPr>
                <a:t>’</a:t>
              </a:r>
            </a:p>
          </p:txBody>
        </p:sp>
      </p:grpSp>
    </p:spTree>
    <p:extLst>
      <p:ext uri="{BB962C8B-B14F-4D97-AF65-F5344CB8AC3E}">
        <p14:creationId xmlns:p14="http://schemas.microsoft.com/office/powerpoint/2010/main" val="106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7447-09C1-492C-993B-679FEC1816D8}"/>
              </a:ext>
            </a:extLst>
          </p:cNvPr>
          <p:cNvSpPr>
            <a:spLocks noGrp="1"/>
          </p:cNvSpPr>
          <p:nvPr>
            <p:ph type="title"/>
          </p:nvPr>
        </p:nvSpPr>
        <p:spPr/>
        <p:txBody>
          <a:bodyPr>
            <a:normAutofit/>
          </a:bodyPr>
          <a:lstStyle/>
          <a:p>
            <a:r>
              <a:rPr lang="en-GB" sz="3600" dirty="0">
                <a:solidFill>
                  <a:srgbClr val="00B0F0"/>
                </a:solidFill>
              </a:rPr>
              <a:t>Short story cycles &amp; gender</a:t>
            </a:r>
          </a:p>
        </p:txBody>
      </p:sp>
      <p:sp>
        <p:nvSpPr>
          <p:cNvPr id="3" name="Content Placeholder 2">
            <a:extLst>
              <a:ext uri="{FF2B5EF4-FFF2-40B4-BE49-F238E27FC236}">
                <a16:creationId xmlns:a16="http://schemas.microsoft.com/office/drawing/2014/main" id="{B05C0693-9471-447E-9936-DC5E01237FB2}"/>
              </a:ext>
            </a:extLst>
          </p:cNvPr>
          <p:cNvSpPr>
            <a:spLocks noGrp="1"/>
          </p:cNvSpPr>
          <p:nvPr>
            <p:ph idx="1"/>
          </p:nvPr>
        </p:nvSpPr>
        <p:spPr>
          <a:xfrm>
            <a:off x="609600" y="1408176"/>
            <a:ext cx="10972800" cy="5693232"/>
          </a:xfrm>
        </p:spPr>
        <p:txBody>
          <a:bodyPr>
            <a:normAutofit fontScale="70000" lnSpcReduction="20000"/>
          </a:bodyPr>
          <a:lstStyle/>
          <a:p>
            <a:pPr marL="118872" indent="0">
              <a:lnSpc>
                <a:spcPct val="120000"/>
              </a:lnSpc>
              <a:buNone/>
            </a:pPr>
            <a:r>
              <a:rPr lang="en-GB" dirty="0">
                <a:solidFill>
                  <a:schemeClr val="bg1"/>
                </a:solidFill>
              </a:rPr>
              <a:t>In “Gender and Genre: The Case of the Novel-in-Stories” Margot Kelley observes that </a:t>
            </a:r>
            <a:r>
              <a:rPr lang="en-GB" dirty="0">
                <a:solidFill>
                  <a:srgbClr val="00B0F0"/>
                </a:solidFill>
              </a:rPr>
              <a:t>“about 75 percent of the current writers” of the story cycle are women, “often women who live in positions of double marginality as members of visible minorities” (296).</a:t>
            </a:r>
          </a:p>
          <a:p>
            <a:pPr marL="118872" indent="0">
              <a:lnSpc>
                <a:spcPct val="120000"/>
              </a:lnSpc>
              <a:buNone/>
            </a:pPr>
            <a:r>
              <a:rPr lang="en-GB" dirty="0">
                <a:solidFill>
                  <a:schemeClr val="bg1"/>
                </a:solidFill>
              </a:rPr>
              <a:t>Kelley draws on Carol Gilligan’s research to illuminate the form’s gendered dimensions. Gilligan uses the images of the web and the hierarchy to figure the ways in which boys and girls approach conflict. Her studies of children reveal that where girls confront dilemmas through “a network of connection, a web of relationships sustained by a process of communication”, boys set up “a hierarchical ordering to resolve a conflict” (Gilligan 32, 33). These images represent the “</a:t>
            </a:r>
            <a:r>
              <a:rPr lang="en-GB" dirty="0">
                <a:solidFill>
                  <a:srgbClr val="00B0F0"/>
                </a:solidFill>
              </a:rPr>
              <a:t>contrast between a self defined through separation and a self delineated through connection” </a:t>
            </a:r>
            <a:r>
              <a:rPr lang="en-GB" dirty="0">
                <a:solidFill>
                  <a:schemeClr val="bg1"/>
                </a:solidFill>
              </a:rPr>
              <a:t>(35). The short story cycle enacts both sensibilities: it “suggests that a coherent or unified identity requires both autonomy and connectivity” (Kelley 304). Feminist theory posits that women are more likely to conceive the self in these terms. </a:t>
            </a:r>
          </a:p>
          <a:p>
            <a:pPr marL="676656" lvl="2" indent="0">
              <a:lnSpc>
                <a:spcPct val="120000"/>
              </a:lnSpc>
              <a:buNone/>
            </a:pPr>
            <a:r>
              <a:rPr lang="en-GB" sz="2600" dirty="0">
                <a:solidFill>
                  <a:schemeClr val="bg1"/>
                </a:solidFill>
                <a:effectLst/>
                <a:latin typeface="Times New Roman" panose="02020603050405020304" pitchFamily="18" charset="0"/>
                <a:ea typeface="Times New Roman" panose="02020603050405020304" pitchFamily="18" charset="0"/>
              </a:rPr>
              <a:t>Rachel Lister, Female expansion and Masculine Immobilization in the Short Story Cycle, </a:t>
            </a:r>
            <a:r>
              <a:rPr lang="en-GB" sz="2600" i="1" dirty="0">
                <a:solidFill>
                  <a:schemeClr val="bg1"/>
                </a:solidFill>
                <a:effectLst/>
                <a:latin typeface="Times New Roman" panose="02020603050405020304" pitchFamily="18" charset="0"/>
                <a:ea typeface="Times New Roman" panose="02020603050405020304" pitchFamily="18" charset="0"/>
              </a:rPr>
              <a:t>Journal of the short Storey in English</a:t>
            </a:r>
            <a:r>
              <a:rPr lang="en-GB" sz="2600" dirty="0">
                <a:solidFill>
                  <a:schemeClr val="bg1"/>
                </a:solidFill>
                <a:effectLst/>
                <a:latin typeface="Times New Roman" panose="02020603050405020304" pitchFamily="18" charset="0"/>
                <a:ea typeface="Times New Roman" panose="02020603050405020304" pitchFamily="18" charset="0"/>
              </a:rPr>
              <a:t>, Spring 2007 </a:t>
            </a:r>
            <a:r>
              <a:rPr lang="en-GB" sz="2600" u="sng" dirty="0">
                <a:solidFill>
                  <a:schemeClr val="bg1"/>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https://journals.openedition.org/jsse/682</a:t>
            </a:r>
            <a:endParaRPr lang="en-GB" sz="2600" dirty="0">
              <a:solidFill>
                <a:schemeClr val="bg1"/>
              </a:solidFill>
            </a:endParaRPr>
          </a:p>
        </p:txBody>
      </p:sp>
    </p:spTree>
    <p:extLst>
      <p:ext uri="{BB962C8B-B14F-4D97-AF65-F5344CB8AC3E}">
        <p14:creationId xmlns:p14="http://schemas.microsoft.com/office/powerpoint/2010/main" val="4169030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A6E879-EA2A-43A6-A216-D5175717E1B3}"/>
              </a:ext>
            </a:extLst>
          </p:cNvPr>
          <p:cNvSpPr>
            <a:spLocks noGrp="1"/>
          </p:cNvSpPr>
          <p:nvPr>
            <p:ph idx="1"/>
          </p:nvPr>
        </p:nvSpPr>
        <p:spPr>
          <a:xfrm>
            <a:off x="587388" y="260648"/>
            <a:ext cx="11017224" cy="4572508"/>
          </a:xfrm>
        </p:spPr>
        <p:txBody>
          <a:bodyPr>
            <a:normAutofit/>
          </a:bodyPr>
          <a:lstStyle/>
          <a:p>
            <a:pPr marL="118872" indent="0">
              <a:buNone/>
            </a:pPr>
            <a:r>
              <a:rPr lang="en-GB" sz="2100" dirty="0">
                <a:solidFill>
                  <a:schemeClr val="bg1"/>
                </a:solidFill>
              </a:rPr>
              <a:t>In </a:t>
            </a:r>
            <a:r>
              <a:rPr lang="en-GB" sz="2100" i="1" dirty="0">
                <a:solidFill>
                  <a:schemeClr val="bg1"/>
                </a:solidFill>
              </a:rPr>
              <a:t>The Woman Who Gave Birth to Rabbits</a:t>
            </a:r>
            <a:r>
              <a:rPr lang="en-GB" sz="2100" dirty="0">
                <a:solidFill>
                  <a:schemeClr val="bg1"/>
                </a:solidFill>
              </a:rPr>
              <a:t>, these “excluded” and “disadvantaged” are, primarily, women. The fact that </a:t>
            </a:r>
            <a:r>
              <a:rPr lang="en-GB" sz="2100" dirty="0">
                <a:solidFill>
                  <a:srgbClr val="00B0F0"/>
                </a:solidFill>
              </a:rPr>
              <a:t>Donoghue, in her stories, imaginatively reconstructs the lives of these forgotten or marginalized historical women fits in a larger feminist project of recovery and empowerment. </a:t>
            </a:r>
            <a:r>
              <a:rPr lang="en-GB" sz="2100" dirty="0">
                <a:solidFill>
                  <a:schemeClr val="bg1"/>
                </a:solidFill>
              </a:rPr>
              <a:t>In some stories</a:t>
            </a:r>
            <a:r>
              <a:rPr lang="en-GB" sz="2100" dirty="0">
                <a:solidFill>
                  <a:srgbClr val="00B0F0"/>
                </a:solidFill>
              </a:rPr>
              <a:t>, the women are literally empowered by being given a voice with which to tell their version of the facts, while in other stories their perspective is revealed through focalisation. </a:t>
            </a:r>
            <a:r>
              <a:rPr lang="en-GB" sz="2100" dirty="0">
                <a:solidFill>
                  <a:schemeClr val="bg1"/>
                </a:solidFill>
              </a:rPr>
              <a:t>The importance of having a voice is referred to by Mary in “The Fox on the Line,” when she ponders in her diary: “Keeping a diary is a monstrous waste of time. But I cannot seem to help it. Without words, we move through life as mute as animals” (29).</a:t>
            </a:r>
          </a:p>
          <a:p>
            <a:pPr marL="118872" indent="0">
              <a:buNone/>
            </a:pPr>
            <a:endParaRPr lang="en-GB" sz="2100" dirty="0">
              <a:solidFill>
                <a:schemeClr val="bg1"/>
              </a:solidFill>
            </a:endParaRPr>
          </a:p>
          <a:p>
            <a:pPr marL="118872" indent="0">
              <a:buNone/>
            </a:pPr>
            <a:r>
              <a:rPr lang="en-GB" sz="2100" dirty="0">
                <a:solidFill>
                  <a:schemeClr val="bg1"/>
                </a:solidFill>
              </a:rPr>
              <a:t> As </a:t>
            </a:r>
            <a:r>
              <a:rPr lang="en-GB" sz="2100" dirty="0" err="1">
                <a:solidFill>
                  <a:schemeClr val="bg1"/>
                </a:solidFill>
              </a:rPr>
              <a:t>Liedeke</a:t>
            </a:r>
            <a:r>
              <a:rPr lang="en-GB" sz="2100" dirty="0">
                <a:solidFill>
                  <a:schemeClr val="bg1"/>
                </a:solidFill>
              </a:rPr>
              <a:t> Plate and Gayle Greene have argued, this self-conscious attempt to </a:t>
            </a:r>
            <a:r>
              <a:rPr lang="en-GB" sz="2100" dirty="0">
                <a:solidFill>
                  <a:srgbClr val="00B0F0"/>
                </a:solidFill>
              </a:rPr>
              <a:t>give voice to those women who had been marginalized, misrepresented or forgotten in history or in literature, </a:t>
            </a:r>
            <a:r>
              <a:rPr lang="en-GB" sz="2100" dirty="0">
                <a:solidFill>
                  <a:schemeClr val="bg1"/>
                </a:solidFill>
              </a:rPr>
              <a:t>is one of the central trends in </a:t>
            </a:r>
            <a:r>
              <a:rPr lang="en-GB" sz="2100" dirty="0">
                <a:solidFill>
                  <a:srgbClr val="00B0F0"/>
                </a:solidFill>
              </a:rPr>
              <a:t>late twentieth-century feminist fiction. [*]</a:t>
            </a:r>
          </a:p>
        </p:txBody>
      </p:sp>
      <p:sp>
        <p:nvSpPr>
          <p:cNvPr id="4" name="TextBox 3">
            <a:extLst>
              <a:ext uri="{FF2B5EF4-FFF2-40B4-BE49-F238E27FC236}">
                <a16:creationId xmlns:a16="http://schemas.microsoft.com/office/drawing/2014/main" id="{ED36D058-A235-4D9C-AA08-834B470A29DE}"/>
              </a:ext>
            </a:extLst>
          </p:cNvPr>
          <p:cNvSpPr txBox="1"/>
          <p:nvPr/>
        </p:nvSpPr>
        <p:spPr>
          <a:xfrm>
            <a:off x="590800" y="5877272"/>
            <a:ext cx="8496944" cy="369332"/>
          </a:xfrm>
          <a:prstGeom prst="rect">
            <a:avLst/>
          </a:prstGeom>
          <a:noFill/>
        </p:spPr>
        <p:txBody>
          <a:bodyPr wrap="square">
            <a:spAutoFit/>
          </a:bodyPr>
          <a:lstStyle/>
          <a:p>
            <a:r>
              <a:rPr lang="en-GB" sz="1800" dirty="0">
                <a:solidFill>
                  <a:srgbClr val="00B0F0"/>
                </a:solidFill>
              </a:rPr>
              <a:t>[*] </a:t>
            </a:r>
            <a:r>
              <a:rPr lang="en-GB" sz="1800" dirty="0">
                <a:solidFill>
                  <a:schemeClr val="bg1"/>
                </a:solidFill>
              </a:rPr>
              <a:t>SUCH AS, OF COURSE, VIRGINIA WOOLF IN  </a:t>
            </a:r>
            <a:r>
              <a:rPr lang="en-GB" sz="1800" i="1" dirty="0">
                <a:solidFill>
                  <a:schemeClr val="bg1"/>
                </a:solidFill>
              </a:rPr>
              <a:t>A ROOM OF ONE’S OWN </a:t>
            </a:r>
            <a:endParaRPr lang="en-GB" i="1" dirty="0"/>
          </a:p>
        </p:txBody>
      </p:sp>
      <p:sp>
        <p:nvSpPr>
          <p:cNvPr id="5" name="TextBox 4">
            <a:extLst>
              <a:ext uri="{FF2B5EF4-FFF2-40B4-BE49-F238E27FC236}">
                <a16:creationId xmlns:a16="http://schemas.microsoft.com/office/drawing/2014/main" id="{5E6C6FC1-9A7C-45CF-A8B1-8D76E58E6851}"/>
              </a:ext>
            </a:extLst>
          </p:cNvPr>
          <p:cNvSpPr txBox="1"/>
          <p:nvPr/>
        </p:nvSpPr>
        <p:spPr>
          <a:xfrm>
            <a:off x="1703512" y="4581128"/>
            <a:ext cx="10153128" cy="735522"/>
          </a:xfrm>
          <a:prstGeom prst="rect">
            <a:avLst/>
          </a:prstGeom>
          <a:noFill/>
        </p:spPr>
        <p:txBody>
          <a:bodyPr wrap="square">
            <a:spAutoFit/>
          </a:bodyPr>
          <a:lstStyle/>
          <a:p>
            <a:pPr marL="411480" lvl="1" indent="0">
              <a:lnSpc>
                <a:spcPct val="120000"/>
              </a:lnSpc>
              <a:buNone/>
            </a:pPr>
            <a:r>
              <a:rPr lang="en-GB" sz="1800" dirty="0">
                <a:solidFill>
                  <a:schemeClr val="bg1"/>
                </a:solidFill>
              </a:rPr>
              <a:t>Debbie </a:t>
            </a:r>
            <a:r>
              <a:rPr lang="en-GB" sz="1800" dirty="0" err="1">
                <a:solidFill>
                  <a:schemeClr val="bg1"/>
                </a:solidFill>
              </a:rPr>
              <a:t>Brouckmans</a:t>
            </a:r>
            <a:r>
              <a:rPr lang="en-GB" sz="1800" dirty="0">
                <a:solidFill>
                  <a:schemeClr val="bg1"/>
                </a:solidFill>
              </a:rPr>
              <a:t> and Elke </a:t>
            </a:r>
            <a:r>
              <a:rPr lang="en-GB" sz="1800" dirty="0" err="1">
                <a:solidFill>
                  <a:schemeClr val="bg1"/>
                </a:solidFill>
              </a:rPr>
              <a:t>D'hoker</a:t>
            </a:r>
            <a:r>
              <a:rPr lang="en-GB" sz="1800" dirty="0">
                <a:solidFill>
                  <a:schemeClr val="bg1"/>
                </a:solidFill>
              </a:rPr>
              <a:t>, ‘Rewriting the Irish Short Story: Emma Donoghue’s </a:t>
            </a:r>
            <a:r>
              <a:rPr lang="en-GB" sz="1800" i="1" dirty="0">
                <a:solidFill>
                  <a:schemeClr val="bg1"/>
                </a:solidFill>
              </a:rPr>
              <a:t>The Woman Who Gave Birth to Rabbits,’ Journal of the Short Story in English, </a:t>
            </a:r>
            <a:r>
              <a:rPr lang="en-GB" sz="1800" dirty="0">
                <a:solidFill>
                  <a:schemeClr val="bg1"/>
                </a:solidFill>
              </a:rPr>
              <a:t>63: Autumn 2014</a:t>
            </a:r>
          </a:p>
        </p:txBody>
      </p:sp>
    </p:spTree>
    <p:extLst>
      <p:ext uri="{BB962C8B-B14F-4D97-AF65-F5344CB8AC3E}">
        <p14:creationId xmlns:p14="http://schemas.microsoft.com/office/powerpoint/2010/main" val="3018931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EADD9-81B8-4252-BDA6-FD41C1EE119F}"/>
              </a:ext>
            </a:extLst>
          </p:cNvPr>
          <p:cNvSpPr>
            <a:spLocks noGrp="1"/>
          </p:cNvSpPr>
          <p:nvPr>
            <p:ph type="title"/>
          </p:nvPr>
        </p:nvSpPr>
        <p:spPr>
          <a:xfrm>
            <a:off x="609600" y="155448"/>
            <a:ext cx="10972800" cy="897288"/>
          </a:xfrm>
        </p:spPr>
        <p:txBody>
          <a:bodyPr/>
          <a:lstStyle/>
          <a:p>
            <a:r>
              <a:rPr lang="en-GB" dirty="0">
                <a:solidFill>
                  <a:srgbClr val="FFC000"/>
                </a:solidFill>
              </a:rPr>
              <a:t>fall</a:t>
            </a:r>
          </a:p>
        </p:txBody>
      </p:sp>
      <p:sp>
        <p:nvSpPr>
          <p:cNvPr id="3" name="Content Placeholder 2">
            <a:extLst>
              <a:ext uri="{FF2B5EF4-FFF2-40B4-BE49-F238E27FC236}">
                <a16:creationId xmlns:a16="http://schemas.microsoft.com/office/drawing/2014/main" id="{74E2EAF6-F3BE-4A0A-9BA4-6284CF2706F4}"/>
              </a:ext>
            </a:extLst>
          </p:cNvPr>
          <p:cNvSpPr>
            <a:spLocks noGrp="1"/>
          </p:cNvSpPr>
          <p:nvPr>
            <p:ph idx="1"/>
          </p:nvPr>
        </p:nvSpPr>
        <p:spPr>
          <a:xfrm>
            <a:off x="595908" y="1052736"/>
            <a:ext cx="10972800" cy="5433792"/>
          </a:xfrm>
        </p:spPr>
        <p:txBody>
          <a:bodyPr>
            <a:normAutofit fontScale="70000" lnSpcReduction="20000"/>
          </a:bodyPr>
          <a:lstStyle/>
          <a:p>
            <a:pPr marL="118872" indent="0">
              <a:lnSpc>
                <a:spcPct val="120000"/>
              </a:lnSpc>
              <a:buNone/>
            </a:pPr>
            <a:r>
              <a:rPr lang="en-GB" dirty="0">
                <a:solidFill>
                  <a:schemeClr val="bg1"/>
                </a:solidFill>
              </a:rPr>
              <a:t>Harnessed and pillowed in her pod as tight as an unborn, Annie waits. Gives herself up. Too late to uncurl, scramble out, escape this watery fate. Knees to double chin, she can’t straighten so much as an elbow. Beyond all hope of an easy way out. Her lid is nailed down and it was she who paid the young boatman to do it, that’s the joke.</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Her tapered barrel hangs upright in the water, bobbing on its rope. The wicked hag at the end of the </a:t>
            </a:r>
            <a:r>
              <a:rPr lang="en-GB" dirty="0" err="1">
                <a:solidFill>
                  <a:schemeClr val="bg1"/>
                </a:solidFill>
              </a:rPr>
              <a:t>fairytale</a:t>
            </a:r>
            <a:r>
              <a:rPr lang="en-GB" dirty="0">
                <a:solidFill>
                  <a:schemeClr val="bg1"/>
                </a:solidFill>
              </a:rPr>
              <a:t> gets packed in a barrel for her just deserts. Annie’s mummified in darkness. She adjusts her grip on the handles, twitches in her bindings. Her stomach is empty, in case she might vomit. One of the seams must be starting to give already, because Annie’s feet are wet.</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Outside, she knows, the afternoon sun is glittering on the crowds that clog both shorelines. The motion picture company will have set their camera rolling. The bookies are offering a thousand to one on Annie coming through. Her manager has her letter in his pocket, fully exonerating him.</a:t>
            </a:r>
          </a:p>
          <a:p>
            <a:endParaRPr lang="en-GB" dirty="0"/>
          </a:p>
        </p:txBody>
      </p:sp>
    </p:spTree>
    <p:extLst>
      <p:ext uri="{BB962C8B-B14F-4D97-AF65-F5344CB8AC3E}">
        <p14:creationId xmlns:p14="http://schemas.microsoft.com/office/powerpoint/2010/main" val="559569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7CD636-F2B2-4AB0-A63A-0D908B7970A1}"/>
              </a:ext>
            </a:extLst>
          </p:cNvPr>
          <p:cNvSpPr>
            <a:spLocks noGrp="1"/>
          </p:cNvSpPr>
          <p:nvPr>
            <p:ph idx="1"/>
          </p:nvPr>
        </p:nvSpPr>
        <p:spPr>
          <a:xfrm>
            <a:off x="767408" y="404664"/>
            <a:ext cx="10972800" cy="6120680"/>
          </a:xfrm>
        </p:spPr>
        <p:txBody>
          <a:bodyPr>
            <a:normAutofit fontScale="70000" lnSpcReduction="20000"/>
          </a:bodyPr>
          <a:lstStyle/>
          <a:p>
            <a:pPr marL="118872" indent="0">
              <a:lnSpc>
                <a:spcPct val="120000"/>
              </a:lnSpc>
              <a:buNone/>
            </a:pPr>
            <a:r>
              <a:rPr lang="en-GB" dirty="0">
                <a:solidFill>
                  <a:schemeClr val="bg1"/>
                </a:solidFill>
              </a:rPr>
              <a:t>Annie waits while a saw chews the wood a few inches from her head. Light, like an elbow in the eye. Strangers drag her out onto the rocks, she’s as dizzy as a faun. Her hands unfurl, greenish blue. The decks of the Maid of the Mist are thick with faces. When Annie staggers to her feet and brushes down her wet trunks, a long cheer goes up. Her barrel’s iron hoops are stoved in; the thing looks like flotsam. She manages a curtsey, wipes water off her face that turns out to be blood. Her manager runs forward with a red carnation, and an overcoat to make her decent. But Annie’s staring past the sightseers, up </a:t>
            </a:r>
            <a:r>
              <a:rPr lang="en-GB" dirty="0" err="1">
                <a:solidFill>
                  <a:schemeClr val="bg1"/>
                </a:solidFill>
              </a:rPr>
              <a:t>up</a:t>
            </a:r>
            <a:r>
              <a:rPr lang="en-GB" dirty="0">
                <a:solidFill>
                  <a:schemeClr val="bg1"/>
                </a:solidFill>
              </a:rPr>
              <a:t> </a:t>
            </a:r>
            <a:r>
              <a:rPr lang="en-GB" dirty="0" err="1">
                <a:solidFill>
                  <a:schemeClr val="bg1"/>
                </a:solidFill>
              </a:rPr>
              <a:t>up</a:t>
            </a:r>
            <a:r>
              <a:rPr lang="en-GB" dirty="0">
                <a:solidFill>
                  <a:schemeClr val="bg1"/>
                </a:solidFill>
              </a:rPr>
              <a:t> the cloudy tumult of the Falls. A photograph flashes silver.</a:t>
            </a:r>
          </a:p>
          <a:p>
            <a:pPr marL="118872" indent="0">
              <a:lnSpc>
                <a:spcPct val="120000"/>
              </a:lnSpc>
              <a:buNone/>
            </a:pPr>
            <a:endParaRPr lang="en-GB" dirty="0">
              <a:solidFill>
                <a:schemeClr val="bg1"/>
              </a:solidFill>
            </a:endParaRP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Is Annie changed? What does she know now? Why, nothing; nothing more than when the first hands wrenched her into the world 63 years ago, when she was ignorant, eager for the air.</a:t>
            </a:r>
          </a:p>
          <a:p>
            <a:pPr marL="118872" indent="0">
              <a:lnSpc>
                <a:spcPct val="120000"/>
              </a:lnSpc>
              <a:buNone/>
            </a:pPr>
            <a:endParaRPr lang="en-GB" dirty="0">
              <a:solidFill>
                <a:schemeClr val="bg1"/>
              </a:solidFill>
            </a:endParaRPr>
          </a:p>
          <a:p>
            <a:pPr marL="118872" indent="0">
              <a:lnSpc>
                <a:spcPct val="120000"/>
              </a:lnSpc>
              <a:buNone/>
            </a:pPr>
            <a:r>
              <a:rPr lang="en-GB" dirty="0">
                <a:solidFill>
                  <a:srgbClr val="FFC000"/>
                </a:solidFill>
              </a:rPr>
              <a:t>							Emma Donoghue</a:t>
            </a:r>
          </a:p>
          <a:p>
            <a:pPr marL="118872" indent="0">
              <a:buNone/>
            </a:pPr>
            <a:endParaRPr lang="en-GB" dirty="0"/>
          </a:p>
        </p:txBody>
      </p:sp>
    </p:spTree>
    <p:extLst>
      <p:ext uri="{BB962C8B-B14F-4D97-AF65-F5344CB8AC3E}">
        <p14:creationId xmlns:p14="http://schemas.microsoft.com/office/powerpoint/2010/main" val="1971031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1340768"/>
            <a:ext cx="10972800" cy="3384376"/>
          </a:xfrm>
        </p:spPr>
        <p:txBody>
          <a:bodyPr>
            <a:normAutofit/>
          </a:bodyPr>
          <a:lstStyle/>
          <a:p>
            <a:pPr marL="118872" indent="0" algn="ctr">
              <a:buNone/>
            </a:pPr>
            <a:r>
              <a:rPr lang="en-GB" sz="4400" dirty="0">
                <a:solidFill>
                  <a:schemeClr val="accent2"/>
                </a:solidFill>
                <a:latin typeface="+mj-lt"/>
              </a:rPr>
              <a:t>Discussion</a:t>
            </a:r>
          </a:p>
          <a:p>
            <a:pPr marL="118872" indent="0" algn="ctr">
              <a:buNone/>
            </a:pPr>
            <a:endParaRPr lang="en-GB" sz="1100" dirty="0">
              <a:solidFill>
                <a:schemeClr val="accent2"/>
              </a:solidFill>
              <a:latin typeface="+mj-lt"/>
            </a:endParaRPr>
          </a:p>
          <a:p>
            <a:pPr marL="118872" indent="0" algn="ctr">
              <a:buNone/>
            </a:pPr>
            <a:endParaRPr lang="en-GB" sz="1100" dirty="0">
              <a:solidFill>
                <a:schemeClr val="accent2"/>
              </a:solidFill>
              <a:latin typeface="+mj-lt"/>
            </a:endParaRPr>
          </a:p>
          <a:p>
            <a:pPr marL="118872" indent="0" algn="ctr">
              <a:buNone/>
            </a:pPr>
            <a:endParaRPr lang="en-GB" sz="1100" dirty="0">
              <a:solidFill>
                <a:schemeClr val="accent2"/>
              </a:solidFill>
              <a:latin typeface="+mj-lt"/>
            </a:endParaRPr>
          </a:p>
          <a:p>
            <a:pPr marL="925830" lvl="1" indent="-514350">
              <a:buFont typeface="+mj-lt"/>
              <a:buAutoNum type="arabicPeriod"/>
            </a:pPr>
            <a:r>
              <a:rPr lang="en-GB" sz="2400" dirty="0">
                <a:solidFill>
                  <a:schemeClr val="bg1"/>
                </a:solidFill>
              </a:rPr>
              <a:t>Relation to other stories? </a:t>
            </a:r>
          </a:p>
          <a:p>
            <a:pPr marL="925830" lvl="1" indent="-514350">
              <a:buFont typeface="+mj-lt"/>
              <a:buAutoNum type="arabicPeriod"/>
            </a:pPr>
            <a:r>
              <a:rPr lang="en-GB" sz="2400" dirty="0">
                <a:solidFill>
                  <a:schemeClr val="bg1"/>
                </a:solidFill>
              </a:rPr>
              <a:t>Other women’s stories? </a:t>
            </a:r>
          </a:p>
          <a:p>
            <a:pPr marL="925830" lvl="1" indent="-514350">
              <a:buFont typeface="+mj-lt"/>
              <a:buAutoNum type="arabicPeriod"/>
            </a:pPr>
            <a:r>
              <a:rPr lang="en-GB" sz="2400" dirty="0">
                <a:solidFill>
                  <a:schemeClr val="bg1"/>
                </a:solidFill>
              </a:rPr>
              <a:t>Differences?</a:t>
            </a:r>
          </a:p>
          <a:p>
            <a:pPr marL="925830" lvl="1" indent="-514350">
              <a:buFont typeface="+mj-lt"/>
              <a:buAutoNum type="arabicPeriod"/>
            </a:pPr>
            <a:r>
              <a:rPr lang="en-GB" sz="2400" dirty="0">
                <a:solidFill>
                  <a:schemeClr val="bg1"/>
                </a:solidFill>
              </a:rPr>
              <a:t>Who is represented and how?</a:t>
            </a:r>
          </a:p>
        </p:txBody>
      </p:sp>
    </p:spTree>
    <p:extLst>
      <p:ext uri="{BB962C8B-B14F-4D97-AF65-F5344CB8AC3E}">
        <p14:creationId xmlns:p14="http://schemas.microsoft.com/office/powerpoint/2010/main" val="170401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2D54F-43B5-49A4-B238-6BD19C990622}"/>
              </a:ext>
            </a:extLst>
          </p:cNvPr>
          <p:cNvSpPr>
            <a:spLocks noGrp="1"/>
          </p:cNvSpPr>
          <p:nvPr>
            <p:ph type="title"/>
          </p:nvPr>
        </p:nvSpPr>
        <p:spPr>
          <a:xfrm>
            <a:off x="263352" y="155448"/>
            <a:ext cx="11809312" cy="969296"/>
          </a:xfrm>
        </p:spPr>
        <p:txBody>
          <a:bodyPr>
            <a:noAutofit/>
          </a:bodyPr>
          <a:lstStyle/>
          <a:p>
            <a:r>
              <a:rPr lang="en-GB" sz="3200" dirty="0">
                <a:solidFill>
                  <a:srgbClr val="FFC000"/>
                </a:solidFill>
              </a:rPr>
              <a:t>Emma Donoghue : rewriting the Irish Short story</a:t>
            </a:r>
          </a:p>
        </p:txBody>
      </p:sp>
      <p:sp>
        <p:nvSpPr>
          <p:cNvPr id="3" name="Content Placeholder 2">
            <a:extLst>
              <a:ext uri="{FF2B5EF4-FFF2-40B4-BE49-F238E27FC236}">
                <a16:creationId xmlns:a16="http://schemas.microsoft.com/office/drawing/2014/main" id="{F12DA4CE-0983-4093-957E-2520C245D751}"/>
              </a:ext>
            </a:extLst>
          </p:cNvPr>
          <p:cNvSpPr>
            <a:spLocks noGrp="1"/>
          </p:cNvSpPr>
          <p:nvPr>
            <p:ph idx="1"/>
          </p:nvPr>
        </p:nvSpPr>
        <p:spPr>
          <a:xfrm>
            <a:off x="609600" y="1775192"/>
            <a:ext cx="10959008" cy="4625609"/>
          </a:xfrm>
        </p:spPr>
        <p:txBody>
          <a:bodyPr>
            <a:normAutofit fontScale="92500"/>
          </a:bodyPr>
          <a:lstStyle/>
          <a:p>
            <a:pPr marL="118872" indent="0">
              <a:buNone/>
            </a:pPr>
            <a:r>
              <a:rPr lang="en-GB" sz="2400" dirty="0">
                <a:solidFill>
                  <a:schemeClr val="bg1"/>
                </a:solidFill>
              </a:rPr>
              <a:t>Donoghue uses these techniques of </a:t>
            </a:r>
            <a:r>
              <a:rPr lang="en-GB" sz="2400" dirty="0">
                <a:solidFill>
                  <a:srgbClr val="FFC000"/>
                </a:solidFill>
              </a:rPr>
              <a:t>feminist rewriting and historiographic metafiction in a sequence of seventeen short stories.</a:t>
            </a:r>
            <a:r>
              <a:rPr lang="en-GB" sz="2400" dirty="0">
                <a:solidFill>
                  <a:schemeClr val="bg1"/>
                </a:solidFill>
              </a:rPr>
              <a:t> It is important, therefore, to take a moment to consider the particular effect of this choice of genre on the meaning of the book in general and Donoghue’s feminist project in particular. What this collection of short stories foregrounds, first of all, is </a:t>
            </a:r>
            <a:r>
              <a:rPr lang="en-GB" sz="2400" dirty="0">
                <a:solidFill>
                  <a:srgbClr val="FFC000"/>
                </a:solidFill>
              </a:rPr>
              <a:t>diversity and variety</a:t>
            </a:r>
            <a:r>
              <a:rPr lang="en-GB" sz="2400" dirty="0">
                <a:solidFill>
                  <a:schemeClr val="bg1"/>
                </a:solidFill>
              </a:rPr>
              <a:t>. Unlike novels which tend to zoom in on one historical frame and one or at most a few female protagonists, the women staged by Donoghue differ considerably in terms of age, class and nationality. </a:t>
            </a:r>
          </a:p>
          <a:p>
            <a:pPr marL="118872" indent="0">
              <a:buNone/>
            </a:pPr>
            <a:endParaRPr lang="en-GB" sz="2400" dirty="0">
              <a:solidFill>
                <a:schemeClr val="bg1"/>
              </a:solidFill>
            </a:endParaRPr>
          </a:p>
          <a:p>
            <a:pPr marL="118872" indent="0">
              <a:buNone/>
            </a:pPr>
            <a:r>
              <a:rPr lang="en-GB" sz="2400" dirty="0">
                <a:solidFill>
                  <a:schemeClr val="bg1"/>
                </a:solidFill>
              </a:rPr>
              <a:t>Donoghue’s emphasis on women’s agency within a structure of confinement and oppression thus offers a correction to this tradition of victimization. As we have seen, some of her characters use and abuse power themselves, while even those who are victimised find ways of resisting patriarchal structures and oppression.</a:t>
            </a:r>
          </a:p>
        </p:txBody>
      </p:sp>
    </p:spTree>
    <p:extLst>
      <p:ext uri="{BB962C8B-B14F-4D97-AF65-F5344CB8AC3E}">
        <p14:creationId xmlns:p14="http://schemas.microsoft.com/office/powerpoint/2010/main" val="4835212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4552</TotalTime>
  <Words>5375</Words>
  <Application>Microsoft Office PowerPoint</Application>
  <PresentationFormat>Widescreen</PresentationFormat>
  <Paragraphs>177</Paragraphs>
  <Slides>27</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27</vt:i4>
      </vt:variant>
    </vt:vector>
  </HeadingPairs>
  <TitlesOfParts>
    <vt:vector size="39" baseType="lpstr">
      <vt:lpstr>Alegreya Sans</vt:lpstr>
      <vt:lpstr>Arial</vt:lpstr>
      <vt:lpstr>Calibri</vt:lpstr>
      <vt:lpstr>Felix Titling</vt:lpstr>
      <vt:lpstr>Garamond</vt:lpstr>
      <vt:lpstr>Palatino Linotype</vt:lpstr>
      <vt:lpstr>Perpetua</vt:lpstr>
      <vt:lpstr>Times New Roman</vt:lpstr>
      <vt:lpstr>Wingdings</vt:lpstr>
      <vt:lpstr>Wingdings 2</vt:lpstr>
      <vt:lpstr>Wingdings 3</vt:lpstr>
      <vt:lpstr>Module</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Writing stories  Margaret Atwood, ‘Happy Endings’  (1983)</vt:lpstr>
      <vt:lpstr>PowerPoint Presentation</vt:lpstr>
      <vt:lpstr>PowerPoint Presentation</vt:lpstr>
      <vt:lpstr>foremothers &amp; (manufactured) traditions </vt:lpstr>
      <vt:lpstr>PowerPoint Presentation</vt:lpstr>
      <vt:lpstr>PowerPoint Presentation</vt:lpstr>
      <vt:lpstr>PowerPoint Presentation</vt:lpstr>
      <vt:lpstr>PowerPoint Presentation</vt:lpstr>
      <vt:lpstr>New models </vt:lpstr>
      <vt:lpstr>PowerPoint Presentation</vt:lpstr>
      <vt:lpstr>Short story cycles &amp; gender</vt:lpstr>
      <vt:lpstr>PowerPoint Presentation</vt:lpstr>
      <vt:lpstr>fall</vt:lpstr>
      <vt:lpstr>PowerPoint Presentation</vt:lpstr>
      <vt:lpstr>PowerPoint Presentation</vt:lpstr>
      <vt:lpstr>Emma Donoghue : rewriting the Irish Short story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165</cp:revision>
  <dcterms:created xsi:type="dcterms:W3CDTF">2013-10-15T14:59:08Z</dcterms:created>
  <dcterms:modified xsi:type="dcterms:W3CDTF">2020-10-25T14:36:49Z</dcterms:modified>
</cp:coreProperties>
</file>