
<file path=[Content_Types].xml><?xml version="1.0" encoding="utf-8"?>
<Types xmlns="http://schemas.openxmlformats.org/package/2006/content-types"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70" r:id="rId3"/>
    <p:sldId id="284" r:id="rId4"/>
    <p:sldId id="271" r:id="rId5"/>
    <p:sldId id="272" r:id="rId6"/>
    <p:sldId id="277" r:id="rId7"/>
    <p:sldId id="287" r:id="rId8"/>
    <p:sldId id="275" r:id="rId9"/>
    <p:sldId id="278" r:id="rId10"/>
    <p:sldId id="279" r:id="rId11"/>
    <p:sldId id="280" r:id="rId12"/>
    <p:sldId id="285" r:id="rId13"/>
    <p:sldId id="286" r:id="rId14"/>
    <p:sldId id="281" r:id="rId15"/>
    <p:sldId id="282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0" d="100"/>
          <a:sy n="80" d="100"/>
        </p:scale>
        <p:origin x="58" y="1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32109D-3C16-4202-B6BE-00EEB0057E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E5C70D-AE00-4354-A4A1-ACDEE665D5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1AACCF-FD26-48C0-A5A2-DA22A3911F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25/11/2019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3BAD51-5B0A-46B9-8272-1FF61A7C27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E31487-2FCF-44D5-8EFA-7219173B62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85959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A88C1B-B88A-441E-8868-14F827140F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113F7D-A2EC-497E-9151-78BC66E7D0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0854AE-3A49-4569-B4C8-6A3C625600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25/11/2019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455760-BD5A-4E44-8505-124349F4F8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33FAD4-9AF6-4A69-B445-FC449F5A45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75023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B3EB9F-68CD-49F9-A3DB-38DB4765D6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3B517B-A7D8-4E95-8A71-F30ACCF7F7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5DA591-87BC-4F18-97C0-8591060A56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25/11/2019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B0CA9B-987C-4A32-965F-B546C93EBB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783BCF-52C8-4DD9-B392-DC895EA8E3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69672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BB17D8-388B-4D29-9924-41CA1CFAF0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CD845D-18BC-4214-998E-C75C97CA3D6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A0079C-91B7-4F0F-A8E9-D42A64749E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D82908-A2A4-4F06-B23B-20B7946C42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25/11/2019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4CF0AF-8E90-4E0F-A687-6C9179C97B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79E394-2887-4832-B2D8-57FD8EA928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34555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37155E-C907-4DD8-868A-F632A5872C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237C3E-4491-4353-8F57-829EA15ED8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F9C0FC-946D-4E29-B414-7F24A6156B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38E70AD-FD02-4EDC-A82B-D2000B5490D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89EC987-64C3-4B65-93C9-D4A976FCAD1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D7865F-35C8-4914-AC3A-D64B003DEC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25/11/2019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FD576A6-1D99-4908-A5A3-C44BEAA2BC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37AC045-E325-41C9-B139-FBCEBAB0B0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7148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C8EE7E-6384-49B8-B31C-3951DB4F8F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2100C0-E0B9-4B39-BDF4-66AE2D69D7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25/11/2019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95B0FA-33E2-46EC-8B53-11BC29DF7C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0787E5-EDD7-4258-BD61-D92EDF1FFA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92509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9C8B3B5-8EEF-4248-99E9-5EBCCA9CB8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25/11/2019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A686CCE-137B-4F19-8ED7-9ED3E0819A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EC32ED-FE7B-42DA-8C2A-70FC2997B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00726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79AF20-6F23-4285-ABBC-A8FE61021D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94F0FC-D532-4AAF-9855-184E1BF467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146F91-7F98-432A-AE1E-9D0EBB6770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40AA0F-8017-47AF-A459-533A04F35D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25/11/2019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B2D758-D22B-44AE-A50A-7468859918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7E65E6-59B5-4DC1-B288-CBD144C7C0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66938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DA4CB3-71B7-4882-B6D6-D37142189F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66674C7-656C-43BE-ABBC-4F5001C7C7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BC65D6-0D02-4852-824C-12CCD676D07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B5C8A6-CE7D-47FC-9B64-DD906E5312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25/11/2019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4E289C-52DA-4294-8677-023E04BDE2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A272FC-4F3F-416F-8F3A-E60BAA80B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1780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9296CE-98C2-4A63-854A-8CA30261C2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8683961-666B-4BA7-9538-1EB4B5009EB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ED0077-A9FF-4335-A9D4-92B2DA9BF2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25/11/2019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EDF48B-4D04-4BCC-AF1A-C345683E44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3B3490-6526-450B-9E6C-9FAEE4F3DE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13756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DB96816-7A06-42A8-95E9-A16EA3BAAB8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F312987-95EC-4557-A341-C33BC13629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A357F2-FE37-4FAB-83F8-094A4B93AA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25/11/2019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A7C6EE-8BE9-4E99-93F9-8F38ECC495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516AD2-2086-450A-A491-41DB69C977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4990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F9FD44-87DE-4A9A-AB0C-1F001037AE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99DD4F-342F-45C1-B146-30539BD83F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63B68C-D825-4890-9BBB-037E9E1A8BD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A8B0B4-4016-4D30-9B96-FEAF48D1F195}" type="datetimeFigureOut">
              <a:rPr lang="en-GB" smtClean="0"/>
              <a:t>25/11/2019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529617-DE1C-4A31-BEDB-2EB2A9CFFC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59926-03EA-4F6B-9A34-9F35BC0856E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63032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lSCKpe5W1eA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aj6aBuC1Lb8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kccafOf4O6Q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J1cDECkN2xg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i2Jw6_Xgszk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xgb52U7bJg0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rmjjk4_kl3c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HVEqy6K18Yo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q2Xi3ioasik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RCxgqHqakXc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NsMgYsIMg8I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TMI_-hI_zCs" TargetMode="External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VB0mn8Tgz2k" TargetMode="External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hyperlink" Target="https://www.youtube.com/watch?v=LBR3JKrgW74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erson standing in front of a store&#10;&#10;Description automatically generated">
            <a:extLst>
              <a:ext uri="{FF2B5EF4-FFF2-40B4-BE49-F238E27FC236}">
                <a16:creationId xmlns:a16="http://schemas.microsoft.com/office/drawing/2014/main" id="{BAB8E3CA-B5AE-4F4B-9D49-1A7DB92AA33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667"/>
          <a:stretch/>
        </p:blipFill>
        <p:spPr>
          <a:xfrm>
            <a:off x="855918" y="153948"/>
            <a:ext cx="10480163" cy="6550102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674F5660-C077-4FC0-B541-176687D481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06" y="0"/>
            <a:ext cx="12185094" cy="739852"/>
          </a:xfrm>
        </p:spPr>
        <p:txBody>
          <a:bodyPr>
            <a:normAutofit/>
          </a:bodyPr>
          <a:lstStyle/>
          <a:p>
            <a:r>
              <a:rPr lang="en-US" sz="40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DOUBLE INDEMNITY </a:t>
            </a:r>
            <a:r>
              <a:rPr 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(WILDER, 1944) </a:t>
            </a:r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EC4FB84-92D0-4B34-8B0B-F27621F03182}"/>
              </a:ext>
            </a:extLst>
          </p:cNvPr>
          <p:cNvSpPr txBox="1"/>
          <p:nvPr/>
        </p:nvSpPr>
        <p:spPr>
          <a:xfrm>
            <a:off x="6906" y="5965386"/>
            <a:ext cx="1218509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Music: Miklos Rosza; Art Direction: Hans Dreier and Hal Pereira</a:t>
            </a:r>
          </a:p>
          <a:p>
            <a:pPr algn="ctr"/>
            <a:r>
              <a:rPr lang="en-GB" u="sng" dirty="0">
                <a:hlinkClick r:id="rId3"/>
              </a:rPr>
              <a:t>https://www.youtube.com/watch?v=lSCKpe5W1eA</a:t>
            </a:r>
            <a:r>
              <a:rPr lang="en-GB" dirty="0"/>
              <a:t> </a:t>
            </a:r>
          </a:p>
          <a:p>
            <a:pPr algn="ctr"/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12055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93305C2-42BA-4B8D-8AF7-3329BB9F7DC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37E065-1CC2-4A04-969C-7E4D188DA2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A person holding a guitar&#10;&#10;Description automatically generated">
            <a:extLst>
              <a:ext uri="{FF2B5EF4-FFF2-40B4-BE49-F238E27FC236}">
                <a16:creationId xmlns:a16="http://schemas.microsoft.com/office/drawing/2014/main" id="{8C1646CA-1060-41FE-829D-67A423EBC6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02920"/>
            <a:ext cx="12192000" cy="5852160"/>
          </a:xfrm>
          <a:prstGeom prst="rect">
            <a:avLst/>
          </a:prstGeom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50587BFF-599B-46AD-898D-678E7B9C2F8A}"/>
              </a:ext>
            </a:extLst>
          </p:cNvPr>
          <p:cNvSpPr txBox="1">
            <a:spLocks/>
          </p:cNvSpPr>
          <p:nvPr/>
        </p:nvSpPr>
        <p:spPr>
          <a:xfrm>
            <a:off x="0" y="0"/>
            <a:ext cx="12185094" cy="73985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PSYCHO </a:t>
            </a:r>
            <a:r>
              <a:rPr 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(HITCHCOCK, 1960) </a:t>
            </a:r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B8F8D06-2782-46A1-8E3C-A81E169E86DE}"/>
              </a:ext>
            </a:extLst>
          </p:cNvPr>
          <p:cNvSpPr txBox="1"/>
          <p:nvPr/>
        </p:nvSpPr>
        <p:spPr>
          <a:xfrm>
            <a:off x="6906" y="6355080"/>
            <a:ext cx="121781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u="sng" dirty="0">
                <a:hlinkClick r:id="rId3"/>
              </a:rPr>
              <a:t>https://www.youtube.com/watch?v=aj6aBuC1Lb8</a:t>
            </a:r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3C1CA74-4389-40EF-91FD-98887893D4B1}"/>
              </a:ext>
            </a:extLst>
          </p:cNvPr>
          <p:cNvSpPr txBox="1"/>
          <p:nvPr/>
        </p:nvSpPr>
        <p:spPr>
          <a:xfrm>
            <a:off x="-6907" y="5985748"/>
            <a:ext cx="121920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Music: Bernard Hermann; Title Design: Saul Bass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061473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93305C2-42BA-4B8D-8AF7-3329BB9F7DC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37E065-1CC2-4A04-969C-7E4D188DA2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erson sitting on a bed&#10;&#10;Description automatically generated">
            <a:extLst>
              <a:ext uri="{FF2B5EF4-FFF2-40B4-BE49-F238E27FC236}">
                <a16:creationId xmlns:a16="http://schemas.microsoft.com/office/drawing/2014/main" id="{DDA0C86D-32C3-4929-B2EF-67C6A20BC4D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100"/>
          <a:stretch/>
        </p:blipFill>
        <p:spPr>
          <a:xfrm>
            <a:off x="381000" y="214313"/>
            <a:ext cx="11430000" cy="5908582"/>
          </a:xfrm>
          <a:prstGeom prst="rect">
            <a:avLst/>
          </a:prstGeom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50587BFF-599B-46AD-898D-678E7B9C2F8A}"/>
              </a:ext>
            </a:extLst>
          </p:cNvPr>
          <p:cNvSpPr txBox="1">
            <a:spLocks/>
          </p:cNvSpPr>
          <p:nvPr/>
        </p:nvSpPr>
        <p:spPr>
          <a:xfrm>
            <a:off x="0" y="0"/>
            <a:ext cx="12185094" cy="73985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THE PINK PANTHER </a:t>
            </a:r>
            <a:r>
              <a:rPr 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(EDWARDS, 1963) </a:t>
            </a:r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B8F8D06-2782-46A1-8E3C-A81E169E86DE}"/>
              </a:ext>
            </a:extLst>
          </p:cNvPr>
          <p:cNvSpPr txBox="1"/>
          <p:nvPr/>
        </p:nvSpPr>
        <p:spPr>
          <a:xfrm>
            <a:off x="6906" y="6355080"/>
            <a:ext cx="121781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u="sng" dirty="0"/>
              <a:t>https://www.youtube.com/watch?v=R4amWTwO1GM</a:t>
            </a:r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3C1CA74-4389-40EF-91FD-98887893D4B1}"/>
              </a:ext>
            </a:extLst>
          </p:cNvPr>
          <p:cNvSpPr txBox="1"/>
          <p:nvPr/>
        </p:nvSpPr>
        <p:spPr>
          <a:xfrm>
            <a:off x="-6907" y="5985748"/>
            <a:ext cx="121920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Music: Henry Mancini; Title Design: DePatie-Freleng Enterprises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1240164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674F5660-C077-4FC0-B541-176687D481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5671247"/>
            <a:ext cx="12185094" cy="739852"/>
          </a:xfrm>
        </p:spPr>
        <p:txBody>
          <a:bodyPr>
            <a:normAutofit/>
          </a:bodyPr>
          <a:lstStyle/>
          <a:p>
            <a:r>
              <a:rPr lang="en-US" sz="4000" b="1" i="1" dirty="0">
                <a:solidFill>
                  <a:schemeClr val="bg1"/>
                </a:solidFill>
                <a:latin typeface="+mn-lt"/>
              </a:rPr>
              <a:t>DOUBLE INDEMNITY </a:t>
            </a:r>
            <a:r>
              <a:rPr lang="en-US" sz="4000" b="1" dirty="0">
                <a:solidFill>
                  <a:schemeClr val="bg1"/>
                </a:solidFill>
                <a:latin typeface="+mn-lt"/>
              </a:rPr>
              <a:t>(1944) </a:t>
            </a:r>
            <a:endParaRPr lang="en-GB" sz="4000" b="1" dirty="0">
              <a:solidFill>
                <a:schemeClr val="bg1"/>
              </a:solidFill>
              <a:latin typeface="+mn-lt"/>
            </a:endParaRPr>
          </a:p>
        </p:txBody>
      </p:sp>
      <p:pic>
        <p:nvPicPr>
          <p:cNvPr id="4" name="Picture 3" descr="A person wearing a hat&#10;&#10;Description automatically generated">
            <a:extLst>
              <a:ext uri="{FF2B5EF4-FFF2-40B4-BE49-F238E27FC236}">
                <a16:creationId xmlns:a16="http://schemas.microsoft.com/office/drawing/2014/main" id="{9FB87CB5-E556-46E3-9275-A42A490D120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12192000" cy="6096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7EBEEC-D05A-48D5-87D4-E8D41325D9A9}"/>
              </a:ext>
            </a:extLst>
          </p:cNvPr>
          <p:cNvSpPr txBox="1"/>
          <p:nvPr/>
        </p:nvSpPr>
        <p:spPr>
          <a:xfrm>
            <a:off x="2296309" y="6477000"/>
            <a:ext cx="73228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u="sng" dirty="0">
                <a:hlinkClick r:id="rId3"/>
              </a:rPr>
              <a:t>https://www.youtube.com/watch?v=kccafOf4O6Q</a:t>
            </a:r>
            <a:endParaRPr lang="en-GB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0FAD8B5-5363-4391-B530-732FC1BE148A}"/>
              </a:ext>
            </a:extLst>
          </p:cNvPr>
          <p:cNvSpPr txBox="1">
            <a:spLocks/>
          </p:cNvSpPr>
          <p:nvPr/>
        </p:nvSpPr>
        <p:spPr>
          <a:xfrm>
            <a:off x="0" y="369333"/>
            <a:ext cx="12185094" cy="73985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THE GOOD, THE BAD, AND THE UGLY </a:t>
            </a:r>
            <a:r>
              <a:rPr 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(LEONE, 1966) </a:t>
            </a:r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224927A-5951-4B6C-B953-A6D0C16A96D5}"/>
              </a:ext>
            </a:extLst>
          </p:cNvPr>
          <p:cNvSpPr txBox="1"/>
          <p:nvPr/>
        </p:nvSpPr>
        <p:spPr>
          <a:xfrm>
            <a:off x="-6907" y="6053434"/>
            <a:ext cx="121920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Music: Ennio Morricone; Title Design: Ignio Lardani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6926155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674F5660-C077-4FC0-B541-176687D481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5671247"/>
            <a:ext cx="12185094" cy="739852"/>
          </a:xfrm>
        </p:spPr>
        <p:txBody>
          <a:bodyPr>
            <a:normAutofit/>
          </a:bodyPr>
          <a:lstStyle/>
          <a:p>
            <a:r>
              <a:rPr lang="en-US" sz="4000" b="1" i="1" dirty="0">
                <a:solidFill>
                  <a:schemeClr val="bg1"/>
                </a:solidFill>
                <a:latin typeface="+mn-lt"/>
              </a:rPr>
              <a:t>DOUBLE INDEMNITY </a:t>
            </a:r>
            <a:r>
              <a:rPr lang="en-US" sz="4000" b="1" dirty="0">
                <a:solidFill>
                  <a:schemeClr val="bg1"/>
                </a:solidFill>
                <a:latin typeface="+mn-lt"/>
              </a:rPr>
              <a:t>(1944) </a:t>
            </a:r>
            <a:endParaRPr lang="en-GB" sz="4000" b="1" dirty="0">
              <a:solidFill>
                <a:schemeClr val="bg1"/>
              </a:solidFill>
              <a:latin typeface="+mn-lt"/>
            </a:endParaRPr>
          </a:p>
        </p:txBody>
      </p:sp>
      <p:pic>
        <p:nvPicPr>
          <p:cNvPr id="3" name="Picture 2" descr="A person riding a motorcycle down a dirt road&#10;&#10;Description automatically generated">
            <a:extLst>
              <a:ext uri="{FF2B5EF4-FFF2-40B4-BE49-F238E27FC236}">
                <a16:creationId xmlns:a16="http://schemas.microsoft.com/office/drawing/2014/main" id="{2468697D-C31B-40CE-BB86-CFD8D0F8FD2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516" b="6516"/>
          <a:stretch/>
        </p:blipFill>
        <p:spPr>
          <a:xfrm>
            <a:off x="252329" y="11668"/>
            <a:ext cx="11687339" cy="683466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7EBEEC-D05A-48D5-87D4-E8D41325D9A9}"/>
              </a:ext>
            </a:extLst>
          </p:cNvPr>
          <p:cNvSpPr txBox="1"/>
          <p:nvPr/>
        </p:nvSpPr>
        <p:spPr>
          <a:xfrm>
            <a:off x="2296309" y="6477000"/>
            <a:ext cx="73228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u="sng" dirty="0">
                <a:hlinkClick r:id="rId3"/>
              </a:rPr>
              <a:t>https://www.youtube.com/watch?v=J1cDECkN2xg</a:t>
            </a:r>
            <a:endParaRPr lang="en-GB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0FAD8B5-5363-4391-B530-732FC1BE148A}"/>
              </a:ext>
            </a:extLst>
          </p:cNvPr>
          <p:cNvSpPr txBox="1">
            <a:spLocks/>
          </p:cNvSpPr>
          <p:nvPr/>
        </p:nvSpPr>
        <p:spPr>
          <a:xfrm>
            <a:off x="0" y="76975"/>
            <a:ext cx="12185094" cy="73985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EASY RIDER </a:t>
            </a:r>
            <a:r>
              <a:rPr 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(HOPPER, 1969)</a:t>
            </a:r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DAB3A92-7C0C-4D44-806D-9592256F7FF3}"/>
              </a:ext>
            </a:extLst>
          </p:cNvPr>
          <p:cNvSpPr txBox="1"/>
          <p:nvPr/>
        </p:nvSpPr>
        <p:spPr>
          <a:xfrm>
            <a:off x="-6907" y="6119335"/>
            <a:ext cx="121920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Title Music: Steppenwolf ‘Born to Be Wild’ (1968)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4844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674F5660-C077-4FC0-B541-176687D481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5671247"/>
            <a:ext cx="12185094" cy="739852"/>
          </a:xfrm>
        </p:spPr>
        <p:txBody>
          <a:bodyPr>
            <a:normAutofit/>
          </a:bodyPr>
          <a:lstStyle/>
          <a:p>
            <a:r>
              <a:rPr lang="en-US" sz="4000" b="1" i="1" dirty="0">
                <a:solidFill>
                  <a:schemeClr val="bg1"/>
                </a:solidFill>
                <a:latin typeface="+mn-lt"/>
              </a:rPr>
              <a:t>DOUBLE INDEMNITY </a:t>
            </a:r>
            <a:r>
              <a:rPr lang="en-US" sz="4000" b="1" dirty="0">
                <a:solidFill>
                  <a:schemeClr val="bg1"/>
                </a:solidFill>
                <a:latin typeface="+mn-lt"/>
              </a:rPr>
              <a:t>(1944) </a:t>
            </a:r>
            <a:endParaRPr lang="en-GB" sz="4000" b="1" dirty="0">
              <a:solidFill>
                <a:schemeClr val="bg1"/>
              </a:solidFill>
              <a:latin typeface="+mn-lt"/>
            </a:endParaRPr>
          </a:p>
        </p:txBody>
      </p:sp>
      <p:pic>
        <p:nvPicPr>
          <p:cNvPr id="3" name="Picture 2" descr="A person wearing a hat&#10;&#10;Description automatically generated">
            <a:extLst>
              <a:ext uri="{FF2B5EF4-FFF2-40B4-BE49-F238E27FC236}">
                <a16:creationId xmlns:a16="http://schemas.microsoft.com/office/drawing/2014/main" id="{CEDB16AC-CC13-4055-96C4-9361C407398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215"/>
          <a:stretch/>
        </p:blipFill>
        <p:spPr>
          <a:xfrm>
            <a:off x="-13813" y="225832"/>
            <a:ext cx="12188694" cy="618467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7EBEEC-D05A-48D5-87D4-E8D41325D9A9}"/>
              </a:ext>
            </a:extLst>
          </p:cNvPr>
          <p:cNvSpPr txBox="1"/>
          <p:nvPr/>
        </p:nvSpPr>
        <p:spPr>
          <a:xfrm>
            <a:off x="2296309" y="6477000"/>
            <a:ext cx="73228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u="sng" dirty="0">
                <a:hlinkClick r:id="rId3"/>
              </a:rPr>
              <a:t>https://www.youtube.com/watch?v=i2Jw6_Xgszk</a:t>
            </a:r>
            <a:endParaRPr lang="en-GB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0FAD8B5-5363-4391-B530-732FC1BE148A}"/>
              </a:ext>
            </a:extLst>
          </p:cNvPr>
          <p:cNvSpPr txBox="1">
            <a:spLocks/>
          </p:cNvSpPr>
          <p:nvPr/>
        </p:nvSpPr>
        <p:spPr>
          <a:xfrm>
            <a:off x="0" y="76975"/>
            <a:ext cx="12185094" cy="73985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THE IPCRESS FILE </a:t>
            </a:r>
            <a:r>
              <a:rPr 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(FURIE, 1965) </a:t>
            </a:r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2C1D172-4A1E-4F8D-8077-180E142FAAF7}"/>
              </a:ext>
            </a:extLst>
          </p:cNvPr>
          <p:cNvSpPr txBox="1"/>
          <p:nvPr/>
        </p:nvSpPr>
        <p:spPr>
          <a:xfrm>
            <a:off x="-6907" y="6041173"/>
            <a:ext cx="121920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Music: JOHN BARRY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945324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674F5660-C077-4FC0-B541-176687D481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5671247"/>
            <a:ext cx="12185094" cy="739852"/>
          </a:xfrm>
        </p:spPr>
        <p:txBody>
          <a:bodyPr>
            <a:normAutofit/>
          </a:bodyPr>
          <a:lstStyle/>
          <a:p>
            <a:r>
              <a:rPr lang="en-US" sz="4000" b="1" i="1" dirty="0">
                <a:solidFill>
                  <a:schemeClr val="bg1"/>
                </a:solidFill>
                <a:latin typeface="+mn-lt"/>
              </a:rPr>
              <a:t>DOUBLE INDEMNITY </a:t>
            </a:r>
            <a:r>
              <a:rPr lang="en-US" sz="4000" b="1" dirty="0">
                <a:solidFill>
                  <a:schemeClr val="bg1"/>
                </a:solidFill>
                <a:latin typeface="+mn-lt"/>
              </a:rPr>
              <a:t>(1944) </a:t>
            </a:r>
            <a:endParaRPr lang="en-GB" sz="4000" b="1" dirty="0">
              <a:solidFill>
                <a:schemeClr val="bg1"/>
              </a:solidFill>
              <a:latin typeface="+mn-lt"/>
            </a:endParaRPr>
          </a:p>
        </p:txBody>
      </p:sp>
      <p:pic>
        <p:nvPicPr>
          <p:cNvPr id="3" name="Picture 2" descr="A group of people sitting at a table&#10;&#10;Description automatically generated">
            <a:extLst>
              <a:ext uri="{FF2B5EF4-FFF2-40B4-BE49-F238E27FC236}">
                <a16:creationId xmlns:a16="http://schemas.microsoft.com/office/drawing/2014/main" id="{28811243-6FDC-463A-AAD8-C06D75D4185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86191" y="13218"/>
            <a:ext cx="8605803" cy="683156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7EBEEC-D05A-48D5-87D4-E8D41325D9A9}"/>
              </a:ext>
            </a:extLst>
          </p:cNvPr>
          <p:cNvSpPr txBox="1"/>
          <p:nvPr/>
        </p:nvSpPr>
        <p:spPr>
          <a:xfrm>
            <a:off x="2296309" y="6477000"/>
            <a:ext cx="73228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u="sng" dirty="0">
                <a:hlinkClick r:id="rId3"/>
              </a:rPr>
              <a:t>https://www.youtube.com/watch?v=xgb52U7bJg0</a:t>
            </a:r>
            <a:endParaRPr lang="en-GB" u="sng" dirty="0"/>
          </a:p>
          <a:p>
            <a:pPr algn="ctr"/>
            <a:endParaRPr lang="en-GB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0FAD8B5-5363-4391-B530-732FC1BE148A}"/>
              </a:ext>
            </a:extLst>
          </p:cNvPr>
          <p:cNvSpPr txBox="1">
            <a:spLocks/>
          </p:cNvSpPr>
          <p:nvPr/>
        </p:nvSpPr>
        <p:spPr>
          <a:xfrm>
            <a:off x="0" y="76975"/>
            <a:ext cx="12185094" cy="73985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9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MIDNIGHT COWBOY </a:t>
            </a:r>
            <a:r>
              <a:rPr lang="en-US" sz="39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(SCHLESINGER, 1969) </a:t>
            </a:r>
            <a:endParaRPr lang="en-GB" sz="39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2C1D172-4A1E-4F8D-8077-180E142FAAF7}"/>
              </a:ext>
            </a:extLst>
          </p:cNvPr>
          <p:cNvSpPr txBox="1"/>
          <p:nvPr/>
        </p:nvSpPr>
        <p:spPr>
          <a:xfrm>
            <a:off x="-6907" y="6041173"/>
            <a:ext cx="121920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Music: JOHN BARRY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5044600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674F5660-C077-4FC0-B541-176687D481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5671247"/>
            <a:ext cx="12185094" cy="739852"/>
          </a:xfrm>
        </p:spPr>
        <p:txBody>
          <a:bodyPr>
            <a:normAutofit/>
          </a:bodyPr>
          <a:lstStyle/>
          <a:p>
            <a:r>
              <a:rPr lang="en-US" sz="4000" b="1" i="1" dirty="0">
                <a:solidFill>
                  <a:schemeClr val="bg1"/>
                </a:solidFill>
                <a:latin typeface="+mn-lt"/>
              </a:rPr>
              <a:t>DOUBLE INDEMNITY </a:t>
            </a:r>
            <a:r>
              <a:rPr lang="en-US" sz="4000" b="1" dirty="0">
                <a:solidFill>
                  <a:schemeClr val="bg1"/>
                </a:solidFill>
                <a:latin typeface="+mn-lt"/>
              </a:rPr>
              <a:t>(1944) </a:t>
            </a:r>
            <a:endParaRPr lang="en-GB" sz="4000" b="1" dirty="0">
              <a:solidFill>
                <a:schemeClr val="bg1"/>
              </a:solidFill>
              <a:latin typeface="+mn-lt"/>
            </a:endParaRPr>
          </a:p>
        </p:txBody>
      </p:sp>
      <p:pic>
        <p:nvPicPr>
          <p:cNvPr id="3" name="Picture 2" descr="A picture containing yellow, bus, man, car&#10;&#10;Description automatically generated">
            <a:extLst>
              <a:ext uri="{FF2B5EF4-FFF2-40B4-BE49-F238E27FC236}">
                <a16:creationId xmlns:a16="http://schemas.microsoft.com/office/drawing/2014/main" id="{78FFEA85-EB8B-4166-A45F-1963A561F32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7EBEEC-D05A-48D5-87D4-E8D41325D9A9}"/>
              </a:ext>
            </a:extLst>
          </p:cNvPr>
          <p:cNvSpPr txBox="1"/>
          <p:nvPr/>
        </p:nvSpPr>
        <p:spPr>
          <a:xfrm>
            <a:off x="2296309" y="6477000"/>
            <a:ext cx="73228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u="sng" dirty="0">
                <a:hlinkClick r:id="rId3"/>
              </a:rPr>
              <a:t>https://www.youtube.com/watch?v=rmjjk4_kl3c</a:t>
            </a:r>
            <a:endParaRPr lang="en-GB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0FAD8B5-5363-4391-B530-732FC1BE148A}"/>
              </a:ext>
            </a:extLst>
          </p:cNvPr>
          <p:cNvSpPr txBox="1">
            <a:spLocks/>
          </p:cNvSpPr>
          <p:nvPr/>
        </p:nvSpPr>
        <p:spPr>
          <a:xfrm>
            <a:off x="6906" y="593451"/>
            <a:ext cx="12185094" cy="73985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TAXI DRIVER </a:t>
            </a:r>
            <a:r>
              <a:rPr 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(SCORSESE</a:t>
            </a:r>
            <a:r>
              <a:rPr 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1976) </a:t>
            </a:r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746665F-54CE-4AFE-BC9A-C93AB6F41397}"/>
              </a:ext>
            </a:extLst>
          </p:cNvPr>
          <p:cNvSpPr txBox="1"/>
          <p:nvPr/>
        </p:nvSpPr>
        <p:spPr>
          <a:xfrm>
            <a:off x="-6907" y="6107667"/>
            <a:ext cx="121920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Music: Bernard Hermann; Art Director: Charles Rosen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974504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674F5660-C077-4FC0-B541-176687D481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5671247"/>
            <a:ext cx="12185094" cy="739852"/>
          </a:xfrm>
        </p:spPr>
        <p:txBody>
          <a:bodyPr>
            <a:normAutofit/>
          </a:bodyPr>
          <a:lstStyle/>
          <a:p>
            <a:r>
              <a:rPr lang="en-US" sz="4000" b="1" i="1" dirty="0">
                <a:solidFill>
                  <a:schemeClr val="bg1"/>
                </a:solidFill>
                <a:latin typeface="+mn-lt"/>
              </a:rPr>
              <a:t>DOUBLE INDEMNITY </a:t>
            </a:r>
            <a:r>
              <a:rPr lang="en-US" sz="4000" b="1" dirty="0">
                <a:solidFill>
                  <a:schemeClr val="bg1"/>
                </a:solidFill>
                <a:latin typeface="+mn-lt"/>
              </a:rPr>
              <a:t>(1944) </a:t>
            </a:r>
            <a:endParaRPr lang="en-GB" sz="4000" b="1" dirty="0">
              <a:solidFill>
                <a:schemeClr val="bg1"/>
              </a:solidFill>
              <a:latin typeface="+mn-lt"/>
            </a:endParaRPr>
          </a:p>
        </p:txBody>
      </p:sp>
      <p:pic>
        <p:nvPicPr>
          <p:cNvPr id="6" name="Picture 5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68D09027-13E6-4567-8809-1E2F9A1266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7115" y="0"/>
            <a:ext cx="1019777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7EBEEC-D05A-48D5-87D4-E8D41325D9A9}"/>
              </a:ext>
            </a:extLst>
          </p:cNvPr>
          <p:cNvSpPr txBox="1"/>
          <p:nvPr/>
        </p:nvSpPr>
        <p:spPr>
          <a:xfrm>
            <a:off x="2798332" y="6529901"/>
            <a:ext cx="73228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u="sng" dirty="0">
                <a:hlinkClick r:id="rId3"/>
              </a:rPr>
              <a:t>https://www.youtube.com/watch?v=HVEqy6K18Yo </a:t>
            </a:r>
            <a:r>
              <a:rPr lang="en-GB" dirty="0"/>
              <a:t>	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0FAD8B5-5363-4391-B530-732FC1BE148A}"/>
              </a:ext>
            </a:extLst>
          </p:cNvPr>
          <p:cNvSpPr txBox="1">
            <a:spLocks/>
          </p:cNvSpPr>
          <p:nvPr/>
        </p:nvSpPr>
        <p:spPr>
          <a:xfrm>
            <a:off x="0" y="199004"/>
            <a:ext cx="12185094" cy="73985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SATURDAY NIGHT FEVER </a:t>
            </a:r>
            <a:r>
              <a:rPr 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(BADHAM, 1977) </a:t>
            </a:r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453DA6-C94F-49D6-8EDF-EFEED0F4B7D7}"/>
              </a:ext>
            </a:extLst>
          </p:cNvPr>
          <p:cNvSpPr txBox="1"/>
          <p:nvPr/>
        </p:nvSpPr>
        <p:spPr>
          <a:xfrm>
            <a:off x="-6907" y="6160569"/>
            <a:ext cx="121920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Title Music: The Bee Gees ‘Stayin’ Alive’ (1977)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1012636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674F5660-C077-4FC0-B541-176687D481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5671247"/>
            <a:ext cx="12185094" cy="739852"/>
          </a:xfrm>
        </p:spPr>
        <p:txBody>
          <a:bodyPr>
            <a:normAutofit/>
          </a:bodyPr>
          <a:lstStyle/>
          <a:p>
            <a:r>
              <a:rPr lang="en-US" sz="4000" b="1" i="1" dirty="0">
                <a:solidFill>
                  <a:schemeClr val="bg1"/>
                </a:solidFill>
                <a:latin typeface="+mn-lt"/>
              </a:rPr>
              <a:t>DOUBLE INDEMNITY </a:t>
            </a:r>
            <a:r>
              <a:rPr lang="en-US" sz="4000" b="1" dirty="0">
                <a:solidFill>
                  <a:schemeClr val="bg1"/>
                </a:solidFill>
                <a:latin typeface="+mn-lt"/>
              </a:rPr>
              <a:t>(1944) </a:t>
            </a:r>
            <a:endParaRPr lang="en-GB" sz="4000" b="1" dirty="0">
              <a:solidFill>
                <a:schemeClr val="bg1"/>
              </a:solidFill>
              <a:latin typeface="+mn-lt"/>
            </a:endParaRPr>
          </a:p>
        </p:txBody>
      </p:sp>
      <p:pic>
        <p:nvPicPr>
          <p:cNvPr id="4" name="Picture 3" descr="A group of people posing for the camera&#10;&#10;Description automatically generated">
            <a:extLst>
              <a:ext uri="{FF2B5EF4-FFF2-40B4-BE49-F238E27FC236}">
                <a16:creationId xmlns:a16="http://schemas.microsoft.com/office/drawing/2014/main" id="{977D72E3-D9BF-4F3B-9664-E5B47E9C3BD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3504" y="0"/>
            <a:ext cx="10284991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7EBEEC-D05A-48D5-87D4-E8D41325D9A9}"/>
              </a:ext>
            </a:extLst>
          </p:cNvPr>
          <p:cNvSpPr txBox="1"/>
          <p:nvPr/>
        </p:nvSpPr>
        <p:spPr>
          <a:xfrm>
            <a:off x="2296309" y="6477000"/>
            <a:ext cx="73228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u="sng" dirty="0">
                <a:hlinkClick r:id="rId3"/>
              </a:rPr>
              <a:t>https://www.youtube.com/watch?v=q2Xi3ioasik</a:t>
            </a:r>
            <a:r>
              <a:rPr lang="en-GB" dirty="0"/>
              <a:t>	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0FAD8B5-5363-4391-B530-732FC1BE148A}"/>
              </a:ext>
            </a:extLst>
          </p:cNvPr>
          <p:cNvSpPr txBox="1">
            <a:spLocks/>
          </p:cNvSpPr>
          <p:nvPr/>
        </p:nvSpPr>
        <p:spPr>
          <a:xfrm>
            <a:off x="0" y="181074"/>
            <a:ext cx="12185094" cy="73985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RESERVOIR DOGS </a:t>
            </a:r>
            <a:r>
              <a:rPr 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(TARANTINO, 1992) </a:t>
            </a:r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E3CB561-2ED3-4882-B27E-216782A0D421}"/>
              </a:ext>
            </a:extLst>
          </p:cNvPr>
          <p:cNvSpPr txBox="1"/>
          <p:nvPr/>
        </p:nvSpPr>
        <p:spPr>
          <a:xfrm>
            <a:off x="-6907" y="6107667"/>
            <a:ext cx="121920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Title Music: George Baker ‘Little Green Bag’ (1970)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4223141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674F5660-C077-4FC0-B541-176687D481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5671247"/>
            <a:ext cx="12185094" cy="739852"/>
          </a:xfrm>
        </p:spPr>
        <p:txBody>
          <a:bodyPr>
            <a:normAutofit/>
          </a:bodyPr>
          <a:lstStyle/>
          <a:p>
            <a:r>
              <a:rPr lang="en-US" sz="4000" b="1" i="1" dirty="0">
                <a:solidFill>
                  <a:schemeClr val="bg1"/>
                </a:solidFill>
                <a:latin typeface="+mn-lt"/>
              </a:rPr>
              <a:t>DOUBLE INDEMNITY </a:t>
            </a:r>
            <a:r>
              <a:rPr lang="en-US" sz="4000" b="1" dirty="0">
                <a:solidFill>
                  <a:schemeClr val="bg1"/>
                </a:solidFill>
                <a:latin typeface="+mn-lt"/>
              </a:rPr>
              <a:t>(1944) </a:t>
            </a:r>
            <a:endParaRPr lang="en-GB" sz="4000" b="1" dirty="0">
              <a:solidFill>
                <a:schemeClr val="bg1"/>
              </a:solidFill>
              <a:latin typeface="+mn-lt"/>
            </a:endParaRPr>
          </a:p>
        </p:txBody>
      </p:sp>
      <p:pic>
        <p:nvPicPr>
          <p:cNvPr id="4" name="Picture 3" descr="A group of people standing in the grass&#10;&#10;Description automatically generated">
            <a:extLst>
              <a:ext uri="{FF2B5EF4-FFF2-40B4-BE49-F238E27FC236}">
                <a16:creationId xmlns:a16="http://schemas.microsoft.com/office/drawing/2014/main" id="{EECAF479-AEE9-4813-9910-3CA1C641FA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7EBEEC-D05A-48D5-87D4-E8D41325D9A9}"/>
              </a:ext>
            </a:extLst>
          </p:cNvPr>
          <p:cNvSpPr txBox="1"/>
          <p:nvPr/>
        </p:nvSpPr>
        <p:spPr>
          <a:xfrm>
            <a:off x="2357718" y="6477000"/>
            <a:ext cx="88840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u="sng" dirty="0">
                <a:hlinkClick r:id="rId3"/>
              </a:rPr>
              <a:t>https://www.youtube.com/watch?v=RCxgqHqakXc</a:t>
            </a:r>
            <a:r>
              <a:rPr lang="en-GB" dirty="0"/>
              <a:t>		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0FAD8B5-5363-4391-B530-732FC1BE148A}"/>
              </a:ext>
            </a:extLst>
          </p:cNvPr>
          <p:cNvSpPr txBox="1">
            <a:spLocks/>
          </p:cNvSpPr>
          <p:nvPr/>
        </p:nvSpPr>
        <p:spPr>
          <a:xfrm>
            <a:off x="6907" y="76975"/>
            <a:ext cx="12185094" cy="73985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TRAINSPOTTING </a:t>
            </a:r>
            <a:r>
              <a:rPr 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(BOYLE, 1996) </a:t>
            </a:r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9644EBF-A805-4F15-B793-AA08A1DA17FB}"/>
              </a:ext>
            </a:extLst>
          </p:cNvPr>
          <p:cNvSpPr txBox="1"/>
          <p:nvPr/>
        </p:nvSpPr>
        <p:spPr>
          <a:xfrm>
            <a:off x="0" y="6108779"/>
            <a:ext cx="121920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Title Music: Iggy Pop ‘Lust for Life’ (1977)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3664903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674F5660-C077-4FC0-B541-176687D481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5671247"/>
            <a:ext cx="12185094" cy="739852"/>
          </a:xfrm>
        </p:spPr>
        <p:txBody>
          <a:bodyPr>
            <a:normAutofit/>
          </a:bodyPr>
          <a:lstStyle/>
          <a:p>
            <a:r>
              <a:rPr lang="en-US" sz="4000" b="1" i="1" dirty="0">
                <a:solidFill>
                  <a:schemeClr val="bg1"/>
                </a:solidFill>
                <a:latin typeface="+mn-lt"/>
              </a:rPr>
              <a:t>DOUBLE INDEMNITY </a:t>
            </a:r>
            <a:r>
              <a:rPr lang="en-US" sz="4000" b="1" dirty="0">
                <a:solidFill>
                  <a:schemeClr val="bg1"/>
                </a:solidFill>
                <a:latin typeface="+mn-lt"/>
              </a:rPr>
              <a:t>(1944) </a:t>
            </a:r>
            <a:endParaRPr lang="en-GB" sz="4000" b="1" dirty="0">
              <a:solidFill>
                <a:schemeClr val="bg1"/>
              </a:solidFill>
              <a:latin typeface="+mn-lt"/>
            </a:endParaRPr>
          </a:p>
        </p:txBody>
      </p:sp>
      <p:pic>
        <p:nvPicPr>
          <p:cNvPr id="3" name="Picture 2" descr="A person posing for the camera&#10;&#10;Description automatically generated">
            <a:extLst>
              <a:ext uri="{FF2B5EF4-FFF2-40B4-BE49-F238E27FC236}">
                <a16:creationId xmlns:a16="http://schemas.microsoft.com/office/drawing/2014/main" id="{3EAB008B-F249-4655-9DD8-808AAB6DED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2576" y="0"/>
            <a:ext cx="9146847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7EBEEC-D05A-48D5-87D4-E8D41325D9A9}"/>
              </a:ext>
            </a:extLst>
          </p:cNvPr>
          <p:cNvSpPr txBox="1"/>
          <p:nvPr/>
        </p:nvSpPr>
        <p:spPr>
          <a:xfrm>
            <a:off x="0" y="6477000"/>
            <a:ext cx="121850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u="sng" dirty="0">
                <a:hlinkClick r:id="rId3"/>
              </a:rPr>
              <a:t>https://www.youtube.com/watch?v=NsMgYsIMg8I</a:t>
            </a:r>
            <a:endParaRPr lang="en-GB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0FAD8B5-5363-4391-B530-732FC1BE148A}"/>
              </a:ext>
            </a:extLst>
          </p:cNvPr>
          <p:cNvSpPr txBox="1">
            <a:spLocks/>
          </p:cNvSpPr>
          <p:nvPr/>
        </p:nvSpPr>
        <p:spPr>
          <a:xfrm>
            <a:off x="6907" y="76975"/>
            <a:ext cx="12185094" cy="73985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SPIDER-MAN </a:t>
            </a:r>
            <a:r>
              <a:rPr 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(RAIMI, 2002) </a:t>
            </a:r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9644EBF-A805-4F15-B793-AA08A1DA17FB}"/>
              </a:ext>
            </a:extLst>
          </p:cNvPr>
          <p:cNvSpPr txBox="1"/>
          <p:nvPr/>
        </p:nvSpPr>
        <p:spPr>
          <a:xfrm>
            <a:off x="0" y="6108779"/>
            <a:ext cx="121920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Title Music: Danny Elfman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6909117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674F5660-C077-4FC0-B541-176687D481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5671247"/>
            <a:ext cx="12185094" cy="739852"/>
          </a:xfrm>
        </p:spPr>
        <p:txBody>
          <a:bodyPr>
            <a:normAutofit/>
          </a:bodyPr>
          <a:lstStyle/>
          <a:p>
            <a:r>
              <a:rPr lang="en-US" sz="4000" b="1" i="1" dirty="0">
                <a:solidFill>
                  <a:schemeClr val="bg1"/>
                </a:solidFill>
                <a:latin typeface="+mn-lt"/>
              </a:rPr>
              <a:t>DOUBLE INDEMNITY </a:t>
            </a:r>
            <a:r>
              <a:rPr lang="en-US" sz="4000" b="1" dirty="0">
                <a:solidFill>
                  <a:schemeClr val="bg1"/>
                </a:solidFill>
                <a:latin typeface="+mn-lt"/>
              </a:rPr>
              <a:t>(1944) </a:t>
            </a:r>
            <a:endParaRPr lang="en-GB" sz="4000" b="1" dirty="0">
              <a:solidFill>
                <a:schemeClr val="bg1"/>
              </a:solidFill>
              <a:latin typeface="+mn-lt"/>
            </a:endParaRPr>
          </a:p>
        </p:txBody>
      </p:sp>
      <p:pic>
        <p:nvPicPr>
          <p:cNvPr id="3" name="Picture 2" descr="A person sitting in a chair&#10;&#10;Description automatically generated">
            <a:extLst>
              <a:ext uri="{FF2B5EF4-FFF2-40B4-BE49-F238E27FC236}">
                <a16:creationId xmlns:a16="http://schemas.microsoft.com/office/drawing/2014/main" id="{7A139328-9700-49D2-9DBD-35B8F1F62D6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812" y="0"/>
            <a:ext cx="12144375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7EBEEC-D05A-48D5-87D4-E8D41325D9A9}"/>
              </a:ext>
            </a:extLst>
          </p:cNvPr>
          <p:cNvSpPr txBox="1"/>
          <p:nvPr/>
        </p:nvSpPr>
        <p:spPr>
          <a:xfrm>
            <a:off x="1855694" y="6477000"/>
            <a:ext cx="98073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u="sng" dirty="0">
                <a:hlinkClick r:id="rId3"/>
              </a:rPr>
              <a:t>https://www.youtube.com/watch?v=TMI_-hI_zCs</a:t>
            </a:r>
            <a:r>
              <a:rPr lang="en-GB" dirty="0"/>
              <a:t>		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0FAD8B5-5363-4391-B530-732FC1BE148A}"/>
              </a:ext>
            </a:extLst>
          </p:cNvPr>
          <p:cNvSpPr txBox="1">
            <a:spLocks/>
          </p:cNvSpPr>
          <p:nvPr/>
        </p:nvSpPr>
        <p:spPr>
          <a:xfrm>
            <a:off x="6907" y="76975"/>
            <a:ext cx="12185094" cy="73985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ALICE IN WONDERLAND </a:t>
            </a:r>
            <a:r>
              <a:rPr 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(BURTON, 2010) </a:t>
            </a:r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9644EBF-A805-4F15-B793-AA08A1DA17FB}"/>
              </a:ext>
            </a:extLst>
          </p:cNvPr>
          <p:cNvSpPr txBox="1"/>
          <p:nvPr/>
        </p:nvSpPr>
        <p:spPr>
          <a:xfrm>
            <a:off x="0" y="6108779"/>
            <a:ext cx="121920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Title Music: Danny Elfman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789639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674F5660-C077-4FC0-B541-176687D481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5671247"/>
            <a:ext cx="12185094" cy="739852"/>
          </a:xfrm>
        </p:spPr>
        <p:txBody>
          <a:bodyPr>
            <a:normAutofit/>
          </a:bodyPr>
          <a:lstStyle/>
          <a:p>
            <a:r>
              <a:rPr lang="en-US" sz="4000" b="1" i="1" dirty="0">
                <a:solidFill>
                  <a:schemeClr val="bg1"/>
                </a:solidFill>
                <a:latin typeface="+mn-lt"/>
              </a:rPr>
              <a:t>DOUBLE INDEMNITY </a:t>
            </a:r>
            <a:r>
              <a:rPr lang="en-US" sz="4000" b="1" dirty="0">
                <a:solidFill>
                  <a:schemeClr val="bg1"/>
                </a:solidFill>
                <a:latin typeface="+mn-lt"/>
              </a:rPr>
              <a:t>(1944) </a:t>
            </a:r>
            <a:endParaRPr lang="en-GB" sz="4000" b="1" dirty="0">
              <a:solidFill>
                <a:schemeClr val="bg1"/>
              </a:solidFill>
              <a:latin typeface="+mn-lt"/>
            </a:endParaRPr>
          </a:p>
        </p:txBody>
      </p:sp>
      <p:pic>
        <p:nvPicPr>
          <p:cNvPr id="3" name="Picture 2" descr="A group of people standing in front of a building&#10;&#10;Description automatically generated">
            <a:extLst>
              <a:ext uri="{FF2B5EF4-FFF2-40B4-BE49-F238E27FC236}">
                <a16:creationId xmlns:a16="http://schemas.microsoft.com/office/drawing/2014/main" id="{12FA6F89-E2F2-4F62-9F13-02B8F19A0CF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6" y="0"/>
            <a:ext cx="12171257" cy="684633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7EBEEC-D05A-48D5-87D4-E8D41325D9A9}"/>
              </a:ext>
            </a:extLst>
          </p:cNvPr>
          <p:cNvSpPr txBox="1"/>
          <p:nvPr/>
        </p:nvSpPr>
        <p:spPr>
          <a:xfrm>
            <a:off x="3388661" y="6429284"/>
            <a:ext cx="51636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u="sng" dirty="0">
                <a:hlinkClick r:id="rId3"/>
              </a:rPr>
              <a:t>https://www.youtube.com/watch?v=VB0mn8Tgz2k</a:t>
            </a:r>
            <a:r>
              <a:rPr lang="en-GB" dirty="0"/>
              <a:t>				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0FAD8B5-5363-4391-B530-732FC1BE148A}"/>
              </a:ext>
            </a:extLst>
          </p:cNvPr>
          <p:cNvSpPr txBox="1">
            <a:spLocks/>
          </p:cNvSpPr>
          <p:nvPr/>
        </p:nvSpPr>
        <p:spPr>
          <a:xfrm>
            <a:off x="0" y="243827"/>
            <a:ext cx="12185094" cy="73985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PEAKY BLINDERS </a:t>
            </a:r>
            <a:r>
              <a:rPr 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(2013-)</a:t>
            </a:r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BE07F0E-DA5F-4890-92E9-F3288D7A789B}"/>
              </a:ext>
            </a:extLst>
          </p:cNvPr>
          <p:cNvSpPr txBox="1"/>
          <p:nvPr/>
        </p:nvSpPr>
        <p:spPr>
          <a:xfrm>
            <a:off x="-6907" y="6027002"/>
            <a:ext cx="121920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Title Music: Nick Cave and the Bad Seeds ‘Red Right Hand’ (1994)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1798025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674F5660-C077-4FC0-B541-176687D481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5671247"/>
            <a:ext cx="12185094" cy="739852"/>
          </a:xfrm>
        </p:spPr>
        <p:txBody>
          <a:bodyPr>
            <a:normAutofit/>
          </a:bodyPr>
          <a:lstStyle/>
          <a:p>
            <a:r>
              <a:rPr lang="en-US" sz="4000" b="1" i="1" dirty="0">
                <a:solidFill>
                  <a:schemeClr val="bg1"/>
                </a:solidFill>
                <a:latin typeface="+mn-lt"/>
              </a:rPr>
              <a:t>DOUBLE INDEMNITY </a:t>
            </a:r>
            <a:r>
              <a:rPr lang="en-US" sz="4000" b="1" dirty="0">
                <a:solidFill>
                  <a:schemeClr val="bg1"/>
                </a:solidFill>
                <a:latin typeface="+mn-lt"/>
              </a:rPr>
              <a:t>(1944) </a:t>
            </a:r>
            <a:endParaRPr lang="en-GB" sz="40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A7EBEEC-D05A-48D5-87D4-E8D41325D9A9}"/>
              </a:ext>
            </a:extLst>
          </p:cNvPr>
          <p:cNvSpPr txBox="1"/>
          <p:nvPr/>
        </p:nvSpPr>
        <p:spPr>
          <a:xfrm>
            <a:off x="3219674" y="6411099"/>
            <a:ext cx="73228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u="sng" dirty="0">
                <a:hlinkClick r:id="rId2"/>
              </a:rPr>
              <a:t>https://www.youtube.com/watch?v=LBR3JKrgW74</a:t>
            </a:r>
            <a:r>
              <a:rPr lang="en-GB" dirty="0"/>
              <a:t>			</a:t>
            </a:r>
          </a:p>
        </p:txBody>
      </p:sp>
      <p:pic>
        <p:nvPicPr>
          <p:cNvPr id="3" name="Picture 2" descr="A person wearing sunglasses driving a car&#10;&#10;Description automatically generated">
            <a:extLst>
              <a:ext uri="{FF2B5EF4-FFF2-40B4-BE49-F238E27FC236}">
                <a16:creationId xmlns:a16="http://schemas.microsoft.com/office/drawing/2014/main" id="{E023DB1C-71EE-4E03-8D19-EF27D424C74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37201"/>
            <a:ext cx="12192000" cy="5383598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E0FAD8B5-5363-4391-B530-732FC1BE148A}"/>
              </a:ext>
            </a:extLst>
          </p:cNvPr>
          <p:cNvSpPr txBox="1">
            <a:spLocks/>
          </p:cNvSpPr>
          <p:nvPr/>
        </p:nvSpPr>
        <p:spPr>
          <a:xfrm>
            <a:off x="0" y="76975"/>
            <a:ext cx="12185094" cy="73985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BABY DRIVER </a:t>
            </a:r>
            <a:r>
              <a:rPr 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(WRIGHT, 2017) </a:t>
            </a:r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892A976-5E97-4EB6-B267-27DEACE3ADBA}"/>
              </a:ext>
            </a:extLst>
          </p:cNvPr>
          <p:cNvSpPr txBox="1"/>
          <p:nvPr/>
        </p:nvSpPr>
        <p:spPr>
          <a:xfrm>
            <a:off x="-6907" y="6080551"/>
            <a:ext cx="121920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Title Music: Bob and Earl ‘Harlem Shuffle’ (1963)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5204233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419</TotalTime>
  <Words>540</Words>
  <Application>Microsoft Office PowerPoint</Application>
  <PresentationFormat>Widescreen</PresentationFormat>
  <Paragraphs>57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DOUBLE INDEMNITY (WILDER, 1944) </vt:lpstr>
      <vt:lpstr>PowerPoint Presentation</vt:lpstr>
      <vt:lpstr>PowerPoint Presentation</vt:lpstr>
      <vt:lpstr>DOUBLE INDEMNITY (1944) </vt:lpstr>
      <vt:lpstr>DOUBLE INDEMNITY (1944) </vt:lpstr>
      <vt:lpstr>DOUBLE INDEMNITY (1944) </vt:lpstr>
      <vt:lpstr>DOUBLE INDEMNITY (1944) </vt:lpstr>
      <vt:lpstr>DOUBLE INDEMNITY (1944) </vt:lpstr>
      <vt:lpstr>DOUBLE INDEMNITY (1944) </vt:lpstr>
      <vt:lpstr>DOUBLE INDEMNITY (1944) </vt:lpstr>
      <vt:lpstr>DOUBLE INDEMNITY (1944) </vt:lpstr>
      <vt:lpstr>DOUBLE INDEMNITY (1944) </vt:lpstr>
      <vt:lpstr>DOUBLE INDEMNITY (1944) </vt:lpstr>
      <vt:lpstr>DOUBLE INDEMNITY (1944) </vt:lpstr>
      <vt:lpstr>DOUBLE INDEMNITY (1944)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OLIVE</dc:title>
  <dc:creator>Matt Jones</dc:creator>
  <cp:lastModifiedBy>Matt Jones</cp:lastModifiedBy>
  <cp:revision>54</cp:revision>
  <dcterms:created xsi:type="dcterms:W3CDTF">2019-10-12T21:05:32Z</dcterms:created>
  <dcterms:modified xsi:type="dcterms:W3CDTF">2019-11-25T10:21:46Z</dcterms:modified>
</cp:coreProperties>
</file>