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305" r:id="rId2"/>
    <p:sldId id="256" r:id="rId3"/>
    <p:sldId id="257" r:id="rId4"/>
    <p:sldId id="258" r:id="rId5"/>
    <p:sldId id="291" r:id="rId6"/>
    <p:sldId id="307" r:id="rId7"/>
    <p:sldId id="304" r:id="rId8"/>
    <p:sldId id="296" r:id="rId9"/>
    <p:sldId id="298" r:id="rId10"/>
    <p:sldId id="264" r:id="rId11"/>
    <p:sldId id="30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5" d="100"/>
          <a:sy n="105" d="100"/>
        </p:scale>
        <p:origin x="750" y="-354"/>
      </p:cViewPr>
      <p:guideLst/>
    </p:cSldViewPr>
  </p:slideViewPr>
  <p:notesTextViewPr>
    <p:cViewPr>
      <p:scale>
        <a:sx n="1" d="1"/>
        <a:sy n="1" d="1"/>
      </p:scale>
      <p:origin x="0" y="0"/>
    </p:cViewPr>
  </p:notesTextViewPr>
  <p:notesViewPr>
    <p:cSldViewPr snapToGrid="0">
      <p:cViewPr varScale="1">
        <p:scale>
          <a:sx n="80" d="100"/>
          <a:sy n="80" d="100"/>
        </p:scale>
        <p:origin x="391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A6048B-E775-4BD8-9CAB-3A30D87929B4}" type="datetimeFigureOut">
              <a:rPr lang="en-GB" smtClean="0"/>
              <a:t>20/10/2022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02B7B9-B37A-4ADF-8D07-666D8787427F}" type="slidenum">
              <a:rPr lang="en-GB" smtClean="0"/>
              <a:t>‹#›</a:t>
            </a:fld>
            <a:endParaRPr lang="en-GB"/>
          </a:p>
        </p:txBody>
      </p:sp>
    </p:spTree>
    <p:extLst>
      <p:ext uri="{BB962C8B-B14F-4D97-AF65-F5344CB8AC3E}">
        <p14:creationId xmlns:p14="http://schemas.microsoft.com/office/powerpoint/2010/main" val="1681841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So,here</a:t>
            </a:r>
            <a:r>
              <a:rPr lang="en-GB" dirty="0"/>
              <a:t> we are, starting on this research journey.</a:t>
            </a:r>
          </a:p>
          <a:p>
            <a:endParaRPr lang="en-GB" dirty="0"/>
          </a:p>
          <a:p>
            <a:r>
              <a:rPr lang="en-GB" dirty="0"/>
              <a:t>One way of looking at t his is that this is  your final module, the final stage of your MA qualification – the Dissertation Module and this is where you will conduct your research in order to gather data and the relevant information to write your dissertation</a:t>
            </a:r>
          </a:p>
        </p:txBody>
      </p:sp>
      <p:sp>
        <p:nvSpPr>
          <p:cNvPr id="4" name="Slide Number Placeholder 3"/>
          <p:cNvSpPr>
            <a:spLocks noGrp="1"/>
          </p:cNvSpPr>
          <p:nvPr>
            <p:ph type="sldNum" sz="quarter" idx="5"/>
          </p:nvPr>
        </p:nvSpPr>
        <p:spPr/>
        <p:txBody>
          <a:bodyPr/>
          <a:lstStyle/>
          <a:p>
            <a:fld id="{3402B7B9-B37A-4ADF-8D07-666D8787427F}" type="slidenum">
              <a:rPr lang="en-GB" smtClean="0"/>
              <a:t>1</a:t>
            </a:fld>
            <a:endParaRPr lang="en-GB"/>
          </a:p>
        </p:txBody>
      </p:sp>
    </p:spTree>
    <p:extLst>
      <p:ext uri="{BB962C8B-B14F-4D97-AF65-F5344CB8AC3E}">
        <p14:creationId xmlns:p14="http://schemas.microsoft.com/office/powerpoint/2010/main" val="2037418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12821" y="4400549"/>
            <a:ext cx="6424863" cy="4284663"/>
          </a:xfrm>
        </p:spPr>
        <p:txBody>
          <a:bodyPr/>
          <a:lstStyle/>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Within this PP we are considering, as you begin your research journey … what is this all about?</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The world of research is exciting and complex and the importance of research is clearly evidenced all around us in our every day lives.</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It was research which first alerted society to the links between smoking and ill health and the importance of research is more evident today than ever, as research was at the very heart of the fight against COVID 19 …  it was research which led us to understand how COVID 19 was spreading through the population, and research which led to the development of the COVID 19 tests, vaccinations and antidotes which helped us get back to normal life after the pandemic. Research also informs us of the impact which counselling has on our clients, their health and their wellbeing.</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Moving on to another aspect of research, you will note that the heading on your Moodle page directs us to the concept of ‘Standing on the Shoulders of Giants’ which is what you will do when you find out what has already been written about your subject and then expand on this knowledge.  Another concept of research is contained on this slide … through research, we never stop learning.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4" name="Slide Number Placeholder 3"/>
          <p:cNvSpPr>
            <a:spLocks noGrp="1"/>
          </p:cNvSpPr>
          <p:nvPr>
            <p:ph type="sldNum" sz="quarter" idx="5"/>
          </p:nvPr>
        </p:nvSpPr>
        <p:spPr/>
        <p:txBody>
          <a:bodyPr/>
          <a:lstStyle/>
          <a:p>
            <a:fld id="{3402B7B9-B37A-4ADF-8D07-666D8787427F}" type="slidenum">
              <a:rPr lang="en-GB" smtClean="0"/>
              <a:t>2</a:t>
            </a:fld>
            <a:endParaRPr lang="en-GB" dirty="0"/>
          </a:p>
        </p:txBody>
      </p:sp>
    </p:spTree>
    <p:extLst>
      <p:ext uri="{BB962C8B-B14F-4D97-AF65-F5344CB8AC3E}">
        <p14:creationId xmlns:p14="http://schemas.microsoft.com/office/powerpoint/2010/main" val="1635842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will see from the draft programme of work the topic areas we will be considering and how these will help you greatly on your research journey.</a:t>
            </a:r>
          </a:p>
          <a:p>
            <a:endParaRPr lang="en-GB" dirty="0"/>
          </a:p>
          <a:p>
            <a:r>
              <a:rPr lang="en-GB" dirty="0"/>
              <a:t>Also make sure that you make full use of  ,,, Moodle / Library and remember that the only question which is stupid, is the one that is not asked.</a:t>
            </a:r>
          </a:p>
          <a:p>
            <a:endParaRPr lang="en-GB" dirty="0"/>
          </a:p>
          <a:p>
            <a:r>
              <a:rPr lang="en-GB" dirty="0"/>
              <a:t>Most  importantly, make full use of  supervision and we will also be looking at how you might do this within our workshops..  </a:t>
            </a:r>
          </a:p>
        </p:txBody>
      </p:sp>
      <p:sp>
        <p:nvSpPr>
          <p:cNvPr id="4" name="Slide Number Placeholder 3"/>
          <p:cNvSpPr>
            <a:spLocks noGrp="1"/>
          </p:cNvSpPr>
          <p:nvPr>
            <p:ph type="sldNum" sz="quarter" idx="5"/>
          </p:nvPr>
        </p:nvSpPr>
        <p:spPr/>
        <p:txBody>
          <a:bodyPr/>
          <a:lstStyle/>
          <a:p>
            <a:fld id="{3402B7B9-B37A-4ADF-8D07-666D8787427F}" type="slidenum">
              <a:rPr lang="en-GB" smtClean="0"/>
              <a:t>3</a:t>
            </a:fld>
            <a:endParaRPr lang="en-GB"/>
          </a:p>
        </p:txBody>
      </p:sp>
    </p:spTree>
    <p:extLst>
      <p:ext uri="{BB962C8B-B14F-4D97-AF65-F5344CB8AC3E}">
        <p14:creationId xmlns:p14="http://schemas.microsoft.com/office/powerpoint/2010/main" val="31005255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We’ll also address the main concepts and principles of ethic  … and address how ethical principles work in theory and practice as you work through your own research.</a:t>
            </a:r>
          </a:p>
          <a:p>
            <a:endParaRPr lang="en-GB" dirty="0"/>
          </a:p>
          <a:p>
            <a:r>
              <a:rPr lang="en-GB" dirty="0"/>
              <a:t>Remember …. That no research is every ethically neutral.</a:t>
            </a:r>
          </a:p>
        </p:txBody>
      </p:sp>
      <p:sp>
        <p:nvSpPr>
          <p:cNvPr id="4" name="Slide Number Placeholder 3"/>
          <p:cNvSpPr>
            <a:spLocks noGrp="1"/>
          </p:cNvSpPr>
          <p:nvPr>
            <p:ph type="sldNum" sz="quarter" idx="5"/>
          </p:nvPr>
        </p:nvSpPr>
        <p:spPr/>
        <p:txBody>
          <a:bodyPr/>
          <a:lstStyle/>
          <a:p>
            <a:fld id="{3402B7B9-B37A-4ADF-8D07-666D8787427F}" type="slidenum">
              <a:rPr lang="en-GB" smtClean="0"/>
              <a:t>4</a:t>
            </a:fld>
            <a:endParaRPr lang="en-GB"/>
          </a:p>
        </p:txBody>
      </p:sp>
    </p:spTree>
    <p:extLst>
      <p:ext uri="{BB962C8B-B14F-4D97-AF65-F5344CB8AC3E}">
        <p14:creationId xmlns:p14="http://schemas.microsoft.com/office/powerpoint/2010/main" val="41876616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10"/>
          </p:nvPr>
        </p:nvSpPr>
        <p:spPr/>
        <p:txBody>
          <a:bodyPr/>
          <a:lstStyle/>
          <a:p>
            <a:fld id="{3A07C2AF-3FA6-47AF-A9E2-6BAC6C869665}" type="slidenum">
              <a:rPr lang="en-GB" smtClean="0"/>
              <a:t>5</a:t>
            </a:fld>
            <a:endParaRPr lang="en-GB"/>
          </a:p>
        </p:txBody>
      </p:sp>
    </p:spTree>
    <p:extLst>
      <p:ext uri="{BB962C8B-B14F-4D97-AF65-F5344CB8AC3E}">
        <p14:creationId xmlns:p14="http://schemas.microsoft.com/office/powerpoint/2010/main" val="16185616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402B7B9-B37A-4ADF-8D07-666D8787427F}" type="slidenum">
              <a:rPr lang="en-GB" smtClean="0"/>
              <a:t>6</a:t>
            </a:fld>
            <a:endParaRPr lang="en-GB"/>
          </a:p>
        </p:txBody>
      </p:sp>
    </p:spTree>
    <p:extLst>
      <p:ext uri="{BB962C8B-B14F-4D97-AF65-F5344CB8AC3E}">
        <p14:creationId xmlns:p14="http://schemas.microsoft.com/office/powerpoint/2010/main" val="12099863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3A07C2AF-3FA6-47AF-A9E2-6BAC6C869665}" type="slidenum">
              <a:rPr lang="en-GB" smtClean="0"/>
              <a:t>7</a:t>
            </a:fld>
            <a:endParaRPr lang="en-GB"/>
          </a:p>
        </p:txBody>
      </p:sp>
    </p:spTree>
    <p:extLst>
      <p:ext uri="{BB962C8B-B14F-4D97-AF65-F5344CB8AC3E}">
        <p14:creationId xmlns:p14="http://schemas.microsoft.com/office/powerpoint/2010/main" val="9778530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188640" y="4343400"/>
            <a:ext cx="6336704" cy="4114800"/>
          </a:xfrm>
        </p:spPr>
        <p:txBody>
          <a:bodyPr/>
          <a:lstStyle/>
          <a:p>
            <a:pPr>
              <a:spcBef>
                <a:spcPts val="500"/>
              </a:spcBef>
              <a:spcAft>
                <a:spcPts val="500"/>
              </a:spcAft>
            </a:pPr>
            <a:r>
              <a:rPr lang="en-GB" sz="800" kern="1200" dirty="0">
                <a:solidFill>
                  <a:srgbClr val="FF0000"/>
                </a:solidFill>
                <a:effectLst/>
                <a:latin typeface="Arial" panose="020B0604020202020204" pitchFamily="34" charset="0"/>
                <a:ea typeface="Times New Roman" panose="02020603050405020304" pitchFamily="18" charset="0"/>
              </a:rPr>
              <a:t> </a:t>
            </a:r>
            <a:endParaRPr lang="en-GB" sz="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8</a:t>
            </a:fld>
            <a:endParaRPr lang="en-GB"/>
          </a:p>
        </p:txBody>
      </p:sp>
    </p:spTree>
    <p:extLst>
      <p:ext uri="{BB962C8B-B14F-4D97-AF65-F5344CB8AC3E}">
        <p14:creationId xmlns:p14="http://schemas.microsoft.com/office/powerpoint/2010/main" val="19362064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200000"/>
              </a:lnSpc>
              <a:spcBef>
                <a:spcPts val="500"/>
              </a:spcBef>
              <a:spcAft>
                <a:spcPts val="500"/>
              </a:spcAft>
            </a:pPr>
            <a:r>
              <a:rPr lang="en-GB" sz="1400" dirty="0">
                <a:solidFill>
                  <a:srgbClr val="FF0000"/>
                </a:solidFill>
                <a:effectLst/>
                <a:latin typeface="Calibri" panose="020F0502020204030204" pitchFamily="34" charset="0"/>
                <a:ea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631190">
              <a:lnSpc>
                <a:spcPct val="90000"/>
              </a:lnSpc>
              <a:spcAft>
                <a:spcPts val="800"/>
              </a:spcAft>
            </a:pPr>
            <a:r>
              <a:rPr lang="en-GB" sz="18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9</a:t>
            </a:fld>
            <a:endParaRPr lang="en-GB"/>
          </a:p>
        </p:txBody>
      </p:sp>
    </p:spTree>
    <p:extLst>
      <p:ext uri="{BB962C8B-B14F-4D97-AF65-F5344CB8AC3E}">
        <p14:creationId xmlns:p14="http://schemas.microsoft.com/office/powerpoint/2010/main" val="11960680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BC3DB5C2-AD3B-472F-AFDD-01BFDC47B901}" type="slidenum">
              <a:rPr lang="en-GB" smtClean="0"/>
              <a:t>10</a:t>
            </a:fld>
            <a:endParaRPr lang="en-GB"/>
          </a:p>
        </p:txBody>
      </p:sp>
    </p:spTree>
    <p:extLst>
      <p:ext uri="{BB962C8B-B14F-4D97-AF65-F5344CB8AC3E}">
        <p14:creationId xmlns:p14="http://schemas.microsoft.com/office/powerpoint/2010/main" val="3852056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402B7B9-B37A-4ADF-8D07-666D8787427F}" type="slidenum">
              <a:rPr lang="en-GB" smtClean="0"/>
              <a:t>11</a:t>
            </a:fld>
            <a:endParaRPr lang="en-GB"/>
          </a:p>
        </p:txBody>
      </p:sp>
    </p:spTree>
    <p:extLst>
      <p:ext uri="{BB962C8B-B14F-4D97-AF65-F5344CB8AC3E}">
        <p14:creationId xmlns:p14="http://schemas.microsoft.com/office/powerpoint/2010/main" val="2039014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B8406-EA03-8F59-F8BF-2A47F5314C9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18C21EC-E689-F5A5-01A4-E755D87B7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D6B1FD-335B-F63A-6A51-1AB056EFEA47}"/>
              </a:ext>
            </a:extLst>
          </p:cNvPr>
          <p:cNvSpPr>
            <a:spLocks noGrp="1"/>
          </p:cNvSpPr>
          <p:nvPr>
            <p:ph type="dt" sz="half" idx="10"/>
          </p:nvPr>
        </p:nvSpPr>
        <p:spPr/>
        <p:txBody>
          <a:bodyPr/>
          <a:lstStyle/>
          <a:p>
            <a:fld id="{5EFB02A0-0616-43EB-9D57-4535B367F571}" type="datetimeFigureOut">
              <a:rPr lang="en-GB" smtClean="0"/>
              <a:t>20/10/2022</a:t>
            </a:fld>
            <a:endParaRPr lang="en-GB"/>
          </a:p>
        </p:txBody>
      </p:sp>
      <p:sp>
        <p:nvSpPr>
          <p:cNvPr id="5" name="Footer Placeholder 4">
            <a:extLst>
              <a:ext uri="{FF2B5EF4-FFF2-40B4-BE49-F238E27FC236}">
                <a16:creationId xmlns:a16="http://schemas.microsoft.com/office/drawing/2014/main" id="{485B652D-489C-2FA6-2F99-DDE0789FE2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48930F-5AFA-7165-45BF-F041E35E4331}"/>
              </a:ext>
            </a:extLst>
          </p:cNvPr>
          <p:cNvSpPr>
            <a:spLocks noGrp="1"/>
          </p:cNvSpPr>
          <p:nvPr>
            <p:ph type="sldNum" sz="quarter" idx="12"/>
          </p:nvPr>
        </p:nvSpPr>
        <p:spPr/>
        <p:txBody>
          <a:bodyPr/>
          <a:lstStyle/>
          <a:p>
            <a:fld id="{E99AFEEA-1C85-4DB4-8632-55E73F230870}" type="slidenum">
              <a:rPr lang="en-GB" smtClean="0"/>
              <a:t>‹#›</a:t>
            </a:fld>
            <a:endParaRPr lang="en-GB"/>
          </a:p>
        </p:txBody>
      </p:sp>
    </p:spTree>
    <p:extLst>
      <p:ext uri="{BB962C8B-B14F-4D97-AF65-F5344CB8AC3E}">
        <p14:creationId xmlns:p14="http://schemas.microsoft.com/office/powerpoint/2010/main" val="3586879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CFA3D-7277-5F5E-843B-E70A8EC865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B94752F-58C2-180A-0D4B-8C60DA7DA0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5311B2-6904-8CF3-F5FA-C196E5CC3CA1}"/>
              </a:ext>
            </a:extLst>
          </p:cNvPr>
          <p:cNvSpPr>
            <a:spLocks noGrp="1"/>
          </p:cNvSpPr>
          <p:nvPr>
            <p:ph type="dt" sz="half" idx="10"/>
          </p:nvPr>
        </p:nvSpPr>
        <p:spPr/>
        <p:txBody>
          <a:bodyPr/>
          <a:lstStyle/>
          <a:p>
            <a:fld id="{5EFB02A0-0616-43EB-9D57-4535B367F571}" type="datetimeFigureOut">
              <a:rPr lang="en-GB" smtClean="0"/>
              <a:t>20/10/2022</a:t>
            </a:fld>
            <a:endParaRPr lang="en-GB"/>
          </a:p>
        </p:txBody>
      </p:sp>
      <p:sp>
        <p:nvSpPr>
          <p:cNvPr id="5" name="Footer Placeholder 4">
            <a:extLst>
              <a:ext uri="{FF2B5EF4-FFF2-40B4-BE49-F238E27FC236}">
                <a16:creationId xmlns:a16="http://schemas.microsoft.com/office/drawing/2014/main" id="{D78B16E9-192B-B8F5-95A1-AB8FE417A6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6FF474-5A63-7843-BAB1-B448FC1CE6E6}"/>
              </a:ext>
            </a:extLst>
          </p:cNvPr>
          <p:cNvSpPr>
            <a:spLocks noGrp="1"/>
          </p:cNvSpPr>
          <p:nvPr>
            <p:ph type="sldNum" sz="quarter" idx="12"/>
          </p:nvPr>
        </p:nvSpPr>
        <p:spPr/>
        <p:txBody>
          <a:bodyPr/>
          <a:lstStyle/>
          <a:p>
            <a:fld id="{E99AFEEA-1C85-4DB4-8632-55E73F230870}" type="slidenum">
              <a:rPr lang="en-GB" smtClean="0"/>
              <a:t>‹#›</a:t>
            </a:fld>
            <a:endParaRPr lang="en-GB"/>
          </a:p>
        </p:txBody>
      </p:sp>
    </p:spTree>
    <p:extLst>
      <p:ext uri="{BB962C8B-B14F-4D97-AF65-F5344CB8AC3E}">
        <p14:creationId xmlns:p14="http://schemas.microsoft.com/office/powerpoint/2010/main" val="4177010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7BA0A-4B61-A069-6F13-C8F41B13215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9972F24-B7A7-4B36-8AC0-2AE0A953EC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AA75BD-AD36-CB66-8DA0-04CD6288B5D6}"/>
              </a:ext>
            </a:extLst>
          </p:cNvPr>
          <p:cNvSpPr>
            <a:spLocks noGrp="1"/>
          </p:cNvSpPr>
          <p:nvPr>
            <p:ph type="dt" sz="half" idx="10"/>
          </p:nvPr>
        </p:nvSpPr>
        <p:spPr/>
        <p:txBody>
          <a:bodyPr/>
          <a:lstStyle/>
          <a:p>
            <a:fld id="{5EFB02A0-0616-43EB-9D57-4535B367F571}" type="datetimeFigureOut">
              <a:rPr lang="en-GB" smtClean="0"/>
              <a:t>20/10/2022</a:t>
            </a:fld>
            <a:endParaRPr lang="en-GB"/>
          </a:p>
        </p:txBody>
      </p:sp>
      <p:sp>
        <p:nvSpPr>
          <p:cNvPr id="5" name="Footer Placeholder 4">
            <a:extLst>
              <a:ext uri="{FF2B5EF4-FFF2-40B4-BE49-F238E27FC236}">
                <a16:creationId xmlns:a16="http://schemas.microsoft.com/office/drawing/2014/main" id="{1A3B1189-0A8E-3B1A-3ADC-659302893B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019BEE-0406-77FD-1A63-6CAA6572E711}"/>
              </a:ext>
            </a:extLst>
          </p:cNvPr>
          <p:cNvSpPr>
            <a:spLocks noGrp="1"/>
          </p:cNvSpPr>
          <p:nvPr>
            <p:ph type="sldNum" sz="quarter" idx="12"/>
          </p:nvPr>
        </p:nvSpPr>
        <p:spPr/>
        <p:txBody>
          <a:bodyPr/>
          <a:lstStyle/>
          <a:p>
            <a:fld id="{E99AFEEA-1C85-4DB4-8632-55E73F230870}" type="slidenum">
              <a:rPr lang="en-GB" smtClean="0"/>
              <a:t>‹#›</a:t>
            </a:fld>
            <a:endParaRPr lang="en-GB"/>
          </a:p>
        </p:txBody>
      </p:sp>
    </p:spTree>
    <p:extLst>
      <p:ext uri="{BB962C8B-B14F-4D97-AF65-F5344CB8AC3E}">
        <p14:creationId xmlns:p14="http://schemas.microsoft.com/office/powerpoint/2010/main" val="1369592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5DA41-E71B-8D10-9402-7A5B838953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597C98-A1B3-730D-8C7F-DE77C2E7BD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83C439B-C3D5-E928-2B41-75C22F330EC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2E42572-F6A9-D939-D32A-3CDA3B452F4A}"/>
              </a:ext>
            </a:extLst>
          </p:cNvPr>
          <p:cNvSpPr>
            <a:spLocks noGrp="1"/>
          </p:cNvSpPr>
          <p:nvPr>
            <p:ph type="dt" sz="half" idx="10"/>
          </p:nvPr>
        </p:nvSpPr>
        <p:spPr/>
        <p:txBody>
          <a:bodyPr/>
          <a:lstStyle/>
          <a:p>
            <a:fld id="{5EFB02A0-0616-43EB-9D57-4535B367F571}" type="datetimeFigureOut">
              <a:rPr lang="en-GB" smtClean="0"/>
              <a:t>20/10/2022</a:t>
            </a:fld>
            <a:endParaRPr lang="en-GB"/>
          </a:p>
        </p:txBody>
      </p:sp>
      <p:sp>
        <p:nvSpPr>
          <p:cNvPr id="6" name="Footer Placeholder 5">
            <a:extLst>
              <a:ext uri="{FF2B5EF4-FFF2-40B4-BE49-F238E27FC236}">
                <a16:creationId xmlns:a16="http://schemas.microsoft.com/office/drawing/2014/main" id="{7EF920A4-1474-FD18-D542-64EE291F08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F8F0E2-57D7-318F-8C4F-FCB4D4F6DCFD}"/>
              </a:ext>
            </a:extLst>
          </p:cNvPr>
          <p:cNvSpPr>
            <a:spLocks noGrp="1"/>
          </p:cNvSpPr>
          <p:nvPr>
            <p:ph type="sldNum" sz="quarter" idx="12"/>
          </p:nvPr>
        </p:nvSpPr>
        <p:spPr/>
        <p:txBody>
          <a:bodyPr/>
          <a:lstStyle/>
          <a:p>
            <a:fld id="{E99AFEEA-1C85-4DB4-8632-55E73F230870}" type="slidenum">
              <a:rPr lang="en-GB" smtClean="0"/>
              <a:t>‹#›</a:t>
            </a:fld>
            <a:endParaRPr lang="en-GB"/>
          </a:p>
        </p:txBody>
      </p:sp>
    </p:spTree>
    <p:extLst>
      <p:ext uri="{BB962C8B-B14F-4D97-AF65-F5344CB8AC3E}">
        <p14:creationId xmlns:p14="http://schemas.microsoft.com/office/powerpoint/2010/main" val="37164033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A70CD-9533-E9AE-3A25-0BBFF23106C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A0CF26-9779-C8FD-0720-52890ED7896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212DBE4-D8F9-9472-EE13-44EFF4D415E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311F1B6-02EC-13A2-F173-BBB5CA5E07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E75422-30E5-9FF9-1C1D-0DC324831C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AD1361A-F058-9140-A43D-6D64EE858F62}"/>
              </a:ext>
            </a:extLst>
          </p:cNvPr>
          <p:cNvSpPr>
            <a:spLocks noGrp="1"/>
          </p:cNvSpPr>
          <p:nvPr>
            <p:ph type="dt" sz="half" idx="10"/>
          </p:nvPr>
        </p:nvSpPr>
        <p:spPr/>
        <p:txBody>
          <a:bodyPr/>
          <a:lstStyle/>
          <a:p>
            <a:fld id="{5EFB02A0-0616-43EB-9D57-4535B367F571}" type="datetimeFigureOut">
              <a:rPr lang="en-GB" smtClean="0"/>
              <a:t>20/10/2022</a:t>
            </a:fld>
            <a:endParaRPr lang="en-GB"/>
          </a:p>
        </p:txBody>
      </p:sp>
      <p:sp>
        <p:nvSpPr>
          <p:cNvPr id="8" name="Footer Placeholder 7">
            <a:extLst>
              <a:ext uri="{FF2B5EF4-FFF2-40B4-BE49-F238E27FC236}">
                <a16:creationId xmlns:a16="http://schemas.microsoft.com/office/drawing/2014/main" id="{00FBE02F-34E0-0489-146B-6BB3084DE11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355A60C-8E71-C8F3-1791-B87A79773A00}"/>
              </a:ext>
            </a:extLst>
          </p:cNvPr>
          <p:cNvSpPr>
            <a:spLocks noGrp="1"/>
          </p:cNvSpPr>
          <p:nvPr>
            <p:ph type="sldNum" sz="quarter" idx="12"/>
          </p:nvPr>
        </p:nvSpPr>
        <p:spPr/>
        <p:txBody>
          <a:bodyPr/>
          <a:lstStyle/>
          <a:p>
            <a:fld id="{E99AFEEA-1C85-4DB4-8632-55E73F230870}" type="slidenum">
              <a:rPr lang="en-GB" smtClean="0"/>
              <a:t>‹#›</a:t>
            </a:fld>
            <a:endParaRPr lang="en-GB"/>
          </a:p>
        </p:txBody>
      </p:sp>
    </p:spTree>
    <p:extLst>
      <p:ext uri="{BB962C8B-B14F-4D97-AF65-F5344CB8AC3E}">
        <p14:creationId xmlns:p14="http://schemas.microsoft.com/office/powerpoint/2010/main" val="2960624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06F05-E5A5-62AE-25ED-B7F7E440DAA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64B6312-EC14-0D08-0F9E-3FC358A8B493}"/>
              </a:ext>
            </a:extLst>
          </p:cNvPr>
          <p:cNvSpPr>
            <a:spLocks noGrp="1"/>
          </p:cNvSpPr>
          <p:nvPr>
            <p:ph type="dt" sz="half" idx="10"/>
          </p:nvPr>
        </p:nvSpPr>
        <p:spPr/>
        <p:txBody>
          <a:bodyPr/>
          <a:lstStyle/>
          <a:p>
            <a:fld id="{5EFB02A0-0616-43EB-9D57-4535B367F571}" type="datetimeFigureOut">
              <a:rPr lang="en-GB" smtClean="0"/>
              <a:t>20/10/2022</a:t>
            </a:fld>
            <a:endParaRPr lang="en-GB"/>
          </a:p>
        </p:txBody>
      </p:sp>
      <p:sp>
        <p:nvSpPr>
          <p:cNvPr id="4" name="Footer Placeholder 3">
            <a:extLst>
              <a:ext uri="{FF2B5EF4-FFF2-40B4-BE49-F238E27FC236}">
                <a16:creationId xmlns:a16="http://schemas.microsoft.com/office/drawing/2014/main" id="{96127C42-4259-A94D-DD42-9EE583517A1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2A7AC09-C70E-DC09-9394-2C4F32BEAC4D}"/>
              </a:ext>
            </a:extLst>
          </p:cNvPr>
          <p:cNvSpPr>
            <a:spLocks noGrp="1"/>
          </p:cNvSpPr>
          <p:nvPr>
            <p:ph type="sldNum" sz="quarter" idx="12"/>
          </p:nvPr>
        </p:nvSpPr>
        <p:spPr/>
        <p:txBody>
          <a:bodyPr/>
          <a:lstStyle/>
          <a:p>
            <a:fld id="{E99AFEEA-1C85-4DB4-8632-55E73F230870}" type="slidenum">
              <a:rPr lang="en-GB" smtClean="0"/>
              <a:t>‹#›</a:t>
            </a:fld>
            <a:endParaRPr lang="en-GB"/>
          </a:p>
        </p:txBody>
      </p:sp>
    </p:spTree>
    <p:extLst>
      <p:ext uri="{BB962C8B-B14F-4D97-AF65-F5344CB8AC3E}">
        <p14:creationId xmlns:p14="http://schemas.microsoft.com/office/powerpoint/2010/main" val="3827942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088BD8-FE32-D0EB-2CFD-51D6BF52ED6A}"/>
              </a:ext>
            </a:extLst>
          </p:cNvPr>
          <p:cNvSpPr>
            <a:spLocks noGrp="1"/>
          </p:cNvSpPr>
          <p:nvPr>
            <p:ph type="dt" sz="half" idx="10"/>
          </p:nvPr>
        </p:nvSpPr>
        <p:spPr/>
        <p:txBody>
          <a:bodyPr/>
          <a:lstStyle/>
          <a:p>
            <a:fld id="{5EFB02A0-0616-43EB-9D57-4535B367F571}" type="datetimeFigureOut">
              <a:rPr lang="en-GB" smtClean="0"/>
              <a:t>20/10/2022</a:t>
            </a:fld>
            <a:endParaRPr lang="en-GB"/>
          </a:p>
        </p:txBody>
      </p:sp>
      <p:sp>
        <p:nvSpPr>
          <p:cNvPr id="3" name="Footer Placeholder 2">
            <a:extLst>
              <a:ext uri="{FF2B5EF4-FFF2-40B4-BE49-F238E27FC236}">
                <a16:creationId xmlns:a16="http://schemas.microsoft.com/office/drawing/2014/main" id="{33192D89-FAC9-9E19-2E4D-1B0ADEB14B4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D00F56-C356-94D4-5C02-0127C7559E48}"/>
              </a:ext>
            </a:extLst>
          </p:cNvPr>
          <p:cNvSpPr>
            <a:spLocks noGrp="1"/>
          </p:cNvSpPr>
          <p:nvPr>
            <p:ph type="sldNum" sz="quarter" idx="12"/>
          </p:nvPr>
        </p:nvSpPr>
        <p:spPr/>
        <p:txBody>
          <a:bodyPr/>
          <a:lstStyle/>
          <a:p>
            <a:fld id="{E99AFEEA-1C85-4DB4-8632-55E73F230870}" type="slidenum">
              <a:rPr lang="en-GB" smtClean="0"/>
              <a:t>‹#›</a:t>
            </a:fld>
            <a:endParaRPr lang="en-GB"/>
          </a:p>
        </p:txBody>
      </p:sp>
    </p:spTree>
    <p:extLst>
      <p:ext uri="{BB962C8B-B14F-4D97-AF65-F5344CB8AC3E}">
        <p14:creationId xmlns:p14="http://schemas.microsoft.com/office/powerpoint/2010/main" val="2399346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A0C02-D11A-0E99-2D8A-324924AB71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D3B3475-1F81-5DE9-5D5E-DD49150D7EB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6200D10-2912-4C7C-14CD-9A7B3D1D6A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AE924E-33DA-BC0A-8F23-3EC54C71E544}"/>
              </a:ext>
            </a:extLst>
          </p:cNvPr>
          <p:cNvSpPr>
            <a:spLocks noGrp="1"/>
          </p:cNvSpPr>
          <p:nvPr>
            <p:ph type="dt" sz="half" idx="10"/>
          </p:nvPr>
        </p:nvSpPr>
        <p:spPr/>
        <p:txBody>
          <a:bodyPr/>
          <a:lstStyle/>
          <a:p>
            <a:fld id="{5EFB02A0-0616-43EB-9D57-4535B367F571}" type="datetimeFigureOut">
              <a:rPr lang="en-GB" smtClean="0"/>
              <a:t>20/10/2022</a:t>
            </a:fld>
            <a:endParaRPr lang="en-GB"/>
          </a:p>
        </p:txBody>
      </p:sp>
      <p:sp>
        <p:nvSpPr>
          <p:cNvPr id="6" name="Footer Placeholder 5">
            <a:extLst>
              <a:ext uri="{FF2B5EF4-FFF2-40B4-BE49-F238E27FC236}">
                <a16:creationId xmlns:a16="http://schemas.microsoft.com/office/drawing/2014/main" id="{65AF46A1-3803-7DBA-415A-DB3292D211B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D5A4F1-A49F-1499-B0D1-D71D65A033DF}"/>
              </a:ext>
            </a:extLst>
          </p:cNvPr>
          <p:cNvSpPr>
            <a:spLocks noGrp="1"/>
          </p:cNvSpPr>
          <p:nvPr>
            <p:ph type="sldNum" sz="quarter" idx="12"/>
          </p:nvPr>
        </p:nvSpPr>
        <p:spPr/>
        <p:txBody>
          <a:bodyPr/>
          <a:lstStyle/>
          <a:p>
            <a:fld id="{E99AFEEA-1C85-4DB4-8632-55E73F230870}" type="slidenum">
              <a:rPr lang="en-GB" smtClean="0"/>
              <a:t>‹#›</a:t>
            </a:fld>
            <a:endParaRPr lang="en-GB"/>
          </a:p>
        </p:txBody>
      </p:sp>
    </p:spTree>
    <p:extLst>
      <p:ext uri="{BB962C8B-B14F-4D97-AF65-F5344CB8AC3E}">
        <p14:creationId xmlns:p14="http://schemas.microsoft.com/office/powerpoint/2010/main" val="2458462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09B58-0444-2158-2822-A30406D8C1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9AE2811-1A10-80B6-FBE6-4EA37625D6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572A733-6427-4AD9-F11B-DD5D3211F9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807E7D-9500-7FBB-01BD-0506DD168922}"/>
              </a:ext>
            </a:extLst>
          </p:cNvPr>
          <p:cNvSpPr>
            <a:spLocks noGrp="1"/>
          </p:cNvSpPr>
          <p:nvPr>
            <p:ph type="dt" sz="half" idx="10"/>
          </p:nvPr>
        </p:nvSpPr>
        <p:spPr/>
        <p:txBody>
          <a:bodyPr/>
          <a:lstStyle/>
          <a:p>
            <a:fld id="{5EFB02A0-0616-43EB-9D57-4535B367F571}" type="datetimeFigureOut">
              <a:rPr lang="en-GB" smtClean="0"/>
              <a:t>20/10/2022</a:t>
            </a:fld>
            <a:endParaRPr lang="en-GB"/>
          </a:p>
        </p:txBody>
      </p:sp>
      <p:sp>
        <p:nvSpPr>
          <p:cNvPr id="6" name="Footer Placeholder 5">
            <a:extLst>
              <a:ext uri="{FF2B5EF4-FFF2-40B4-BE49-F238E27FC236}">
                <a16:creationId xmlns:a16="http://schemas.microsoft.com/office/drawing/2014/main" id="{0C17E74D-7171-13C7-964D-B6FA2F9CF5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EDF7C7-2DDD-6363-B72F-B4628D7FB4F3}"/>
              </a:ext>
            </a:extLst>
          </p:cNvPr>
          <p:cNvSpPr>
            <a:spLocks noGrp="1"/>
          </p:cNvSpPr>
          <p:nvPr>
            <p:ph type="sldNum" sz="quarter" idx="12"/>
          </p:nvPr>
        </p:nvSpPr>
        <p:spPr/>
        <p:txBody>
          <a:bodyPr/>
          <a:lstStyle/>
          <a:p>
            <a:fld id="{E99AFEEA-1C85-4DB4-8632-55E73F230870}" type="slidenum">
              <a:rPr lang="en-GB" smtClean="0"/>
              <a:t>‹#›</a:t>
            </a:fld>
            <a:endParaRPr lang="en-GB"/>
          </a:p>
        </p:txBody>
      </p:sp>
    </p:spTree>
    <p:extLst>
      <p:ext uri="{BB962C8B-B14F-4D97-AF65-F5344CB8AC3E}">
        <p14:creationId xmlns:p14="http://schemas.microsoft.com/office/powerpoint/2010/main" val="1555811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02B52-ABFC-4DB2-2E5B-C7F98E4AAE3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FD326-0120-B230-0B66-F2E6896979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B99780-D94A-87A1-B02F-04B2AE0EFD84}"/>
              </a:ext>
            </a:extLst>
          </p:cNvPr>
          <p:cNvSpPr>
            <a:spLocks noGrp="1"/>
          </p:cNvSpPr>
          <p:nvPr>
            <p:ph type="dt" sz="half" idx="10"/>
          </p:nvPr>
        </p:nvSpPr>
        <p:spPr/>
        <p:txBody>
          <a:bodyPr/>
          <a:lstStyle/>
          <a:p>
            <a:fld id="{5EFB02A0-0616-43EB-9D57-4535B367F571}" type="datetimeFigureOut">
              <a:rPr lang="en-GB" smtClean="0"/>
              <a:t>20/10/2022</a:t>
            </a:fld>
            <a:endParaRPr lang="en-GB"/>
          </a:p>
        </p:txBody>
      </p:sp>
      <p:sp>
        <p:nvSpPr>
          <p:cNvPr id="5" name="Footer Placeholder 4">
            <a:extLst>
              <a:ext uri="{FF2B5EF4-FFF2-40B4-BE49-F238E27FC236}">
                <a16:creationId xmlns:a16="http://schemas.microsoft.com/office/drawing/2014/main" id="{642A68EF-3882-1103-7535-65642E9225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89F851-E5E8-80C3-6302-E575C4DD21FD}"/>
              </a:ext>
            </a:extLst>
          </p:cNvPr>
          <p:cNvSpPr>
            <a:spLocks noGrp="1"/>
          </p:cNvSpPr>
          <p:nvPr>
            <p:ph type="sldNum" sz="quarter" idx="12"/>
          </p:nvPr>
        </p:nvSpPr>
        <p:spPr/>
        <p:txBody>
          <a:bodyPr/>
          <a:lstStyle/>
          <a:p>
            <a:fld id="{E99AFEEA-1C85-4DB4-8632-55E73F230870}" type="slidenum">
              <a:rPr lang="en-GB" smtClean="0"/>
              <a:t>‹#›</a:t>
            </a:fld>
            <a:endParaRPr lang="en-GB"/>
          </a:p>
        </p:txBody>
      </p:sp>
    </p:spTree>
    <p:extLst>
      <p:ext uri="{BB962C8B-B14F-4D97-AF65-F5344CB8AC3E}">
        <p14:creationId xmlns:p14="http://schemas.microsoft.com/office/powerpoint/2010/main" val="601106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436097-3F28-3CF8-3A60-A23353F730B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800B57D-9E91-3671-2CB6-660A42AC2C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877D12-908D-BE46-E82E-9770FED3F392}"/>
              </a:ext>
            </a:extLst>
          </p:cNvPr>
          <p:cNvSpPr>
            <a:spLocks noGrp="1"/>
          </p:cNvSpPr>
          <p:nvPr>
            <p:ph type="dt" sz="half" idx="10"/>
          </p:nvPr>
        </p:nvSpPr>
        <p:spPr/>
        <p:txBody>
          <a:bodyPr/>
          <a:lstStyle/>
          <a:p>
            <a:fld id="{5EFB02A0-0616-43EB-9D57-4535B367F571}" type="datetimeFigureOut">
              <a:rPr lang="en-GB" smtClean="0"/>
              <a:t>20/10/2022</a:t>
            </a:fld>
            <a:endParaRPr lang="en-GB"/>
          </a:p>
        </p:txBody>
      </p:sp>
      <p:sp>
        <p:nvSpPr>
          <p:cNvPr id="5" name="Footer Placeholder 4">
            <a:extLst>
              <a:ext uri="{FF2B5EF4-FFF2-40B4-BE49-F238E27FC236}">
                <a16:creationId xmlns:a16="http://schemas.microsoft.com/office/drawing/2014/main" id="{6260E6D1-DCE5-C78F-FC4A-ACA9972251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2CCEA0-2E72-2581-6E02-F707BB7987AD}"/>
              </a:ext>
            </a:extLst>
          </p:cNvPr>
          <p:cNvSpPr>
            <a:spLocks noGrp="1"/>
          </p:cNvSpPr>
          <p:nvPr>
            <p:ph type="sldNum" sz="quarter" idx="12"/>
          </p:nvPr>
        </p:nvSpPr>
        <p:spPr/>
        <p:txBody>
          <a:bodyPr/>
          <a:lstStyle/>
          <a:p>
            <a:fld id="{E99AFEEA-1C85-4DB4-8632-55E73F230870}" type="slidenum">
              <a:rPr lang="en-GB" smtClean="0"/>
              <a:t>‹#›</a:t>
            </a:fld>
            <a:endParaRPr lang="en-GB"/>
          </a:p>
        </p:txBody>
      </p:sp>
    </p:spTree>
    <p:extLst>
      <p:ext uri="{BB962C8B-B14F-4D97-AF65-F5344CB8AC3E}">
        <p14:creationId xmlns:p14="http://schemas.microsoft.com/office/powerpoint/2010/main" val="27372677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2CC52C-CF73-503F-48F0-79A6C974A2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55568D0-3AF8-BE3E-98CD-B299554C80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4B2F7C-3451-B3DC-D878-869B1C3FE5D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FB02A0-0616-43EB-9D57-4535B367F571}" type="datetimeFigureOut">
              <a:rPr lang="en-GB" smtClean="0"/>
              <a:t>20/10/2022</a:t>
            </a:fld>
            <a:endParaRPr lang="en-GB"/>
          </a:p>
        </p:txBody>
      </p:sp>
      <p:sp>
        <p:nvSpPr>
          <p:cNvPr id="5" name="Footer Placeholder 4">
            <a:extLst>
              <a:ext uri="{FF2B5EF4-FFF2-40B4-BE49-F238E27FC236}">
                <a16:creationId xmlns:a16="http://schemas.microsoft.com/office/drawing/2014/main" id="{D85E7D9F-2B39-6DB7-4541-6A5CBBB3BE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F4B54FD-6C15-58A1-FEEB-88F1C842459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AFEEA-1C85-4DB4-8632-55E73F230870}" type="slidenum">
              <a:rPr lang="en-GB" smtClean="0"/>
              <a:t>‹#›</a:t>
            </a:fld>
            <a:endParaRPr lang="en-GB"/>
          </a:p>
        </p:txBody>
      </p:sp>
    </p:spTree>
    <p:extLst>
      <p:ext uri="{BB962C8B-B14F-4D97-AF65-F5344CB8AC3E}">
        <p14:creationId xmlns:p14="http://schemas.microsoft.com/office/powerpoint/2010/main" val="36353169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slideLayout" Target="../slideLayouts/slideLayout2.xml"/><Relationship Id="rId7" Type="http://schemas.openxmlformats.org/officeDocument/2006/relationships/image" Target="../media/image6.jpe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notesSlide" Target="../notesSlides/notesSlide3.xml"/><Relationship Id="rId9"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8.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9.jpeg"/><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10.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5" Type="http://schemas.openxmlformats.org/officeDocument/2006/relationships/image" Target="../media/image11.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png"/><Relationship Id="rId5" Type="http://schemas.openxmlformats.org/officeDocument/2006/relationships/image" Target="../media/image12.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53DE4-62F7-5F75-A137-9521585F2764}"/>
              </a:ext>
            </a:extLst>
          </p:cNvPr>
          <p:cNvSpPr>
            <a:spLocks noGrp="1"/>
          </p:cNvSpPr>
          <p:nvPr>
            <p:ph type="title"/>
          </p:nvPr>
        </p:nvSpPr>
        <p:spPr/>
        <p:txBody>
          <a:bodyPr/>
          <a:lstStyle/>
          <a:p>
            <a:r>
              <a:rPr lang="en-GB" b="1" dirty="0"/>
              <a:t>MA in Psychotherapeutic Practice Research and Writing Workshops</a:t>
            </a:r>
            <a:endParaRPr lang="en-GB" dirty="0"/>
          </a:p>
        </p:txBody>
      </p:sp>
      <p:sp>
        <p:nvSpPr>
          <p:cNvPr id="3" name="Content Placeholder 2">
            <a:extLst>
              <a:ext uri="{FF2B5EF4-FFF2-40B4-BE49-F238E27FC236}">
                <a16:creationId xmlns:a16="http://schemas.microsoft.com/office/drawing/2014/main" id="{3D600AAD-C3FF-009D-6CCC-C93D036D6977}"/>
              </a:ext>
            </a:extLst>
          </p:cNvPr>
          <p:cNvSpPr>
            <a:spLocks noGrp="1"/>
          </p:cNvSpPr>
          <p:nvPr>
            <p:ph idx="1"/>
          </p:nvPr>
        </p:nvSpPr>
        <p:spPr>
          <a:xfrm>
            <a:off x="838200" y="3287675"/>
            <a:ext cx="10515600" cy="2889288"/>
          </a:xfrm>
        </p:spPr>
        <p:txBody>
          <a:bodyPr/>
          <a:lstStyle/>
          <a:p>
            <a:endParaRPr lang="en-GB" dirty="0"/>
          </a:p>
          <a:p>
            <a:endParaRPr lang="en-GB" dirty="0"/>
          </a:p>
          <a:p>
            <a:endParaRPr lang="en-GB" dirty="0"/>
          </a:p>
        </p:txBody>
      </p:sp>
      <p:pic>
        <p:nvPicPr>
          <p:cNvPr id="3074" name="Picture 2" descr="See the source image">
            <a:extLst>
              <a:ext uri="{FF2B5EF4-FFF2-40B4-BE49-F238E27FC236}">
                <a16:creationId xmlns:a16="http://schemas.microsoft.com/office/drawing/2014/main" id="{BDCC2358-9CE9-766E-A506-63AE126CCE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2500" y="2304288"/>
            <a:ext cx="10285413" cy="4553712"/>
          </a:xfrm>
          <a:prstGeom prst="rect">
            <a:avLst/>
          </a:prstGeom>
          <a:noFill/>
          <a:extLst>
            <a:ext uri="{909E8E84-426E-40DD-AFC4-6F175D3DCCD1}">
              <a14:hiddenFill xmlns:a14="http://schemas.microsoft.com/office/drawing/2010/main">
                <a:solidFill>
                  <a:srgbClr val="FFFFFF"/>
                </a:solidFill>
              </a14:hiddenFill>
            </a:ext>
          </a:extLst>
        </p:spPr>
      </p:pic>
      <p:pic>
        <p:nvPicPr>
          <p:cNvPr id="11" name="Audio 10">
            <a:hlinkClick r:id="" action="ppaction://media"/>
            <a:extLst>
              <a:ext uri="{FF2B5EF4-FFF2-40B4-BE49-F238E27FC236}">
                <a16:creationId xmlns:a16="http://schemas.microsoft.com/office/drawing/2014/main" id="{BC404C75-DAE2-9F88-1CCB-647D87E4287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99396" t="-90625" r="-199396" b="-90625"/>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223381892"/>
      </p:ext>
    </p:extLst>
  </p:cSld>
  <p:clrMapOvr>
    <a:masterClrMapping/>
  </p:clrMapOvr>
  <mc:AlternateContent xmlns:mc="http://schemas.openxmlformats.org/markup-compatibility/2006">
    <mc:Choice xmlns:p14="http://schemas.microsoft.com/office/powerpoint/2010/main" Requires="p14">
      <p:transition spd="slow" p14:dur="2000" advTm="38760"/>
    </mc:Choice>
    <mc:Fallback>
      <p:transition spd="slow" advTm="387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D6CA7-D8A3-CBC8-782B-FFB4D1941651}"/>
              </a:ext>
            </a:extLst>
          </p:cNvPr>
          <p:cNvSpPr>
            <a:spLocks noGrp="1"/>
          </p:cNvSpPr>
          <p:nvPr>
            <p:ph type="ctrTitle"/>
          </p:nvPr>
        </p:nvSpPr>
        <p:spPr/>
        <p:txBody>
          <a:bodyPr>
            <a:normAutofit fontScale="90000"/>
          </a:bodyPr>
          <a:lstStyle/>
          <a:p>
            <a:r>
              <a:rPr lang="en-GB" b="1" dirty="0"/>
              <a:t>MA in Psychotherapeutic Practice Research and Writing Workshops</a:t>
            </a:r>
            <a:endParaRPr lang="en-GB" dirty="0"/>
          </a:p>
        </p:txBody>
      </p:sp>
      <p:sp>
        <p:nvSpPr>
          <p:cNvPr id="3" name="Subtitle 2">
            <a:extLst>
              <a:ext uri="{FF2B5EF4-FFF2-40B4-BE49-F238E27FC236}">
                <a16:creationId xmlns:a16="http://schemas.microsoft.com/office/drawing/2014/main" id="{FC394CAA-C071-F151-534A-788CFEBE4FAF}"/>
              </a:ext>
            </a:extLst>
          </p:cNvPr>
          <p:cNvSpPr>
            <a:spLocks noGrp="1"/>
          </p:cNvSpPr>
          <p:nvPr>
            <p:ph type="subTitle" idx="1"/>
          </p:nvPr>
        </p:nvSpPr>
        <p:spPr/>
        <p:txBody>
          <a:bodyPr/>
          <a:lstStyle/>
          <a:p>
            <a:endParaRPr lang="en-GB" dirty="0"/>
          </a:p>
        </p:txBody>
      </p:sp>
      <p:pic>
        <p:nvPicPr>
          <p:cNvPr id="4" name="Picture 2">
            <a:extLst>
              <a:ext uri="{FF2B5EF4-FFF2-40B4-BE49-F238E27FC236}">
                <a16:creationId xmlns:a16="http://schemas.microsoft.com/office/drawing/2014/main" id="{E83CD5BD-89F2-6E9B-D527-6D0FC3CA128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3602038"/>
            <a:ext cx="9144000"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6" name="Audio 55">
            <a:hlinkClick r:id="" action="ppaction://media"/>
            <a:extLst>
              <a:ext uri="{FF2B5EF4-FFF2-40B4-BE49-F238E27FC236}">
                <a16:creationId xmlns:a16="http://schemas.microsoft.com/office/drawing/2014/main" id="{9D1BC792-5D07-FC4B-103D-8DF4F8B61753}"/>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99396" t="-90625" r="-199396" b="-90625"/>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681493042"/>
      </p:ext>
    </p:extLst>
  </p:cSld>
  <p:clrMapOvr>
    <a:masterClrMapping/>
  </p:clrMapOvr>
  <mc:AlternateContent xmlns:mc="http://schemas.openxmlformats.org/markup-compatibility/2006">
    <mc:Choice xmlns:p14="http://schemas.microsoft.com/office/powerpoint/2010/main" Requires="p14">
      <p:transition spd="slow" p14:dur="2000" advTm="117373"/>
    </mc:Choice>
    <mc:Fallback>
      <p:transition spd="slow" advTm="1173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6D503-0B62-9CD3-6F43-C0FA09E53A77}"/>
              </a:ext>
            </a:extLst>
          </p:cNvPr>
          <p:cNvSpPr>
            <a:spLocks noGrp="1"/>
          </p:cNvSpPr>
          <p:nvPr>
            <p:ph type="title"/>
          </p:nvPr>
        </p:nvSpPr>
        <p:spPr/>
        <p:txBody>
          <a:bodyPr/>
          <a:lstStyle/>
          <a:p>
            <a:r>
              <a:rPr lang="en-GB" dirty="0"/>
              <a:t>Supervision … Use effectively</a:t>
            </a:r>
          </a:p>
        </p:txBody>
      </p:sp>
      <p:pic>
        <p:nvPicPr>
          <p:cNvPr id="4" name="Picture 8" descr="Image result for image of support">
            <a:extLst>
              <a:ext uri="{FF2B5EF4-FFF2-40B4-BE49-F238E27FC236}">
                <a16:creationId xmlns:a16="http://schemas.microsoft.com/office/drawing/2014/main" id="{8C7FD551-A581-0446-E9A1-C1F4D911E714}"/>
              </a:ext>
            </a:extLst>
          </p:cNvPr>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4838700" y="1991900"/>
            <a:ext cx="25146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 descr="Image result for image of support">
            <a:extLst>
              <a:ext uri="{FF2B5EF4-FFF2-40B4-BE49-F238E27FC236}">
                <a16:creationId xmlns:a16="http://schemas.microsoft.com/office/drawing/2014/main" id="{76887C2E-7C85-0394-F7F7-1D14EBCDFFE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56795" y="1907602"/>
            <a:ext cx="2409121" cy="17208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a:extLst>
              <a:ext uri="{FF2B5EF4-FFF2-40B4-BE49-F238E27FC236}">
                <a16:creationId xmlns:a16="http://schemas.microsoft.com/office/drawing/2014/main" id="{9CADC8CA-9461-93A2-2FD6-AE65C709A41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71241" y="5013184"/>
            <a:ext cx="6915150" cy="17208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Image result for image of support">
            <a:extLst>
              <a:ext uri="{FF2B5EF4-FFF2-40B4-BE49-F238E27FC236}">
                <a16:creationId xmlns:a16="http://schemas.microsoft.com/office/drawing/2014/main" id="{708B830C-93FB-460C-3C0B-6DCF5661A16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08211" y="1741551"/>
            <a:ext cx="219075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50" name="Audio 49">
            <a:hlinkClick r:id="" action="ppaction://media"/>
            <a:extLst>
              <a:ext uri="{FF2B5EF4-FFF2-40B4-BE49-F238E27FC236}">
                <a16:creationId xmlns:a16="http://schemas.microsoft.com/office/drawing/2014/main" id="{9B5955C5-829A-7BF5-7917-817B0044B5E6}"/>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99396" t="-90625" r="-199396" b="-90625"/>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540761497"/>
      </p:ext>
    </p:extLst>
  </p:cSld>
  <p:clrMapOvr>
    <a:masterClrMapping/>
  </p:clrMapOvr>
  <mc:AlternateContent xmlns:mc="http://schemas.openxmlformats.org/markup-compatibility/2006">
    <mc:Choice xmlns:p14="http://schemas.microsoft.com/office/powerpoint/2010/main" Requires="p14">
      <p:transition spd="slow" p14:dur="2000" advTm="37449"/>
    </mc:Choice>
    <mc:Fallback>
      <p:transition spd="slow" advTm="374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F70B4-B754-92B9-F1B7-A8DEDD9DB345}"/>
              </a:ext>
            </a:extLst>
          </p:cNvPr>
          <p:cNvSpPr>
            <a:spLocks noGrp="1"/>
          </p:cNvSpPr>
          <p:nvPr>
            <p:ph type="title"/>
          </p:nvPr>
        </p:nvSpPr>
        <p:spPr/>
        <p:txBody>
          <a:bodyPr/>
          <a:lstStyle/>
          <a:p>
            <a:r>
              <a:rPr lang="en-GB" b="1" dirty="0"/>
              <a:t>The importance of ethics …</a:t>
            </a:r>
            <a:endParaRPr lang="en-GB" dirty="0"/>
          </a:p>
        </p:txBody>
      </p:sp>
      <p:sp>
        <p:nvSpPr>
          <p:cNvPr id="3" name="Content Placeholder 2">
            <a:extLst>
              <a:ext uri="{FF2B5EF4-FFF2-40B4-BE49-F238E27FC236}">
                <a16:creationId xmlns:a16="http://schemas.microsoft.com/office/drawing/2014/main" id="{993D99B7-5A34-3AA7-BF23-774A99A71CDA}"/>
              </a:ext>
            </a:extLst>
          </p:cNvPr>
          <p:cNvSpPr>
            <a:spLocks noGrp="1"/>
          </p:cNvSpPr>
          <p:nvPr>
            <p:ph idx="1"/>
          </p:nvPr>
        </p:nvSpPr>
        <p:spPr/>
        <p:txBody>
          <a:bodyPr/>
          <a:lstStyle/>
          <a:p>
            <a:endParaRPr lang="en-GB" sz="2800" dirty="0"/>
          </a:p>
          <a:p>
            <a:endParaRPr lang="en-GB" dirty="0"/>
          </a:p>
          <a:p>
            <a:endParaRPr lang="en-GB" sz="2800" dirty="0"/>
          </a:p>
          <a:p>
            <a:endParaRPr lang="en-GB" dirty="0"/>
          </a:p>
          <a:p>
            <a:endParaRPr lang="en-GB" sz="2800" dirty="0"/>
          </a:p>
          <a:p>
            <a:r>
              <a:rPr lang="en-GB" sz="2800" dirty="0"/>
              <a:t>We will address how to apply for ethical approval and the inevitability of ethics within research</a:t>
            </a:r>
          </a:p>
          <a:p>
            <a:endParaRPr lang="en-GB" dirty="0"/>
          </a:p>
        </p:txBody>
      </p:sp>
      <p:pic>
        <p:nvPicPr>
          <p:cNvPr id="4" name="Picture 2" descr="Image result for image of ethics">
            <a:extLst>
              <a:ext uri="{FF2B5EF4-FFF2-40B4-BE49-F238E27FC236}">
                <a16:creationId xmlns:a16="http://schemas.microsoft.com/office/drawing/2014/main" id="{C6879CB7-DB68-DB88-6952-59FE301D98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5104" y="2035672"/>
            <a:ext cx="7443216" cy="1695450"/>
          </a:xfrm>
          <a:prstGeom prst="rect">
            <a:avLst/>
          </a:prstGeom>
          <a:noFill/>
          <a:extLst>
            <a:ext uri="{909E8E84-426E-40DD-AFC4-6F175D3DCCD1}">
              <a14:hiddenFill xmlns:a14="http://schemas.microsoft.com/office/drawing/2010/main">
                <a:solidFill>
                  <a:srgbClr val="FFFFFF"/>
                </a:solidFill>
              </a14:hiddenFill>
            </a:ext>
          </a:extLst>
        </p:spPr>
      </p:pic>
      <p:pic>
        <p:nvPicPr>
          <p:cNvPr id="43" name="Audio 42">
            <a:hlinkClick r:id="" action="ppaction://media"/>
            <a:extLst>
              <a:ext uri="{FF2B5EF4-FFF2-40B4-BE49-F238E27FC236}">
                <a16:creationId xmlns:a16="http://schemas.microsoft.com/office/drawing/2014/main" id="{FE8491FA-5345-B6ED-5EFD-A7795D8A98D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99396" t="-90625" r="-199396" b="-90625"/>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931514426"/>
      </p:ext>
    </p:extLst>
  </p:cSld>
  <p:clrMapOvr>
    <a:masterClrMapping/>
  </p:clrMapOvr>
  <mc:AlternateContent xmlns:mc="http://schemas.openxmlformats.org/markup-compatibility/2006">
    <mc:Choice xmlns:p14="http://schemas.microsoft.com/office/powerpoint/2010/main" Requires="p14">
      <p:transition spd="slow" p14:dur="2000" advTm="28137"/>
    </mc:Choice>
    <mc:Fallback>
      <p:transition spd="slow" advTm="281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importance of ethics …</a:t>
            </a:r>
          </a:p>
        </p:txBody>
      </p:sp>
      <p:sp>
        <p:nvSpPr>
          <p:cNvPr id="3" name="Content Placeholder 2"/>
          <p:cNvSpPr>
            <a:spLocks noGrp="1"/>
          </p:cNvSpPr>
          <p:nvPr>
            <p:ph idx="1"/>
          </p:nvPr>
        </p:nvSpPr>
        <p:spPr/>
        <p:txBody>
          <a:bodyPr>
            <a:normAutofit fontScale="25000" lnSpcReduction="20000"/>
          </a:bodyPr>
          <a:lstStyle/>
          <a:p>
            <a:pPr marL="0" indent="0">
              <a:spcAft>
                <a:spcPts val="800"/>
              </a:spcAft>
              <a:buNone/>
              <a:tabLst>
                <a:tab pos="457200" algn="l"/>
              </a:tabLst>
            </a:pPr>
            <a:r>
              <a:rPr lang="en-GB" sz="4000" dirty="0">
                <a:latin typeface="Aldhabi" panose="01000000000000000000" pitchFamily="2" charset="-78"/>
                <a:ea typeface="Times New Roman" panose="02020603050405020304" pitchFamily="18" charset="0"/>
                <a:cs typeface="Aldhabi" panose="01000000000000000000" pitchFamily="2" charset="-78"/>
              </a:rPr>
              <a:t> </a:t>
            </a:r>
            <a:endParaRPr lang="en-GB" sz="4000" dirty="0">
              <a:latin typeface="Aldhabi" panose="01000000000000000000" pitchFamily="2" charset="-78"/>
              <a:ea typeface="Calibri" panose="020F0502020204030204" pitchFamily="34" charset="0"/>
              <a:cs typeface="Aldhabi" panose="01000000000000000000" pitchFamily="2" charset="-78"/>
            </a:endParaRPr>
          </a:p>
          <a:p>
            <a:pPr marL="459740" indent="0">
              <a:spcAft>
                <a:spcPts val="800"/>
              </a:spcAft>
              <a:buNone/>
            </a:pPr>
            <a:r>
              <a:rPr lang="en-GB" sz="1800"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 </a:t>
            </a:r>
            <a:endParaRPr lang="en-GB" sz="18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14400" dirty="0"/>
              <a:t>There is always more to learn on the subject of ethics … .. …</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 </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pic>
        <p:nvPicPr>
          <p:cNvPr id="8" name="Audio 7">
            <a:hlinkClick r:id="" action="ppaction://media"/>
            <a:extLst>
              <a:ext uri="{FF2B5EF4-FFF2-40B4-BE49-F238E27FC236}">
                <a16:creationId xmlns:a16="http://schemas.microsoft.com/office/drawing/2014/main" id="{66712783-8B6A-4EE2-8A5F-F1AB9FF3D74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842500" y="6032500"/>
            <a:ext cx="609600" cy="609600"/>
          </a:xfrm>
          <a:prstGeom prst="rect">
            <a:avLst/>
          </a:prstGeom>
        </p:spPr>
      </p:pic>
      <p:sp>
        <p:nvSpPr>
          <p:cNvPr id="7" name="Content Placeholder 2">
            <a:extLst>
              <a:ext uri="{FF2B5EF4-FFF2-40B4-BE49-F238E27FC236}">
                <a16:creationId xmlns:a16="http://schemas.microsoft.com/office/drawing/2014/main" id="{4EF08A20-B11E-4D26-9774-4A89280FFE89}"/>
              </a:ext>
            </a:extLst>
          </p:cNvPr>
          <p:cNvSpPr txBox="1">
            <a:spLocks/>
          </p:cNvSpPr>
          <p:nvPr/>
        </p:nvSpPr>
        <p:spPr>
          <a:xfrm>
            <a:off x="1511790" y="1762154"/>
            <a:ext cx="8515350" cy="4916974"/>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spcAft>
                <a:spcPts val="800"/>
              </a:spcAft>
              <a:buNone/>
              <a:tabLst>
                <a:tab pos="457200" algn="l"/>
              </a:tabLst>
            </a:pPr>
            <a:endParaRPr lang="en-GB" sz="4000" dirty="0">
              <a:latin typeface="Aldhabi" panose="01000000000000000000" pitchFamily="2" charset="-78"/>
              <a:ea typeface="Calibri" panose="020F0502020204030204" pitchFamily="34" charset="0"/>
              <a:cs typeface="Aldhabi" panose="01000000000000000000" pitchFamily="2" charset="-78"/>
            </a:endParaRPr>
          </a:p>
          <a:p>
            <a:pPr marL="459740" indent="0">
              <a:spcAft>
                <a:spcPts val="800"/>
              </a:spcAft>
              <a:buNone/>
            </a:pPr>
            <a:r>
              <a:rPr lang="en-GB" sz="1800"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 </a:t>
            </a:r>
            <a:endParaRPr lang="en-GB" sz="18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a:p>
            <a:endParaRPr lang="en-GB" dirty="0"/>
          </a:p>
        </p:txBody>
      </p:sp>
      <p:pic>
        <p:nvPicPr>
          <p:cNvPr id="9" name="Picture 2" descr="Image result for image of ethics">
            <a:extLst>
              <a:ext uri="{FF2B5EF4-FFF2-40B4-BE49-F238E27FC236}">
                <a16:creationId xmlns:a16="http://schemas.microsoft.com/office/drawing/2014/main" id="{67B4AEE3-C1D6-4BA5-845E-C524449320B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24113" y="1793574"/>
            <a:ext cx="3090705" cy="1937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6361562"/>
      </p:ext>
    </p:extLst>
  </p:cSld>
  <p:clrMapOvr>
    <a:masterClrMapping/>
  </p:clrMapOvr>
  <mc:AlternateContent xmlns:mc="http://schemas.openxmlformats.org/markup-compatibility/2006" xmlns:p14="http://schemas.microsoft.com/office/powerpoint/2010/main">
    <mc:Choice Requires="p14">
      <p:transition spd="slow" p14:dur="2000" advTm="49949"/>
    </mc:Choice>
    <mc:Fallback xmlns="">
      <p:transition spd="slow" advTm="499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2A138-5FE7-6728-1ACB-51F9FE6FC319}"/>
              </a:ext>
            </a:extLst>
          </p:cNvPr>
          <p:cNvSpPr>
            <a:spLocks noGrp="1"/>
          </p:cNvSpPr>
          <p:nvPr>
            <p:ph type="title"/>
          </p:nvPr>
        </p:nvSpPr>
        <p:spPr/>
        <p:txBody>
          <a:bodyPr/>
          <a:lstStyle/>
          <a:p>
            <a:r>
              <a:rPr lang="en-GB" b="1" dirty="0"/>
              <a:t>The importance of ethics [Cont’d]</a:t>
            </a:r>
            <a:endParaRPr lang="en-GB" dirty="0"/>
          </a:p>
        </p:txBody>
      </p:sp>
      <p:sp>
        <p:nvSpPr>
          <p:cNvPr id="3" name="Content Placeholder 2">
            <a:extLst>
              <a:ext uri="{FF2B5EF4-FFF2-40B4-BE49-F238E27FC236}">
                <a16:creationId xmlns:a16="http://schemas.microsoft.com/office/drawing/2014/main" id="{AAFEDCF5-6520-B088-481B-C1140E80D8BB}"/>
              </a:ext>
            </a:extLst>
          </p:cNvPr>
          <p:cNvSpPr>
            <a:spLocks noGrp="1"/>
          </p:cNvSpPr>
          <p:nvPr>
            <p:ph idx="1"/>
          </p:nvPr>
        </p:nvSpPr>
        <p:spPr/>
        <p:txBody>
          <a:bodyPr/>
          <a:lstStyle/>
          <a:p>
            <a:endParaRPr lang="en-GB" sz="2800" dirty="0"/>
          </a:p>
          <a:p>
            <a:endParaRPr lang="en-GB" dirty="0"/>
          </a:p>
          <a:p>
            <a:endParaRPr lang="en-GB" sz="2800" dirty="0"/>
          </a:p>
          <a:p>
            <a:r>
              <a:rPr lang="en-GB" sz="2800" dirty="0"/>
              <a:t>Ethics in action</a:t>
            </a:r>
          </a:p>
          <a:p>
            <a:endParaRPr lang="en-GB" dirty="0"/>
          </a:p>
        </p:txBody>
      </p:sp>
      <p:pic>
        <p:nvPicPr>
          <p:cNvPr id="4" name="Picture 4" descr="See the source image">
            <a:extLst>
              <a:ext uri="{FF2B5EF4-FFF2-40B4-BE49-F238E27FC236}">
                <a16:creationId xmlns:a16="http://schemas.microsoft.com/office/drawing/2014/main" id="{0FE69161-F13F-EED0-0507-7F8BC87377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13832" y="1508759"/>
            <a:ext cx="5839968" cy="5168265"/>
          </a:xfrm>
          <a:prstGeom prst="rect">
            <a:avLst/>
          </a:prstGeom>
          <a:noFill/>
          <a:extLst>
            <a:ext uri="{909E8E84-426E-40DD-AFC4-6F175D3DCCD1}">
              <a14:hiddenFill xmlns:a14="http://schemas.microsoft.com/office/drawing/2010/main">
                <a:solidFill>
                  <a:srgbClr val="FFFFFF"/>
                </a:solidFill>
              </a14:hiddenFill>
            </a:ext>
          </a:extLst>
        </p:spPr>
      </p:pic>
      <p:pic>
        <p:nvPicPr>
          <p:cNvPr id="49" name="Audio 48">
            <a:hlinkClick r:id="" action="ppaction://media"/>
            <a:extLst>
              <a:ext uri="{FF2B5EF4-FFF2-40B4-BE49-F238E27FC236}">
                <a16:creationId xmlns:a16="http://schemas.microsoft.com/office/drawing/2014/main" id="{DE11BC2B-BA19-F3FE-6BAF-0121EE9FD29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99396" t="-90625" r="-199396" b="-90625"/>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125514956"/>
      </p:ext>
    </p:extLst>
  </p:cSld>
  <p:clrMapOvr>
    <a:masterClrMapping/>
  </p:clrMapOvr>
  <mc:AlternateContent xmlns:mc="http://schemas.openxmlformats.org/markup-compatibility/2006">
    <mc:Choice xmlns:p14="http://schemas.microsoft.com/office/powerpoint/2010/main" Requires="p14">
      <p:transition spd="slow" p14:dur="2000" advTm="15526"/>
    </mc:Choice>
    <mc:Fallback>
      <p:transition spd="slow" advTm="155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2A4FA-BB21-4C5F-B02F-EA0BA4C318E2}"/>
              </a:ext>
            </a:extLst>
          </p:cNvPr>
          <p:cNvSpPr>
            <a:spLocks noGrp="1"/>
          </p:cNvSpPr>
          <p:nvPr>
            <p:ph type="title"/>
          </p:nvPr>
        </p:nvSpPr>
        <p:spPr/>
        <p:txBody>
          <a:bodyPr>
            <a:normAutofit/>
          </a:bodyPr>
          <a:lstStyle/>
          <a:p>
            <a:r>
              <a:rPr lang="en-GB" sz="3500" dirty="0"/>
              <a:t>Data collection and </a:t>
            </a:r>
            <a:r>
              <a:rPr lang="en-GB" sz="3500" dirty="0" err="1"/>
              <a:t>analysis</a:t>
            </a:r>
            <a:r>
              <a:rPr lang="en-GB" sz="3500" dirty="0" err="1">
                <a:solidFill>
                  <a:srgbClr val="FFFFFF"/>
                </a:solidFill>
              </a:rPr>
              <a:t>analysis</a:t>
            </a:r>
            <a:endParaRPr lang="en-GB" sz="3500" dirty="0">
              <a:solidFill>
                <a:srgbClr val="FFFFFF"/>
              </a:solidFill>
            </a:endParaRPr>
          </a:p>
        </p:txBody>
      </p:sp>
      <p:sp>
        <p:nvSpPr>
          <p:cNvPr id="3" name="Content Placeholder 2">
            <a:extLst>
              <a:ext uri="{FF2B5EF4-FFF2-40B4-BE49-F238E27FC236}">
                <a16:creationId xmlns:a16="http://schemas.microsoft.com/office/drawing/2014/main" id="{BD1E5E8F-C58C-478F-AEA7-01B2C7233DBF}"/>
              </a:ext>
            </a:extLst>
          </p:cNvPr>
          <p:cNvSpPr>
            <a:spLocks noGrp="1"/>
          </p:cNvSpPr>
          <p:nvPr>
            <p:ph idx="1"/>
          </p:nvPr>
        </p:nvSpPr>
        <p:spPr/>
        <p:txBody>
          <a:bodyPr>
            <a:normAutofit/>
          </a:bodyPr>
          <a:lstStyle/>
          <a:p>
            <a:endParaRPr lang="en-GB" dirty="0"/>
          </a:p>
          <a:p>
            <a:endParaRPr lang="en-GB" dirty="0"/>
          </a:p>
          <a:p>
            <a:endParaRPr lang="en-GB" dirty="0"/>
          </a:p>
        </p:txBody>
      </p:sp>
      <p:pic>
        <p:nvPicPr>
          <p:cNvPr id="4098" name="Picture 2" descr="Image result for images of data collection and analysis">
            <a:extLst>
              <a:ext uri="{FF2B5EF4-FFF2-40B4-BE49-F238E27FC236}">
                <a16:creationId xmlns:a16="http://schemas.microsoft.com/office/drawing/2014/main" id="{34AE14F5-927C-416A-89DE-495BA5B57FB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4365"/>
          <a:stretch/>
        </p:blipFill>
        <p:spPr bwMode="auto">
          <a:xfrm>
            <a:off x="1005840" y="1825625"/>
            <a:ext cx="10625328" cy="3940984"/>
          </a:xfrm>
          <a:prstGeom prst="rect">
            <a:avLst/>
          </a:prstGeom>
          <a:noFill/>
          <a:extLst>
            <a:ext uri="{909E8E84-426E-40DD-AFC4-6F175D3DCCD1}">
              <a14:hiddenFill xmlns:a14="http://schemas.microsoft.com/office/drawing/2010/main">
                <a:solidFill>
                  <a:srgbClr val="FFFFFF"/>
                </a:solidFill>
              </a14:hiddenFill>
            </a:ext>
          </a:extLst>
        </p:spPr>
      </p:pic>
      <p:pic>
        <p:nvPicPr>
          <p:cNvPr id="9" name="Audio 8">
            <a:hlinkClick r:id="" action="ppaction://media"/>
            <a:extLst>
              <a:ext uri="{FF2B5EF4-FFF2-40B4-BE49-F238E27FC236}">
                <a16:creationId xmlns:a16="http://schemas.microsoft.com/office/drawing/2014/main" id="{A1BD859B-B0C1-4AB7-A24E-D58856E6F0B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842500" y="6032500"/>
            <a:ext cx="609600" cy="609600"/>
          </a:xfrm>
          <a:prstGeom prst="rect">
            <a:avLst/>
          </a:prstGeom>
        </p:spPr>
      </p:pic>
    </p:spTree>
    <p:extLst>
      <p:ext uri="{BB962C8B-B14F-4D97-AF65-F5344CB8AC3E}">
        <p14:creationId xmlns:p14="http://schemas.microsoft.com/office/powerpoint/2010/main" val="1921251980"/>
      </p:ext>
    </p:extLst>
  </p:cSld>
  <p:clrMapOvr>
    <a:masterClrMapping/>
  </p:clrMapOvr>
  <mc:AlternateContent xmlns:mc="http://schemas.openxmlformats.org/markup-compatibility/2006" xmlns:p14="http://schemas.microsoft.com/office/powerpoint/2010/main">
    <mc:Choice Requires="p14">
      <p:transition spd="slow" p14:dur="2000" advTm="38931"/>
    </mc:Choice>
    <mc:Fallback xmlns="">
      <p:transition spd="slow" advTm="389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F1F20-8568-4E42-84FA-72564A356713}"/>
              </a:ext>
            </a:extLst>
          </p:cNvPr>
          <p:cNvSpPr>
            <a:spLocks noGrp="1"/>
          </p:cNvSpPr>
          <p:nvPr>
            <p:ph type="title"/>
          </p:nvPr>
        </p:nvSpPr>
        <p:spPr/>
        <p:txBody>
          <a:bodyPr/>
          <a:lstStyle/>
          <a:p>
            <a:r>
              <a:rPr lang="en-GB" dirty="0"/>
              <a:t>Looking back and bouncing forward</a:t>
            </a:r>
          </a:p>
        </p:txBody>
      </p:sp>
      <p:sp>
        <p:nvSpPr>
          <p:cNvPr id="3" name="Content Placeholder 2">
            <a:extLst>
              <a:ext uri="{FF2B5EF4-FFF2-40B4-BE49-F238E27FC236}">
                <a16:creationId xmlns:a16="http://schemas.microsoft.com/office/drawing/2014/main" id="{7E244000-CE2C-4786-BF2B-F25B3CEC4153}"/>
              </a:ext>
            </a:extLst>
          </p:cNvPr>
          <p:cNvSpPr>
            <a:spLocks noGrp="1"/>
          </p:cNvSpPr>
          <p:nvPr>
            <p:ph idx="1"/>
          </p:nvPr>
        </p:nvSpPr>
        <p:spPr/>
        <p:txBody>
          <a:bodyPr>
            <a:normAutofit/>
          </a:bodyPr>
          <a:lstStyle/>
          <a:p>
            <a:endParaRPr lang="en-GB" dirty="0"/>
          </a:p>
          <a:p>
            <a:endParaRPr lang="en-GB" dirty="0"/>
          </a:p>
          <a:p>
            <a:pPr marL="0" indent="0">
              <a:buNone/>
            </a:pPr>
            <a:endParaRPr lang="en-GB" dirty="0"/>
          </a:p>
          <a:p>
            <a:r>
              <a:rPr lang="en-GB" dirty="0"/>
              <a:t>Your dissertation, is the ‘writing up’ of the exploration of your topic - the result of your in-depth research</a:t>
            </a:r>
          </a:p>
          <a:p>
            <a:r>
              <a:rPr lang="en-GB" dirty="0"/>
              <a:t>Looking back at what you have done and bouncing forward – the value of your research findings</a:t>
            </a:r>
          </a:p>
        </p:txBody>
      </p:sp>
      <p:pic>
        <p:nvPicPr>
          <p:cNvPr id="16" name="Audio 15">
            <a:hlinkClick r:id="" action="ppaction://media"/>
            <a:extLst>
              <a:ext uri="{FF2B5EF4-FFF2-40B4-BE49-F238E27FC236}">
                <a16:creationId xmlns:a16="http://schemas.microsoft.com/office/drawing/2014/main" id="{90D3E618-373C-4531-BCBC-D8EF83170E1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842500" y="6032500"/>
            <a:ext cx="609600" cy="609600"/>
          </a:xfrm>
          <a:prstGeom prst="rect">
            <a:avLst/>
          </a:prstGeom>
        </p:spPr>
      </p:pic>
    </p:spTree>
    <p:extLst>
      <p:ext uri="{BB962C8B-B14F-4D97-AF65-F5344CB8AC3E}">
        <p14:creationId xmlns:p14="http://schemas.microsoft.com/office/powerpoint/2010/main" val="2814621917"/>
      </p:ext>
    </p:extLst>
  </p:cSld>
  <p:clrMapOvr>
    <a:masterClrMapping/>
  </p:clrMapOvr>
  <mc:AlternateContent xmlns:mc="http://schemas.openxmlformats.org/markup-compatibility/2006" xmlns:p14="http://schemas.microsoft.com/office/powerpoint/2010/main">
    <mc:Choice Requires="p14">
      <p:transition spd="slow" p14:dur="2000" advTm="98191"/>
    </mc:Choice>
    <mc:Fallback xmlns="">
      <p:transition spd="slow" advTm="981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F3380A0-1FC6-46FC-A936-54625D3EA74D}"/>
              </a:ext>
            </a:extLst>
          </p:cNvPr>
          <p:cNvSpPr>
            <a:spLocks noGrp="1"/>
          </p:cNvSpPr>
          <p:nvPr>
            <p:ph type="title"/>
          </p:nvPr>
        </p:nvSpPr>
        <p:spPr/>
        <p:txBody>
          <a:bodyPr/>
          <a:lstStyle/>
          <a:p>
            <a:r>
              <a:rPr lang="en-GB" dirty="0"/>
              <a:t>A Recap: Looking back and bouncing forward</a:t>
            </a:r>
          </a:p>
        </p:txBody>
      </p:sp>
      <p:sp>
        <p:nvSpPr>
          <p:cNvPr id="5" name="Content Placeholder 4">
            <a:extLst>
              <a:ext uri="{FF2B5EF4-FFF2-40B4-BE49-F238E27FC236}">
                <a16:creationId xmlns:a16="http://schemas.microsoft.com/office/drawing/2014/main" id="{DEA898A0-DDA8-4617-BD3C-50E452145996}"/>
              </a:ext>
            </a:extLst>
          </p:cNvPr>
          <p:cNvSpPr>
            <a:spLocks noGrp="1"/>
          </p:cNvSpPr>
          <p:nvPr>
            <p:ph idx="1"/>
          </p:nvPr>
        </p:nvSpPr>
        <p:spPr/>
        <p:txBody>
          <a:bodyPr/>
          <a:lstStyle/>
          <a:p>
            <a:r>
              <a:rPr lang="en-GB" sz="3200" dirty="0"/>
              <a:t>An Introduction,</a:t>
            </a:r>
          </a:p>
          <a:p>
            <a:r>
              <a:rPr lang="en-GB" sz="3200" dirty="0"/>
              <a:t>A literature review, </a:t>
            </a:r>
          </a:p>
          <a:p>
            <a:r>
              <a:rPr lang="en-GB" sz="3200" dirty="0"/>
              <a:t>A justification of the data selected for analysis and research methodology, analysis of the data and, finally, </a:t>
            </a:r>
          </a:p>
          <a:p>
            <a:r>
              <a:rPr lang="en-GB" sz="3200" dirty="0"/>
              <a:t>Conclusions and recommendations</a:t>
            </a:r>
            <a:r>
              <a:rPr lang="en-GB" dirty="0"/>
              <a:t>. </a:t>
            </a:r>
          </a:p>
        </p:txBody>
      </p:sp>
      <p:pic>
        <p:nvPicPr>
          <p:cNvPr id="10" name="Audio 9">
            <a:hlinkClick r:id="" action="ppaction://media"/>
            <a:extLst>
              <a:ext uri="{FF2B5EF4-FFF2-40B4-BE49-F238E27FC236}">
                <a16:creationId xmlns:a16="http://schemas.microsoft.com/office/drawing/2014/main" id="{5CB8DDEE-B357-4479-A54D-BB4837672FB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842500" y="6032500"/>
            <a:ext cx="609600" cy="609600"/>
          </a:xfrm>
          <a:prstGeom prst="rect">
            <a:avLst/>
          </a:prstGeom>
        </p:spPr>
      </p:pic>
    </p:spTree>
    <p:extLst>
      <p:ext uri="{BB962C8B-B14F-4D97-AF65-F5344CB8AC3E}">
        <p14:creationId xmlns:p14="http://schemas.microsoft.com/office/powerpoint/2010/main" val="2349067192"/>
      </p:ext>
    </p:extLst>
  </p:cSld>
  <p:clrMapOvr>
    <a:masterClrMapping/>
  </p:clrMapOvr>
  <mc:AlternateContent xmlns:mc="http://schemas.openxmlformats.org/markup-compatibility/2006" xmlns:p14="http://schemas.microsoft.com/office/powerpoint/2010/main">
    <mc:Choice Requires="p14">
      <p:transition spd="slow" p14:dur="2000" advTm="33376"/>
    </mc:Choice>
    <mc:Fallback xmlns="">
      <p:transition spd="slow" advTm="333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t>The Research Journey </a:t>
            </a:r>
          </a:p>
        </p:txBody>
      </p:sp>
      <p:sp>
        <p:nvSpPr>
          <p:cNvPr id="3" name="Content Placeholder 2">
            <a:extLst>
              <a:ext uri="{FF2B5EF4-FFF2-40B4-BE49-F238E27FC236}">
                <a16:creationId xmlns:a16="http://schemas.microsoft.com/office/drawing/2014/main" id="{D64B0C61-E801-211E-B32C-54BF0AB7093F}"/>
              </a:ext>
            </a:extLst>
          </p:cNvPr>
          <p:cNvSpPr>
            <a:spLocks noGrp="1"/>
          </p:cNvSpPr>
          <p:nvPr>
            <p:ph idx="1"/>
          </p:nvPr>
        </p:nvSpPr>
        <p:spPr/>
        <p:txBody>
          <a:bodyPr/>
          <a:lstStyle/>
          <a:p>
            <a:endParaRPr lang="en-GB"/>
          </a:p>
        </p:txBody>
      </p:sp>
      <p:pic>
        <p:nvPicPr>
          <p:cNvPr id="1026" name="Picture 2" descr="http://www.academiccoachingandwriting.org/assets/img/dissertation-journey/img_journey-map_mobile.jpg"/>
          <p:cNvPicPr>
            <a:picLocks noChangeAspect="1" noChangeArrowheads="1"/>
          </p:cNvPicPr>
          <p:nvPr/>
        </p:nvPicPr>
        <p:blipFill rotWithShape="1">
          <a:blip r:embed="rId5">
            <a:extLst>
              <a:ext uri="{28A0092B-C50C-407E-A947-70E740481C1C}">
                <a14:useLocalDpi xmlns:a14="http://schemas.microsoft.com/office/drawing/2010/main" val="0"/>
              </a:ext>
            </a:extLst>
          </a:blip>
          <a:srcRect l="1461" t="22512"/>
          <a:stretch/>
        </p:blipFill>
        <p:spPr bwMode="auto">
          <a:xfrm>
            <a:off x="758952" y="1196753"/>
            <a:ext cx="10561320" cy="5319333"/>
          </a:xfrm>
          <a:prstGeom prst="rect">
            <a:avLst/>
          </a:prstGeom>
          <a:noFill/>
          <a:extLst>
            <a:ext uri="{909E8E84-426E-40DD-AFC4-6F175D3DCCD1}">
              <a14:hiddenFill xmlns:a14="http://schemas.microsoft.com/office/drawing/2010/main">
                <a:solidFill>
                  <a:srgbClr val="FFFFFF"/>
                </a:solidFill>
              </a14:hiddenFill>
            </a:ext>
          </a:extLst>
        </p:spPr>
      </p:pic>
      <p:pic>
        <p:nvPicPr>
          <p:cNvPr id="14" name="Audio 13">
            <a:hlinkClick r:id="" action="ppaction://media"/>
            <a:extLst>
              <a:ext uri="{FF2B5EF4-FFF2-40B4-BE49-F238E27FC236}">
                <a16:creationId xmlns:a16="http://schemas.microsoft.com/office/drawing/2014/main" id="{33866AB6-BBD5-401E-A6FE-E80EC9101B6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842500" y="6032500"/>
            <a:ext cx="609600" cy="609600"/>
          </a:xfrm>
          <a:prstGeom prst="rect">
            <a:avLst/>
          </a:prstGeom>
        </p:spPr>
      </p:pic>
    </p:spTree>
    <p:extLst>
      <p:ext uri="{BB962C8B-B14F-4D97-AF65-F5344CB8AC3E}">
        <p14:creationId xmlns:p14="http://schemas.microsoft.com/office/powerpoint/2010/main" val="779323283"/>
      </p:ext>
    </p:extLst>
  </p:cSld>
  <p:clrMapOvr>
    <a:masterClrMapping/>
  </p:clrMapOvr>
  <p:transition spd="slow" advTm="74117">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1848F-7D49-6578-EFB0-B2B9A01FA246}"/>
              </a:ext>
            </a:extLst>
          </p:cNvPr>
          <p:cNvSpPr>
            <a:spLocks noGrp="1"/>
          </p:cNvSpPr>
          <p:nvPr>
            <p:ph type="title"/>
          </p:nvPr>
        </p:nvSpPr>
        <p:spPr/>
        <p:txBody>
          <a:bodyPr/>
          <a:lstStyle/>
          <a:p>
            <a:r>
              <a:rPr lang="en-GB" dirty="0"/>
              <a:t>Discussion and questions: </a:t>
            </a:r>
          </a:p>
        </p:txBody>
      </p:sp>
      <p:sp>
        <p:nvSpPr>
          <p:cNvPr id="3" name="Content Placeholder 2">
            <a:extLst>
              <a:ext uri="{FF2B5EF4-FFF2-40B4-BE49-F238E27FC236}">
                <a16:creationId xmlns:a16="http://schemas.microsoft.com/office/drawing/2014/main" id="{1F925A61-894B-2DA4-A36D-5F87D55C9638}"/>
              </a:ext>
            </a:extLst>
          </p:cNvPr>
          <p:cNvSpPr>
            <a:spLocks noGrp="1"/>
          </p:cNvSpPr>
          <p:nvPr>
            <p:ph idx="1"/>
          </p:nvPr>
        </p:nvSpPr>
        <p:spPr/>
        <p:txBody>
          <a:bodyPr/>
          <a:lstStyle/>
          <a:p>
            <a:endParaRPr lang="en-GB"/>
          </a:p>
        </p:txBody>
      </p:sp>
      <p:pic>
        <p:nvPicPr>
          <p:cNvPr id="11" name="Audio 10">
            <a:hlinkClick r:id="" action="ppaction://media"/>
            <a:extLst>
              <a:ext uri="{FF2B5EF4-FFF2-40B4-BE49-F238E27FC236}">
                <a16:creationId xmlns:a16="http://schemas.microsoft.com/office/drawing/2014/main" id="{E29F3D75-DE6A-0CE0-6026-71C9EB272D3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99396" t="-90625" r="-199396" b="-90625"/>
          <a:stretch>
            <a:fillRect/>
          </a:stretch>
        </p:blipFill>
        <p:spPr>
          <a:xfrm>
            <a:off x="9147683" y="5143500"/>
            <a:ext cx="3040633" cy="1714500"/>
          </a:xfrm>
          <a:prstGeom prst="rect">
            <a:avLst/>
          </a:prstGeom>
        </p:spPr>
      </p:pic>
    </p:spTree>
    <p:extLst>
      <p:ext uri="{BB962C8B-B14F-4D97-AF65-F5344CB8AC3E}">
        <p14:creationId xmlns:p14="http://schemas.microsoft.com/office/powerpoint/2010/main" val="3564456606"/>
      </p:ext>
    </p:extLst>
  </p:cSld>
  <p:clrMapOvr>
    <a:masterClrMapping/>
  </p:clrMapOvr>
  <mc:AlternateContent xmlns:mc="http://schemas.openxmlformats.org/markup-compatibility/2006">
    <mc:Choice xmlns:p14="http://schemas.microsoft.com/office/powerpoint/2010/main" Requires="p14">
      <p:transition spd="slow" p14:dur="2000" advTm="6678"/>
    </mc:Choice>
    <mc:Fallback>
      <p:transition spd="slow" advTm="66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TotalTime>
  <Words>594</Words>
  <Application>Microsoft Office PowerPoint</Application>
  <PresentationFormat>Widescreen</PresentationFormat>
  <Paragraphs>137</Paragraphs>
  <Slides>11</Slides>
  <Notes>11</Notes>
  <HiddenSlides>0</HiddenSlides>
  <MMClips>11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Aldhabi</vt:lpstr>
      <vt:lpstr>Arial</vt:lpstr>
      <vt:lpstr>Calibri</vt:lpstr>
      <vt:lpstr>Calibri Light</vt:lpstr>
      <vt:lpstr>Times New Roman</vt:lpstr>
      <vt:lpstr>Office Theme</vt:lpstr>
      <vt:lpstr>MA in Psychotherapeutic Practice Research and Writing Workshops</vt:lpstr>
      <vt:lpstr>MA in Psychotherapeutic Practice Research and Writing Workshops</vt:lpstr>
      <vt:lpstr>Supervision … Use effectively</vt:lpstr>
      <vt:lpstr>The importance of ethics …</vt:lpstr>
      <vt:lpstr>The importance of ethics …</vt:lpstr>
      <vt:lpstr>The importance of ethics [Cont’d]</vt:lpstr>
      <vt:lpstr>Data collection and analysisanalysis</vt:lpstr>
      <vt:lpstr>Looking back and bouncing forward</vt:lpstr>
      <vt:lpstr>A Recap: Looking back and bouncing forward</vt:lpstr>
      <vt:lpstr>The Research Journey </vt:lpstr>
      <vt:lpstr>Discussion and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 in Psychotherapeutic Practice Research and Writing Workshops</dc:title>
  <dc:creator>Beverly Cole</dc:creator>
  <cp:lastModifiedBy>Beverly Cole</cp:lastModifiedBy>
  <cp:revision>3</cp:revision>
  <dcterms:created xsi:type="dcterms:W3CDTF">2022-10-20T14:59:19Z</dcterms:created>
  <dcterms:modified xsi:type="dcterms:W3CDTF">2022-10-20T16:47:32Z</dcterms:modified>
</cp:coreProperties>
</file>