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sldIdLst>
    <p:sldId id="364" r:id="rId5"/>
    <p:sldId id="383" r:id="rId6"/>
    <p:sldId id="387" r:id="rId7"/>
    <p:sldId id="394" r:id="rId8"/>
    <p:sldId id="395" r:id="rId9"/>
    <p:sldId id="396" r:id="rId10"/>
    <p:sldId id="402" r:id="rId11"/>
    <p:sldId id="398" r:id="rId12"/>
    <p:sldId id="399" r:id="rId13"/>
    <p:sldId id="40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D267FA9-C8DF-4C3A-A045-04064F2407A1}" v="6586" dt="2026-07-20T06:42:54.6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3462" autoAdjust="0"/>
    <p:restoredTop sz="94689"/>
  </p:normalViewPr>
  <p:slideViewPr>
    <p:cSldViewPr snapToGrid="0" showGuides="1">
      <p:cViewPr varScale="1">
        <p:scale>
          <a:sx n="70" d="100"/>
          <a:sy n="70" d="100"/>
        </p:scale>
        <p:origin x="212"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20/07/2026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20/07/2026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20/07/2026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dirty="0"/>
              <a:t>Module Title: </a:t>
            </a:r>
            <a:r>
              <a:rPr lang="en-GB" altLang="en-US" b="1" i="1" dirty="0"/>
              <a:t>Professional Career Development within H&amp;SC</a:t>
            </a:r>
          </a:p>
          <a:p>
            <a:r>
              <a:rPr lang="en-GB" altLang="en-US" u="sng" dirty="0"/>
              <a:t>Module Number</a:t>
            </a:r>
            <a:r>
              <a:rPr lang="en-GB" altLang="en-US" dirty="0"/>
              <a:t>: </a:t>
            </a:r>
            <a:r>
              <a:rPr lang="en-GB" altLang="en-US" b="1" i="1" dirty="0"/>
              <a:t>LCHS 4009 (LON)</a:t>
            </a:r>
          </a:p>
          <a:p>
            <a:r>
              <a:rPr lang="en-GB" altLang="en-US" u="sng" dirty="0"/>
              <a:t>Assignment No</a:t>
            </a:r>
            <a:r>
              <a:rPr lang="en-GB" altLang="en-US" b="1" i="1" dirty="0"/>
              <a:t>:     ASSIGNMENT 1</a:t>
            </a:r>
          </a:p>
          <a:p>
            <a:r>
              <a:rPr lang="en-GB" altLang="en-US" u="sng" dirty="0"/>
              <a:t>Student Name</a:t>
            </a:r>
            <a:r>
              <a:rPr lang="en-GB" altLang="en-US" b="1" i="1" dirty="0"/>
              <a:t>:    Elisa Monares</a:t>
            </a:r>
          </a:p>
          <a:p>
            <a:r>
              <a:rPr lang="en-GB" altLang="en-US" u="sng" dirty="0"/>
              <a:t>Student ID:          2510396</a:t>
            </a:r>
            <a:endParaRPr lang="en-GB" altLang="en-US" b="1" i="1" dirty="0"/>
          </a:p>
          <a:p>
            <a:r>
              <a:rPr lang="en-GB" altLang="en-US" u="sng" dirty="0"/>
              <a:t>Lecturer’s Name</a:t>
            </a:r>
            <a:r>
              <a:rPr lang="en-GB" altLang="en-US" b="1" i="1" dirty="0"/>
              <a:t>:  Soban Sadiq</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On this page state whether you have or have not used AI. Include the AI source if you have!</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20/07/2026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1981200" y="1600201"/>
            <a:ext cx="8229600" cy="3916363"/>
          </a:xfrm>
        </p:spPr>
        <p:txBody>
          <a:bodyPr/>
          <a:lstStyle/>
          <a:p>
            <a:pPr marL="0" indent="0">
              <a:buNone/>
              <a:defRPr/>
            </a:pPr>
            <a:r>
              <a:rPr lang="en-GB" sz="2000" dirty="0"/>
              <a:t>Introducing about myself ,I came in Uk  since 2007 until  present so living in UK nearly 19 years. Working different  experience of Job, But more longer work experience is Carer, because I love  this profession. That's the reason why I study this course  Health and social care to motivate and improve more knowledge.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400050" y="70936"/>
            <a:ext cx="9626600" cy="1068480"/>
          </a:xfrm>
        </p:spPr>
        <p:txBody>
          <a:bodyPr/>
          <a:lstStyle/>
          <a:p>
            <a:r>
              <a:rPr lang="en-GB" altLang="en-US" sz="2800" b="1" i="1" dirty="0"/>
              <a:t>Communication as a Key Skill in Health and Social Care </a:t>
            </a: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pic>
        <p:nvPicPr>
          <p:cNvPr id="3" name="Content Placeholder 2" descr="The diagram illustrates three primary communication types in healthcare: verbal, visual, and written, each playing a crucial role in patient interaction, with verbal communication involving clear, secure, and respectful dialogue, visual communication using non-verbal cues like gestures and diagrams, and written communication ensuring clarity in documentation.&#10;&#10;AI-generated content may be incorrect.">
            <a:extLst>
              <a:ext uri="{FF2B5EF4-FFF2-40B4-BE49-F238E27FC236}">
                <a16:creationId xmlns:a16="http://schemas.microsoft.com/office/drawing/2014/main" id="{7CB323A8-2BEC-EED2-F817-8ED31891395E}"/>
              </a:ext>
            </a:extLst>
          </p:cNvPr>
          <p:cNvPicPr>
            <a:picLocks noGrp="1" noChangeAspect="1"/>
          </p:cNvPicPr>
          <p:nvPr>
            <p:ph idx="1"/>
          </p:nvPr>
        </p:nvPicPr>
        <p:blipFill rotWithShape="1">
          <a:blip r:embed="rId2"/>
          <a:srcRect l="15081" r="11173"/>
          <a:stretch>
            <a:fillRect/>
          </a:stretch>
        </p:blipFill>
        <p:spPr bwMode="auto">
          <a:xfrm>
            <a:off x="7042149" y="1031627"/>
            <a:ext cx="4749801" cy="42939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a:extLst>
              <a:ext uri="{FF2B5EF4-FFF2-40B4-BE49-F238E27FC236}">
                <a16:creationId xmlns:a16="http://schemas.microsoft.com/office/drawing/2014/main" id="{E4B9E598-600A-6657-92FA-1BE9262ED785}"/>
              </a:ext>
            </a:extLst>
          </p:cNvPr>
          <p:cNvSpPr txBox="1"/>
          <p:nvPr/>
        </p:nvSpPr>
        <p:spPr>
          <a:xfrm>
            <a:off x="188382" y="1338642"/>
            <a:ext cx="6923617" cy="1169551"/>
          </a:xfrm>
          <a:prstGeom prst="rect">
            <a:avLst/>
          </a:prstGeom>
          <a:noFill/>
        </p:spPr>
        <p:txBody>
          <a:bodyPr wrap="square" rtlCol="0">
            <a:spAutoFit/>
          </a:bodyPr>
          <a:lstStyle/>
          <a:p>
            <a:r>
              <a:rPr lang="en-GB" sz="1400" dirty="0"/>
              <a:t>My chosen skill is Communication, Communication is one of the most important skills in Health and Social Care , because professionals communicate with service users ,patients, families, carers and colleagues everyday . Effective communication helps people understand information, express their needs and make safe decisions about care .</a:t>
            </a:r>
          </a:p>
        </p:txBody>
      </p:sp>
      <p:sp>
        <p:nvSpPr>
          <p:cNvPr id="14" name="TextBox 13">
            <a:extLst>
              <a:ext uri="{FF2B5EF4-FFF2-40B4-BE49-F238E27FC236}">
                <a16:creationId xmlns:a16="http://schemas.microsoft.com/office/drawing/2014/main" id="{37200029-16DE-833A-D40D-B9FEB7BDB2CF}"/>
              </a:ext>
            </a:extLst>
          </p:cNvPr>
          <p:cNvSpPr txBox="1"/>
          <p:nvPr/>
        </p:nvSpPr>
        <p:spPr>
          <a:xfrm>
            <a:off x="158750" y="2832963"/>
            <a:ext cx="6648450" cy="954107"/>
          </a:xfrm>
          <a:prstGeom prst="rect">
            <a:avLst/>
          </a:prstGeom>
          <a:noFill/>
        </p:spPr>
        <p:txBody>
          <a:bodyPr wrap="square" rtlCol="0">
            <a:spAutoFit/>
          </a:bodyPr>
          <a:lstStyle/>
          <a:p>
            <a:r>
              <a:rPr lang="en-GB" sz="1400" dirty="0"/>
              <a:t>In this presentations, I will explain what communication means, how it is used in everyday practice , why it is important </a:t>
            </a:r>
          </a:p>
          <a:p>
            <a:r>
              <a:rPr lang="en-GB" sz="1400" dirty="0"/>
              <a:t> in Health and Social Care , how its supports patient safety and quality care, and how I can continue to develop this skill for future career.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77518" y="-202288"/>
            <a:ext cx="11155838" cy="1412472"/>
          </a:xfrm>
        </p:spPr>
        <p:txBody>
          <a:bodyPr/>
          <a:lstStyle/>
          <a:p>
            <a:r>
              <a:rPr lang="en-GB" sz="3200" b="1" dirty="0"/>
              <a:t>Importance Of Communication in Professional Practice </a:t>
            </a:r>
          </a:p>
        </p:txBody>
      </p:sp>
      <p:sp>
        <p:nvSpPr>
          <p:cNvPr id="12" name="TextBox 11">
            <a:extLst>
              <a:ext uri="{FF2B5EF4-FFF2-40B4-BE49-F238E27FC236}">
                <a16:creationId xmlns:a16="http://schemas.microsoft.com/office/drawing/2014/main" id="{C20C50E5-DF4A-4F47-B620-813920A0DBD2}"/>
              </a:ext>
            </a:extLst>
          </p:cNvPr>
          <p:cNvSpPr txBox="1"/>
          <p:nvPr/>
        </p:nvSpPr>
        <p:spPr>
          <a:xfrm>
            <a:off x="334433" y="1360863"/>
            <a:ext cx="9131038" cy="307777"/>
          </a:xfrm>
          <a:prstGeom prst="rect">
            <a:avLst/>
          </a:prstGeom>
          <a:noFill/>
        </p:spPr>
        <p:txBody>
          <a:bodyPr wrap="square" rtlCol="0">
            <a:spAutoFit/>
          </a:bodyPr>
          <a:lstStyle/>
          <a:p>
            <a:r>
              <a:rPr lang="en-GB" sz="1400" dirty="0"/>
              <a:t>.</a:t>
            </a:r>
            <a:endParaRPr lang="en-GB" sz="1400" b="1" dirty="0"/>
          </a:p>
        </p:txBody>
      </p:sp>
      <p:sp>
        <p:nvSpPr>
          <p:cNvPr id="18" name="TextBox 17">
            <a:extLst>
              <a:ext uri="{FF2B5EF4-FFF2-40B4-BE49-F238E27FC236}">
                <a16:creationId xmlns:a16="http://schemas.microsoft.com/office/drawing/2014/main" id="{79B37FA8-AAAB-7D55-9B97-D26845C8C1E7}"/>
              </a:ext>
            </a:extLst>
          </p:cNvPr>
          <p:cNvSpPr txBox="1"/>
          <p:nvPr/>
        </p:nvSpPr>
        <p:spPr>
          <a:xfrm>
            <a:off x="19723" y="2513474"/>
            <a:ext cx="11569699" cy="830997"/>
          </a:xfrm>
          <a:prstGeom prst="rect">
            <a:avLst/>
          </a:prstGeom>
          <a:noFill/>
        </p:spPr>
        <p:txBody>
          <a:bodyPr wrap="square" rtlCol="0">
            <a:spAutoFit/>
          </a:bodyPr>
          <a:lstStyle/>
          <a:p>
            <a:r>
              <a:rPr lang="en-GB" sz="1200" dirty="0"/>
              <a:t>The NHS has identified communication as an important issue in patient safety. Poor communication can contribute to misunderstandings and safety incidents, while effective communication supports better teamwork and safer care ( NHS England, 2018 ) .</a:t>
            </a:r>
          </a:p>
          <a:p>
            <a:endParaRPr lang="en-GB" sz="1200" dirty="0"/>
          </a:p>
          <a:p>
            <a:pPr marL="285750" indent="-285750">
              <a:buFont typeface="Arial" panose="020B0604020202020204" pitchFamily="34" charset="0"/>
              <a:buChar char="•"/>
            </a:pPr>
            <a:endParaRPr lang="en-GB" sz="1200" dirty="0"/>
          </a:p>
        </p:txBody>
      </p:sp>
      <p:sp>
        <p:nvSpPr>
          <p:cNvPr id="27" name="TextBox 26">
            <a:extLst>
              <a:ext uri="{FF2B5EF4-FFF2-40B4-BE49-F238E27FC236}">
                <a16:creationId xmlns:a16="http://schemas.microsoft.com/office/drawing/2014/main" id="{BB068417-2504-EB18-1B0D-64D9702EFADC}"/>
              </a:ext>
            </a:extLst>
          </p:cNvPr>
          <p:cNvSpPr txBox="1"/>
          <p:nvPr/>
        </p:nvSpPr>
        <p:spPr>
          <a:xfrm>
            <a:off x="124202" y="1053087"/>
            <a:ext cx="11609154" cy="461665"/>
          </a:xfrm>
          <a:prstGeom prst="rect">
            <a:avLst/>
          </a:prstGeom>
          <a:noFill/>
        </p:spPr>
        <p:txBody>
          <a:bodyPr wrap="square" rtlCol="0">
            <a:spAutoFit/>
          </a:bodyPr>
          <a:lstStyle/>
          <a:p>
            <a:r>
              <a:rPr lang="en-GB" sz="1200" dirty="0"/>
              <a:t>Communication is essential  in Health and Social Care because care is delivered by people working together. Staff need to share accurate and relevant information to provide safe and effective care.</a:t>
            </a:r>
          </a:p>
        </p:txBody>
      </p:sp>
      <p:sp>
        <p:nvSpPr>
          <p:cNvPr id="28" name="TextBox 27">
            <a:extLst>
              <a:ext uri="{FF2B5EF4-FFF2-40B4-BE49-F238E27FC236}">
                <a16:creationId xmlns:a16="http://schemas.microsoft.com/office/drawing/2014/main" id="{B9A9A2AA-34F1-2C4A-7684-81E83A70E9A4}"/>
              </a:ext>
            </a:extLst>
          </p:cNvPr>
          <p:cNvSpPr txBox="1"/>
          <p:nvPr/>
        </p:nvSpPr>
        <p:spPr>
          <a:xfrm>
            <a:off x="69614" y="1522224"/>
            <a:ext cx="11180234" cy="461665"/>
          </a:xfrm>
          <a:prstGeom prst="rect">
            <a:avLst/>
          </a:prstGeom>
          <a:noFill/>
        </p:spPr>
        <p:txBody>
          <a:bodyPr wrap="square" rtlCol="0">
            <a:spAutoFit/>
          </a:bodyPr>
          <a:lstStyle/>
          <a:p>
            <a:r>
              <a:rPr lang="en-GB" sz="1200" dirty="0"/>
              <a:t>Good communication supports safe care because important information is passed on correctly. For example, if a patient has an allergy, a change in their condition or a particular care need, this information must be communicated clearly to the appropriate members of the team. </a:t>
            </a:r>
          </a:p>
        </p:txBody>
      </p:sp>
      <p:sp>
        <p:nvSpPr>
          <p:cNvPr id="31" name="TextBox 30">
            <a:extLst>
              <a:ext uri="{FF2B5EF4-FFF2-40B4-BE49-F238E27FC236}">
                <a16:creationId xmlns:a16="http://schemas.microsoft.com/office/drawing/2014/main" id="{DFEC84F1-A5C4-1BDF-5671-0153131A07CC}"/>
              </a:ext>
            </a:extLst>
          </p:cNvPr>
          <p:cNvSpPr txBox="1"/>
          <p:nvPr/>
        </p:nvSpPr>
        <p:spPr>
          <a:xfrm>
            <a:off x="69614" y="1991030"/>
            <a:ext cx="11360743" cy="461665"/>
          </a:xfrm>
          <a:prstGeom prst="rect">
            <a:avLst/>
          </a:prstGeom>
          <a:noFill/>
        </p:spPr>
        <p:txBody>
          <a:bodyPr wrap="square" rtlCol="0">
            <a:spAutoFit/>
          </a:bodyPr>
          <a:lstStyle/>
          <a:p>
            <a:r>
              <a:rPr lang="en-GB" sz="1200" dirty="0"/>
              <a:t>Communication also support good-quality for service users. When people feel listened to and respected, they are more likely to feel involved in their care and communicate their needs. This can improve their experience and help professionals provide more person-centred care.  </a:t>
            </a:r>
          </a:p>
        </p:txBody>
      </p:sp>
      <p:sp>
        <p:nvSpPr>
          <p:cNvPr id="36" name="TextBox 35">
            <a:extLst>
              <a:ext uri="{FF2B5EF4-FFF2-40B4-BE49-F238E27FC236}">
                <a16:creationId xmlns:a16="http://schemas.microsoft.com/office/drawing/2014/main" id="{4B5A5945-38F7-5CCC-FB14-885CC5B00805}"/>
              </a:ext>
            </a:extLst>
          </p:cNvPr>
          <p:cNvSpPr txBox="1"/>
          <p:nvPr/>
        </p:nvSpPr>
        <p:spPr>
          <a:xfrm>
            <a:off x="231006" y="3025286"/>
            <a:ext cx="11058296" cy="2123658"/>
          </a:xfrm>
          <a:prstGeom prst="rect">
            <a:avLst/>
          </a:prstGeom>
          <a:noFill/>
        </p:spPr>
        <p:txBody>
          <a:bodyPr wrap="square" rtlCol="0">
            <a:spAutoFit/>
          </a:bodyPr>
          <a:lstStyle/>
          <a:p>
            <a:r>
              <a:rPr lang="en-GB" sz="1200" b="1" dirty="0"/>
              <a:t>Communication benefits </a:t>
            </a:r>
            <a:r>
              <a:rPr lang="en-GB" sz="1200" dirty="0"/>
              <a:t>:</a:t>
            </a:r>
          </a:p>
          <a:p>
            <a:endParaRPr lang="en-GB" sz="1200" dirty="0"/>
          </a:p>
          <a:p>
            <a:r>
              <a:rPr lang="en-GB" sz="1200" dirty="0"/>
              <a:t> </a:t>
            </a:r>
            <a:r>
              <a:rPr lang="en-GB" sz="1200" b="1" dirty="0"/>
              <a:t>Service users and patients </a:t>
            </a:r>
            <a:r>
              <a:rPr lang="en-GB" sz="1200" dirty="0"/>
              <a:t>: They receive clearer information , feel respected and have more opportunity to express their needs and concerns .</a:t>
            </a:r>
          </a:p>
          <a:p>
            <a:endParaRPr lang="en-GB" sz="1200" dirty="0"/>
          </a:p>
          <a:p>
            <a:r>
              <a:rPr lang="en-GB" sz="1200" b="1" dirty="0"/>
              <a:t>Staff and colleagues:  </a:t>
            </a:r>
            <a:r>
              <a:rPr lang="en-GB" sz="1200" dirty="0"/>
              <a:t>They can share information , work as a team and raise concerns about potential risks.</a:t>
            </a:r>
          </a:p>
          <a:p>
            <a:endParaRPr lang="en-GB" sz="1200" b="1" dirty="0"/>
          </a:p>
          <a:p>
            <a:r>
              <a:rPr lang="en-GB" sz="1200" b="1" dirty="0"/>
              <a:t>The organization :  </a:t>
            </a:r>
            <a:r>
              <a:rPr lang="en-GB" sz="1200" dirty="0"/>
              <a:t>Good communication can support safer practice, effective teamwork, better quality of care and improved patient experience. </a:t>
            </a:r>
          </a:p>
          <a:p>
            <a:endParaRPr lang="en-GB" sz="1200" dirty="0"/>
          </a:p>
          <a:p>
            <a:r>
              <a:rPr lang="en-GB" sz="1200" dirty="0"/>
              <a:t>However, if communication is not used effectively, serious problems can occur . For example , information may be passed on, or a patient may receive the wrong care .Communication errors can also cause conflict between staff and reduce teamwork . NHS England states that communication breakdown are commonly associated  with safety problems in healthcare ( NHS England, 2022 ).</a:t>
            </a:r>
          </a:p>
        </p:txBody>
      </p:sp>
      <p:pic>
        <p:nvPicPr>
          <p:cNvPr id="5" name="Picture 4" descr="The image depicts a diagram with various technical components, including a communication process model, an electrical diagram, and a reference to an online cooling and heating pump system.&#10;&#10;AI-generated content may be incorrect.">
            <a:extLst>
              <a:ext uri="{FF2B5EF4-FFF2-40B4-BE49-F238E27FC236}">
                <a16:creationId xmlns:a16="http://schemas.microsoft.com/office/drawing/2014/main" id="{693DF325-4A1C-D9B7-868F-F5EBCAB21CCC}"/>
              </a:ext>
            </a:extLst>
          </p:cNvPr>
          <p:cNvPicPr>
            <a:picLocks noChangeAspect="1"/>
          </p:cNvPicPr>
          <p:nvPr/>
        </p:nvPicPr>
        <p:blipFill>
          <a:blip r:embed="rId2"/>
          <a:stretch>
            <a:fillRect/>
          </a:stretch>
        </p:blipFill>
        <p:spPr>
          <a:xfrm>
            <a:off x="10239436" y="3037249"/>
            <a:ext cx="1049866" cy="104986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50800" y="657952"/>
            <a:ext cx="11480800" cy="5057048"/>
          </a:xfrm>
        </p:spPr>
        <p:txBody>
          <a:bodyPr/>
          <a:lstStyle/>
          <a:p>
            <a:pPr marL="0" indent="0">
              <a:buNone/>
            </a:pPr>
            <a:endParaRPr lang="en-GB" sz="1200" i="1" dirty="0"/>
          </a:p>
          <a:p>
            <a:pPr marL="0" indent="0">
              <a:buNone/>
            </a:pPr>
            <a:r>
              <a:rPr lang="en-GB" sz="1200" i="1" dirty="0"/>
              <a:t> </a:t>
            </a:r>
            <a:endParaRPr lang="en-GB" sz="12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
        <p:nvSpPr>
          <p:cNvPr id="8" name="TextBox 7">
            <a:extLst>
              <a:ext uri="{FF2B5EF4-FFF2-40B4-BE49-F238E27FC236}">
                <a16:creationId xmlns:a16="http://schemas.microsoft.com/office/drawing/2014/main" id="{92B964BD-9E19-3101-3A2C-60B54FF04D94}"/>
              </a:ext>
            </a:extLst>
          </p:cNvPr>
          <p:cNvSpPr txBox="1"/>
          <p:nvPr/>
        </p:nvSpPr>
        <p:spPr>
          <a:xfrm>
            <a:off x="1998300" y="69703"/>
            <a:ext cx="11814500" cy="523220"/>
          </a:xfrm>
          <a:prstGeom prst="rect">
            <a:avLst/>
          </a:prstGeom>
          <a:noFill/>
        </p:spPr>
        <p:txBody>
          <a:bodyPr wrap="square" rtlCol="0">
            <a:spAutoFit/>
          </a:bodyPr>
          <a:lstStyle/>
          <a:p>
            <a:r>
              <a:rPr lang="en-GB" sz="2800" b="1" dirty="0"/>
              <a:t>What does communication mean </a:t>
            </a:r>
            <a:r>
              <a:rPr lang="en-GB" sz="2800" dirty="0"/>
              <a:t>?</a:t>
            </a:r>
          </a:p>
        </p:txBody>
      </p:sp>
      <p:sp>
        <p:nvSpPr>
          <p:cNvPr id="17" name="TextBox 16">
            <a:extLst>
              <a:ext uri="{FF2B5EF4-FFF2-40B4-BE49-F238E27FC236}">
                <a16:creationId xmlns:a16="http://schemas.microsoft.com/office/drawing/2014/main" id="{BDB807BE-642E-91BE-FC32-EDA55ED26F2D}"/>
              </a:ext>
            </a:extLst>
          </p:cNvPr>
          <p:cNvSpPr txBox="1"/>
          <p:nvPr/>
        </p:nvSpPr>
        <p:spPr>
          <a:xfrm>
            <a:off x="188750" y="657952"/>
            <a:ext cx="11814500" cy="4339650"/>
          </a:xfrm>
          <a:prstGeom prst="rect">
            <a:avLst/>
          </a:prstGeom>
          <a:noFill/>
        </p:spPr>
        <p:txBody>
          <a:bodyPr wrap="square" rtlCol="0">
            <a:spAutoFit/>
          </a:bodyPr>
          <a:lstStyle/>
          <a:p>
            <a:r>
              <a:rPr lang="en-GB" sz="1200" dirty="0"/>
              <a:t>Communication is the process of sharing information , thoughts ,feelings and ideas with another persons. It can happen through speaking ,listening ,writing ,body language, facial expression and other forms of non-verbal  communication.</a:t>
            </a:r>
          </a:p>
          <a:p>
            <a:pPr marL="171450" indent="-171450">
              <a:buFont typeface="Arial" panose="020B0604020202020204" pitchFamily="34" charset="0"/>
              <a:buChar char="•"/>
            </a:pPr>
            <a:endParaRPr lang="en-GB" sz="1200" dirty="0"/>
          </a:p>
          <a:p>
            <a:r>
              <a:rPr lang="en-GB" sz="1200" dirty="0"/>
              <a:t>In everyday health and social care practice, communication involves:</a:t>
            </a:r>
          </a:p>
          <a:p>
            <a:pPr marL="171450" indent="-171450">
              <a:buFont typeface="Arial" panose="020B0604020202020204" pitchFamily="34" charset="0"/>
              <a:buChar char="•"/>
            </a:pPr>
            <a:endParaRPr lang="en-GB" sz="1200" dirty="0"/>
          </a:p>
          <a:p>
            <a:pPr marL="171450" indent="-171450">
              <a:buFont typeface="Arial" panose="020B0604020202020204" pitchFamily="34" charset="0"/>
              <a:buChar char="•"/>
            </a:pPr>
            <a:r>
              <a:rPr lang="en-GB" sz="1200" dirty="0"/>
              <a:t>Explaining information in a clear and simple way.</a:t>
            </a:r>
          </a:p>
          <a:p>
            <a:pPr marL="171450" indent="-171450">
              <a:buFont typeface="Arial" panose="020B0604020202020204" pitchFamily="34" charset="0"/>
              <a:buChar char="•"/>
            </a:pPr>
            <a:r>
              <a:rPr lang="en-GB" sz="1200" dirty="0"/>
              <a:t>Asking appropriate questions. </a:t>
            </a:r>
          </a:p>
          <a:p>
            <a:pPr marL="171450" indent="-171450">
              <a:buFont typeface="Arial" panose="020B0604020202020204" pitchFamily="34" charset="0"/>
              <a:buChar char="•"/>
            </a:pPr>
            <a:r>
              <a:rPr lang="en-GB" sz="1200" dirty="0"/>
              <a:t>Listening carefully to patients and service users.</a:t>
            </a:r>
          </a:p>
          <a:p>
            <a:pPr marL="171450" indent="-171450">
              <a:buFont typeface="Arial" panose="020B0604020202020204" pitchFamily="34" charset="0"/>
              <a:buChar char="•"/>
            </a:pPr>
            <a:r>
              <a:rPr lang="en-GB" sz="1200" dirty="0"/>
              <a:t>Respecting different cultures languages and communication needs. </a:t>
            </a:r>
          </a:p>
          <a:p>
            <a:pPr marL="171450" indent="-171450">
              <a:buFont typeface="Arial" panose="020B0604020202020204" pitchFamily="34" charset="0"/>
              <a:buChar char="•"/>
            </a:pPr>
            <a:r>
              <a:rPr lang="en-GB" sz="1200" dirty="0"/>
              <a:t>Communicating important information to colleagues.</a:t>
            </a:r>
          </a:p>
          <a:p>
            <a:pPr marL="171450" indent="-171450">
              <a:buFont typeface="Arial" panose="020B0604020202020204" pitchFamily="34" charset="0"/>
              <a:buChar char="•"/>
            </a:pPr>
            <a:r>
              <a:rPr lang="en-GB" sz="1200" dirty="0"/>
              <a:t>Checking that the person has understood .</a:t>
            </a:r>
          </a:p>
          <a:p>
            <a:pPr marL="171450" indent="-171450">
              <a:buFont typeface="Arial" panose="020B0604020202020204" pitchFamily="34" charset="0"/>
              <a:buChar char="•"/>
            </a:pPr>
            <a:r>
              <a:rPr lang="en-GB" sz="1200" dirty="0"/>
              <a:t>Using appropriate body language and eye contact. </a:t>
            </a:r>
          </a:p>
          <a:p>
            <a:pPr marL="171450" indent="-171450">
              <a:buFont typeface="Arial" panose="020B0604020202020204" pitchFamily="34" charset="0"/>
              <a:buChar char="•"/>
            </a:pPr>
            <a:endParaRPr lang="en-GB" sz="1200" dirty="0"/>
          </a:p>
          <a:p>
            <a:r>
              <a:rPr lang="en-GB" sz="1200" dirty="0"/>
              <a:t>I have developed my communication skills through education , group discussions, presentations and everyday interactions with other people. I have also developed by learning to listen more carefully, asking questions when I am unsure and thinking about how my communication affect s other people. I recognise that communication </a:t>
            </a:r>
          </a:p>
          <a:p>
            <a:r>
              <a:rPr lang="en-GB" sz="1200" dirty="0"/>
              <a:t>Is a skill that can always be improved through practice and reflection.</a:t>
            </a:r>
          </a:p>
          <a:p>
            <a:endParaRPr lang="en-GB" sz="1200" dirty="0"/>
          </a:p>
          <a:p>
            <a:r>
              <a:rPr lang="en-GB" sz="1200" dirty="0"/>
              <a:t>For example, a healthcare worker should not assume that a patient understands medical terminology. Information should be explained in a way that the individual can understand. The HCPC states that professionals should listen to service users, consider their needs and wishes, and provide information in a way they can understand ( HCPC, 2024 )</a:t>
            </a:r>
          </a:p>
          <a:p>
            <a:pPr marL="171450" indent="-171450">
              <a:buFont typeface="Arial" panose="020B0604020202020204" pitchFamily="34" charset="0"/>
              <a:buChar char="•"/>
            </a:pPr>
            <a:endParaRPr lang="en-GB" sz="1200" dirty="0"/>
          </a:p>
          <a:p>
            <a:endParaRPr lang="en-GB" sz="1200" dirty="0"/>
          </a:p>
          <a:p>
            <a:pPr marL="171450" indent="-171450">
              <a:buFont typeface="Arial" panose="020B0604020202020204" pitchFamily="34" charset="0"/>
              <a:buChar char="•"/>
            </a:pPr>
            <a:endParaRPr lang="en-GB" sz="1200" dirty="0"/>
          </a:p>
        </p:txBody>
      </p:sp>
      <p:pic>
        <p:nvPicPr>
          <p:cNvPr id="6" name="Picture 5" descr="The image depicts two people with speech bubbles and a paper airplane, symbolizing a discussion or conversation.&#10;&#10;AI-generated content may be incorrect.">
            <a:extLst>
              <a:ext uri="{FF2B5EF4-FFF2-40B4-BE49-F238E27FC236}">
                <a16:creationId xmlns:a16="http://schemas.microsoft.com/office/drawing/2014/main" id="{E51E8EA0-6E82-F57B-5A14-347479F21624}"/>
              </a:ext>
            </a:extLst>
          </p:cNvPr>
          <p:cNvPicPr>
            <a:picLocks noChangeAspect="1"/>
          </p:cNvPicPr>
          <p:nvPr/>
        </p:nvPicPr>
        <p:blipFill>
          <a:blip r:embed="rId2"/>
          <a:stretch>
            <a:fillRect/>
          </a:stretch>
        </p:blipFill>
        <p:spPr>
          <a:xfrm>
            <a:off x="8976972" y="1063854"/>
            <a:ext cx="2739653" cy="1826435"/>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878615" y="149598"/>
            <a:ext cx="8229600" cy="797260"/>
          </a:xfrm>
        </p:spPr>
        <p:txBody>
          <a:bodyPr/>
          <a:lstStyle/>
          <a:p>
            <a:r>
              <a:rPr lang="en-GB" sz="2800" b="1" dirty="0"/>
              <a:t>Applying Communication  Skill in practice</a:t>
            </a:r>
            <a:br>
              <a:rPr lang="en-GB" sz="2800" dirty="0"/>
            </a:br>
            <a:endParaRPr lang="en-GB" sz="2800" b="1"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
        <p:nvSpPr>
          <p:cNvPr id="6" name="Content Placeholder 5">
            <a:extLst>
              <a:ext uri="{FF2B5EF4-FFF2-40B4-BE49-F238E27FC236}">
                <a16:creationId xmlns:a16="http://schemas.microsoft.com/office/drawing/2014/main" id="{EED1E73B-0D90-ABCC-173E-959A07C80E1B}"/>
              </a:ext>
            </a:extLst>
          </p:cNvPr>
          <p:cNvSpPr>
            <a:spLocks noGrp="1"/>
          </p:cNvSpPr>
          <p:nvPr>
            <p:ph idx="1"/>
          </p:nvPr>
        </p:nvSpPr>
        <p:spPr>
          <a:xfrm>
            <a:off x="261486" y="747996"/>
            <a:ext cx="11786581" cy="4921284"/>
          </a:xfrm>
        </p:spPr>
        <p:txBody>
          <a:bodyPr/>
          <a:lstStyle/>
          <a:p>
            <a:pPr marL="0" indent="0">
              <a:buNone/>
            </a:pPr>
            <a:r>
              <a:rPr lang="en-GB" sz="1200" b="1" dirty="0"/>
              <a:t>A practical example would be a care assistant working in a care home.</a:t>
            </a:r>
          </a:p>
          <a:p>
            <a:pPr marL="0" indent="0">
              <a:buNone/>
            </a:pPr>
            <a:endParaRPr lang="en-GB" sz="1200" b="1" dirty="0"/>
          </a:p>
          <a:p>
            <a:pPr marL="0" indent="0">
              <a:buNone/>
            </a:pPr>
            <a:r>
              <a:rPr lang="en-GB" sz="1200" dirty="0"/>
              <a:t>Imagine that a resident is refusing to eat their lunch .Instead of assuming that resident is simply being difficult, the care assistant should communicate calmly and respectfully. They could sit at  the resident’s level, listen carefully and ask open question such as,’ ’Can you tell me what is worrying you about the meal?’’</a:t>
            </a:r>
          </a:p>
          <a:p>
            <a:pPr marL="0" indent="0">
              <a:buNone/>
            </a:pPr>
            <a:endParaRPr lang="en-GB" sz="1200" dirty="0"/>
          </a:p>
          <a:p>
            <a:pPr marL="0" indent="0">
              <a:buNone/>
            </a:pPr>
            <a:r>
              <a:rPr lang="en-GB" sz="1200" dirty="0"/>
              <a:t>The resident may explain that they are feeling unwell, do not like the food or are experiencing pain. The care assistant should listen, respond appropriately and report important information to the senior member of staff according to workplace procedures. </a:t>
            </a:r>
          </a:p>
          <a:p>
            <a:pPr marL="0" indent="0">
              <a:buNone/>
            </a:pPr>
            <a:r>
              <a:rPr lang="en-GB" sz="1200" dirty="0"/>
              <a:t>The impact on care could be positive because the resident feels listened to and respected. It may also help identify an illness or other problem at an early stage .</a:t>
            </a:r>
          </a:p>
          <a:p>
            <a:pPr marL="0" indent="0">
              <a:buNone/>
            </a:pPr>
            <a:r>
              <a:rPr lang="en-GB" sz="1200" dirty="0"/>
              <a:t> This support safety, person-centred care and a better experience for the service user.</a:t>
            </a:r>
          </a:p>
          <a:p>
            <a:pPr marL="0" indent="0">
              <a:buNone/>
            </a:pPr>
            <a:r>
              <a:rPr lang="en-GB" sz="1200" dirty="0"/>
              <a:t>This example shows how communication guides actions. The care assistant uses listening, questioning and observation to understand the residents needs </a:t>
            </a:r>
          </a:p>
          <a:p>
            <a:pPr marL="0" indent="0">
              <a:buNone/>
            </a:pPr>
            <a:endParaRPr lang="en-GB" sz="1200" b="1" dirty="0"/>
          </a:p>
          <a:p>
            <a:pPr marL="0" indent="0">
              <a:buNone/>
            </a:pPr>
            <a:r>
              <a:rPr lang="en-GB" sz="1200" b="1" dirty="0"/>
              <a:t>How Communication Supports My Future Career </a:t>
            </a:r>
          </a:p>
          <a:p>
            <a:pPr marL="0" indent="0">
              <a:buNone/>
            </a:pPr>
            <a:endParaRPr lang="en-GB" sz="1200" b="1" dirty="0"/>
          </a:p>
          <a:p>
            <a:pPr marL="0" indent="0">
              <a:buNone/>
            </a:pPr>
            <a:r>
              <a:rPr lang="en-GB" sz="1200" dirty="0"/>
              <a:t>Communication will be important for my employability because almost every role in health and social care requires professionals to communicate with people .</a:t>
            </a:r>
          </a:p>
          <a:p>
            <a:pPr marL="0" indent="0">
              <a:buNone/>
            </a:pPr>
            <a:r>
              <a:rPr lang="en-GB" sz="1200" dirty="0"/>
              <a:t>Employers needs  staff who can:</a:t>
            </a:r>
          </a:p>
          <a:p>
            <a:pPr marL="0" indent="0">
              <a:buNone/>
            </a:pPr>
            <a:r>
              <a:rPr lang="en-GB" sz="1200" dirty="0"/>
              <a:t>Listen effectively </a:t>
            </a:r>
          </a:p>
          <a:p>
            <a:pPr marL="0" indent="0">
              <a:buNone/>
            </a:pPr>
            <a:r>
              <a:rPr lang="en-GB" sz="1200" dirty="0"/>
              <a:t>Work well with colleagues </a:t>
            </a:r>
          </a:p>
          <a:p>
            <a:pPr marL="0" indent="0">
              <a:buNone/>
            </a:pPr>
            <a:r>
              <a:rPr lang="en-GB" sz="1200" dirty="0"/>
              <a:t>Communicate respectfully with patients and service user </a:t>
            </a:r>
          </a:p>
          <a:p>
            <a:pPr marL="0" indent="0">
              <a:buNone/>
            </a:pPr>
            <a:r>
              <a:rPr lang="en-GB" sz="1200" dirty="0"/>
              <a:t>Share information </a:t>
            </a:r>
          </a:p>
          <a:p>
            <a:pPr marL="0" indent="0">
              <a:buNone/>
            </a:pPr>
            <a:r>
              <a:rPr lang="en-GB" sz="1200" dirty="0"/>
              <a:t>Recognise and report concerns .</a:t>
            </a:r>
          </a:p>
          <a:p>
            <a:pPr marL="0" indent="0">
              <a:buNone/>
            </a:pPr>
            <a:r>
              <a:rPr lang="en-GB" sz="1200" dirty="0"/>
              <a:t>Communication is important for readiness for practice because poor communication can affect patient safety and teamwork. Professional standards also emphasise communicating clearly, meeting people’s communication needs and maintaining effective communication with colleagues (NMC,2025, HCPC,2024).</a:t>
            </a:r>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b="1"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dirty="0"/>
          </a:p>
          <a:p>
            <a:pPr marL="0" indent="0">
              <a:buNone/>
            </a:pPr>
            <a:endParaRPr lang="en-GB" sz="1200" b="1" dirty="0"/>
          </a:p>
          <a:p>
            <a:pPr marL="0" indent="0">
              <a:buNone/>
            </a:pPr>
            <a:endParaRPr lang="en-GB" sz="1200" b="1" dirty="0"/>
          </a:p>
        </p:txBody>
      </p:sp>
      <p:pic>
        <p:nvPicPr>
          <p:cNvPr id="7" name="Picture 6" descr="The diagram illustrates the essential communication skills, including clarity, concision, confidence, body language, language, cultural awareness, active listening, empathy, emotional intelligence, and respect, all crucial for effective information exchange.&#10;&#10;AI-generated content may be incorrect.">
            <a:extLst>
              <a:ext uri="{FF2B5EF4-FFF2-40B4-BE49-F238E27FC236}">
                <a16:creationId xmlns:a16="http://schemas.microsoft.com/office/drawing/2014/main" id="{82CD9EAD-4749-6F64-CBB0-D8893F68B33E}"/>
              </a:ext>
            </a:extLst>
          </p:cNvPr>
          <p:cNvPicPr>
            <a:picLocks noChangeAspect="1"/>
          </p:cNvPicPr>
          <p:nvPr/>
        </p:nvPicPr>
        <p:blipFill>
          <a:blip r:embed="rId2"/>
          <a:stretch>
            <a:fillRect/>
          </a:stretch>
        </p:blipFill>
        <p:spPr>
          <a:xfrm>
            <a:off x="10804448" y="3750732"/>
            <a:ext cx="1126066" cy="1126066"/>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598715" y="-154583"/>
            <a:ext cx="10744200" cy="1223419"/>
          </a:xfrm>
        </p:spPr>
        <p:txBody>
          <a:bodyPr/>
          <a:lstStyle/>
          <a:p>
            <a:r>
              <a:rPr lang="en-GB" sz="2800" b="1" dirty="0"/>
              <a:t>Model Linked to Communication: Gibbs’ Reflective Cycle </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72143" y="666181"/>
            <a:ext cx="11310257" cy="4702744"/>
          </a:xfrm>
        </p:spPr>
        <p:txBody>
          <a:bodyPr/>
          <a:lstStyle/>
          <a:p>
            <a:pPr marL="0" indent="0">
              <a:buNone/>
            </a:pPr>
            <a:r>
              <a:rPr lang="en-GB" sz="1200" dirty="0"/>
              <a:t> I believe communication is one of my strengths because  I am able to communicate with others and I understand the importance of listening. How ever . I would like  to continue developing this skill, especially my confidence when speaking in professional situation and when communicating with people who have different needs .</a:t>
            </a:r>
          </a:p>
          <a:p>
            <a:pPr marL="0" indent="0">
              <a:buNone/>
            </a:pPr>
            <a:endParaRPr lang="en-GB" sz="1200" dirty="0"/>
          </a:p>
          <a:p>
            <a:pPr marL="0" indent="0">
              <a:buNone/>
            </a:pPr>
            <a:r>
              <a:rPr lang="en-GB" sz="1200" dirty="0"/>
              <a:t>My personal development plan would include practising active listening, asking for feedback , taking part in discussions and using reflection, such as Gibb’s Reflective</a:t>
            </a:r>
          </a:p>
          <a:p>
            <a:pPr marL="0" indent="0">
              <a:buNone/>
            </a:pPr>
            <a:r>
              <a:rPr lang="en-GB" sz="1200" dirty="0"/>
              <a:t>Cycle ,to learn from my experiences .</a:t>
            </a:r>
          </a:p>
          <a:p>
            <a:pPr marL="0" indent="0">
              <a:buNone/>
            </a:pPr>
            <a:endParaRPr lang="en-GB" sz="1200" dirty="0"/>
          </a:p>
          <a:p>
            <a:pPr marL="0" indent="0">
              <a:buNone/>
            </a:pPr>
            <a:r>
              <a:rPr lang="en-GB" sz="1200" dirty="0"/>
              <a:t>A useful model linked to developing communication skills is Gibbs’ Reflective Cycle (GIBBS, 1998 ). This model helps professionals reflect on an experience and identify how they can improve their future practice . </a:t>
            </a:r>
          </a:p>
          <a:p>
            <a:pPr marL="0" indent="0">
              <a:buNone/>
            </a:pPr>
            <a:endParaRPr lang="en-GB" sz="1200" dirty="0"/>
          </a:p>
          <a:p>
            <a:pPr marL="0" indent="0">
              <a:buNone/>
            </a:pPr>
            <a:r>
              <a:rPr lang="en-GB" sz="1200" b="1" dirty="0"/>
              <a:t>This six stages are </a:t>
            </a:r>
            <a:r>
              <a:rPr lang="en-GB" sz="1200" dirty="0"/>
              <a:t>:</a:t>
            </a:r>
          </a:p>
          <a:p>
            <a:pPr marL="0" indent="0">
              <a:buNone/>
            </a:pPr>
            <a:r>
              <a:rPr lang="en-GB" sz="1200" dirty="0"/>
              <a:t>1.Description –What happened ?</a:t>
            </a:r>
          </a:p>
          <a:p>
            <a:pPr marL="0" indent="0">
              <a:buNone/>
            </a:pPr>
            <a:r>
              <a:rPr lang="en-GB" sz="1200" dirty="0"/>
              <a:t>2.Feelings – How did I feel ?</a:t>
            </a:r>
          </a:p>
          <a:p>
            <a:pPr marL="0" indent="0">
              <a:buNone/>
            </a:pPr>
            <a:r>
              <a:rPr lang="en-GB" sz="1200" dirty="0"/>
              <a:t>3.Evaluation –What went well and  what did not go well?</a:t>
            </a:r>
          </a:p>
          <a:p>
            <a:pPr marL="0" indent="0">
              <a:buNone/>
            </a:pPr>
            <a:r>
              <a:rPr lang="en-GB" sz="1200" dirty="0"/>
              <a:t>4.Analysis –Why did the situation happen in this way ?</a:t>
            </a:r>
          </a:p>
          <a:p>
            <a:pPr marL="0" indent="0">
              <a:buNone/>
            </a:pPr>
            <a:r>
              <a:rPr lang="en-GB" sz="1200" dirty="0"/>
              <a:t>5.Conclusion – What have I learned ?</a:t>
            </a:r>
          </a:p>
          <a:p>
            <a:pPr marL="0" indent="0">
              <a:buNone/>
            </a:pPr>
            <a:r>
              <a:rPr lang="en-GB" sz="1200" dirty="0"/>
              <a:t>6.Action plan – What will I do differently next time ?</a:t>
            </a:r>
          </a:p>
          <a:p>
            <a:pPr marL="0" indent="0">
              <a:buNone/>
            </a:pPr>
            <a:endParaRPr lang="en-GB" sz="1200" dirty="0"/>
          </a:p>
          <a:p>
            <a:pPr marL="0" indent="0">
              <a:buNone/>
            </a:pPr>
            <a:r>
              <a:rPr lang="en-GB" sz="1200" dirty="0"/>
              <a:t>This model helps healthcare professionals improve communication because they can think about real situations. For example ,after a conversation with a service user,</a:t>
            </a:r>
          </a:p>
          <a:p>
            <a:pPr marL="0" indent="0">
              <a:buNone/>
            </a:pPr>
            <a:r>
              <a:rPr lang="en-GB" sz="1200" dirty="0"/>
              <a:t>A care worker could reflect on weather they listened carefully, used appropriate language and checked the person’s understanding .</a:t>
            </a:r>
          </a:p>
          <a:p>
            <a:pPr marL="0" indent="0">
              <a:buNone/>
            </a:pPr>
            <a:endParaRPr lang="en-GB" sz="1200" dirty="0"/>
          </a:p>
          <a:p>
            <a:pPr marL="0" indent="0">
              <a:buNone/>
            </a:pPr>
            <a:r>
              <a:rPr lang="en-GB" sz="1200" dirty="0"/>
              <a:t>The model supports good practice because reflection can help professionals learn from experience and improve future communication.</a:t>
            </a:r>
          </a:p>
          <a:p>
            <a:pPr marL="0" indent="0">
              <a:buNone/>
            </a:pPr>
            <a:r>
              <a:rPr lang="en-GB" sz="1200" dirty="0"/>
              <a:t>.</a:t>
            </a:r>
          </a:p>
          <a:p>
            <a:pPr marL="0" indent="0">
              <a:buNone/>
            </a:pPr>
            <a:endParaRPr lang="en-GB" sz="1200" dirty="0"/>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
        <p:nvSpPr>
          <p:cNvPr id="2" name="TextBox 1">
            <a:extLst>
              <a:ext uri="{FF2B5EF4-FFF2-40B4-BE49-F238E27FC236}">
                <a16:creationId xmlns:a16="http://schemas.microsoft.com/office/drawing/2014/main" id="{60F4F6BE-8153-D624-41DE-2B0C81B4C0C4}"/>
              </a:ext>
            </a:extLst>
          </p:cNvPr>
          <p:cNvSpPr txBox="1"/>
          <p:nvPr/>
        </p:nvSpPr>
        <p:spPr>
          <a:xfrm>
            <a:off x="5638800" y="2971800"/>
            <a:ext cx="914400" cy="914400"/>
          </a:xfrm>
          <a:prstGeom prst="rect">
            <a:avLst/>
          </a:prstGeom>
          <a:noFill/>
        </p:spPr>
        <p:txBody>
          <a:bodyPr wrap="square" rtlCol="0">
            <a:spAutoFit/>
          </a:bodyPr>
          <a:lstStyle/>
          <a:p>
            <a:endParaRPr lang="en-GB" dirty="0"/>
          </a:p>
        </p:txBody>
      </p:sp>
      <p:pic>
        <p:nvPicPr>
          <p:cNvPr id="5" name="Picture 4" descr="The Gibbs Reflective Cycle diagram illustrates a structured approach to reflecting on experiences, consisting of stages like description, feelings, analysis, and evaluation to facilitate learning and improvement.&#10;&#10;AI-generated content may be incorrect.">
            <a:extLst>
              <a:ext uri="{FF2B5EF4-FFF2-40B4-BE49-F238E27FC236}">
                <a16:creationId xmlns:a16="http://schemas.microsoft.com/office/drawing/2014/main" id="{307FD9BC-DDA8-59E0-5044-D880D44F7CCE}"/>
              </a:ext>
            </a:extLst>
          </p:cNvPr>
          <p:cNvPicPr>
            <a:picLocks noChangeAspect="1"/>
          </p:cNvPicPr>
          <p:nvPr/>
        </p:nvPicPr>
        <p:blipFill>
          <a:blip r:embed="rId2"/>
          <a:stretch>
            <a:fillRect/>
          </a:stretch>
        </p:blipFill>
        <p:spPr>
          <a:xfrm>
            <a:off x="9017000" y="2371141"/>
            <a:ext cx="2486782" cy="1657854"/>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898650" y="0"/>
            <a:ext cx="6172200" cy="857250"/>
          </a:xfrm>
        </p:spPr>
        <p:txBody>
          <a:bodyPr/>
          <a:lstStyle/>
          <a:p>
            <a:r>
              <a:rPr lang="en-GB" altLang="en-US" sz="2400" b="1" dirty="0"/>
              <a:t>Conclusion</a:t>
            </a:r>
            <a:endParaRPr lang="en-GB" altLang="en-US" sz="2400" b="1" i="1" dirty="0">
              <a:solidFill>
                <a:srgbClr val="FF0000"/>
              </a:solidFill>
            </a:endParaRP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
        <p:nvSpPr>
          <p:cNvPr id="2" name="Content Placeholder 1">
            <a:extLst>
              <a:ext uri="{FF2B5EF4-FFF2-40B4-BE49-F238E27FC236}">
                <a16:creationId xmlns:a16="http://schemas.microsoft.com/office/drawing/2014/main" id="{DA18BDB6-7180-B42E-3E29-E9E92802779E}"/>
              </a:ext>
            </a:extLst>
          </p:cNvPr>
          <p:cNvSpPr>
            <a:spLocks noGrp="1"/>
          </p:cNvSpPr>
          <p:nvPr>
            <p:ph idx="1"/>
          </p:nvPr>
        </p:nvSpPr>
        <p:spPr>
          <a:xfrm>
            <a:off x="158749" y="857250"/>
            <a:ext cx="10972800" cy="3917032"/>
          </a:xfrm>
        </p:spPr>
        <p:txBody>
          <a:bodyPr/>
          <a:lstStyle/>
          <a:p>
            <a:pPr marL="0" indent="0">
              <a:buNone/>
            </a:pPr>
            <a:r>
              <a:rPr lang="en-GB" sz="1200" dirty="0"/>
              <a:t>In conclusion, communication is a vital skill in Health and Social Care . It involves speaking , listening , understanding and sharing information effectively . Good communication supports patient safety, teamwork , person-centred care and positive outcomes for service users .</a:t>
            </a:r>
          </a:p>
          <a:p>
            <a:pPr marL="0" indent="0">
              <a:buNone/>
            </a:pPr>
            <a:endParaRPr lang="en-GB" sz="1200" dirty="0"/>
          </a:p>
          <a:p>
            <a:pPr marL="0" indent="0">
              <a:buNone/>
            </a:pPr>
            <a:r>
              <a:rPr lang="en-GB" sz="1200" dirty="0"/>
              <a:t>Poor communication can lead to misunderstandings, errors and reduced quality of care . By using communication effectively and reflecting on my experiences, I can continue to develop this skill and become better prepared for my future career in Health and Social Care .</a:t>
            </a:r>
          </a:p>
          <a:p>
            <a:pPr marL="0" indent="0">
              <a:buNone/>
            </a:pPr>
            <a:r>
              <a:rPr lang="en-GB" sz="1200" dirty="0"/>
              <a:t> </a:t>
            </a:r>
          </a:p>
        </p:txBody>
      </p:sp>
      <p:pic>
        <p:nvPicPr>
          <p:cNvPr id="5" name="Picture 4" descr="The image depicts a group of colorful, speech-bubble shaped figures representing individuals in a circle, symbolizing a collaborative discussion or exchange of ideas to ensure complete understanding among all participants.&#10;&#10;AI-generated content may be incorrect.">
            <a:extLst>
              <a:ext uri="{FF2B5EF4-FFF2-40B4-BE49-F238E27FC236}">
                <a16:creationId xmlns:a16="http://schemas.microsoft.com/office/drawing/2014/main" id="{ADF9FDD7-21C0-9CBD-2083-8D775374E49D}"/>
              </a:ext>
            </a:extLst>
          </p:cNvPr>
          <p:cNvPicPr>
            <a:picLocks noChangeAspect="1"/>
          </p:cNvPicPr>
          <p:nvPr/>
        </p:nvPicPr>
        <p:blipFill>
          <a:blip r:embed="rId2"/>
          <a:stretch>
            <a:fillRect/>
          </a:stretch>
        </p:blipFill>
        <p:spPr>
          <a:xfrm>
            <a:off x="2349245" y="2252134"/>
            <a:ext cx="4143630" cy="311097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
        <p:nvSpPr>
          <p:cNvPr id="3" name="TextBox 2">
            <a:extLst>
              <a:ext uri="{FF2B5EF4-FFF2-40B4-BE49-F238E27FC236}">
                <a16:creationId xmlns:a16="http://schemas.microsoft.com/office/drawing/2014/main" id="{80F6FB7B-1902-9FEC-1B78-3EDF247FCA9C}"/>
              </a:ext>
            </a:extLst>
          </p:cNvPr>
          <p:cNvSpPr txBox="1"/>
          <p:nvPr/>
        </p:nvSpPr>
        <p:spPr>
          <a:xfrm>
            <a:off x="907542" y="1417638"/>
            <a:ext cx="10972800" cy="3970318"/>
          </a:xfrm>
          <a:prstGeom prst="rect">
            <a:avLst/>
          </a:prstGeom>
          <a:noFill/>
        </p:spPr>
        <p:txBody>
          <a:bodyPr wrap="square">
            <a:spAutoFit/>
          </a:bodyPr>
          <a:lstStyle/>
          <a:p>
            <a:pPr marL="285750" indent="-285750">
              <a:buFont typeface="Arial" panose="020B0604020202020204" pitchFamily="34" charset="0"/>
              <a:buChar char="•"/>
            </a:pPr>
            <a:r>
              <a:rPr lang="en-US" dirty="0"/>
              <a:t>GIBBS, G. (1988) Learning by Doing: A Guide to Teaching and Learning Methods. Oxford: Oxford Polytechnic.</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HEALTH AND CARE PROFESSIONS COUNCIL (HCPC) (2024) Communication. Available at: HCPC Communication Standards⁠ (Accessed: 19 July 2026).</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NHS ENGLAND (2018) Spoken communication and patient safety in the NHS. Available at: NHS England: Spoken Communication and Patient Safety⁠ (Accessed: 19 July 2026).</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NHS ENGLAND (2022) Improving patient safety culture: A practical guide. Available at: NHS England: Improving Patient Safety Culture⁠ (Accessed: 19 July 2026).</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r>
              <a:rPr lang="en-US" dirty="0"/>
              <a:t>NURSING AND MIDWIFERY COUNCIL (NMC) (2025) The Code: Professional standards of practice and </a:t>
            </a:r>
            <a:r>
              <a:rPr lang="en-US" dirty="0" err="1"/>
              <a:t>behaviour</a:t>
            </a:r>
            <a:r>
              <a:rPr lang="en-US" dirty="0"/>
              <a:t> for nurses, midwives and nursing associates. Available at: NMC Code⁠ (Accessed: 19 July 2026).</a:t>
            </a:r>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5" ma:contentTypeDescription="Create a new document." ma:contentTypeScope="" ma:versionID="7e57b2883d798f72a0a64bf929b077e4">
  <xsd:schema xmlns:xsd="http://www.w3.org/2001/XMLSchema" xmlns:xs="http://www.w3.org/2001/XMLSchema" xmlns:p="http://schemas.microsoft.com/office/2006/metadata/properties" xmlns:ns3="716bca3a-9bc9-4129-a185-7ea87f9d73cc" targetNamespace="http://schemas.microsoft.com/office/2006/metadata/properties" ma:root="true" ma:fieldsID="f12a922c6886f623d171fbf7c0983a38" ns3:_="">
    <xsd:import namespace="716bca3a-9bc9-4129-a185-7ea87f9d73cc"/>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716bca3a-9bc9-4129-a185-7ea87f9d73cc" xsi:nil="true"/>
  </documentManagement>
</p:properties>
</file>

<file path=customXml/itemProps1.xml><?xml version="1.0" encoding="utf-8"?>
<ds:datastoreItem xmlns:ds="http://schemas.openxmlformats.org/officeDocument/2006/customXml" ds:itemID="{294117F7-762D-44E4-89B8-8495303B0707}">
  <ds:schemaRefs>
    <ds:schemaRef ds:uri="http://schemas.microsoft.com/sharepoint/v3/contenttype/forms"/>
  </ds:schemaRefs>
</ds:datastoreItem>
</file>

<file path=customXml/itemProps2.xml><?xml version="1.0" encoding="utf-8"?>
<ds:datastoreItem xmlns:ds="http://schemas.openxmlformats.org/officeDocument/2006/customXml" ds:itemID="{76E3C2B9-27B8-46B8-A88F-71C891FF0A8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6bca3a-9bc9-4129-a185-7ea87f9d73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E9B109-528D-4697-BE39-ABCDCB5D1F08}">
  <ds:schemaRefs>
    <ds:schemaRef ds:uri="http://purl.org/dc/terms/"/>
    <ds:schemaRef ds:uri="http://www.w3.org/XML/1998/namespace"/>
    <ds:schemaRef ds:uri="http://schemas.microsoft.com/office/2006/metadata/properties"/>
    <ds:schemaRef ds:uri="http://purl.org/dc/elements/1.1/"/>
    <ds:schemaRef ds:uri="http://schemas.openxmlformats.org/package/2006/metadata/core-properties"/>
    <ds:schemaRef ds:uri="http://schemas.microsoft.com/office/2006/documentManagement/types"/>
    <ds:schemaRef ds:uri="716bca3a-9bc9-4129-a185-7ea87f9d73cc"/>
    <ds:schemaRef ds:uri="http://schemas.microsoft.com/office/infopath/2007/PartnerControl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3023</TotalTime>
  <Words>1598</Words>
  <Application>Microsoft Office PowerPoint</Application>
  <PresentationFormat>Widescreen</PresentationFormat>
  <Paragraphs>134</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Myriad Pro</vt:lpstr>
      <vt:lpstr>20140311PresentationUWTSDTemplate</vt:lpstr>
      <vt:lpstr>PowerPoint Presentation</vt:lpstr>
      <vt:lpstr>Acknowledge use of AI</vt:lpstr>
      <vt:lpstr>Introduction</vt:lpstr>
      <vt:lpstr>Communication as a Key Skill in Health and Social Care </vt:lpstr>
      <vt:lpstr>Importance Of Communication in Professional Practice </vt:lpstr>
      <vt:lpstr>PowerPoint Presentation</vt:lpstr>
      <vt:lpstr>Applying Communication  Skill in practice </vt:lpstr>
      <vt:lpstr>Model Linked to Communication: Gibbs’ Reflective Cycle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Elisa Rosell Monares (2510396)</cp:lastModifiedBy>
  <cp:revision>28</cp:revision>
  <dcterms:created xsi:type="dcterms:W3CDTF">2025-02-21T18:28:54Z</dcterms:created>
  <dcterms:modified xsi:type="dcterms:W3CDTF">2026-07-20T06:44:47Z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