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78" r:id="rId2"/>
  </p:sldMasterIdLst>
  <p:notesMasterIdLst>
    <p:notesMasterId r:id="rId26"/>
  </p:notesMasterIdLst>
  <p:sldIdLst>
    <p:sldId id="256" r:id="rId3"/>
    <p:sldId id="272" r:id="rId4"/>
    <p:sldId id="257" r:id="rId5"/>
    <p:sldId id="519" r:id="rId6"/>
    <p:sldId id="520" r:id="rId7"/>
    <p:sldId id="279" r:id="rId8"/>
    <p:sldId id="521" r:id="rId9"/>
    <p:sldId id="526" r:id="rId10"/>
    <p:sldId id="527" r:id="rId11"/>
    <p:sldId id="528" r:id="rId12"/>
    <p:sldId id="525" r:id="rId13"/>
    <p:sldId id="529" r:id="rId14"/>
    <p:sldId id="524" r:id="rId15"/>
    <p:sldId id="522" r:id="rId16"/>
    <p:sldId id="523" r:id="rId17"/>
    <p:sldId id="428" r:id="rId18"/>
    <p:sldId id="455" r:id="rId19"/>
    <p:sldId id="410" r:id="rId20"/>
    <p:sldId id="363" r:id="rId21"/>
    <p:sldId id="325" r:id="rId22"/>
    <p:sldId id="357" r:id="rId23"/>
    <p:sldId id="359" r:id="rId24"/>
    <p:sldId id="265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2A1769-7CC3-49CE-8D87-C1A4563D980E}" v="9" dt="2026-02-02T15:55:07.7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73797" autoAdjust="0"/>
  </p:normalViewPr>
  <p:slideViewPr>
    <p:cSldViewPr snapToGrid="0" snapToObjects="1">
      <p:cViewPr>
        <p:scale>
          <a:sx n="67" d="100"/>
          <a:sy n="67" d="100"/>
        </p:scale>
        <p:origin x="1389" y="4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ke Griffiths" userId="bf624fb1-d15e-43bd-8c4d-aa5d1b06c2a1" providerId="ADAL" clId="{5D11D8CC-BA70-4584-BE97-701FAF46ABF0}"/>
    <pc:docChg chg="custSel modSld sldOrd">
      <pc:chgData name="Heike Griffiths" userId="bf624fb1-d15e-43bd-8c4d-aa5d1b06c2a1" providerId="ADAL" clId="{5D11D8CC-BA70-4584-BE97-701FAF46ABF0}" dt="2026-02-02T15:55:40.224" v="190" actId="14100"/>
      <pc:docMkLst>
        <pc:docMk/>
      </pc:docMkLst>
      <pc:sldChg chg="modSp mod">
        <pc:chgData name="Heike Griffiths" userId="bf624fb1-d15e-43bd-8c4d-aa5d1b06c2a1" providerId="ADAL" clId="{5D11D8CC-BA70-4584-BE97-701FAF46ABF0}" dt="2026-02-02T15:53:36.048" v="177" actId="207"/>
        <pc:sldMkLst>
          <pc:docMk/>
          <pc:sldMk cId="80785022" sldId="257"/>
        </pc:sldMkLst>
        <pc:spChg chg="mod">
          <ac:chgData name="Heike Griffiths" userId="bf624fb1-d15e-43bd-8c4d-aa5d1b06c2a1" providerId="ADAL" clId="{5D11D8CC-BA70-4584-BE97-701FAF46ABF0}" dt="2026-02-02T15:53:36.048" v="177" actId="207"/>
          <ac:spMkLst>
            <pc:docMk/>
            <pc:sldMk cId="80785022" sldId="257"/>
            <ac:spMk id="2" creationId="{F5F4FF1D-1338-11E9-C84A-F67FFF9B46F3}"/>
          </ac:spMkLst>
        </pc:spChg>
        <pc:spChg chg="mod">
          <ac:chgData name="Heike Griffiths" userId="bf624fb1-d15e-43bd-8c4d-aa5d1b06c2a1" providerId="ADAL" clId="{5D11D8CC-BA70-4584-BE97-701FAF46ABF0}" dt="2026-02-02T15:52:51.971" v="174" actId="5793"/>
          <ac:spMkLst>
            <pc:docMk/>
            <pc:sldMk cId="80785022" sldId="257"/>
            <ac:spMk id="3" creationId="{3BAF4AD8-881A-8119-2656-F5338FD54602}"/>
          </ac:spMkLst>
        </pc:spChg>
      </pc:sldChg>
      <pc:sldChg chg="modSp">
        <pc:chgData name="Heike Griffiths" userId="bf624fb1-d15e-43bd-8c4d-aa5d1b06c2a1" providerId="ADAL" clId="{5D11D8CC-BA70-4584-BE97-701FAF46ABF0}" dt="2026-02-02T15:24:42.673" v="3" actId="20577"/>
        <pc:sldMkLst>
          <pc:docMk/>
          <pc:sldMk cId="4143344542" sldId="272"/>
        </pc:sldMkLst>
        <pc:spChg chg="mod">
          <ac:chgData name="Heike Griffiths" userId="bf624fb1-d15e-43bd-8c4d-aa5d1b06c2a1" providerId="ADAL" clId="{5D11D8CC-BA70-4584-BE97-701FAF46ABF0}" dt="2026-02-02T15:24:36.302" v="1" actId="20577"/>
          <ac:spMkLst>
            <pc:docMk/>
            <pc:sldMk cId="4143344542" sldId="272"/>
            <ac:spMk id="4" creationId="{00000000-0000-0000-0000-000000000000}"/>
          </ac:spMkLst>
        </pc:spChg>
        <pc:spChg chg="mod">
          <ac:chgData name="Heike Griffiths" userId="bf624fb1-d15e-43bd-8c4d-aa5d1b06c2a1" providerId="ADAL" clId="{5D11D8CC-BA70-4584-BE97-701FAF46ABF0}" dt="2026-02-02T15:24:42.673" v="3" actId="20577"/>
          <ac:spMkLst>
            <pc:docMk/>
            <pc:sldMk cId="4143344542" sldId="272"/>
            <ac:spMk id="5" creationId="{00000000-0000-0000-0000-000000000000}"/>
          </ac:spMkLst>
        </pc:spChg>
      </pc:sldChg>
      <pc:sldChg chg="modSp mod ord">
        <pc:chgData name="Heike Griffiths" userId="bf624fb1-d15e-43bd-8c4d-aa5d1b06c2a1" providerId="ADAL" clId="{5D11D8CC-BA70-4584-BE97-701FAF46ABF0}" dt="2026-02-02T15:54:48.856" v="185" actId="20577"/>
        <pc:sldMkLst>
          <pc:docMk/>
          <pc:sldMk cId="531407783" sldId="325"/>
        </pc:sldMkLst>
        <pc:spChg chg="mod">
          <ac:chgData name="Heike Griffiths" userId="bf624fb1-d15e-43bd-8c4d-aa5d1b06c2a1" providerId="ADAL" clId="{5D11D8CC-BA70-4584-BE97-701FAF46ABF0}" dt="2026-02-02T15:26:00.535" v="14" actId="14100"/>
          <ac:spMkLst>
            <pc:docMk/>
            <pc:sldMk cId="531407783" sldId="325"/>
            <ac:spMk id="2" creationId="{00000000-0000-0000-0000-000000000000}"/>
          </ac:spMkLst>
        </pc:spChg>
        <pc:spChg chg="mod">
          <ac:chgData name="Heike Griffiths" userId="bf624fb1-d15e-43bd-8c4d-aa5d1b06c2a1" providerId="ADAL" clId="{5D11D8CC-BA70-4584-BE97-701FAF46ABF0}" dt="2026-02-02T15:54:48.856" v="185" actId="20577"/>
          <ac:spMkLst>
            <pc:docMk/>
            <pc:sldMk cId="531407783" sldId="325"/>
            <ac:spMk id="3" creationId="{00000000-0000-0000-0000-000000000000}"/>
          </ac:spMkLst>
        </pc:spChg>
        <pc:spChg chg="mod">
          <ac:chgData name="Heike Griffiths" userId="bf624fb1-d15e-43bd-8c4d-aa5d1b06c2a1" providerId="ADAL" clId="{5D11D8CC-BA70-4584-BE97-701FAF46ABF0}" dt="2026-02-02T15:25:52.736" v="12" actId="14100"/>
          <ac:spMkLst>
            <pc:docMk/>
            <pc:sldMk cId="531407783" sldId="325"/>
            <ac:spMk id="5" creationId="{00000000-0000-0000-0000-000000000000}"/>
          </ac:spMkLst>
        </pc:spChg>
        <pc:picChg chg="mod">
          <ac:chgData name="Heike Griffiths" userId="bf624fb1-d15e-43bd-8c4d-aa5d1b06c2a1" providerId="ADAL" clId="{5D11D8CC-BA70-4584-BE97-701FAF46ABF0}" dt="2026-02-02T15:26:07.923" v="16" actId="14100"/>
          <ac:picMkLst>
            <pc:docMk/>
            <pc:sldMk cId="531407783" sldId="325"/>
            <ac:picMk id="4" creationId="{00000000-0000-0000-0000-000000000000}"/>
          </ac:picMkLst>
        </pc:picChg>
      </pc:sldChg>
      <pc:sldChg chg="modSp mod">
        <pc:chgData name="Heike Griffiths" userId="bf624fb1-d15e-43bd-8c4d-aa5d1b06c2a1" providerId="ADAL" clId="{5D11D8CC-BA70-4584-BE97-701FAF46ABF0}" dt="2026-02-02T15:29:18.645" v="37" actId="14100"/>
        <pc:sldMkLst>
          <pc:docMk/>
          <pc:sldMk cId="2769559688" sldId="522"/>
        </pc:sldMkLst>
        <pc:spChg chg="mod">
          <ac:chgData name="Heike Griffiths" userId="bf624fb1-d15e-43bd-8c4d-aa5d1b06c2a1" providerId="ADAL" clId="{5D11D8CC-BA70-4584-BE97-701FAF46ABF0}" dt="2026-02-02T15:27:50.414" v="21" actId="1076"/>
          <ac:spMkLst>
            <pc:docMk/>
            <pc:sldMk cId="2769559688" sldId="522"/>
            <ac:spMk id="5" creationId="{D806E4E4-8F9A-0F0A-AE4A-AC6B524BBEAA}"/>
          </ac:spMkLst>
        </pc:spChg>
        <pc:spChg chg="mod">
          <ac:chgData name="Heike Griffiths" userId="bf624fb1-d15e-43bd-8c4d-aa5d1b06c2a1" providerId="ADAL" clId="{5D11D8CC-BA70-4584-BE97-701FAF46ABF0}" dt="2026-02-02T15:29:18.645" v="37" actId="14100"/>
          <ac:spMkLst>
            <pc:docMk/>
            <pc:sldMk cId="2769559688" sldId="522"/>
            <ac:spMk id="6" creationId="{F28D7EE7-5128-BAFB-FD37-B6E1BC12CA73}"/>
          </ac:spMkLst>
        </pc:spChg>
      </pc:sldChg>
      <pc:sldChg chg="ord">
        <pc:chgData name="Heike Griffiths" userId="bf624fb1-d15e-43bd-8c4d-aa5d1b06c2a1" providerId="ADAL" clId="{5D11D8CC-BA70-4584-BE97-701FAF46ABF0}" dt="2026-02-02T15:29:52.451" v="39"/>
        <pc:sldMkLst>
          <pc:docMk/>
          <pc:sldMk cId="2792646819" sldId="524"/>
        </pc:sldMkLst>
      </pc:sldChg>
      <pc:sldChg chg="modSp mod">
        <pc:chgData name="Heike Griffiths" userId="bf624fb1-d15e-43bd-8c4d-aa5d1b06c2a1" providerId="ADAL" clId="{5D11D8CC-BA70-4584-BE97-701FAF46ABF0}" dt="2026-02-02T15:55:40.224" v="190" actId="14100"/>
        <pc:sldMkLst>
          <pc:docMk/>
          <pc:sldMk cId="2388224382" sldId="529"/>
        </pc:sldMkLst>
        <pc:spChg chg="mod">
          <ac:chgData name="Heike Griffiths" userId="bf624fb1-d15e-43bd-8c4d-aa5d1b06c2a1" providerId="ADAL" clId="{5D11D8CC-BA70-4584-BE97-701FAF46ABF0}" dt="2026-02-02T15:55:34.882" v="189" actId="1076"/>
          <ac:spMkLst>
            <pc:docMk/>
            <pc:sldMk cId="2388224382" sldId="529"/>
            <ac:spMk id="2" creationId="{56AED339-063A-C799-D8C2-C7CDF299D982}"/>
          </ac:spMkLst>
        </pc:spChg>
        <pc:graphicFrameChg chg="mod">
          <ac:chgData name="Heike Griffiths" userId="bf624fb1-d15e-43bd-8c4d-aa5d1b06c2a1" providerId="ADAL" clId="{5D11D8CC-BA70-4584-BE97-701FAF46ABF0}" dt="2026-02-02T15:55:40.224" v="190" actId="14100"/>
          <ac:graphicFrameMkLst>
            <pc:docMk/>
            <pc:sldMk cId="2388224382" sldId="529"/>
            <ac:graphicFrameMk id="17" creationId="{A73E7D87-FED0-10DB-1BB7-CC0F0C0F0638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E5B2FD-5AB5-41B6-9955-763689B4EEE5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6F93836-4E06-4CBE-85BB-2A04C4953E1D}">
      <dgm:prSet/>
      <dgm:spPr/>
      <dgm:t>
        <a:bodyPr/>
        <a:lstStyle/>
        <a:p>
          <a:r>
            <a:rPr lang="en-US" b="0" i="0" dirty="0"/>
            <a:t>‘Wicked’ is the term used to describe some of the most challenging and complex issues of our time, many of which threaten human health. </a:t>
          </a:r>
          <a:endParaRPr lang="en-US" dirty="0"/>
        </a:p>
      </dgm:t>
    </dgm:pt>
    <dgm:pt modelId="{5F0ABE3E-9005-43E6-A061-99A1665DD967}" type="parTrans" cxnId="{3950960B-28BA-4987-85CF-3D966DD8A4EE}">
      <dgm:prSet/>
      <dgm:spPr/>
      <dgm:t>
        <a:bodyPr/>
        <a:lstStyle/>
        <a:p>
          <a:endParaRPr lang="en-US"/>
        </a:p>
      </dgm:t>
    </dgm:pt>
    <dgm:pt modelId="{4C225216-2CE1-4896-B1C4-37FFFDB15B90}" type="sibTrans" cxnId="{3950960B-28BA-4987-85CF-3D966DD8A4EE}">
      <dgm:prSet/>
      <dgm:spPr/>
      <dgm:t>
        <a:bodyPr/>
        <a:lstStyle/>
        <a:p>
          <a:endParaRPr lang="en-US"/>
        </a:p>
      </dgm:t>
    </dgm:pt>
    <dgm:pt modelId="{2686C291-6EA2-4731-AB30-D2F2E9AF0FB1}">
      <dgm:prSet/>
      <dgm:spPr/>
      <dgm:t>
        <a:bodyPr/>
        <a:lstStyle/>
        <a:p>
          <a:r>
            <a:rPr lang="en-US" b="0" i="0"/>
            <a:t>Climate change, biodiversity loss, persisting poverty, the advancing obesity epidemic, and food insecurity are all examples of such wicked problems. </a:t>
          </a:r>
          <a:endParaRPr lang="en-US"/>
        </a:p>
      </dgm:t>
    </dgm:pt>
    <dgm:pt modelId="{2C1D408A-81E4-4D4F-85AF-EF2318BCC511}" type="parTrans" cxnId="{E1B0B9CB-1670-4BB5-9647-CDFDE5555831}">
      <dgm:prSet/>
      <dgm:spPr/>
      <dgm:t>
        <a:bodyPr/>
        <a:lstStyle/>
        <a:p>
          <a:endParaRPr lang="en-US"/>
        </a:p>
      </dgm:t>
    </dgm:pt>
    <dgm:pt modelId="{D11CD6FE-86A8-4FBA-BDB9-EA3F1720126E}" type="sibTrans" cxnId="{E1B0B9CB-1670-4BB5-9647-CDFDE5555831}">
      <dgm:prSet/>
      <dgm:spPr/>
      <dgm:t>
        <a:bodyPr/>
        <a:lstStyle/>
        <a:p>
          <a:endParaRPr lang="en-US"/>
        </a:p>
      </dgm:t>
    </dgm:pt>
    <dgm:pt modelId="{E56B9D8E-4206-43A0-80D3-D3E435D389B5}">
      <dgm:prSet/>
      <dgm:spPr/>
      <dgm:t>
        <a:bodyPr/>
        <a:lstStyle/>
        <a:p>
          <a:r>
            <a:rPr lang="en-US" b="0" i="0"/>
            <a:t>However there is a strong body of evidence describing the solutions for addressing many of these problems. </a:t>
          </a:r>
          <a:endParaRPr lang="en-US"/>
        </a:p>
      </dgm:t>
    </dgm:pt>
    <dgm:pt modelId="{5E1D312A-BBB2-444A-BEBF-6003DBF26909}" type="parTrans" cxnId="{5BBB8831-7959-4F17-BA3C-E978BD9AC790}">
      <dgm:prSet/>
      <dgm:spPr/>
      <dgm:t>
        <a:bodyPr/>
        <a:lstStyle/>
        <a:p>
          <a:endParaRPr lang="en-US"/>
        </a:p>
      </dgm:t>
    </dgm:pt>
    <dgm:pt modelId="{B02A193C-0370-4B88-ABCD-AD0B2AF7C2FF}" type="sibTrans" cxnId="{5BBB8831-7959-4F17-BA3C-E978BD9AC790}">
      <dgm:prSet/>
      <dgm:spPr/>
      <dgm:t>
        <a:bodyPr/>
        <a:lstStyle/>
        <a:p>
          <a:endParaRPr lang="en-US"/>
        </a:p>
      </dgm:t>
    </dgm:pt>
    <dgm:pt modelId="{6699D5C3-8F71-423F-9D7C-D7B182E88662}">
      <dgm:prSet/>
      <dgm:spPr/>
      <dgm:t>
        <a:bodyPr/>
        <a:lstStyle/>
        <a:p>
          <a:r>
            <a:rPr lang="en-US" b="0" i="0" dirty="0"/>
            <a:t>Given that much is known about how many of these problems could be addressed – and given the risks of not acting – what will it take to create the ‘tipping point’ needed for effective action?</a:t>
          </a:r>
          <a:endParaRPr lang="en-US" dirty="0"/>
        </a:p>
      </dgm:t>
    </dgm:pt>
    <dgm:pt modelId="{A7A64520-8EDB-4734-A1A0-E3800F0FC5B2}" type="parTrans" cxnId="{45219F1B-925A-4DFF-AADE-78ADA7423A76}">
      <dgm:prSet/>
      <dgm:spPr/>
      <dgm:t>
        <a:bodyPr/>
        <a:lstStyle/>
        <a:p>
          <a:endParaRPr lang="en-US"/>
        </a:p>
      </dgm:t>
    </dgm:pt>
    <dgm:pt modelId="{827697E7-C5D7-4234-A66C-DE8D13A7556A}" type="sibTrans" cxnId="{45219F1B-925A-4DFF-AADE-78ADA7423A76}">
      <dgm:prSet/>
      <dgm:spPr/>
      <dgm:t>
        <a:bodyPr/>
        <a:lstStyle/>
        <a:p>
          <a:endParaRPr lang="en-US"/>
        </a:p>
      </dgm:t>
    </dgm:pt>
    <dgm:pt modelId="{C6C1C90E-D747-4390-8024-553770471921}" type="pres">
      <dgm:prSet presAssocID="{8CE5B2FD-5AB5-41B6-9955-763689B4EEE5}" presName="Name0" presStyleCnt="0">
        <dgm:presLayoutVars>
          <dgm:dir/>
          <dgm:resizeHandles val="exact"/>
        </dgm:presLayoutVars>
      </dgm:prSet>
      <dgm:spPr/>
    </dgm:pt>
    <dgm:pt modelId="{FBFD90E0-4A39-46EA-87FD-4FC4C8A0687F}" type="pres">
      <dgm:prSet presAssocID="{06F93836-4E06-4CBE-85BB-2A04C4953E1D}" presName="node" presStyleLbl="node1" presStyleIdx="0" presStyleCnt="4">
        <dgm:presLayoutVars>
          <dgm:bulletEnabled val="1"/>
        </dgm:presLayoutVars>
      </dgm:prSet>
      <dgm:spPr/>
    </dgm:pt>
    <dgm:pt modelId="{9D55FBD3-6102-4508-A832-C8B5AB77F9E7}" type="pres">
      <dgm:prSet presAssocID="{4C225216-2CE1-4896-B1C4-37FFFDB15B90}" presName="sibTrans" presStyleLbl="sibTrans1D1" presStyleIdx="0" presStyleCnt="3"/>
      <dgm:spPr/>
    </dgm:pt>
    <dgm:pt modelId="{613C553C-B008-403C-ADEE-8D221FEE24D1}" type="pres">
      <dgm:prSet presAssocID="{4C225216-2CE1-4896-B1C4-37FFFDB15B90}" presName="connectorText" presStyleLbl="sibTrans1D1" presStyleIdx="0" presStyleCnt="3"/>
      <dgm:spPr/>
    </dgm:pt>
    <dgm:pt modelId="{7EBE5A35-A597-4D09-A073-566BA0AD70FA}" type="pres">
      <dgm:prSet presAssocID="{2686C291-6EA2-4731-AB30-D2F2E9AF0FB1}" presName="node" presStyleLbl="node1" presStyleIdx="1" presStyleCnt="4">
        <dgm:presLayoutVars>
          <dgm:bulletEnabled val="1"/>
        </dgm:presLayoutVars>
      </dgm:prSet>
      <dgm:spPr/>
    </dgm:pt>
    <dgm:pt modelId="{514E2783-D888-4330-9354-7E06A8977702}" type="pres">
      <dgm:prSet presAssocID="{D11CD6FE-86A8-4FBA-BDB9-EA3F1720126E}" presName="sibTrans" presStyleLbl="sibTrans1D1" presStyleIdx="1" presStyleCnt="3"/>
      <dgm:spPr/>
    </dgm:pt>
    <dgm:pt modelId="{DE3E5FE5-ABC4-4586-BEF9-3EA2D957C1FD}" type="pres">
      <dgm:prSet presAssocID="{D11CD6FE-86A8-4FBA-BDB9-EA3F1720126E}" presName="connectorText" presStyleLbl="sibTrans1D1" presStyleIdx="1" presStyleCnt="3"/>
      <dgm:spPr/>
    </dgm:pt>
    <dgm:pt modelId="{C85B7FF0-D1CD-4674-8DDD-F47FFCBA55E2}" type="pres">
      <dgm:prSet presAssocID="{E56B9D8E-4206-43A0-80D3-D3E435D389B5}" presName="node" presStyleLbl="node1" presStyleIdx="2" presStyleCnt="4">
        <dgm:presLayoutVars>
          <dgm:bulletEnabled val="1"/>
        </dgm:presLayoutVars>
      </dgm:prSet>
      <dgm:spPr/>
    </dgm:pt>
    <dgm:pt modelId="{5B58C409-8207-481B-9E9B-421AA6CC7E3D}" type="pres">
      <dgm:prSet presAssocID="{B02A193C-0370-4B88-ABCD-AD0B2AF7C2FF}" presName="sibTrans" presStyleLbl="sibTrans1D1" presStyleIdx="2" presStyleCnt="3"/>
      <dgm:spPr/>
    </dgm:pt>
    <dgm:pt modelId="{120032F5-7976-4E76-BD9E-747D32452679}" type="pres">
      <dgm:prSet presAssocID="{B02A193C-0370-4B88-ABCD-AD0B2AF7C2FF}" presName="connectorText" presStyleLbl="sibTrans1D1" presStyleIdx="2" presStyleCnt="3"/>
      <dgm:spPr/>
    </dgm:pt>
    <dgm:pt modelId="{28491F23-72F3-4231-A09B-269A81D75D21}" type="pres">
      <dgm:prSet presAssocID="{6699D5C3-8F71-423F-9D7C-D7B182E88662}" presName="node" presStyleLbl="node1" presStyleIdx="3" presStyleCnt="4">
        <dgm:presLayoutVars>
          <dgm:bulletEnabled val="1"/>
        </dgm:presLayoutVars>
      </dgm:prSet>
      <dgm:spPr/>
    </dgm:pt>
  </dgm:ptLst>
  <dgm:cxnLst>
    <dgm:cxn modelId="{3950960B-28BA-4987-85CF-3D966DD8A4EE}" srcId="{8CE5B2FD-5AB5-41B6-9955-763689B4EEE5}" destId="{06F93836-4E06-4CBE-85BB-2A04C4953E1D}" srcOrd="0" destOrd="0" parTransId="{5F0ABE3E-9005-43E6-A061-99A1665DD967}" sibTransId="{4C225216-2CE1-4896-B1C4-37FFFDB15B90}"/>
    <dgm:cxn modelId="{DF1E2A0E-46E7-4E98-A37D-CFFB7363D5B7}" type="presOf" srcId="{06F93836-4E06-4CBE-85BB-2A04C4953E1D}" destId="{FBFD90E0-4A39-46EA-87FD-4FC4C8A0687F}" srcOrd="0" destOrd="0" presId="urn:microsoft.com/office/officeart/2016/7/layout/RepeatingBendingProcessNew"/>
    <dgm:cxn modelId="{F4AECF18-A18A-4EE9-A1BD-7C9F9AEACF4F}" type="presOf" srcId="{B02A193C-0370-4B88-ABCD-AD0B2AF7C2FF}" destId="{120032F5-7976-4E76-BD9E-747D32452679}" srcOrd="1" destOrd="0" presId="urn:microsoft.com/office/officeart/2016/7/layout/RepeatingBendingProcessNew"/>
    <dgm:cxn modelId="{45219F1B-925A-4DFF-AADE-78ADA7423A76}" srcId="{8CE5B2FD-5AB5-41B6-9955-763689B4EEE5}" destId="{6699D5C3-8F71-423F-9D7C-D7B182E88662}" srcOrd="3" destOrd="0" parTransId="{A7A64520-8EDB-4734-A1A0-E3800F0FC5B2}" sibTransId="{827697E7-C5D7-4234-A66C-DE8D13A7556A}"/>
    <dgm:cxn modelId="{EC22DD26-20DA-496D-9487-5E991D18315E}" type="presOf" srcId="{D11CD6FE-86A8-4FBA-BDB9-EA3F1720126E}" destId="{514E2783-D888-4330-9354-7E06A8977702}" srcOrd="0" destOrd="0" presId="urn:microsoft.com/office/officeart/2016/7/layout/RepeatingBendingProcessNew"/>
    <dgm:cxn modelId="{5BBB8831-7959-4F17-BA3C-E978BD9AC790}" srcId="{8CE5B2FD-5AB5-41B6-9955-763689B4EEE5}" destId="{E56B9D8E-4206-43A0-80D3-D3E435D389B5}" srcOrd="2" destOrd="0" parTransId="{5E1D312A-BBB2-444A-BEBF-6003DBF26909}" sibTransId="{B02A193C-0370-4B88-ABCD-AD0B2AF7C2FF}"/>
    <dgm:cxn modelId="{7BA54E36-9DCA-48C4-930F-B482EF985858}" type="presOf" srcId="{4C225216-2CE1-4896-B1C4-37FFFDB15B90}" destId="{9D55FBD3-6102-4508-A832-C8B5AB77F9E7}" srcOrd="0" destOrd="0" presId="urn:microsoft.com/office/officeart/2016/7/layout/RepeatingBendingProcessNew"/>
    <dgm:cxn modelId="{467F303B-DDE8-4AC7-B779-703712B4CC9A}" type="presOf" srcId="{6699D5C3-8F71-423F-9D7C-D7B182E88662}" destId="{28491F23-72F3-4231-A09B-269A81D75D21}" srcOrd="0" destOrd="0" presId="urn:microsoft.com/office/officeart/2016/7/layout/RepeatingBendingProcessNew"/>
    <dgm:cxn modelId="{590D3A60-B555-4B55-8FF2-2A91E99F533D}" type="presOf" srcId="{4C225216-2CE1-4896-B1C4-37FFFDB15B90}" destId="{613C553C-B008-403C-ADEE-8D221FEE24D1}" srcOrd="1" destOrd="0" presId="urn:microsoft.com/office/officeart/2016/7/layout/RepeatingBendingProcessNew"/>
    <dgm:cxn modelId="{E6F9A375-4E8B-41A1-8D0B-12A79A3AA0B3}" type="presOf" srcId="{D11CD6FE-86A8-4FBA-BDB9-EA3F1720126E}" destId="{DE3E5FE5-ABC4-4586-BEF9-3EA2D957C1FD}" srcOrd="1" destOrd="0" presId="urn:microsoft.com/office/officeart/2016/7/layout/RepeatingBendingProcessNew"/>
    <dgm:cxn modelId="{E7EF6DB1-38EB-4D3E-A781-AD83DC3737B4}" type="presOf" srcId="{8CE5B2FD-5AB5-41B6-9955-763689B4EEE5}" destId="{C6C1C90E-D747-4390-8024-553770471921}" srcOrd="0" destOrd="0" presId="urn:microsoft.com/office/officeart/2016/7/layout/RepeatingBendingProcessNew"/>
    <dgm:cxn modelId="{CA28BABA-93AF-432A-9792-B3C5B3063645}" type="presOf" srcId="{E56B9D8E-4206-43A0-80D3-D3E435D389B5}" destId="{C85B7FF0-D1CD-4674-8DDD-F47FFCBA55E2}" srcOrd="0" destOrd="0" presId="urn:microsoft.com/office/officeart/2016/7/layout/RepeatingBendingProcessNew"/>
    <dgm:cxn modelId="{B1000CBC-A74C-4174-9CCB-69DEB9080029}" type="presOf" srcId="{2686C291-6EA2-4731-AB30-D2F2E9AF0FB1}" destId="{7EBE5A35-A597-4D09-A073-566BA0AD70FA}" srcOrd="0" destOrd="0" presId="urn:microsoft.com/office/officeart/2016/7/layout/RepeatingBendingProcessNew"/>
    <dgm:cxn modelId="{E1B0B9CB-1670-4BB5-9647-CDFDE5555831}" srcId="{8CE5B2FD-5AB5-41B6-9955-763689B4EEE5}" destId="{2686C291-6EA2-4731-AB30-D2F2E9AF0FB1}" srcOrd="1" destOrd="0" parTransId="{2C1D408A-81E4-4D4F-85AF-EF2318BCC511}" sibTransId="{D11CD6FE-86A8-4FBA-BDB9-EA3F1720126E}"/>
    <dgm:cxn modelId="{2B454FD1-FB07-44FB-8663-38F81FE22C15}" type="presOf" srcId="{B02A193C-0370-4B88-ABCD-AD0B2AF7C2FF}" destId="{5B58C409-8207-481B-9E9B-421AA6CC7E3D}" srcOrd="0" destOrd="0" presId="urn:microsoft.com/office/officeart/2016/7/layout/RepeatingBendingProcessNew"/>
    <dgm:cxn modelId="{30C06751-A668-4918-BF1B-CA15CD0595CE}" type="presParOf" srcId="{C6C1C90E-D747-4390-8024-553770471921}" destId="{FBFD90E0-4A39-46EA-87FD-4FC4C8A0687F}" srcOrd="0" destOrd="0" presId="urn:microsoft.com/office/officeart/2016/7/layout/RepeatingBendingProcessNew"/>
    <dgm:cxn modelId="{C2BBE83E-FC1E-4A89-9B47-18CF530EFB5C}" type="presParOf" srcId="{C6C1C90E-D747-4390-8024-553770471921}" destId="{9D55FBD3-6102-4508-A832-C8B5AB77F9E7}" srcOrd="1" destOrd="0" presId="urn:microsoft.com/office/officeart/2016/7/layout/RepeatingBendingProcessNew"/>
    <dgm:cxn modelId="{D3AB25B8-2619-4007-9A4E-DE4673C36D39}" type="presParOf" srcId="{9D55FBD3-6102-4508-A832-C8B5AB77F9E7}" destId="{613C553C-B008-403C-ADEE-8D221FEE24D1}" srcOrd="0" destOrd="0" presId="urn:microsoft.com/office/officeart/2016/7/layout/RepeatingBendingProcessNew"/>
    <dgm:cxn modelId="{1F262C2C-EAAD-475D-BF9E-D782C9949826}" type="presParOf" srcId="{C6C1C90E-D747-4390-8024-553770471921}" destId="{7EBE5A35-A597-4D09-A073-566BA0AD70FA}" srcOrd="2" destOrd="0" presId="urn:microsoft.com/office/officeart/2016/7/layout/RepeatingBendingProcessNew"/>
    <dgm:cxn modelId="{1837825D-D333-4114-8BE4-3997D8824FE3}" type="presParOf" srcId="{C6C1C90E-D747-4390-8024-553770471921}" destId="{514E2783-D888-4330-9354-7E06A8977702}" srcOrd="3" destOrd="0" presId="urn:microsoft.com/office/officeart/2016/7/layout/RepeatingBendingProcessNew"/>
    <dgm:cxn modelId="{C1195F36-F6AE-4C8F-AF4A-7EF631D5A955}" type="presParOf" srcId="{514E2783-D888-4330-9354-7E06A8977702}" destId="{DE3E5FE5-ABC4-4586-BEF9-3EA2D957C1FD}" srcOrd="0" destOrd="0" presId="urn:microsoft.com/office/officeart/2016/7/layout/RepeatingBendingProcessNew"/>
    <dgm:cxn modelId="{2C2B5D78-CFC8-43DB-9CA8-64146D6C1CD5}" type="presParOf" srcId="{C6C1C90E-D747-4390-8024-553770471921}" destId="{C85B7FF0-D1CD-4674-8DDD-F47FFCBA55E2}" srcOrd="4" destOrd="0" presId="urn:microsoft.com/office/officeart/2016/7/layout/RepeatingBendingProcessNew"/>
    <dgm:cxn modelId="{447C0A0A-4B4B-45A9-BF9C-B79C76F50D5B}" type="presParOf" srcId="{C6C1C90E-D747-4390-8024-553770471921}" destId="{5B58C409-8207-481B-9E9B-421AA6CC7E3D}" srcOrd="5" destOrd="0" presId="urn:microsoft.com/office/officeart/2016/7/layout/RepeatingBendingProcessNew"/>
    <dgm:cxn modelId="{C475BDCB-DBC8-44FC-9314-5C2922E28BE1}" type="presParOf" srcId="{5B58C409-8207-481B-9E9B-421AA6CC7E3D}" destId="{120032F5-7976-4E76-BD9E-747D32452679}" srcOrd="0" destOrd="0" presId="urn:microsoft.com/office/officeart/2016/7/layout/RepeatingBendingProcessNew"/>
    <dgm:cxn modelId="{D3CDEA1D-FFE2-4856-A803-CDD305DC80C5}" type="presParOf" srcId="{C6C1C90E-D747-4390-8024-553770471921}" destId="{28491F23-72F3-4231-A09B-269A81D75D21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A91C0C-07B4-4386-8BFE-3BFF5CC2D39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8CF43D-F57B-41D1-A05D-FC5CC5090A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personal versus collective responsibility for action, </a:t>
          </a:r>
          <a:endParaRPr lang="en-US"/>
        </a:p>
      </dgm:t>
    </dgm:pt>
    <dgm:pt modelId="{0770A78A-825F-42D7-8CAA-A67C0C2F19C7}" type="parTrans" cxnId="{94B78F31-FE87-4CEA-93A0-ACAE3DAFBBAB}">
      <dgm:prSet/>
      <dgm:spPr/>
      <dgm:t>
        <a:bodyPr/>
        <a:lstStyle/>
        <a:p>
          <a:endParaRPr lang="en-US"/>
        </a:p>
      </dgm:t>
    </dgm:pt>
    <dgm:pt modelId="{0673BD91-17BA-42A2-9FE9-A8F0BB0E2FD2}" type="sibTrans" cxnId="{94B78F31-FE87-4CEA-93A0-ACAE3DAFBBAB}">
      <dgm:prSet/>
      <dgm:spPr/>
      <dgm:t>
        <a:bodyPr/>
        <a:lstStyle/>
        <a:p>
          <a:endParaRPr lang="en-US"/>
        </a:p>
      </dgm:t>
    </dgm:pt>
    <dgm:pt modelId="{A3A2C40E-09D9-4BDC-88D7-01CC1FA654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supply- versus demand-type explanations for consumption of unhealthy food, </a:t>
          </a:r>
          <a:endParaRPr lang="en-US"/>
        </a:p>
      </dgm:t>
    </dgm:pt>
    <dgm:pt modelId="{01F4C5B1-9FFC-41BA-8866-2B5E21CEC1BE}" type="parTrans" cxnId="{54DFC10D-3881-48BF-9F3B-69FA44399391}">
      <dgm:prSet/>
      <dgm:spPr/>
      <dgm:t>
        <a:bodyPr/>
        <a:lstStyle/>
        <a:p>
          <a:endParaRPr lang="en-US"/>
        </a:p>
      </dgm:t>
    </dgm:pt>
    <dgm:pt modelId="{7B473579-731C-4A78-8E13-9EB86C5026B7}" type="sibTrans" cxnId="{54DFC10D-3881-48BF-9F3B-69FA44399391}">
      <dgm:prSet/>
      <dgm:spPr/>
      <dgm:t>
        <a:bodyPr/>
        <a:lstStyle/>
        <a:p>
          <a:endParaRPr lang="en-US"/>
        </a:p>
      </dgm:t>
    </dgm:pt>
    <dgm:pt modelId="{A100DF83-3EDD-4E89-858A-2A3A4F7219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the relative roles of physical inactivity and diet in weight gain,</a:t>
          </a:r>
          <a:endParaRPr lang="en-US"/>
        </a:p>
      </dgm:t>
    </dgm:pt>
    <dgm:pt modelId="{F54849DF-D5B6-40AA-B0AF-B9254057B3D8}" type="parTrans" cxnId="{EF08636D-265D-4A48-8301-1DDBCE597820}">
      <dgm:prSet/>
      <dgm:spPr/>
      <dgm:t>
        <a:bodyPr/>
        <a:lstStyle/>
        <a:p>
          <a:endParaRPr lang="en-US"/>
        </a:p>
      </dgm:t>
    </dgm:pt>
    <dgm:pt modelId="{FF3D189C-375F-46E7-8268-6B430139EB3C}" type="sibTrans" cxnId="{EF08636D-265D-4A48-8301-1DDBCE597820}">
      <dgm:prSet/>
      <dgm:spPr/>
      <dgm:t>
        <a:bodyPr/>
        <a:lstStyle/>
        <a:p>
          <a:endParaRPr lang="en-US"/>
        </a:p>
      </dgm:t>
    </dgm:pt>
    <dgm:pt modelId="{B6DFE5BF-1993-4926-AB96-63F4630085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government regulation versus industry self-regulation, </a:t>
          </a:r>
          <a:endParaRPr lang="en-US"/>
        </a:p>
      </dgm:t>
    </dgm:pt>
    <dgm:pt modelId="{560BE719-E155-4DB7-A005-BB9B0C313686}" type="parTrans" cxnId="{20BF2A0F-252D-4AA3-8E1B-8AED2B4FD424}">
      <dgm:prSet/>
      <dgm:spPr/>
      <dgm:t>
        <a:bodyPr/>
        <a:lstStyle/>
        <a:p>
          <a:endParaRPr lang="en-US"/>
        </a:p>
      </dgm:t>
    </dgm:pt>
    <dgm:pt modelId="{CF73F19F-58C8-41B3-891A-C302C3B8BB95}" type="sibTrans" cxnId="{20BF2A0F-252D-4AA3-8E1B-8AED2B4FD424}">
      <dgm:prSet/>
      <dgm:spPr/>
      <dgm:t>
        <a:bodyPr/>
        <a:lstStyle/>
        <a:p>
          <a:endParaRPr lang="en-US"/>
        </a:p>
      </dgm:t>
    </dgm:pt>
    <dgm:pt modelId="{B39B4D24-F785-479C-B6CA-E121A134D6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and treatment versus prevention priorities (Walls, 2018).</a:t>
          </a:r>
          <a:endParaRPr lang="en-US"/>
        </a:p>
      </dgm:t>
    </dgm:pt>
    <dgm:pt modelId="{AEDB9C7F-9148-4D3E-B870-148A32F7F5E4}" type="parTrans" cxnId="{A6525ACA-ECAD-4240-8A03-5C3547A9F0E1}">
      <dgm:prSet/>
      <dgm:spPr/>
      <dgm:t>
        <a:bodyPr/>
        <a:lstStyle/>
        <a:p>
          <a:endParaRPr lang="en-US"/>
        </a:p>
      </dgm:t>
    </dgm:pt>
    <dgm:pt modelId="{65AE98AC-A27F-41C3-AA77-FFE03DAC1D34}" type="sibTrans" cxnId="{A6525ACA-ECAD-4240-8A03-5C3547A9F0E1}">
      <dgm:prSet/>
      <dgm:spPr/>
      <dgm:t>
        <a:bodyPr/>
        <a:lstStyle/>
        <a:p>
          <a:endParaRPr lang="en-US"/>
        </a:p>
      </dgm:t>
    </dgm:pt>
    <dgm:pt modelId="{EC8EE37B-AC6F-4F8C-BA61-2CA462AA6172}" type="pres">
      <dgm:prSet presAssocID="{E7A91C0C-07B4-4386-8BFE-3BFF5CC2D390}" presName="root" presStyleCnt="0">
        <dgm:presLayoutVars>
          <dgm:dir/>
          <dgm:resizeHandles val="exact"/>
        </dgm:presLayoutVars>
      </dgm:prSet>
      <dgm:spPr/>
    </dgm:pt>
    <dgm:pt modelId="{695A90F0-93BA-4C81-AEEB-D49C18A1B56E}" type="pres">
      <dgm:prSet presAssocID="{388CF43D-F57B-41D1-A05D-FC5CC5090A02}" presName="compNode" presStyleCnt="0"/>
      <dgm:spPr/>
    </dgm:pt>
    <dgm:pt modelId="{7175942D-4F56-40CC-9DF4-8171B8E5B26F}" type="pres">
      <dgm:prSet presAssocID="{388CF43D-F57B-41D1-A05D-FC5CC5090A02}" presName="bgRect" presStyleLbl="bgShp" presStyleIdx="0" presStyleCnt="5"/>
      <dgm:spPr/>
    </dgm:pt>
    <dgm:pt modelId="{8E0AE0F8-3745-4AA5-8BB0-041308EF319A}" type="pres">
      <dgm:prSet presAssocID="{388CF43D-F57B-41D1-A05D-FC5CC5090A0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C344A53-905A-422E-A505-6FFFFC70A56B}" type="pres">
      <dgm:prSet presAssocID="{388CF43D-F57B-41D1-A05D-FC5CC5090A02}" presName="spaceRect" presStyleCnt="0"/>
      <dgm:spPr/>
    </dgm:pt>
    <dgm:pt modelId="{85FEA547-42C8-4137-BB99-C30180B9E163}" type="pres">
      <dgm:prSet presAssocID="{388CF43D-F57B-41D1-A05D-FC5CC5090A02}" presName="parTx" presStyleLbl="revTx" presStyleIdx="0" presStyleCnt="5">
        <dgm:presLayoutVars>
          <dgm:chMax val="0"/>
          <dgm:chPref val="0"/>
        </dgm:presLayoutVars>
      </dgm:prSet>
      <dgm:spPr/>
    </dgm:pt>
    <dgm:pt modelId="{7E7604BE-E85D-4C15-8DD6-102D5C9F0F52}" type="pres">
      <dgm:prSet presAssocID="{0673BD91-17BA-42A2-9FE9-A8F0BB0E2FD2}" presName="sibTrans" presStyleCnt="0"/>
      <dgm:spPr/>
    </dgm:pt>
    <dgm:pt modelId="{BA84CDC7-E394-4257-A237-6B9634685FD7}" type="pres">
      <dgm:prSet presAssocID="{A3A2C40E-09D9-4BDC-88D7-01CC1FA654E6}" presName="compNode" presStyleCnt="0"/>
      <dgm:spPr/>
    </dgm:pt>
    <dgm:pt modelId="{DADD8262-B41C-4902-8DA4-3F9FF8D6C09A}" type="pres">
      <dgm:prSet presAssocID="{A3A2C40E-09D9-4BDC-88D7-01CC1FA654E6}" presName="bgRect" presStyleLbl="bgShp" presStyleIdx="1" presStyleCnt="5"/>
      <dgm:spPr/>
    </dgm:pt>
    <dgm:pt modelId="{BDFB168E-36D3-438E-A2DA-4BA06F087DFA}" type="pres">
      <dgm:prSet presAssocID="{A3A2C40E-09D9-4BDC-88D7-01CC1FA654E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7B77CA2-B4ED-4C4B-8D48-8D477D3BBFE4}" type="pres">
      <dgm:prSet presAssocID="{A3A2C40E-09D9-4BDC-88D7-01CC1FA654E6}" presName="spaceRect" presStyleCnt="0"/>
      <dgm:spPr/>
    </dgm:pt>
    <dgm:pt modelId="{BF793E4A-675C-42BA-87BA-04CA83E7F936}" type="pres">
      <dgm:prSet presAssocID="{A3A2C40E-09D9-4BDC-88D7-01CC1FA654E6}" presName="parTx" presStyleLbl="revTx" presStyleIdx="1" presStyleCnt="5">
        <dgm:presLayoutVars>
          <dgm:chMax val="0"/>
          <dgm:chPref val="0"/>
        </dgm:presLayoutVars>
      </dgm:prSet>
      <dgm:spPr/>
    </dgm:pt>
    <dgm:pt modelId="{343BA526-5E98-47DD-B539-DC861D03FBD3}" type="pres">
      <dgm:prSet presAssocID="{7B473579-731C-4A78-8E13-9EB86C5026B7}" presName="sibTrans" presStyleCnt="0"/>
      <dgm:spPr/>
    </dgm:pt>
    <dgm:pt modelId="{9B0B6CC7-EB44-4ACB-AF92-3E425198F40E}" type="pres">
      <dgm:prSet presAssocID="{A100DF83-3EDD-4E89-858A-2A3A4F72197B}" presName="compNode" presStyleCnt="0"/>
      <dgm:spPr/>
    </dgm:pt>
    <dgm:pt modelId="{FF764289-5708-46FC-8869-655B73AA3EF1}" type="pres">
      <dgm:prSet presAssocID="{A100DF83-3EDD-4E89-858A-2A3A4F72197B}" presName="bgRect" presStyleLbl="bgShp" presStyleIdx="2" presStyleCnt="5"/>
      <dgm:spPr/>
    </dgm:pt>
    <dgm:pt modelId="{55F5A88B-21C1-4B1D-A620-82870859ACCF}" type="pres">
      <dgm:prSet presAssocID="{A100DF83-3EDD-4E89-858A-2A3A4F7219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8AB73ED7-0266-4F62-B8DF-97E9FBA2A734}" type="pres">
      <dgm:prSet presAssocID="{A100DF83-3EDD-4E89-858A-2A3A4F72197B}" presName="spaceRect" presStyleCnt="0"/>
      <dgm:spPr/>
    </dgm:pt>
    <dgm:pt modelId="{6A9A54B1-F564-418D-8B67-C4D31D9B2D3A}" type="pres">
      <dgm:prSet presAssocID="{A100DF83-3EDD-4E89-858A-2A3A4F72197B}" presName="parTx" presStyleLbl="revTx" presStyleIdx="2" presStyleCnt="5">
        <dgm:presLayoutVars>
          <dgm:chMax val="0"/>
          <dgm:chPref val="0"/>
        </dgm:presLayoutVars>
      </dgm:prSet>
      <dgm:spPr/>
    </dgm:pt>
    <dgm:pt modelId="{F6B52A88-9F62-4DCE-873D-C413F0FC77A3}" type="pres">
      <dgm:prSet presAssocID="{FF3D189C-375F-46E7-8268-6B430139EB3C}" presName="sibTrans" presStyleCnt="0"/>
      <dgm:spPr/>
    </dgm:pt>
    <dgm:pt modelId="{CACB56C0-3B7E-41B1-BD87-E81D07752865}" type="pres">
      <dgm:prSet presAssocID="{B6DFE5BF-1993-4926-AB96-63F4630085E6}" presName="compNode" presStyleCnt="0"/>
      <dgm:spPr/>
    </dgm:pt>
    <dgm:pt modelId="{F4E6272C-114C-40C7-9B02-B713CA419E15}" type="pres">
      <dgm:prSet presAssocID="{B6DFE5BF-1993-4926-AB96-63F4630085E6}" presName="bgRect" presStyleLbl="bgShp" presStyleIdx="3" presStyleCnt="5"/>
      <dgm:spPr/>
    </dgm:pt>
    <dgm:pt modelId="{33C6A2CD-EC2F-4DFD-BC52-36C802D0224B}" type="pres">
      <dgm:prSet presAssocID="{B6DFE5BF-1993-4926-AB96-63F4630085E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587735E-3046-4289-9C1E-933C37393262}" type="pres">
      <dgm:prSet presAssocID="{B6DFE5BF-1993-4926-AB96-63F4630085E6}" presName="spaceRect" presStyleCnt="0"/>
      <dgm:spPr/>
    </dgm:pt>
    <dgm:pt modelId="{D59BD332-3CB2-40AF-B4C8-DD6F0861D21F}" type="pres">
      <dgm:prSet presAssocID="{B6DFE5BF-1993-4926-AB96-63F4630085E6}" presName="parTx" presStyleLbl="revTx" presStyleIdx="3" presStyleCnt="5">
        <dgm:presLayoutVars>
          <dgm:chMax val="0"/>
          <dgm:chPref val="0"/>
        </dgm:presLayoutVars>
      </dgm:prSet>
      <dgm:spPr/>
    </dgm:pt>
    <dgm:pt modelId="{AEAC1D86-4CE8-4F17-8550-76895F4C0DD8}" type="pres">
      <dgm:prSet presAssocID="{CF73F19F-58C8-41B3-891A-C302C3B8BB95}" presName="sibTrans" presStyleCnt="0"/>
      <dgm:spPr/>
    </dgm:pt>
    <dgm:pt modelId="{DB393BBF-49B3-4CFA-842E-5BF9B6B5F306}" type="pres">
      <dgm:prSet presAssocID="{B39B4D24-F785-479C-B6CA-E121A134D626}" presName="compNode" presStyleCnt="0"/>
      <dgm:spPr/>
    </dgm:pt>
    <dgm:pt modelId="{DBA79D2A-94CB-4FD7-AB17-6108A25C83CF}" type="pres">
      <dgm:prSet presAssocID="{B39B4D24-F785-479C-B6CA-E121A134D626}" presName="bgRect" presStyleLbl="bgShp" presStyleIdx="4" presStyleCnt="5"/>
      <dgm:spPr/>
    </dgm:pt>
    <dgm:pt modelId="{61BDB75E-AE62-451C-BD82-0AB4B3CC69F8}" type="pres">
      <dgm:prSet presAssocID="{B39B4D24-F785-479C-B6CA-E121A134D62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F2294E73-8722-4137-929E-79C32BB18862}" type="pres">
      <dgm:prSet presAssocID="{B39B4D24-F785-479C-B6CA-E121A134D626}" presName="spaceRect" presStyleCnt="0"/>
      <dgm:spPr/>
    </dgm:pt>
    <dgm:pt modelId="{B3AB8656-B993-4AE5-8E83-4065822E3B40}" type="pres">
      <dgm:prSet presAssocID="{B39B4D24-F785-479C-B6CA-E121A134D62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5E77508-F0B4-454A-9E0D-D2B533155283}" type="presOf" srcId="{A100DF83-3EDD-4E89-858A-2A3A4F72197B}" destId="{6A9A54B1-F564-418D-8B67-C4D31D9B2D3A}" srcOrd="0" destOrd="0" presId="urn:microsoft.com/office/officeart/2018/2/layout/IconVerticalSolidList"/>
    <dgm:cxn modelId="{54DFC10D-3881-48BF-9F3B-69FA44399391}" srcId="{E7A91C0C-07B4-4386-8BFE-3BFF5CC2D390}" destId="{A3A2C40E-09D9-4BDC-88D7-01CC1FA654E6}" srcOrd="1" destOrd="0" parTransId="{01F4C5B1-9FFC-41BA-8866-2B5E21CEC1BE}" sibTransId="{7B473579-731C-4A78-8E13-9EB86C5026B7}"/>
    <dgm:cxn modelId="{20BF2A0F-252D-4AA3-8E1B-8AED2B4FD424}" srcId="{E7A91C0C-07B4-4386-8BFE-3BFF5CC2D390}" destId="{B6DFE5BF-1993-4926-AB96-63F4630085E6}" srcOrd="3" destOrd="0" parTransId="{560BE719-E155-4DB7-A005-BB9B0C313686}" sibTransId="{CF73F19F-58C8-41B3-891A-C302C3B8BB95}"/>
    <dgm:cxn modelId="{94B78F31-FE87-4CEA-93A0-ACAE3DAFBBAB}" srcId="{E7A91C0C-07B4-4386-8BFE-3BFF5CC2D390}" destId="{388CF43D-F57B-41D1-A05D-FC5CC5090A02}" srcOrd="0" destOrd="0" parTransId="{0770A78A-825F-42D7-8CAA-A67C0C2F19C7}" sibTransId="{0673BD91-17BA-42A2-9FE9-A8F0BB0E2FD2}"/>
    <dgm:cxn modelId="{4AF5145D-ABEA-48DE-A417-39EEF3E79DBB}" type="presOf" srcId="{A3A2C40E-09D9-4BDC-88D7-01CC1FA654E6}" destId="{BF793E4A-675C-42BA-87BA-04CA83E7F936}" srcOrd="0" destOrd="0" presId="urn:microsoft.com/office/officeart/2018/2/layout/IconVerticalSolidList"/>
    <dgm:cxn modelId="{EF08636D-265D-4A48-8301-1DDBCE597820}" srcId="{E7A91C0C-07B4-4386-8BFE-3BFF5CC2D390}" destId="{A100DF83-3EDD-4E89-858A-2A3A4F72197B}" srcOrd="2" destOrd="0" parTransId="{F54849DF-D5B6-40AA-B0AF-B9254057B3D8}" sibTransId="{FF3D189C-375F-46E7-8268-6B430139EB3C}"/>
    <dgm:cxn modelId="{1AA6B57F-5C4D-4465-AAC4-AF14565E88A2}" type="presOf" srcId="{388CF43D-F57B-41D1-A05D-FC5CC5090A02}" destId="{85FEA547-42C8-4137-BB99-C30180B9E163}" srcOrd="0" destOrd="0" presId="urn:microsoft.com/office/officeart/2018/2/layout/IconVerticalSolidList"/>
    <dgm:cxn modelId="{E0E8D896-30AC-4E47-BF27-07778AB655F2}" type="presOf" srcId="{B39B4D24-F785-479C-B6CA-E121A134D626}" destId="{B3AB8656-B993-4AE5-8E83-4065822E3B40}" srcOrd="0" destOrd="0" presId="urn:microsoft.com/office/officeart/2018/2/layout/IconVerticalSolidList"/>
    <dgm:cxn modelId="{F197FA96-976D-4DE9-9A42-FCB80107390B}" type="presOf" srcId="{E7A91C0C-07B4-4386-8BFE-3BFF5CC2D390}" destId="{EC8EE37B-AC6F-4F8C-BA61-2CA462AA6172}" srcOrd="0" destOrd="0" presId="urn:microsoft.com/office/officeart/2018/2/layout/IconVerticalSolidList"/>
    <dgm:cxn modelId="{BBD6C3C3-C2FA-4928-A3DE-400E7BE9ADA3}" type="presOf" srcId="{B6DFE5BF-1993-4926-AB96-63F4630085E6}" destId="{D59BD332-3CB2-40AF-B4C8-DD6F0861D21F}" srcOrd="0" destOrd="0" presId="urn:microsoft.com/office/officeart/2018/2/layout/IconVerticalSolidList"/>
    <dgm:cxn modelId="{A6525ACA-ECAD-4240-8A03-5C3547A9F0E1}" srcId="{E7A91C0C-07B4-4386-8BFE-3BFF5CC2D390}" destId="{B39B4D24-F785-479C-B6CA-E121A134D626}" srcOrd="4" destOrd="0" parTransId="{AEDB9C7F-9148-4D3E-B870-148A32F7F5E4}" sibTransId="{65AE98AC-A27F-41C3-AA77-FFE03DAC1D34}"/>
    <dgm:cxn modelId="{DC0EA37D-1C1E-475C-A04A-4CF3BEFB3E6B}" type="presParOf" srcId="{EC8EE37B-AC6F-4F8C-BA61-2CA462AA6172}" destId="{695A90F0-93BA-4C81-AEEB-D49C18A1B56E}" srcOrd="0" destOrd="0" presId="urn:microsoft.com/office/officeart/2018/2/layout/IconVerticalSolidList"/>
    <dgm:cxn modelId="{DFF217BB-82DD-4935-A4D2-AFDFBA177BE8}" type="presParOf" srcId="{695A90F0-93BA-4C81-AEEB-D49C18A1B56E}" destId="{7175942D-4F56-40CC-9DF4-8171B8E5B26F}" srcOrd="0" destOrd="0" presId="urn:microsoft.com/office/officeart/2018/2/layout/IconVerticalSolidList"/>
    <dgm:cxn modelId="{7EA07C83-B498-4B48-912E-C3B679479B5A}" type="presParOf" srcId="{695A90F0-93BA-4C81-AEEB-D49C18A1B56E}" destId="{8E0AE0F8-3745-4AA5-8BB0-041308EF319A}" srcOrd="1" destOrd="0" presId="urn:microsoft.com/office/officeart/2018/2/layout/IconVerticalSolidList"/>
    <dgm:cxn modelId="{D5B281AD-DD17-4DF4-B104-9F6C24141068}" type="presParOf" srcId="{695A90F0-93BA-4C81-AEEB-D49C18A1B56E}" destId="{CC344A53-905A-422E-A505-6FFFFC70A56B}" srcOrd="2" destOrd="0" presId="urn:microsoft.com/office/officeart/2018/2/layout/IconVerticalSolidList"/>
    <dgm:cxn modelId="{43AF4600-3049-4329-94F2-8AA44C85D1DF}" type="presParOf" srcId="{695A90F0-93BA-4C81-AEEB-D49C18A1B56E}" destId="{85FEA547-42C8-4137-BB99-C30180B9E163}" srcOrd="3" destOrd="0" presId="urn:microsoft.com/office/officeart/2018/2/layout/IconVerticalSolidList"/>
    <dgm:cxn modelId="{F226BCBB-5C9F-4F6C-AEB7-5B8720464563}" type="presParOf" srcId="{EC8EE37B-AC6F-4F8C-BA61-2CA462AA6172}" destId="{7E7604BE-E85D-4C15-8DD6-102D5C9F0F52}" srcOrd="1" destOrd="0" presId="urn:microsoft.com/office/officeart/2018/2/layout/IconVerticalSolidList"/>
    <dgm:cxn modelId="{B915DE1F-7DE6-4188-8B97-089C28987477}" type="presParOf" srcId="{EC8EE37B-AC6F-4F8C-BA61-2CA462AA6172}" destId="{BA84CDC7-E394-4257-A237-6B9634685FD7}" srcOrd="2" destOrd="0" presId="urn:microsoft.com/office/officeart/2018/2/layout/IconVerticalSolidList"/>
    <dgm:cxn modelId="{EAE7E14A-0174-43C4-9446-2B30127B8413}" type="presParOf" srcId="{BA84CDC7-E394-4257-A237-6B9634685FD7}" destId="{DADD8262-B41C-4902-8DA4-3F9FF8D6C09A}" srcOrd="0" destOrd="0" presId="urn:microsoft.com/office/officeart/2018/2/layout/IconVerticalSolidList"/>
    <dgm:cxn modelId="{19C7CBEF-AA02-46E6-A05A-C5A0775FE1FA}" type="presParOf" srcId="{BA84CDC7-E394-4257-A237-6B9634685FD7}" destId="{BDFB168E-36D3-438E-A2DA-4BA06F087DFA}" srcOrd="1" destOrd="0" presId="urn:microsoft.com/office/officeart/2018/2/layout/IconVerticalSolidList"/>
    <dgm:cxn modelId="{20D7A90E-61E3-4CC0-8B95-0EB46EC8214A}" type="presParOf" srcId="{BA84CDC7-E394-4257-A237-6B9634685FD7}" destId="{C7B77CA2-B4ED-4C4B-8D48-8D477D3BBFE4}" srcOrd="2" destOrd="0" presId="urn:microsoft.com/office/officeart/2018/2/layout/IconVerticalSolidList"/>
    <dgm:cxn modelId="{EAEDDBA0-6F27-4CBD-963E-00891D6E9DD9}" type="presParOf" srcId="{BA84CDC7-E394-4257-A237-6B9634685FD7}" destId="{BF793E4A-675C-42BA-87BA-04CA83E7F936}" srcOrd="3" destOrd="0" presId="urn:microsoft.com/office/officeart/2018/2/layout/IconVerticalSolidList"/>
    <dgm:cxn modelId="{84204477-C06B-440F-B844-4DD3E1581E47}" type="presParOf" srcId="{EC8EE37B-AC6F-4F8C-BA61-2CA462AA6172}" destId="{343BA526-5E98-47DD-B539-DC861D03FBD3}" srcOrd="3" destOrd="0" presId="urn:microsoft.com/office/officeart/2018/2/layout/IconVerticalSolidList"/>
    <dgm:cxn modelId="{1AC3BF88-2E2D-4948-AA66-3A5A29087585}" type="presParOf" srcId="{EC8EE37B-AC6F-4F8C-BA61-2CA462AA6172}" destId="{9B0B6CC7-EB44-4ACB-AF92-3E425198F40E}" srcOrd="4" destOrd="0" presId="urn:microsoft.com/office/officeart/2018/2/layout/IconVerticalSolidList"/>
    <dgm:cxn modelId="{1A97C61E-FEFD-4251-9735-838698FCDBFE}" type="presParOf" srcId="{9B0B6CC7-EB44-4ACB-AF92-3E425198F40E}" destId="{FF764289-5708-46FC-8869-655B73AA3EF1}" srcOrd="0" destOrd="0" presId="urn:microsoft.com/office/officeart/2018/2/layout/IconVerticalSolidList"/>
    <dgm:cxn modelId="{1180DB37-C71A-4AD0-B881-9C312F0B6C0E}" type="presParOf" srcId="{9B0B6CC7-EB44-4ACB-AF92-3E425198F40E}" destId="{55F5A88B-21C1-4B1D-A620-82870859ACCF}" srcOrd="1" destOrd="0" presId="urn:microsoft.com/office/officeart/2018/2/layout/IconVerticalSolidList"/>
    <dgm:cxn modelId="{6BE40FE2-A5A5-4EE6-812D-0638E242A270}" type="presParOf" srcId="{9B0B6CC7-EB44-4ACB-AF92-3E425198F40E}" destId="{8AB73ED7-0266-4F62-B8DF-97E9FBA2A734}" srcOrd="2" destOrd="0" presId="urn:microsoft.com/office/officeart/2018/2/layout/IconVerticalSolidList"/>
    <dgm:cxn modelId="{416C50E6-1506-401A-8B00-C58C68BB1E60}" type="presParOf" srcId="{9B0B6CC7-EB44-4ACB-AF92-3E425198F40E}" destId="{6A9A54B1-F564-418D-8B67-C4D31D9B2D3A}" srcOrd="3" destOrd="0" presId="urn:microsoft.com/office/officeart/2018/2/layout/IconVerticalSolidList"/>
    <dgm:cxn modelId="{28A49A2F-D925-4F8D-B836-DB5A78CA756D}" type="presParOf" srcId="{EC8EE37B-AC6F-4F8C-BA61-2CA462AA6172}" destId="{F6B52A88-9F62-4DCE-873D-C413F0FC77A3}" srcOrd="5" destOrd="0" presId="urn:microsoft.com/office/officeart/2018/2/layout/IconVerticalSolidList"/>
    <dgm:cxn modelId="{16B8F0C2-BA9D-45FE-9C22-F924D46228E0}" type="presParOf" srcId="{EC8EE37B-AC6F-4F8C-BA61-2CA462AA6172}" destId="{CACB56C0-3B7E-41B1-BD87-E81D07752865}" srcOrd="6" destOrd="0" presId="urn:microsoft.com/office/officeart/2018/2/layout/IconVerticalSolidList"/>
    <dgm:cxn modelId="{4C26C986-B120-4E21-A016-B7B85D9784A9}" type="presParOf" srcId="{CACB56C0-3B7E-41B1-BD87-E81D07752865}" destId="{F4E6272C-114C-40C7-9B02-B713CA419E15}" srcOrd="0" destOrd="0" presId="urn:microsoft.com/office/officeart/2018/2/layout/IconVerticalSolidList"/>
    <dgm:cxn modelId="{821A256D-07A3-40BF-AAB0-B5FA35D62C61}" type="presParOf" srcId="{CACB56C0-3B7E-41B1-BD87-E81D07752865}" destId="{33C6A2CD-EC2F-4DFD-BC52-36C802D0224B}" srcOrd="1" destOrd="0" presId="urn:microsoft.com/office/officeart/2018/2/layout/IconVerticalSolidList"/>
    <dgm:cxn modelId="{E5B04BC3-5BD4-4F08-B98C-80B82BA27DFD}" type="presParOf" srcId="{CACB56C0-3B7E-41B1-BD87-E81D07752865}" destId="{3587735E-3046-4289-9C1E-933C37393262}" srcOrd="2" destOrd="0" presId="urn:microsoft.com/office/officeart/2018/2/layout/IconVerticalSolidList"/>
    <dgm:cxn modelId="{D07F9FBB-735C-42DD-A867-DC262B0B3E07}" type="presParOf" srcId="{CACB56C0-3B7E-41B1-BD87-E81D07752865}" destId="{D59BD332-3CB2-40AF-B4C8-DD6F0861D21F}" srcOrd="3" destOrd="0" presId="urn:microsoft.com/office/officeart/2018/2/layout/IconVerticalSolidList"/>
    <dgm:cxn modelId="{2B0AFAED-0AE2-4749-8D6C-3026159D5835}" type="presParOf" srcId="{EC8EE37B-AC6F-4F8C-BA61-2CA462AA6172}" destId="{AEAC1D86-4CE8-4F17-8550-76895F4C0DD8}" srcOrd="7" destOrd="0" presId="urn:microsoft.com/office/officeart/2018/2/layout/IconVerticalSolidList"/>
    <dgm:cxn modelId="{B843E7D1-3086-4231-B915-52BC087BA07C}" type="presParOf" srcId="{EC8EE37B-AC6F-4F8C-BA61-2CA462AA6172}" destId="{DB393BBF-49B3-4CFA-842E-5BF9B6B5F306}" srcOrd="8" destOrd="0" presId="urn:microsoft.com/office/officeart/2018/2/layout/IconVerticalSolidList"/>
    <dgm:cxn modelId="{418BD3E2-7195-449E-B13F-D34D269DDAD7}" type="presParOf" srcId="{DB393BBF-49B3-4CFA-842E-5BF9B6B5F306}" destId="{DBA79D2A-94CB-4FD7-AB17-6108A25C83CF}" srcOrd="0" destOrd="0" presId="urn:microsoft.com/office/officeart/2018/2/layout/IconVerticalSolidList"/>
    <dgm:cxn modelId="{2CA19838-2759-4563-AECD-BA29E1649A28}" type="presParOf" srcId="{DB393BBF-49B3-4CFA-842E-5BF9B6B5F306}" destId="{61BDB75E-AE62-451C-BD82-0AB4B3CC69F8}" srcOrd="1" destOrd="0" presId="urn:microsoft.com/office/officeart/2018/2/layout/IconVerticalSolidList"/>
    <dgm:cxn modelId="{D8811020-069D-4153-8CC0-F27DCCA06838}" type="presParOf" srcId="{DB393BBF-49B3-4CFA-842E-5BF9B6B5F306}" destId="{F2294E73-8722-4137-929E-79C32BB18862}" srcOrd="2" destOrd="0" presId="urn:microsoft.com/office/officeart/2018/2/layout/IconVerticalSolidList"/>
    <dgm:cxn modelId="{6155B536-4DB7-4347-8243-34E71D64D3FF}" type="presParOf" srcId="{DB393BBF-49B3-4CFA-842E-5BF9B6B5F306}" destId="{B3AB8656-B993-4AE5-8E83-4065822E3B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5FBD3-6102-4508-A832-C8B5AB77F9E7}">
      <dsp:nvSpPr>
        <dsp:cNvPr id="0" name=""/>
        <dsp:cNvSpPr/>
      </dsp:nvSpPr>
      <dsp:spPr>
        <a:xfrm>
          <a:off x="2282644" y="972242"/>
          <a:ext cx="49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004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6531" y="1015336"/>
        <a:ext cx="26230" cy="5251"/>
      </dsp:txXfrm>
    </dsp:sp>
    <dsp:sp modelId="{FBFD90E0-4A39-46EA-87FD-4FC4C8A0687F}">
      <dsp:nvSpPr>
        <dsp:cNvPr id="0" name=""/>
        <dsp:cNvSpPr/>
      </dsp:nvSpPr>
      <dsp:spPr>
        <a:xfrm>
          <a:off x="3555" y="333695"/>
          <a:ext cx="2280888" cy="136853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765" tIns="117318" rIns="111765" bIns="1173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‘Wicked’ is the term used to describe some of the most challenging and complex issues of our time, many of which threaten human health. </a:t>
          </a:r>
          <a:endParaRPr lang="en-US" sz="1200" kern="1200" dirty="0"/>
        </a:p>
      </dsp:txBody>
      <dsp:txXfrm>
        <a:off x="3555" y="333695"/>
        <a:ext cx="2280888" cy="1368533"/>
      </dsp:txXfrm>
    </dsp:sp>
    <dsp:sp modelId="{514E2783-D888-4330-9354-7E06A8977702}">
      <dsp:nvSpPr>
        <dsp:cNvPr id="0" name=""/>
        <dsp:cNvSpPr/>
      </dsp:nvSpPr>
      <dsp:spPr>
        <a:xfrm>
          <a:off x="1143999" y="1700428"/>
          <a:ext cx="2805493" cy="494004"/>
        </a:xfrm>
        <a:custGeom>
          <a:avLst/>
          <a:gdLst/>
          <a:ahLst/>
          <a:cxnLst/>
          <a:rect l="0" t="0" r="0" b="0"/>
          <a:pathLst>
            <a:path>
              <a:moveTo>
                <a:pt x="2805493" y="0"/>
              </a:moveTo>
              <a:lnTo>
                <a:pt x="2805493" y="264102"/>
              </a:lnTo>
              <a:lnTo>
                <a:pt x="0" y="264102"/>
              </a:lnTo>
              <a:lnTo>
                <a:pt x="0" y="494004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5393" y="1944805"/>
        <a:ext cx="142706" cy="5251"/>
      </dsp:txXfrm>
    </dsp:sp>
    <dsp:sp modelId="{7EBE5A35-A597-4D09-A073-566BA0AD70FA}">
      <dsp:nvSpPr>
        <dsp:cNvPr id="0" name=""/>
        <dsp:cNvSpPr/>
      </dsp:nvSpPr>
      <dsp:spPr>
        <a:xfrm>
          <a:off x="2809048" y="333695"/>
          <a:ext cx="2280888" cy="136853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765" tIns="117318" rIns="111765" bIns="1173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Climate change, biodiversity loss, persisting poverty, the advancing obesity epidemic, and food insecurity are all examples of such wicked problems. </a:t>
          </a:r>
          <a:endParaRPr lang="en-US" sz="1200" kern="1200"/>
        </a:p>
      </dsp:txBody>
      <dsp:txXfrm>
        <a:off x="2809048" y="333695"/>
        <a:ext cx="2280888" cy="1368533"/>
      </dsp:txXfrm>
    </dsp:sp>
    <dsp:sp modelId="{5B58C409-8207-481B-9E9B-421AA6CC7E3D}">
      <dsp:nvSpPr>
        <dsp:cNvPr id="0" name=""/>
        <dsp:cNvSpPr/>
      </dsp:nvSpPr>
      <dsp:spPr>
        <a:xfrm>
          <a:off x="2282644" y="2865379"/>
          <a:ext cx="49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004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6531" y="2908474"/>
        <a:ext cx="26230" cy="5251"/>
      </dsp:txXfrm>
    </dsp:sp>
    <dsp:sp modelId="{C85B7FF0-D1CD-4674-8DDD-F47FFCBA55E2}">
      <dsp:nvSpPr>
        <dsp:cNvPr id="0" name=""/>
        <dsp:cNvSpPr/>
      </dsp:nvSpPr>
      <dsp:spPr>
        <a:xfrm>
          <a:off x="3555" y="2226833"/>
          <a:ext cx="2280888" cy="136853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765" tIns="117318" rIns="111765" bIns="1173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However there is a strong body of evidence describing the solutions for addressing many of these problems. </a:t>
          </a:r>
          <a:endParaRPr lang="en-US" sz="1200" kern="1200"/>
        </a:p>
      </dsp:txBody>
      <dsp:txXfrm>
        <a:off x="3555" y="2226833"/>
        <a:ext cx="2280888" cy="1368533"/>
      </dsp:txXfrm>
    </dsp:sp>
    <dsp:sp modelId="{28491F23-72F3-4231-A09B-269A81D75D21}">
      <dsp:nvSpPr>
        <dsp:cNvPr id="0" name=""/>
        <dsp:cNvSpPr/>
      </dsp:nvSpPr>
      <dsp:spPr>
        <a:xfrm>
          <a:off x="2809048" y="2226833"/>
          <a:ext cx="2280888" cy="136853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765" tIns="117318" rIns="111765" bIns="1173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Given that much is known about how many of these problems could be addressed – and given the risks of not acting – what will it take to create the ‘tipping point’ needed for effective action?</a:t>
          </a:r>
          <a:endParaRPr lang="en-US" sz="1200" kern="1200" dirty="0"/>
        </a:p>
      </dsp:txBody>
      <dsp:txXfrm>
        <a:off x="2809048" y="2226833"/>
        <a:ext cx="2280888" cy="13685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75942D-4F56-40CC-9DF4-8171B8E5B26F}">
      <dsp:nvSpPr>
        <dsp:cNvPr id="0" name=""/>
        <dsp:cNvSpPr/>
      </dsp:nvSpPr>
      <dsp:spPr>
        <a:xfrm>
          <a:off x="0" y="2549"/>
          <a:ext cx="7886700" cy="543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AE0F8-3745-4AA5-8BB0-041308EF319A}">
      <dsp:nvSpPr>
        <dsp:cNvPr id="0" name=""/>
        <dsp:cNvSpPr/>
      </dsp:nvSpPr>
      <dsp:spPr>
        <a:xfrm>
          <a:off x="164277" y="124739"/>
          <a:ext cx="298687" cy="298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EA547-42C8-4137-BB99-C30180B9E163}">
      <dsp:nvSpPr>
        <dsp:cNvPr id="0" name=""/>
        <dsp:cNvSpPr/>
      </dsp:nvSpPr>
      <dsp:spPr>
        <a:xfrm>
          <a:off x="627242" y="2549"/>
          <a:ext cx="7259457" cy="543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75" tIns="57475" rIns="57475" bIns="574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personal versus collective responsibility for action, </a:t>
          </a:r>
          <a:endParaRPr lang="en-US" sz="1700" kern="1200"/>
        </a:p>
      </dsp:txBody>
      <dsp:txXfrm>
        <a:off x="627242" y="2549"/>
        <a:ext cx="7259457" cy="543067"/>
      </dsp:txXfrm>
    </dsp:sp>
    <dsp:sp modelId="{DADD8262-B41C-4902-8DA4-3F9FF8D6C09A}">
      <dsp:nvSpPr>
        <dsp:cNvPr id="0" name=""/>
        <dsp:cNvSpPr/>
      </dsp:nvSpPr>
      <dsp:spPr>
        <a:xfrm>
          <a:off x="0" y="681383"/>
          <a:ext cx="7886700" cy="543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B168E-36D3-438E-A2DA-4BA06F087DFA}">
      <dsp:nvSpPr>
        <dsp:cNvPr id="0" name=""/>
        <dsp:cNvSpPr/>
      </dsp:nvSpPr>
      <dsp:spPr>
        <a:xfrm>
          <a:off x="164277" y="803574"/>
          <a:ext cx="298687" cy="298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93E4A-675C-42BA-87BA-04CA83E7F936}">
      <dsp:nvSpPr>
        <dsp:cNvPr id="0" name=""/>
        <dsp:cNvSpPr/>
      </dsp:nvSpPr>
      <dsp:spPr>
        <a:xfrm>
          <a:off x="627242" y="681383"/>
          <a:ext cx="7259457" cy="543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75" tIns="57475" rIns="57475" bIns="574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supply- versus demand-type explanations for consumption of unhealthy food, </a:t>
          </a:r>
          <a:endParaRPr lang="en-US" sz="1700" kern="1200"/>
        </a:p>
      </dsp:txBody>
      <dsp:txXfrm>
        <a:off x="627242" y="681383"/>
        <a:ext cx="7259457" cy="543067"/>
      </dsp:txXfrm>
    </dsp:sp>
    <dsp:sp modelId="{FF764289-5708-46FC-8869-655B73AA3EF1}">
      <dsp:nvSpPr>
        <dsp:cNvPr id="0" name=""/>
        <dsp:cNvSpPr/>
      </dsp:nvSpPr>
      <dsp:spPr>
        <a:xfrm>
          <a:off x="0" y="1360218"/>
          <a:ext cx="7886700" cy="543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5A88B-21C1-4B1D-A620-82870859ACCF}">
      <dsp:nvSpPr>
        <dsp:cNvPr id="0" name=""/>
        <dsp:cNvSpPr/>
      </dsp:nvSpPr>
      <dsp:spPr>
        <a:xfrm>
          <a:off x="164277" y="1482408"/>
          <a:ext cx="298687" cy="2986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A54B1-F564-418D-8B67-C4D31D9B2D3A}">
      <dsp:nvSpPr>
        <dsp:cNvPr id="0" name=""/>
        <dsp:cNvSpPr/>
      </dsp:nvSpPr>
      <dsp:spPr>
        <a:xfrm>
          <a:off x="627242" y="1360218"/>
          <a:ext cx="7259457" cy="543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75" tIns="57475" rIns="57475" bIns="574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the relative roles of physical inactivity and diet in weight gain,</a:t>
          </a:r>
          <a:endParaRPr lang="en-US" sz="1700" kern="1200"/>
        </a:p>
      </dsp:txBody>
      <dsp:txXfrm>
        <a:off x="627242" y="1360218"/>
        <a:ext cx="7259457" cy="543067"/>
      </dsp:txXfrm>
    </dsp:sp>
    <dsp:sp modelId="{F4E6272C-114C-40C7-9B02-B713CA419E15}">
      <dsp:nvSpPr>
        <dsp:cNvPr id="0" name=""/>
        <dsp:cNvSpPr/>
      </dsp:nvSpPr>
      <dsp:spPr>
        <a:xfrm>
          <a:off x="0" y="2039052"/>
          <a:ext cx="7886700" cy="543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6A2CD-EC2F-4DFD-BC52-36C802D0224B}">
      <dsp:nvSpPr>
        <dsp:cNvPr id="0" name=""/>
        <dsp:cNvSpPr/>
      </dsp:nvSpPr>
      <dsp:spPr>
        <a:xfrm>
          <a:off x="164277" y="2161242"/>
          <a:ext cx="298687" cy="2986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BD332-3CB2-40AF-B4C8-DD6F0861D21F}">
      <dsp:nvSpPr>
        <dsp:cNvPr id="0" name=""/>
        <dsp:cNvSpPr/>
      </dsp:nvSpPr>
      <dsp:spPr>
        <a:xfrm>
          <a:off x="627242" y="2039052"/>
          <a:ext cx="7259457" cy="543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75" tIns="57475" rIns="57475" bIns="574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government regulation versus industry self-regulation, </a:t>
          </a:r>
          <a:endParaRPr lang="en-US" sz="1700" kern="1200"/>
        </a:p>
      </dsp:txBody>
      <dsp:txXfrm>
        <a:off x="627242" y="2039052"/>
        <a:ext cx="7259457" cy="543067"/>
      </dsp:txXfrm>
    </dsp:sp>
    <dsp:sp modelId="{DBA79D2A-94CB-4FD7-AB17-6108A25C83CF}">
      <dsp:nvSpPr>
        <dsp:cNvPr id="0" name=""/>
        <dsp:cNvSpPr/>
      </dsp:nvSpPr>
      <dsp:spPr>
        <a:xfrm>
          <a:off x="0" y="2717886"/>
          <a:ext cx="7886700" cy="543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DB75E-AE62-451C-BD82-0AB4B3CC69F8}">
      <dsp:nvSpPr>
        <dsp:cNvPr id="0" name=""/>
        <dsp:cNvSpPr/>
      </dsp:nvSpPr>
      <dsp:spPr>
        <a:xfrm>
          <a:off x="164277" y="2840077"/>
          <a:ext cx="298687" cy="2986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B8656-B993-4AE5-8E83-4065822E3B40}">
      <dsp:nvSpPr>
        <dsp:cNvPr id="0" name=""/>
        <dsp:cNvSpPr/>
      </dsp:nvSpPr>
      <dsp:spPr>
        <a:xfrm>
          <a:off x="627242" y="2717886"/>
          <a:ext cx="7259457" cy="543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75" tIns="57475" rIns="57475" bIns="574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and treatment versus prevention priorities (Walls, 2018).</a:t>
          </a:r>
          <a:endParaRPr lang="en-US" sz="1700" kern="1200"/>
        </a:p>
      </dsp:txBody>
      <dsp:txXfrm>
        <a:off x="627242" y="2717886"/>
        <a:ext cx="7259457" cy="543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48EB99A-FD7C-4FF0-AA5F-613FFAF57D6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286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36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>
            <a:extLst>
              <a:ext uri="{FF2B5EF4-FFF2-40B4-BE49-F238E27FC236}">
                <a16:creationId xmlns:a16="http://schemas.microsoft.com/office/drawing/2014/main" id="{A31D63DE-333D-40F3-B14D-5989C00783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0" name="Notes Placeholder 2">
            <a:extLst>
              <a:ext uri="{FF2B5EF4-FFF2-40B4-BE49-F238E27FC236}">
                <a16:creationId xmlns:a16="http://schemas.microsoft.com/office/drawing/2014/main" id="{66758FF2-CB2B-4D78-B971-89A79E645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Post-its</a:t>
            </a:r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C2EAD3AA-06DF-472C-95DB-043BBB45ED6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920240-F7E7-4B88-B737-0EF6A0A095D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805872"/>
      </p:ext>
    </p:extLst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4" y="228600"/>
            <a:ext cx="8015287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DB080B0-B03E-4F4E-BE7F-86639FC4F5F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8121939C-08D8-4F39-8004-67514357507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D0238AD-DD04-451D-B5AC-A834501907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7B3B01-ACC1-47F9-8E97-724F2BCE641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9151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1789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63" b="1" i="0" u="none" strike="noStrike" kern="1200" cap="none" spc="0" normalizeH="0" baseline="0" noProof="0" dirty="0">
                <a:ln>
                  <a:noFill/>
                </a:ln>
                <a:solidFill>
                  <a:srgbClr val="3D7ED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7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7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1575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AEC5DD-68FC-4E9C-9587-DBB16356B9F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5112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8" r:id="rId7"/>
    <p:sldLayoutId id="2147483789" r:id="rId8"/>
    <p:sldLayoutId id="2147483790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0Puv0Pss33M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rEnf_CFoyv0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aIIxM5v2mm4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HZQKvSr2iLY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KuKzq9EDt-0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stockphotos.biz/stockphoto/16032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teraction-design.org/literature/topics/design-thinking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03505" y="285750"/>
            <a:ext cx="5653263" cy="4923678"/>
          </a:xfrm>
        </p:spPr>
        <p:txBody>
          <a:bodyPr anchor="ctr">
            <a:normAutofit/>
          </a:bodyPr>
          <a:lstStyle/>
          <a:p>
            <a:pPr algn="l"/>
            <a:r>
              <a:rPr lang="en-US" sz="4400" b="1" dirty="0">
                <a:solidFill>
                  <a:schemeClr val="tx2"/>
                </a:solidFill>
              </a:rPr>
              <a:t>ECIE4010</a:t>
            </a:r>
            <a:br>
              <a:rPr lang="en-US" sz="2775" dirty="0">
                <a:solidFill>
                  <a:schemeClr val="tx2"/>
                </a:solidFill>
              </a:rPr>
            </a:br>
            <a:r>
              <a:rPr lang="en-US" sz="4000" b="1" dirty="0" err="1">
                <a:solidFill>
                  <a:schemeClr val="accent1"/>
                </a:solidFill>
              </a:rPr>
              <a:t>Heriau</a:t>
            </a:r>
            <a:r>
              <a:rPr lang="en-US" sz="4000" b="1" dirty="0">
                <a:solidFill>
                  <a:schemeClr val="accent1"/>
                </a:solidFill>
              </a:rPr>
              <a:t> </a:t>
            </a:r>
            <a:r>
              <a:rPr lang="en-US" sz="4000" b="1" dirty="0" err="1">
                <a:solidFill>
                  <a:schemeClr val="accent1"/>
                </a:solidFill>
              </a:rPr>
              <a:t>Cyfoes</a:t>
            </a:r>
            <a:r>
              <a:rPr lang="en-US" sz="4000" b="1" dirty="0">
                <a:solidFill>
                  <a:schemeClr val="accent1"/>
                </a:solidFill>
              </a:rPr>
              <a:t> </a:t>
            </a:r>
            <a:r>
              <a:rPr lang="en-US" sz="4000" b="1" dirty="0" err="1">
                <a:solidFill>
                  <a:schemeClr val="accent1"/>
                </a:solidFill>
              </a:rPr>
              <a:t>yn</a:t>
            </a:r>
            <a:r>
              <a:rPr lang="en-US" sz="4000" b="1" dirty="0">
                <a:solidFill>
                  <a:schemeClr val="accent1"/>
                </a:solidFill>
              </a:rPr>
              <a:t> </a:t>
            </a:r>
            <a:r>
              <a:rPr lang="en-US" sz="4000" b="1" dirty="0" err="1">
                <a:solidFill>
                  <a:schemeClr val="accent1"/>
                </a:solidFill>
              </a:rPr>
              <a:t>Gwneud</a:t>
            </a:r>
            <a:r>
              <a:rPr lang="en-US" sz="4000" b="1" dirty="0">
                <a:solidFill>
                  <a:schemeClr val="accent1"/>
                </a:solidFill>
              </a:rPr>
              <a:t> </a:t>
            </a:r>
            <a:r>
              <a:rPr lang="en-US" sz="4000" b="1" dirty="0" err="1">
                <a:solidFill>
                  <a:schemeClr val="accent1"/>
                </a:solidFill>
              </a:rPr>
              <a:t>Gwahaniaeth</a:t>
            </a:r>
            <a:br>
              <a:rPr lang="en-US" sz="4000" b="1" dirty="0">
                <a:solidFill>
                  <a:schemeClr val="accent1"/>
                </a:solidFill>
              </a:rPr>
            </a:br>
            <a:br>
              <a:rPr lang="en-US" sz="4000" b="1" dirty="0">
                <a:solidFill>
                  <a:schemeClr val="accent1"/>
                </a:solidFill>
              </a:rPr>
            </a:br>
            <a:r>
              <a:rPr lang="en-US" sz="4000" b="1" dirty="0">
                <a:solidFill>
                  <a:schemeClr val="tx2"/>
                </a:solidFill>
              </a:rPr>
              <a:t>Contemporary Challenges – Making a Difference</a:t>
            </a:r>
            <a:br>
              <a:rPr lang="en-US" sz="4000" dirty="0">
                <a:solidFill>
                  <a:schemeClr val="tx2"/>
                </a:solidFill>
              </a:rPr>
            </a:br>
            <a:br>
              <a:rPr lang="en-US" sz="2775" dirty="0">
                <a:solidFill>
                  <a:schemeClr val="tx2"/>
                </a:solidFill>
              </a:rPr>
            </a:br>
            <a:r>
              <a:rPr lang="en-US" b="1" dirty="0">
                <a:solidFill>
                  <a:schemeClr val="tx2"/>
                </a:solidFill>
              </a:rPr>
              <a:t>MAD 2026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256768" y="2085975"/>
            <a:ext cx="2497898" cy="2686050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solidFill>
                  <a:schemeClr val="tx2"/>
                </a:solidFill>
              </a:rPr>
              <a:t> Heike Griffiths, 2026 </a:t>
            </a:r>
          </a:p>
        </p:txBody>
      </p:sp>
    </p:spTree>
    <p:extLst>
      <p:ext uri="{BB962C8B-B14F-4D97-AF65-F5344CB8AC3E}">
        <p14:creationId xmlns:p14="http://schemas.microsoft.com/office/powerpoint/2010/main" val="4143344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sz="3000" dirty="0">
                <a:solidFill>
                  <a:schemeClr val="tx2"/>
                </a:solidFill>
              </a:rPr>
            </a:br>
            <a:r>
              <a:rPr lang="en-GB" sz="3000" dirty="0">
                <a:solidFill>
                  <a:schemeClr val="tx2"/>
                </a:solidFill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</a:rPr>
              <a:t>Trosolwg</a:t>
            </a:r>
            <a:r>
              <a:rPr lang="en-GB" sz="4000" b="1" dirty="0">
                <a:solidFill>
                  <a:schemeClr val="accent1"/>
                </a:solidFill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</a:rPr>
              <a:t>o’r</a:t>
            </a:r>
            <a:r>
              <a:rPr lang="en-GB" sz="4000" b="1" dirty="0">
                <a:solidFill>
                  <a:schemeClr val="accent1"/>
                </a:solidFill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</a:rPr>
              <a:t>sesiwn</a:t>
            </a:r>
            <a:r>
              <a:rPr lang="en-GB" sz="4000" b="1" dirty="0">
                <a:solidFill>
                  <a:schemeClr val="accent1"/>
                </a:solidFill>
              </a:rPr>
              <a:t>: </a:t>
            </a:r>
            <a:r>
              <a:rPr lang="en-GB" sz="4000" b="1" dirty="0" err="1">
                <a:solidFill>
                  <a:schemeClr val="accent1"/>
                </a:solidFill>
              </a:rPr>
              <a:t>Sesiwn</a:t>
            </a:r>
            <a:r>
              <a:rPr lang="en-GB" sz="4000" b="1" dirty="0">
                <a:solidFill>
                  <a:schemeClr val="accent1"/>
                </a:solidFill>
              </a:rPr>
              <a:t> 1: </a:t>
            </a:r>
            <a:r>
              <a:rPr lang="en-GB" sz="4000" b="1" dirty="0" err="1">
                <a:solidFill>
                  <a:schemeClr val="accent1"/>
                </a:solidFill>
              </a:rPr>
              <a:t>Cyflwyniad</a:t>
            </a:r>
            <a:r>
              <a:rPr lang="en-GB" sz="4000" b="1" dirty="0">
                <a:solidFill>
                  <a:schemeClr val="accent1"/>
                </a:solidFill>
              </a:rPr>
              <a:t>  </a:t>
            </a:r>
            <a:br>
              <a:rPr lang="en-GB" sz="4000" b="1" dirty="0">
                <a:solidFill>
                  <a:schemeClr val="tx2"/>
                </a:solidFill>
              </a:rPr>
            </a:br>
            <a:r>
              <a:rPr lang="en-GB" sz="4000" b="1" dirty="0">
                <a:solidFill>
                  <a:schemeClr val="tx2"/>
                </a:solidFill>
              </a:rPr>
              <a:t>Session overview: Session 1: Introduction</a:t>
            </a:r>
            <a:endParaRPr lang="en-GB" sz="4000" b="1" i="1" dirty="0">
              <a:solidFill>
                <a:schemeClr val="tx2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5F4FF1D-1338-11E9-C84A-F67FFF9B46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>
                <a:solidFill>
                  <a:schemeClr val="accent1"/>
                </a:solidFill>
              </a:rPr>
              <a:t>Cyflwyniad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i'r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Modiwl</a:t>
            </a:r>
            <a:endParaRPr lang="en-US" dirty="0">
              <a:solidFill>
                <a:schemeClr val="accent1"/>
              </a:solidFill>
            </a:endParaRPr>
          </a:p>
          <a:p>
            <a:r>
              <a:rPr lang="en-US" dirty="0">
                <a:solidFill>
                  <a:schemeClr val="accent1"/>
                </a:solidFill>
              </a:rPr>
              <a:t>Beth </a:t>
            </a:r>
            <a:r>
              <a:rPr lang="en-US" dirty="0" err="1">
                <a:solidFill>
                  <a:schemeClr val="accent1"/>
                </a:solidFill>
              </a:rPr>
              <a:t>yw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problemau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drygionus</a:t>
            </a:r>
            <a:r>
              <a:rPr lang="en-US" dirty="0">
                <a:solidFill>
                  <a:schemeClr val="accent1"/>
                </a:solidFill>
              </a:rPr>
              <a:t>?</a:t>
            </a:r>
          </a:p>
          <a:p>
            <a:r>
              <a:rPr lang="en-US" dirty="0" err="1">
                <a:solidFill>
                  <a:schemeClr val="accent1"/>
                </a:solidFill>
              </a:rPr>
              <a:t>Enghraifft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o'r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ddadl</a:t>
            </a:r>
            <a:r>
              <a:rPr lang="en-US" dirty="0">
                <a:solidFill>
                  <a:schemeClr val="accent1"/>
                </a:solidFill>
              </a:rPr>
              <a:t> am </a:t>
            </a:r>
            <a:r>
              <a:rPr lang="en-US" dirty="0" err="1">
                <a:solidFill>
                  <a:schemeClr val="accent1"/>
                </a:solidFill>
              </a:rPr>
              <a:t>broblem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drygionus</a:t>
            </a:r>
            <a:r>
              <a:rPr lang="en-US" dirty="0">
                <a:solidFill>
                  <a:schemeClr val="accent1"/>
                </a:solidFill>
              </a:rPr>
              <a:t> (</a:t>
            </a:r>
            <a:r>
              <a:rPr lang="en-US" dirty="0" err="1">
                <a:solidFill>
                  <a:schemeClr val="accent1"/>
                </a:solidFill>
              </a:rPr>
              <a:t>gordewdra</a:t>
            </a:r>
            <a:r>
              <a:rPr lang="en-US" dirty="0">
                <a:solidFill>
                  <a:schemeClr val="accent1"/>
                </a:solidFill>
              </a:rPr>
              <a:t>)</a:t>
            </a:r>
          </a:p>
          <a:p>
            <a:r>
              <a:rPr lang="en-US" dirty="0" err="1">
                <a:solidFill>
                  <a:schemeClr val="accent1"/>
                </a:solidFill>
              </a:rPr>
              <a:t>Persbectifau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byd-eang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mewn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addysg</a:t>
            </a:r>
            <a:r>
              <a:rPr lang="en-US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4AD8-881A-8119-2656-F5338FD546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137160" indent="-96012" defTabSz="342900">
              <a:spcAft>
                <a:spcPts val="450"/>
              </a:spcAft>
              <a:buFont typeface="Wingdings 3"/>
              <a:buChar char=""/>
              <a:defRPr/>
            </a:pPr>
            <a:r>
              <a:rPr lang="en-GB" i="1" dirty="0"/>
              <a:t>Module Introduction</a:t>
            </a:r>
          </a:p>
          <a:p>
            <a:pPr marL="137160" indent="-96012" defTabSz="342900">
              <a:spcAft>
                <a:spcPts val="450"/>
              </a:spcAft>
              <a:buFont typeface="Wingdings 3"/>
              <a:buChar char=""/>
              <a:defRPr/>
            </a:pPr>
            <a:r>
              <a:rPr lang="en-GB" i="1" dirty="0"/>
              <a:t>What are wicked problems?</a:t>
            </a:r>
          </a:p>
          <a:p>
            <a:pPr marL="137160" indent="-96012" defTabSz="342900">
              <a:spcAft>
                <a:spcPts val="450"/>
              </a:spcAft>
              <a:buFont typeface="Wingdings 3"/>
              <a:buChar char=""/>
              <a:defRPr/>
            </a:pPr>
            <a:r>
              <a:rPr lang="en-GB" i="1" dirty="0"/>
              <a:t>Example of the debate of a wicked problem (obesity)</a:t>
            </a:r>
            <a:endParaRPr lang="en-GB" sz="2800" i="1" dirty="0"/>
          </a:p>
          <a:p>
            <a:pPr marL="137160" indent="-96012" defTabSz="342900">
              <a:spcAft>
                <a:spcPts val="450"/>
              </a:spcAft>
              <a:buFont typeface="Wingdings 3"/>
              <a:buChar char=""/>
              <a:defRPr/>
            </a:pPr>
            <a:r>
              <a:rPr lang="en-GB" sz="2800" i="1" dirty="0"/>
              <a:t>Global perspectives in education?</a:t>
            </a:r>
          </a:p>
          <a:p>
            <a:pPr marL="41148" indent="0" defTabSz="342900">
              <a:spcAft>
                <a:spcPts val="450"/>
              </a:spcAft>
              <a:buNone/>
              <a:defRPr/>
            </a:pPr>
            <a:r>
              <a:rPr lang="en-GB" sz="2800" i="1" dirty="0"/>
              <a:t> </a:t>
            </a:r>
          </a:p>
          <a:p>
            <a:endParaRPr lang="en-US" dirty="0"/>
          </a:p>
        </p:txBody>
      </p:sp>
      <p:sp>
        <p:nvSpPr>
          <p:cNvPr id="5122" name="Rectangle 3"/>
          <p:cNvSpPr>
            <a:spLocks noChangeArrowheads="1"/>
          </p:cNvSpPr>
          <p:nvPr/>
        </p:nvSpPr>
        <p:spPr>
          <a:xfrm>
            <a:off x="4231211" y="2474186"/>
            <a:ext cx="3992103" cy="165192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1077" defTabSz="342900">
              <a:spcAft>
                <a:spcPts val="450"/>
              </a:spcAft>
              <a:defRPr/>
            </a:pPr>
            <a:endParaRPr lang="en-US" altLang="en-US" sz="1050">
              <a:ea typeface="ＭＳ Ｐゴシック" pitchFamily="34" charset="-128"/>
            </a:endParaRPr>
          </a:p>
          <a:p>
            <a:pPr marL="274320" indent="-192024">
              <a:spcAft>
                <a:spcPts val="450"/>
              </a:spcAft>
              <a:buFont typeface="Wingdings 3"/>
              <a:buChar char=""/>
              <a:defRPr/>
            </a:pPr>
            <a:endParaRPr lang="en-GB" altLang="en-US" sz="210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/>
          </p:cNvSpPr>
          <p:nvPr/>
        </p:nvSpPr>
        <p:spPr>
          <a:xfrm>
            <a:off x="5573987" y="2027986"/>
            <a:ext cx="2894297" cy="229627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37160" indent="-96012" defTabSz="342900">
              <a:spcAft>
                <a:spcPts val="450"/>
              </a:spcAft>
              <a:buFont typeface="Wingdings 3"/>
              <a:buChar char=""/>
              <a:defRPr/>
            </a:pPr>
            <a:endParaRPr lang="en-GB" sz="675" dirty="0"/>
          </a:p>
          <a:p>
            <a:pPr marL="41077" defTabSz="342900">
              <a:spcAft>
                <a:spcPts val="450"/>
              </a:spcAft>
              <a:defRPr/>
            </a:pPr>
            <a:endParaRPr lang="en-US" sz="675" i="1" dirty="0"/>
          </a:p>
          <a:p>
            <a:pPr marL="274320" indent="-192024">
              <a:spcAft>
                <a:spcPts val="450"/>
              </a:spcAft>
              <a:buFont typeface="Wingdings 3"/>
              <a:buChar char=""/>
              <a:defRPr/>
            </a:pPr>
            <a:endParaRPr lang="en-US" altLang="en-US" sz="1350" dirty="0">
              <a:ea typeface="ＭＳ Ｐゴシック" pitchFamily="34" charset="-128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7CDC01B1-969F-4EC0-A4BB-9836EEDB9A22}"/>
              </a:ext>
            </a:extLst>
          </p:cNvPr>
          <p:cNvSpPr txBox="1">
            <a:spLocks/>
          </p:cNvSpPr>
          <p:nvPr/>
        </p:nvSpPr>
        <p:spPr>
          <a:xfrm>
            <a:off x="2921194" y="2088657"/>
            <a:ext cx="2409654" cy="229627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7320" indent="-2286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45920" indent="-2286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74520" indent="-2286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03120" indent="-2286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-96012" defTabSz="342900">
              <a:spcBef>
                <a:spcPts val="675"/>
              </a:spcBef>
              <a:buFont typeface="Wingdings 3"/>
              <a:buChar char=""/>
              <a:defRPr/>
            </a:pPr>
            <a:endParaRPr lang="en-GB" sz="1500" i="1" dirty="0"/>
          </a:p>
          <a:p>
            <a:pPr marL="137160" indent="-96012" defTabSz="342900">
              <a:spcBef>
                <a:spcPts val="675"/>
              </a:spcBef>
              <a:buFont typeface="Wingdings 3"/>
              <a:buChar char=""/>
              <a:defRPr/>
            </a:pPr>
            <a:endParaRPr lang="en-GB" sz="1500" dirty="0"/>
          </a:p>
          <a:p>
            <a:pPr marL="41077" indent="0" defTabSz="342900">
              <a:spcBef>
                <a:spcPts val="675"/>
              </a:spcBef>
              <a:buNone/>
              <a:defRPr/>
            </a:pPr>
            <a:endParaRPr lang="en-US" sz="1500" i="1" dirty="0"/>
          </a:p>
          <a:p>
            <a:pPr indent="-192024">
              <a:buFont typeface="Wingdings 3"/>
              <a:buChar char=""/>
              <a:defRPr/>
            </a:pPr>
            <a:endParaRPr lang="en-US" altLang="en-US" sz="18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078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306" y="1522730"/>
            <a:ext cx="2620772" cy="3698240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Trosolwg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o’r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Modiwl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/ 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8931" y="735806"/>
            <a:ext cx="5541297" cy="2572545"/>
          </a:xfrm>
        </p:spPr>
        <p:txBody>
          <a:bodyPr vert="horz" lIns="68580" tIns="34290" rIns="68580" bIns="34290" rtlCol="0" anchor="b">
            <a:noAutofit/>
          </a:bodyPr>
          <a:lstStyle/>
          <a:p>
            <a:r>
              <a:rPr lang="en-US" sz="2000" dirty="0"/>
              <a:t>The primary aim of this module is to build a sense of belonging to a common humanity and help you to become a responsible and active global citizen. </a:t>
            </a:r>
          </a:p>
          <a:p>
            <a:r>
              <a:rPr lang="en-US" sz="2000" dirty="0"/>
              <a:t>The project-based nature of the learning aims to empower you to assume an active role to face and resolve global challenges and to become a proactive contributor to a more peaceful, tolerant, inclusive and secure world.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C60AB4-7169-4C8E-ADD8-7C03BB0A2DE4}"/>
              </a:ext>
            </a:extLst>
          </p:cNvPr>
          <p:cNvSpPr txBox="1"/>
          <p:nvPr/>
        </p:nvSpPr>
        <p:spPr>
          <a:xfrm>
            <a:off x="2878931" y="3549650"/>
            <a:ext cx="5541297" cy="1728471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/>
          <a:p>
            <a:pPr marL="257175"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accent1"/>
                </a:solidFill>
              </a:rPr>
              <a:t>Prif</a:t>
            </a:r>
            <a:r>
              <a:rPr lang="en-US" sz="2000" dirty="0">
                <a:solidFill>
                  <a:schemeClr val="accent1"/>
                </a:solidFill>
              </a:rPr>
              <a:t> nod y </a:t>
            </a:r>
            <a:r>
              <a:rPr lang="en-US" sz="2000" dirty="0" err="1">
                <a:solidFill>
                  <a:schemeClr val="accent1"/>
                </a:solidFill>
              </a:rPr>
              <a:t>modiwl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hwn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yw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adeiladu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ymdeimlad</a:t>
            </a:r>
            <a:r>
              <a:rPr lang="en-US" sz="2000" dirty="0">
                <a:solidFill>
                  <a:schemeClr val="accent1"/>
                </a:solidFill>
              </a:rPr>
              <a:t> o </a:t>
            </a:r>
            <a:r>
              <a:rPr lang="en-US" sz="2000" dirty="0" err="1">
                <a:solidFill>
                  <a:schemeClr val="accent1"/>
                </a:solidFill>
              </a:rPr>
              <a:t>berthyn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ddynoliaeth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gyffredin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a'ch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helpu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ddod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yn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ddinesydd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byd-eang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cyfrifol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gweithgar</a:t>
            </a:r>
            <a:r>
              <a:rPr lang="en-US" sz="2000" dirty="0">
                <a:solidFill>
                  <a:schemeClr val="accent1"/>
                </a:solidFill>
              </a:rPr>
              <a:t>. </a:t>
            </a:r>
          </a:p>
          <a:p>
            <a:pPr marL="257175" indent="-17145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1"/>
                </a:solidFill>
              </a:rPr>
              <a:t>Nod </a:t>
            </a:r>
            <a:r>
              <a:rPr lang="en-US" sz="2000" dirty="0" err="1">
                <a:solidFill>
                  <a:schemeClr val="accent1"/>
                </a:solidFill>
              </a:rPr>
              <a:t>natur</a:t>
            </a:r>
            <a:r>
              <a:rPr lang="en-US" sz="2000" dirty="0">
                <a:solidFill>
                  <a:schemeClr val="accent1"/>
                </a:solidFill>
              </a:rPr>
              <a:t> y </a:t>
            </a:r>
            <a:r>
              <a:rPr lang="en-US" sz="2000" dirty="0" err="1">
                <a:solidFill>
                  <a:schemeClr val="accent1"/>
                </a:solidFill>
              </a:rPr>
              <a:t>dysgu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sy'n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seiliedig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ar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brosiectau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yw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eich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grymuso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gymryd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rôl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weithredol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wynebu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datrys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heriau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byd-eang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dod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yn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gyfrannwr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rhagweithiol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fyd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mwy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heddychlon</a:t>
            </a:r>
            <a:r>
              <a:rPr lang="en-US" sz="2000" dirty="0">
                <a:solidFill>
                  <a:schemeClr val="accent1"/>
                </a:solidFill>
              </a:rPr>
              <a:t>, </a:t>
            </a:r>
            <a:r>
              <a:rPr lang="en-US" sz="2000" dirty="0" err="1">
                <a:solidFill>
                  <a:schemeClr val="accent1"/>
                </a:solidFill>
              </a:rPr>
              <a:t>goddefgar</a:t>
            </a:r>
            <a:r>
              <a:rPr lang="en-US" sz="2000" dirty="0">
                <a:solidFill>
                  <a:schemeClr val="accent1"/>
                </a:solidFill>
              </a:rPr>
              <a:t>, </a:t>
            </a:r>
            <a:r>
              <a:rPr lang="en-US" sz="2000" dirty="0" err="1">
                <a:solidFill>
                  <a:schemeClr val="accent1"/>
                </a:solidFill>
              </a:rPr>
              <a:t>cynhwysol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diogel</a:t>
            </a:r>
            <a:r>
              <a:rPr lang="en-US" sz="2000" dirty="0">
                <a:solidFill>
                  <a:schemeClr val="accent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51763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459231"/>
            <a:ext cx="2620772" cy="3698240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algn="r"/>
            <a:r>
              <a:rPr lang="en-US" sz="3300" b="1">
                <a:solidFill>
                  <a:schemeClr val="accent1"/>
                </a:solidFill>
              </a:rPr>
              <a:t>Amcanion y modiwl / Module aims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86101" y="542925"/>
            <a:ext cx="5334128" cy="2765426"/>
          </a:xfrm>
        </p:spPr>
        <p:txBody>
          <a:bodyPr vert="horz" lIns="68580" tIns="34290" rIns="68580" bIns="34290" rtlCol="0" anchor="b">
            <a:normAutofit/>
          </a:bodyPr>
          <a:lstStyle/>
          <a:p>
            <a:pPr indent="-171450" algn="l">
              <a:buFont typeface="Arial" panose="020B0604020202020204" pitchFamily="34" charset="0"/>
              <a:buChar char="•"/>
            </a:pPr>
            <a:r>
              <a:rPr lang="en-US" sz="2000" dirty="0"/>
              <a:t>To develop students’ awareness and appreciation of contemporary challenges relevant to the discipline facing individuals, </a:t>
            </a:r>
            <a:r>
              <a:rPr lang="en-US" sz="2000" dirty="0" err="1"/>
              <a:t>organisations</a:t>
            </a:r>
            <a:r>
              <a:rPr lang="en-US" sz="2000" dirty="0"/>
              <a:t>, communities and society, from a local, national and global perspective.</a:t>
            </a:r>
          </a:p>
          <a:p>
            <a:pPr indent="-171450" algn="l">
              <a:buFont typeface="Arial" panose="020B0604020202020204" pitchFamily="34" charset="0"/>
              <a:buChar char="•"/>
            </a:pPr>
            <a:r>
              <a:rPr lang="en-US" sz="2000" dirty="0"/>
              <a:t>To develop creative problem-solvers through the application of knowledge to real-world problems. </a:t>
            </a:r>
          </a:p>
          <a:p>
            <a:pPr indent="-17145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4332E150-0E47-4E1E-A595-C47484591760}"/>
              </a:ext>
            </a:extLst>
          </p:cNvPr>
          <p:cNvSpPr txBox="1">
            <a:spLocks/>
          </p:cNvSpPr>
          <p:nvPr/>
        </p:nvSpPr>
        <p:spPr>
          <a:xfrm>
            <a:off x="3000375" y="3250406"/>
            <a:ext cx="5419853" cy="270033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171450" algn="l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accent1"/>
                </a:solidFill>
              </a:rPr>
              <a:t>Datblygu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ymwybyddiaeth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gwerthfawrogiad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myfyrwyr</a:t>
            </a:r>
            <a:r>
              <a:rPr lang="en-US" sz="2000" dirty="0">
                <a:solidFill>
                  <a:schemeClr val="accent1"/>
                </a:solidFill>
              </a:rPr>
              <a:t> o </a:t>
            </a:r>
            <a:r>
              <a:rPr lang="en-US" sz="2000" dirty="0" err="1">
                <a:solidFill>
                  <a:schemeClr val="accent1"/>
                </a:solidFill>
              </a:rPr>
              <a:t>heriau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cyfoes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sy'n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berthnasol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i'r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ddisgyblaeth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sy'n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wynebu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unigolion</a:t>
            </a:r>
            <a:r>
              <a:rPr lang="en-US" sz="2000" dirty="0">
                <a:solidFill>
                  <a:schemeClr val="accent1"/>
                </a:solidFill>
              </a:rPr>
              <a:t>, </a:t>
            </a:r>
            <a:r>
              <a:rPr lang="en-US" sz="2000" dirty="0" err="1">
                <a:solidFill>
                  <a:schemeClr val="accent1"/>
                </a:solidFill>
              </a:rPr>
              <a:t>sefydliadau</a:t>
            </a:r>
            <a:r>
              <a:rPr lang="en-US" sz="2000" dirty="0">
                <a:solidFill>
                  <a:schemeClr val="accent1"/>
                </a:solidFill>
              </a:rPr>
              <a:t>, </a:t>
            </a:r>
            <a:r>
              <a:rPr lang="en-US" sz="2000" dirty="0" err="1">
                <a:solidFill>
                  <a:schemeClr val="accent1"/>
                </a:solidFill>
              </a:rPr>
              <a:t>cymunedau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chymdeithas</a:t>
            </a:r>
            <a:r>
              <a:rPr lang="en-US" sz="2000" dirty="0">
                <a:solidFill>
                  <a:schemeClr val="accent1"/>
                </a:solidFill>
              </a:rPr>
              <a:t>, o </a:t>
            </a:r>
            <a:r>
              <a:rPr lang="en-US" sz="2000" dirty="0" err="1">
                <a:solidFill>
                  <a:schemeClr val="accent1"/>
                </a:solidFill>
              </a:rPr>
              <a:t>safbwynt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lleol</a:t>
            </a:r>
            <a:r>
              <a:rPr lang="en-US" sz="2000" dirty="0">
                <a:solidFill>
                  <a:schemeClr val="accent1"/>
                </a:solidFill>
              </a:rPr>
              <a:t>, </a:t>
            </a:r>
            <a:r>
              <a:rPr lang="en-US" sz="2000" dirty="0" err="1">
                <a:solidFill>
                  <a:schemeClr val="accent1"/>
                </a:solidFill>
              </a:rPr>
              <a:t>cenedlaethol</a:t>
            </a:r>
            <a:r>
              <a:rPr lang="en-US" sz="2000" dirty="0">
                <a:solidFill>
                  <a:schemeClr val="accent1"/>
                </a:solidFill>
              </a:rPr>
              <a:t> a </a:t>
            </a:r>
            <a:r>
              <a:rPr lang="en-US" sz="2000" dirty="0" err="1">
                <a:solidFill>
                  <a:schemeClr val="accent1"/>
                </a:solidFill>
              </a:rPr>
              <a:t>byd-eang</a:t>
            </a:r>
            <a:r>
              <a:rPr lang="en-US" sz="2000" dirty="0">
                <a:solidFill>
                  <a:schemeClr val="accent1"/>
                </a:solidFill>
              </a:rPr>
              <a:t>.</a:t>
            </a:r>
          </a:p>
          <a:p>
            <a:pPr algn="l"/>
            <a:endParaRPr lang="en-US" sz="2000" dirty="0">
              <a:solidFill>
                <a:schemeClr val="accent1"/>
              </a:solidFill>
            </a:endParaRPr>
          </a:p>
          <a:p>
            <a:pPr indent="-171450" algn="l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accent1"/>
                </a:solidFill>
              </a:rPr>
              <a:t>Datblygu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datryswyr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problemau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creadigol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drwy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gymhwyso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gwybodaeth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i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broblemau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err="1">
                <a:solidFill>
                  <a:schemeClr val="accent1"/>
                </a:solidFill>
              </a:rPr>
              <a:t>byd</a:t>
            </a:r>
            <a:r>
              <a:rPr lang="en-US" sz="2000" dirty="0">
                <a:solidFill>
                  <a:schemeClr val="accent1"/>
                </a:solidFill>
              </a:rPr>
              <a:t> go </a:t>
            </a:r>
            <a:r>
              <a:rPr lang="en-US" sz="2000" dirty="0" err="1">
                <a:solidFill>
                  <a:schemeClr val="accent1"/>
                </a:solidFill>
              </a:rPr>
              <a:t>iawn</a:t>
            </a:r>
            <a:r>
              <a:rPr lang="en-US" sz="2000" dirty="0">
                <a:solidFill>
                  <a:schemeClr val="accent1"/>
                </a:solidFill>
              </a:rPr>
              <a:t>. </a:t>
            </a:r>
          </a:p>
          <a:p>
            <a:pPr indent="-17145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accent1"/>
              </a:solidFill>
            </a:endParaRPr>
          </a:p>
          <a:p>
            <a:pPr indent="-17145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527764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944" y="494139"/>
            <a:ext cx="7886700" cy="610646"/>
          </a:xfrm>
        </p:spPr>
        <p:txBody>
          <a:bodyPr vert="horz" lIns="68580" tIns="34290" rIns="68580" bIns="34290" rtlCol="0" anchor="ctr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Learning Outcomes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Deilliannau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Dysgu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endParaRPr lang="en-US" b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69179"/>
            <a:ext cx="3823335" cy="3367974"/>
          </a:xfrm>
        </p:spPr>
        <p:txBody>
          <a:bodyPr vert="horz" lIns="68580" tIns="34290" rIns="68580" bIns="34290" rtlCol="0">
            <a:normAutofit fontScale="92500" lnSpcReduction="20000"/>
          </a:bodyPr>
          <a:lstStyle/>
          <a:p>
            <a:pPr marL="0"/>
            <a:r>
              <a:rPr lang="en-US" sz="1950" b="1" dirty="0"/>
              <a:t>Upon the successful completion of this module, the student should be able to:</a:t>
            </a:r>
            <a:endParaRPr lang="en-US" sz="1950" dirty="0"/>
          </a:p>
          <a:p>
            <a:pPr lvl="0"/>
            <a:r>
              <a:rPr lang="en-US" sz="1950" dirty="0"/>
              <a:t>Identify and evaluate historical and contemporary issues and their impact on today's global society.  </a:t>
            </a:r>
            <a:endParaRPr lang="en-US" sz="1950" b="1" dirty="0"/>
          </a:p>
          <a:p>
            <a:pPr lvl="0"/>
            <a:r>
              <a:rPr lang="en-US" sz="1950" dirty="0"/>
              <a:t>Apply appropriate collaborative working practices to manage conflict and support effective decision making.</a:t>
            </a:r>
            <a:endParaRPr lang="en-US" sz="1950" b="1" dirty="0"/>
          </a:p>
          <a:p>
            <a:pPr lvl="0"/>
            <a:r>
              <a:rPr lang="en-US" sz="1950" dirty="0"/>
              <a:t>Implement Design Thinking techniques to investigate problems in order to generate and evaluate solutions.</a:t>
            </a:r>
            <a:endParaRPr lang="en-US" sz="1950" b="1" dirty="0"/>
          </a:p>
          <a:p>
            <a:endParaRPr lang="en-US" sz="165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19D886-EE20-4F28-8154-2394F7F047EA}"/>
              </a:ext>
            </a:extLst>
          </p:cNvPr>
          <p:cNvSpPr txBox="1">
            <a:spLocks/>
          </p:cNvSpPr>
          <p:nvPr/>
        </p:nvSpPr>
        <p:spPr>
          <a:xfrm>
            <a:off x="4692015" y="1969179"/>
            <a:ext cx="3823335" cy="336797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800" b="1" dirty="0" err="1">
                <a:solidFill>
                  <a:schemeClr val="accent1"/>
                </a:solidFill>
              </a:rPr>
              <a:t>Ar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ôl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cwblhau'r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modiwl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hwn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yn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llwyddiannus</a:t>
            </a:r>
            <a:r>
              <a:rPr lang="en-US" sz="1800" b="1" dirty="0">
                <a:solidFill>
                  <a:schemeClr val="accent1"/>
                </a:solidFill>
              </a:rPr>
              <a:t>, </a:t>
            </a:r>
            <a:r>
              <a:rPr lang="en-US" sz="1800" b="1" dirty="0" err="1">
                <a:solidFill>
                  <a:schemeClr val="accent1"/>
                </a:solidFill>
              </a:rPr>
              <a:t>dylai'r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myfyriwr</a:t>
            </a:r>
            <a:r>
              <a:rPr lang="en-US" sz="1800" b="1" dirty="0">
                <a:solidFill>
                  <a:schemeClr val="accent1"/>
                </a:solidFill>
              </a:rPr>
              <a:t> </a:t>
            </a:r>
            <a:r>
              <a:rPr lang="en-US" sz="1800" b="1" dirty="0" err="1">
                <a:solidFill>
                  <a:schemeClr val="accent1"/>
                </a:solidFill>
              </a:rPr>
              <a:t>allu</a:t>
            </a:r>
            <a:r>
              <a:rPr lang="en-US" sz="1800" b="1" dirty="0">
                <a:solidFill>
                  <a:schemeClr val="accent1"/>
                </a:solidFill>
              </a:rPr>
              <a:t>:</a:t>
            </a:r>
          </a:p>
          <a:p>
            <a:pPr marL="0"/>
            <a:r>
              <a:rPr lang="en-US" sz="1800" dirty="0">
                <a:solidFill>
                  <a:schemeClr val="accent1"/>
                </a:solidFill>
              </a:rPr>
              <a:t>Nodi a </a:t>
            </a:r>
            <a:r>
              <a:rPr lang="en-US" sz="1800" dirty="0" err="1">
                <a:solidFill>
                  <a:schemeClr val="accent1"/>
                </a:solidFill>
              </a:rPr>
              <a:t>gwerthuso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materion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hanesyddol</a:t>
            </a:r>
            <a:r>
              <a:rPr lang="en-US" sz="1800" dirty="0">
                <a:solidFill>
                  <a:schemeClr val="accent1"/>
                </a:solidFill>
              </a:rPr>
              <a:t> a </a:t>
            </a:r>
            <a:r>
              <a:rPr lang="en-US" sz="1800" dirty="0" err="1">
                <a:solidFill>
                  <a:schemeClr val="accent1"/>
                </a:solidFill>
              </a:rPr>
              <a:t>chyfoes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a'u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heffaith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ar</a:t>
            </a:r>
            <a:r>
              <a:rPr lang="en-US" sz="1800" dirty="0">
                <a:solidFill>
                  <a:schemeClr val="accent1"/>
                </a:solidFill>
              </a:rPr>
              <a:t> y </a:t>
            </a:r>
            <a:r>
              <a:rPr lang="en-US" sz="1800" dirty="0" err="1">
                <a:solidFill>
                  <a:schemeClr val="accent1"/>
                </a:solidFill>
              </a:rPr>
              <a:t>gymdeithas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fyd-eang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heddiw</a:t>
            </a:r>
            <a:r>
              <a:rPr lang="en-US" sz="1800" dirty="0">
                <a:solidFill>
                  <a:schemeClr val="accent1"/>
                </a:solidFill>
              </a:rPr>
              <a:t>.  </a:t>
            </a:r>
          </a:p>
          <a:p>
            <a:pPr marL="0"/>
            <a:r>
              <a:rPr lang="en-US" sz="1800" dirty="0" err="1">
                <a:solidFill>
                  <a:schemeClr val="accent1"/>
                </a:solidFill>
              </a:rPr>
              <a:t>Defnyddio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arferion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cydweithio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priodol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i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reoli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gwrthdaro</a:t>
            </a:r>
            <a:r>
              <a:rPr lang="en-US" sz="1800" dirty="0">
                <a:solidFill>
                  <a:schemeClr val="accent1"/>
                </a:solidFill>
              </a:rPr>
              <a:t> a </a:t>
            </a:r>
            <a:r>
              <a:rPr lang="en-US" sz="1800" dirty="0" err="1">
                <a:solidFill>
                  <a:schemeClr val="accent1"/>
                </a:solidFill>
              </a:rPr>
              <a:t>chefnogi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penderfyniadau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effeithiol</a:t>
            </a:r>
            <a:r>
              <a:rPr lang="en-US" sz="1800" dirty="0">
                <a:solidFill>
                  <a:schemeClr val="accent1"/>
                </a:solidFill>
              </a:rPr>
              <a:t>.</a:t>
            </a:r>
          </a:p>
          <a:p>
            <a:pPr marL="0"/>
            <a:r>
              <a:rPr lang="en-US" sz="1800" dirty="0" err="1">
                <a:solidFill>
                  <a:schemeClr val="accent1"/>
                </a:solidFill>
              </a:rPr>
              <a:t>Gweithredu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technegau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Meddwl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dylunio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i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ymchwilio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i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broblemau</a:t>
            </a:r>
            <a:r>
              <a:rPr lang="en-US" sz="1800" dirty="0">
                <a:solidFill>
                  <a:schemeClr val="accent1"/>
                </a:solidFill>
              </a:rPr>
              <a:t> er </a:t>
            </a:r>
            <a:r>
              <a:rPr lang="en-US" sz="1800" dirty="0" err="1">
                <a:solidFill>
                  <a:schemeClr val="accent1"/>
                </a:solidFill>
              </a:rPr>
              <a:t>mwyn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cynhyrchu</a:t>
            </a:r>
            <a:r>
              <a:rPr lang="en-US" sz="1800" dirty="0">
                <a:solidFill>
                  <a:schemeClr val="accent1"/>
                </a:solidFill>
              </a:rPr>
              <a:t> a </a:t>
            </a:r>
            <a:r>
              <a:rPr lang="en-US" sz="1800" dirty="0" err="1">
                <a:solidFill>
                  <a:schemeClr val="accent1"/>
                </a:solidFill>
              </a:rPr>
              <a:t>gwerthuso</a:t>
            </a:r>
            <a:r>
              <a:rPr lang="en-US" sz="1800" dirty="0">
                <a:solidFill>
                  <a:schemeClr val="accent1"/>
                </a:solidFill>
              </a:rPr>
              <a:t> </a:t>
            </a:r>
            <a:r>
              <a:rPr lang="en-US" sz="1800" dirty="0" err="1">
                <a:solidFill>
                  <a:schemeClr val="accent1"/>
                </a:solidFill>
              </a:rPr>
              <a:t>atebion</a:t>
            </a:r>
            <a:r>
              <a:rPr lang="en-US" sz="1800" dirty="0">
                <a:solidFill>
                  <a:schemeClr val="accent1"/>
                </a:solidFill>
              </a:rPr>
              <a:t>.</a:t>
            </a:r>
          </a:p>
          <a:p>
            <a:pPr marL="0"/>
            <a:endParaRPr lang="en-US" sz="1800" b="1" dirty="0">
              <a:solidFill>
                <a:schemeClr val="accent1"/>
              </a:solidFill>
            </a:endParaRPr>
          </a:p>
          <a:p>
            <a:endParaRPr lang="en-US" sz="1650" dirty="0"/>
          </a:p>
        </p:txBody>
      </p:sp>
    </p:spTree>
    <p:extLst>
      <p:ext uri="{BB962C8B-B14F-4D97-AF65-F5344CB8AC3E}">
        <p14:creationId xmlns:p14="http://schemas.microsoft.com/office/powerpoint/2010/main" val="2724642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0 Principles of Wicked Problems – Global Enlightening Enterprise Inc.">
            <a:extLst>
              <a:ext uri="{FF2B5EF4-FFF2-40B4-BE49-F238E27FC236}">
                <a16:creationId xmlns:a16="http://schemas.microsoft.com/office/drawing/2014/main" id="{64BB84C5-4F3B-932B-F2D2-347F2EAF48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" b="12986"/>
          <a:stretch/>
        </p:blipFill>
        <p:spPr bwMode="auto">
          <a:xfrm>
            <a:off x="-1" y="857257"/>
            <a:ext cx="9144001" cy="514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CD986-48D6-F276-A90E-92EE739DC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110927"/>
            <a:ext cx="3116869" cy="3054033"/>
          </a:xfrm>
        </p:spPr>
        <p:txBody>
          <a:bodyPr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2A6B0-163E-F70D-00EA-720878AFF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913" y="2110927"/>
            <a:ext cx="4625436" cy="3054033"/>
          </a:xfrm>
        </p:spPr>
        <p:txBody>
          <a:bodyPr>
            <a:normAutofit/>
          </a:bodyPr>
          <a:lstStyle/>
          <a:p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995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to Save Our Planet">
            <a:hlinkClick r:id="" action="ppaction://media"/>
            <a:extLst>
              <a:ext uri="{FF2B5EF4-FFF2-40B4-BE49-F238E27FC236}">
                <a16:creationId xmlns:a16="http://schemas.microsoft.com/office/drawing/2014/main" id="{D0EA39E0-A193-5F45-55FD-FF1DC1F53CC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27133" y="1200150"/>
            <a:ext cx="7889735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781888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Is inequality inevitable?">
            <a:hlinkClick r:id="" action="ppaction://media"/>
            <a:extLst>
              <a:ext uri="{FF2B5EF4-FFF2-40B4-BE49-F238E27FC236}">
                <a16:creationId xmlns:a16="http://schemas.microsoft.com/office/drawing/2014/main" id="{632CA164-C73A-AEBD-28EE-9B8DA7CB543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74391" y="1339851"/>
            <a:ext cx="7395219" cy="417829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8780426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Luddites |  Then &amp; Now">
            <a:hlinkClick r:id="" action="ppaction://media"/>
            <a:extLst>
              <a:ext uri="{FF2B5EF4-FFF2-40B4-BE49-F238E27FC236}">
                <a16:creationId xmlns:a16="http://schemas.microsoft.com/office/drawing/2014/main" id="{70263DF4-36E6-8E15-7BE3-EE0A0AAC19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74390" y="1339850"/>
            <a:ext cx="7395220" cy="417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861282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BFDC4-C0AE-1318-0468-DCD6F12CD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 we need to reach these aims?</a:t>
            </a:r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arnom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gyrraedd</a:t>
            </a:r>
            <a:r>
              <a:rPr lang="en-GB" dirty="0"/>
              <a:t> y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  <a:endParaRPr lang="en-US" dirty="0"/>
          </a:p>
        </p:txBody>
      </p:sp>
      <p:pic>
        <p:nvPicPr>
          <p:cNvPr id="4" name="Online Media 3" title="What do global citizens need?">
            <a:hlinkClick r:id="" action="ppaction://media"/>
            <a:extLst>
              <a:ext uri="{FF2B5EF4-FFF2-40B4-BE49-F238E27FC236}">
                <a16:creationId xmlns:a16="http://schemas.microsoft.com/office/drawing/2014/main" id="{C123D4A6-698F-FB9E-81AC-098504325FE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84735" y="2226469"/>
            <a:ext cx="5775722" cy="326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39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ED339-063A-C799-D8C2-C7CDF299D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577" y="435483"/>
            <a:ext cx="4688333" cy="1337310"/>
          </a:xfrm>
        </p:spPr>
        <p:txBody>
          <a:bodyPr anchor="b">
            <a:normAutofit/>
          </a:bodyPr>
          <a:lstStyle/>
          <a:p>
            <a:r>
              <a:rPr lang="en-GB" sz="2250" dirty="0"/>
              <a:t>Wicked problems</a:t>
            </a:r>
            <a:br>
              <a:rPr lang="en-GB" sz="2250" dirty="0"/>
            </a:br>
            <a:br>
              <a:rPr lang="en-GB" sz="2250" dirty="0"/>
            </a:br>
            <a:br>
              <a:rPr lang="en-GB" sz="2250" dirty="0"/>
            </a:br>
            <a:r>
              <a:rPr lang="en-GB" sz="2250" dirty="0"/>
              <a:t>quote: Walls, 2018</a:t>
            </a:r>
            <a:endParaRPr lang="en-US" sz="2250" dirty="0"/>
          </a:p>
        </p:txBody>
      </p:sp>
      <p:pic>
        <p:nvPicPr>
          <p:cNvPr id="1026" name="Picture 2" descr="A Wicked Problem: Solutions from Cohort 2020 - Clinical Scholars">
            <a:extLst>
              <a:ext uri="{FF2B5EF4-FFF2-40B4-BE49-F238E27FC236}">
                <a16:creationId xmlns:a16="http://schemas.microsoft.com/office/drawing/2014/main" id="{C4C4E9CC-C20C-5E5C-82BA-C9094FA49E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30" r="17567"/>
          <a:stretch/>
        </p:blipFill>
        <p:spPr bwMode="auto">
          <a:xfrm>
            <a:off x="1" y="857257"/>
            <a:ext cx="3493008" cy="5143493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73E7D87-FED0-10DB-1BB7-CC0F0C0F06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035187"/>
              </p:ext>
            </p:extLst>
          </p:nvPr>
        </p:nvGraphicFramePr>
        <p:xfrm>
          <a:off x="3643313" y="1893094"/>
          <a:ext cx="5093493" cy="3929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8224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87DB0-0DC3-D6FF-9278-418B19C30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396" y="4206506"/>
            <a:ext cx="3589604" cy="1247996"/>
          </a:xfrm>
        </p:spPr>
        <p:txBody>
          <a:bodyPr vert="horz" lIns="68580" tIns="34290" rIns="68580" bIns="34290" rtlCol="0" anchor="t">
            <a:normAutofit/>
          </a:bodyPr>
          <a:lstStyle/>
          <a:p>
            <a:pPr algn="ctr"/>
            <a:r>
              <a:rPr lang="en-US" sz="2400" dirty="0">
                <a:solidFill>
                  <a:srgbClr val="0070C0"/>
                </a:solidFill>
              </a:rPr>
              <a:t>Are you a global citizen?</a:t>
            </a:r>
            <a:br>
              <a:rPr lang="en-US" sz="2400" dirty="0">
                <a:solidFill>
                  <a:srgbClr val="0070C0"/>
                </a:solidFill>
              </a:rPr>
            </a:br>
            <a:r>
              <a:rPr lang="en-US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Ydych</a:t>
            </a: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chi'n</a:t>
            </a: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ddinesydd</a:t>
            </a: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byd-eang</a:t>
            </a: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</a:p>
        </p:txBody>
      </p:sp>
      <p:pic>
        <p:nvPicPr>
          <p:cNvPr id="4" name="Online Media 3" title="Learning to live together in peace through Global Citizenship Education">
            <a:hlinkClick r:id="" action="ppaction://media"/>
            <a:extLst>
              <a:ext uri="{FF2B5EF4-FFF2-40B4-BE49-F238E27FC236}">
                <a16:creationId xmlns:a16="http://schemas.microsoft.com/office/drawing/2014/main" id="{72099DD4-ED85-E556-999E-9D0AAA373B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90157" y="1943037"/>
            <a:ext cx="3581843" cy="202374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72509A-ED33-8177-5ECB-5847713C9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0111" y="1471281"/>
            <a:ext cx="2348466" cy="3983222"/>
          </a:xfrm>
        </p:spPr>
        <p:txBody>
          <a:bodyPr anchor="ctr">
            <a:normAutofit/>
          </a:bodyPr>
          <a:lstStyle/>
          <a:p>
            <a:r>
              <a:rPr lang="en-GB" sz="2700" dirty="0" err="1">
                <a:solidFill>
                  <a:srgbClr val="595959"/>
                </a:solidFill>
              </a:rPr>
              <a:t>Pwy</a:t>
            </a:r>
            <a:r>
              <a:rPr lang="en-GB" sz="2700" dirty="0">
                <a:solidFill>
                  <a:srgbClr val="595959"/>
                </a:solidFill>
              </a:rPr>
              <a:t> all </a:t>
            </a:r>
            <a:r>
              <a:rPr lang="en-GB" sz="2700" dirty="0" err="1">
                <a:solidFill>
                  <a:srgbClr val="595959"/>
                </a:solidFill>
              </a:rPr>
              <a:t>ddatrys</a:t>
            </a:r>
            <a:r>
              <a:rPr lang="en-GB" sz="2700" dirty="0">
                <a:solidFill>
                  <a:srgbClr val="595959"/>
                </a:solidFill>
              </a:rPr>
              <a:t> y </a:t>
            </a:r>
            <a:r>
              <a:rPr lang="en-GB" sz="2700" dirty="0" err="1">
                <a:solidFill>
                  <a:srgbClr val="595959"/>
                </a:solidFill>
              </a:rPr>
              <a:t>problemau</a:t>
            </a:r>
            <a:r>
              <a:rPr lang="en-GB" sz="2700" dirty="0">
                <a:solidFill>
                  <a:srgbClr val="595959"/>
                </a:solidFill>
              </a:rPr>
              <a:t> </a:t>
            </a:r>
            <a:r>
              <a:rPr lang="en-GB" sz="2700" dirty="0" err="1">
                <a:solidFill>
                  <a:srgbClr val="595959"/>
                </a:solidFill>
              </a:rPr>
              <a:t>drygionus</a:t>
            </a:r>
            <a:r>
              <a:rPr lang="en-GB" sz="2700" dirty="0">
                <a:solidFill>
                  <a:srgbClr val="595959"/>
                </a:solidFill>
              </a:rPr>
              <a:t>?</a:t>
            </a:r>
          </a:p>
          <a:p>
            <a:r>
              <a:rPr lang="en-GB" sz="2700" dirty="0">
                <a:solidFill>
                  <a:srgbClr val="0070C0"/>
                </a:solidFill>
              </a:rPr>
              <a:t>Who can solve the wicked problems?</a:t>
            </a:r>
            <a:endParaRPr lang="en-US" sz="27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64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06E4E4-8F9A-0F0A-AE4A-AC6B524BB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373" y="302180"/>
            <a:ext cx="3574748" cy="1090538"/>
          </a:xfrm>
        </p:spPr>
        <p:txBody>
          <a:bodyPr>
            <a:normAutofit/>
          </a:bodyPr>
          <a:lstStyle/>
          <a:p>
            <a:r>
              <a:rPr lang="en-GB" sz="2700" b="1" dirty="0" err="1">
                <a:solidFill>
                  <a:schemeClr val="tx2"/>
                </a:solidFill>
              </a:rPr>
              <a:t>Enghraifft</a:t>
            </a:r>
            <a:r>
              <a:rPr lang="en-GB" sz="2700" b="1" dirty="0">
                <a:solidFill>
                  <a:schemeClr val="tx2"/>
                </a:solidFill>
              </a:rPr>
              <a:t>: </a:t>
            </a:r>
            <a:r>
              <a:rPr lang="en-GB" sz="2700" b="1" dirty="0" err="1">
                <a:solidFill>
                  <a:schemeClr val="tx2"/>
                </a:solidFill>
              </a:rPr>
              <a:t>Gordewdra</a:t>
            </a:r>
            <a:br>
              <a:rPr lang="en-GB" sz="2700" b="1" dirty="0">
                <a:solidFill>
                  <a:schemeClr val="tx2"/>
                </a:solidFill>
              </a:rPr>
            </a:br>
            <a:r>
              <a:rPr lang="en-GB" sz="2700" b="1" dirty="0">
                <a:solidFill>
                  <a:schemeClr val="accent1"/>
                </a:solidFill>
              </a:rPr>
              <a:t>Example: Obesity</a:t>
            </a:r>
            <a:endParaRPr lang="en-US" sz="2700" b="1" dirty="0">
              <a:solidFill>
                <a:schemeClr val="accent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8D7EE7-5128-BAFB-FD37-B6E1BC12C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1328738"/>
            <a:ext cx="6133052" cy="4329112"/>
          </a:xfrm>
        </p:spPr>
        <p:txBody>
          <a:bodyPr anchor="t">
            <a:noAutofit/>
          </a:bodyPr>
          <a:lstStyle/>
          <a:p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Nid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oes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unrhyw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wlad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hyd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yn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hyn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wedi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gwrthdroi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ei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epidemig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gordewdra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, er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gwaethaf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cryn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dipyn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o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sylw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a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roddwyd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i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bwysigrwydd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y mater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hwn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, a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sylfaen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dystiolaeth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gynyddol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o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effeithiolrwydd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amrywiol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 </a:t>
            </a:r>
            <a:r>
              <a:rPr lang="en-US" sz="1800" dirty="0" err="1">
                <a:solidFill>
                  <a:schemeClr val="tx2"/>
                </a:solidFill>
                <a:latin typeface="Georgia" panose="02040502050405020303" pitchFamily="18" charset="0"/>
              </a:rPr>
              <a:t>atebion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.</a:t>
            </a:r>
          </a:p>
          <a:p>
            <a:r>
              <a:rPr lang="en-US" sz="1800" dirty="0">
                <a:solidFill>
                  <a:schemeClr val="accent1"/>
                </a:solidFill>
                <a:latin typeface="Georgia" panose="02040502050405020303" pitchFamily="18" charset="0"/>
              </a:rPr>
              <a:t>No country to date has reversed its obesity epidemic, despite a considerable amount of attention devoted to the importance of this issue, and a growing evidence base of the effectiveness of various solutions. </a:t>
            </a:r>
          </a:p>
          <a:p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To a significant extent, this is due to the </a:t>
            </a:r>
            <a:r>
              <a:rPr lang="en-US" sz="1800" b="1" dirty="0">
                <a:solidFill>
                  <a:schemeClr val="tx2"/>
                </a:solidFill>
                <a:latin typeface="Georgia" panose="02040502050405020303" pitchFamily="18" charset="0"/>
              </a:rPr>
              <a:t>ideological debates 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surrounding the issue, often driven by </a:t>
            </a:r>
            <a:r>
              <a:rPr lang="en-US" sz="1800" b="1" dirty="0">
                <a:solidFill>
                  <a:schemeClr val="tx2"/>
                </a:solidFill>
                <a:latin typeface="Georgia" panose="02040502050405020303" pitchFamily="18" charset="0"/>
              </a:rPr>
              <a:t>industry actors </a:t>
            </a:r>
            <a:r>
              <a:rPr lang="en-US" sz="1800" dirty="0">
                <a:solidFill>
                  <a:schemeClr val="tx2"/>
                </a:solidFill>
                <a:latin typeface="Georgia" panose="02040502050405020303" pitchFamily="18" charset="0"/>
              </a:rPr>
              <a:t>and their well-funded lobbies defending vested economic interests and deliberately exploiting the complex or wicked nature of the problem, and thereby creating further uncertainty about causes and consequences (Walls, 2018). </a:t>
            </a:r>
          </a:p>
        </p:txBody>
      </p:sp>
      <p:pic>
        <p:nvPicPr>
          <p:cNvPr id="10" name="Graphic 9" descr="Burger and Drink">
            <a:extLst>
              <a:ext uri="{FF2B5EF4-FFF2-40B4-BE49-F238E27FC236}">
                <a16:creationId xmlns:a16="http://schemas.microsoft.com/office/drawing/2014/main" id="{8112852E-600F-E6C2-D338-A8E1970986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7202" y="3037900"/>
            <a:ext cx="2290766" cy="2290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559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DDE62-4608-C0CE-4A27-416DA74EB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Complex debates on obesity</a:t>
            </a:r>
            <a:endParaRPr lang="en-US" dirty="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65607E84-4BCE-909E-A65D-FDF4B407EA1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226469"/>
          <a:ext cx="788670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4447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4">
            <a:extLst>
              <a:ext uri="{FF2B5EF4-FFF2-40B4-BE49-F238E27FC236}">
                <a16:creationId xmlns:a16="http://schemas.microsoft.com/office/drawing/2014/main" id="{A1514983-5A8D-41B0-8C91-2E30C065DC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8698" y="1118899"/>
            <a:ext cx="7533017" cy="65829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rtlCol="0" anchor="ctr">
            <a:norm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ADCDF / ESDGC</a:t>
            </a:r>
          </a:p>
        </p:txBody>
      </p:sp>
      <p:pic>
        <p:nvPicPr>
          <p:cNvPr id="3" name="Picture 2" descr="View of Planet Earth">
            <a:extLst>
              <a:ext uri="{FF2B5EF4-FFF2-40B4-BE49-F238E27FC236}">
                <a16:creationId xmlns:a16="http://schemas.microsoft.com/office/drawing/2014/main" id="{47263419-AF82-F66E-39D1-561A419C1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85444"/>
            <a:ext cx="9144000" cy="5087112"/>
          </a:xfrm>
          <a:prstGeom prst="rect">
            <a:avLst/>
          </a:prstGeom>
        </p:spPr>
      </p:pic>
      <p:sp>
        <p:nvSpPr>
          <p:cNvPr id="31745" name="Content Placeholder 2">
            <a:extLst>
              <a:ext uri="{FF2B5EF4-FFF2-40B4-BE49-F238E27FC236}">
                <a16:creationId xmlns:a16="http://schemas.microsoft.com/office/drawing/2014/main" id="{4EF228BA-8FA2-4018-A338-E2A13D475640}"/>
              </a:ext>
            </a:extLst>
          </p:cNvPr>
          <p:cNvSpPr>
            <a:spLocks noChangeArrowheads="1"/>
          </p:cNvSpPr>
          <p:nvPr/>
        </p:nvSpPr>
        <p:spPr>
          <a:xfrm>
            <a:off x="4928375" y="1627944"/>
            <a:ext cx="3579089" cy="311561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What is Education for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Sustainable Development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and Global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Citizenship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?</a:t>
            </a:r>
          </a:p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Discuss and create a statement which reflects your initial beliefs about ESDGC.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7E5A39-6463-43CA-AA1E-F51BB4E46ACC}"/>
              </a:ext>
            </a:extLst>
          </p:cNvPr>
          <p:cNvSpPr txBox="1"/>
          <p:nvPr/>
        </p:nvSpPr>
        <p:spPr>
          <a:xfrm>
            <a:off x="415821" y="942144"/>
            <a:ext cx="4020447" cy="45935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Beth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yw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Addysg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ar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gyfer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Datblygu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Cynaliadwy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 </a:t>
            </a:r>
            <a:r>
              <a:rPr kumimoji="0" lang="en-GB" alt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Dinasyddiaeth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Fyd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-Eang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?</a:t>
            </a:r>
          </a:p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</a:p>
          <a:p>
            <a:pPr marL="0" marR="0" lvl="0" indent="0" algn="l" defTabSz="65151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Trafodwch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ac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ysgrifenwch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ddatganiad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sy’n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adlewyrchu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eich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syniadau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cyntaf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am ADCDF. 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96A24BD8-D0DA-464E-B0BD-8C2D429945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7968" y="323850"/>
            <a:ext cx="8278813" cy="990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Diffiniadau</a:t>
            </a:r>
            <a:r>
              <a:rPr lang="en-GB" altLang="en-US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eraill</a:t>
            </a:r>
            <a:r>
              <a:rPr lang="en-GB" altLang="en-US" dirty="0">
                <a:ea typeface="ＭＳ Ｐゴシック" panose="020B0600070205080204" pitchFamily="34" charset="-128"/>
                <a:cs typeface="Arial" panose="020B0604020202020204" pitchFamily="34" charset="0"/>
              </a:rPr>
              <a:t>…/</a:t>
            </a:r>
            <a:r>
              <a:rPr lang="en-GB" altLang="en-US" dirty="0">
                <a:solidFill>
                  <a:schemeClr val="accent1"/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Other definitions……</a:t>
            </a:r>
          </a:p>
        </p:txBody>
      </p:sp>
      <p:sp>
        <p:nvSpPr>
          <p:cNvPr id="36866" name="Rectangle 3">
            <a:extLst>
              <a:ext uri="{FF2B5EF4-FFF2-40B4-BE49-F238E27FC236}">
                <a16:creationId xmlns:a16="http://schemas.microsoft.com/office/drawing/2014/main" id="{867A6054-3E7C-4854-A5B5-2D6C9DF349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0100" y="1557338"/>
            <a:ext cx="7179469" cy="3754347"/>
          </a:xfrm>
          <a:solidFill>
            <a:srgbClr val="CCFF99"/>
          </a:solidFill>
        </p:spPr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1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‘</a:t>
            </a:r>
            <a:r>
              <a:rPr lang="en-GB" altLang="en-US" sz="3200" b="1" dirty="0">
                <a:ea typeface="ＭＳ Ｐゴシック" panose="020B0600070205080204" pitchFamily="34" charset="-128"/>
                <a:cs typeface="Arial" panose="020B0604020202020204" pitchFamily="34" charset="0"/>
              </a:rPr>
              <a:t>Global citizenship </a:t>
            </a:r>
            <a:r>
              <a:rPr lang="en-GB" altLang="en-US" sz="3200" dirty="0">
                <a:ea typeface="ＭＳ Ｐゴシック" panose="020B0600070205080204" pitchFamily="34" charset="-128"/>
                <a:cs typeface="Arial" panose="020B0604020202020204" pitchFamily="34" charset="0"/>
              </a:rPr>
              <a:t>is about understanding the </a:t>
            </a:r>
            <a:r>
              <a:rPr lang="en-GB" altLang="en-US" sz="3200" b="1" dirty="0">
                <a:ea typeface="ＭＳ Ｐゴシック" panose="020B0600070205080204" pitchFamily="34" charset="-128"/>
                <a:cs typeface="Arial" panose="020B0604020202020204" pitchFamily="34" charset="0"/>
              </a:rPr>
              <a:t>need to tackle injustice and equality</a:t>
            </a:r>
            <a:r>
              <a:rPr lang="en-GB" altLang="en-US" sz="3200" dirty="0">
                <a:ea typeface="ＭＳ Ｐゴシック" panose="020B0600070205080204" pitchFamily="34" charset="-128"/>
                <a:cs typeface="Arial" panose="020B0604020202020204" pitchFamily="34" charset="0"/>
              </a:rPr>
              <a:t>, and having the desire and ability to work </a:t>
            </a:r>
            <a:r>
              <a:rPr lang="en-GB" altLang="en-US" sz="3200" b="1" dirty="0">
                <a:ea typeface="ＭＳ Ｐゴシック" panose="020B0600070205080204" pitchFamily="34" charset="-128"/>
                <a:cs typeface="Arial" panose="020B0604020202020204" pitchFamily="34" charset="0"/>
              </a:rPr>
              <a:t>actively </a:t>
            </a:r>
            <a:r>
              <a:rPr lang="en-GB" altLang="en-US" sz="3200" dirty="0">
                <a:ea typeface="ＭＳ Ｐゴシック" panose="020B0600070205080204" pitchFamily="34" charset="-128"/>
                <a:cs typeface="Arial" panose="020B0604020202020204" pitchFamily="34" charset="0"/>
              </a:rPr>
              <a:t>to do so.  Global citizenship is a way of </a:t>
            </a:r>
            <a:r>
              <a:rPr lang="en-GB" altLang="en-US" sz="3200" b="1" dirty="0">
                <a:ea typeface="ＭＳ Ｐゴシック" panose="020B0600070205080204" pitchFamily="34" charset="-128"/>
                <a:cs typeface="Arial" panose="020B0604020202020204" pitchFamily="34" charset="0"/>
              </a:rPr>
              <a:t>thinking and behaving</a:t>
            </a:r>
            <a:r>
              <a:rPr lang="en-GB" altLang="en-US" sz="3200" dirty="0">
                <a:ea typeface="ＭＳ Ｐゴシック" panose="020B0600070205080204" pitchFamily="34" charset="-128"/>
                <a:cs typeface="Arial" panose="020B0604020202020204" pitchFamily="34" charset="0"/>
              </a:rPr>
              <a:t>.  It is an outlook on life, </a:t>
            </a:r>
            <a:r>
              <a:rPr lang="en-GB" altLang="en-US" sz="3200" b="1" dirty="0">
                <a:ea typeface="ＭＳ Ｐゴシック" panose="020B0600070205080204" pitchFamily="34" charset="-128"/>
                <a:cs typeface="Arial" panose="020B0604020202020204" pitchFamily="34" charset="0"/>
              </a:rPr>
              <a:t>a belief that we can make a difference</a:t>
            </a:r>
            <a:r>
              <a:rPr lang="en-GB" altLang="en-US" sz="3200" dirty="0">
                <a:ea typeface="ＭＳ Ｐゴシック" panose="020B0600070205080204" pitchFamily="34" charset="-128"/>
                <a:cs typeface="Arial" panose="020B0604020202020204" pitchFamily="34" charset="0"/>
              </a:rPr>
              <a:t>.’</a:t>
            </a:r>
          </a:p>
          <a:p>
            <a:pPr algn="r" eaLnBrk="1" hangingPunct="1">
              <a:buFont typeface="Wingdings" panose="05000000000000000000" pitchFamily="2" charset="2"/>
              <a:buNone/>
            </a:pPr>
            <a:endParaRPr lang="en-GB" altLang="en-US" dirty="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r" eaLnBrk="1" hangingPunct="1">
              <a:buFont typeface="Wingdings" panose="05000000000000000000" pitchFamily="2" charset="2"/>
              <a:buNone/>
            </a:pPr>
            <a:r>
              <a:rPr lang="en-GB" altLang="en-US" sz="1500" b="1" i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Young and </a:t>
            </a:r>
            <a:r>
              <a:rPr lang="en-GB" altLang="en-US" sz="1500" b="1" i="1" dirty="0" err="1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Comins</a:t>
            </a:r>
            <a:r>
              <a:rPr lang="en-GB" altLang="en-US" sz="1500" b="1" i="1" dirty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 (2002:12)</a:t>
            </a:r>
            <a:endParaRPr lang="en-GB" altLang="en-US" sz="1500" b="1" dirty="0">
              <a:latin typeface="Times New Roman" panose="02020603050405020304" pitchFamily="18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3" name="Picture 3">
            <a:extLst>
              <a:ext uri="{FF2B5EF4-FFF2-40B4-BE49-F238E27FC236}">
                <a16:creationId xmlns:a16="http://schemas.microsoft.com/office/drawing/2014/main" id="{3418CBE5-804B-4D7C-887C-CA81B5B5A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187" y="728663"/>
            <a:ext cx="4358533" cy="326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BD61EB4B-865C-4F0E-82FC-180573DDC1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94778" y="1956258"/>
            <a:ext cx="3771900" cy="2420720"/>
          </a:xfrm>
        </p:spPr>
        <p:txBody>
          <a:bodyPr anchor="ctr">
            <a:normAutofit fontScale="92500" lnSpcReduction="200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1350" dirty="0">
                <a:solidFill>
                  <a:schemeClr val="tx2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The Earth provides enough to satisfy </a:t>
            </a:r>
            <a:r>
              <a:rPr lang="en-US" altLang="en-US" b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everyone’s needs</a:t>
            </a: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, but </a:t>
            </a:r>
            <a:r>
              <a:rPr lang="en-US" altLang="en-US" b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not</a:t>
            </a: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 for everyone’s </a:t>
            </a:r>
            <a:r>
              <a:rPr lang="en-US" altLang="en-US" b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greed.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	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                    UN, 2024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>
            <a:extLst>
              <a:ext uri="{FF2B5EF4-FFF2-40B4-BE49-F238E27FC236}">
                <a16:creationId xmlns:a16="http://schemas.microsoft.com/office/drawing/2014/main" id="{894A73EF-60C8-4015-8BEA-DC5F1FF1D5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6397" y="424125"/>
            <a:ext cx="5945050" cy="1090538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altLang="en-US" sz="27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</a:t>
            </a:r>
            <a:r>
              <a:rPr lang="en-US" altLang="en-US" sz="2700" b="1" dirty="0" err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ffordd</a:t>
            </a:r>
            <a:r>
              <a:rPr lang="en-US" altLang="en-US" sz="27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700" b="1" dirty="0" err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ymlaen</a:t>
            </a:r>
            <a:r>
              <a:rPr lang="en-US" altLang="en-US" sz="27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 / </a:t>
            </a:r>
            <a:r>
              <a:rPr lang="en-US" altLang="en-US" sz="27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way forward……</a:t>
            </a:r>
          </a:p>
        </p:txBody>
      </p:sp>
      <p:pic>
        <p:nvPicPr>
          <p:cNvPr id="1026" name="Picture 2" descr="Erasmus+ - &quot;Education is the most powerful weapon which... | Facebook">
            <a:extLst>
              <a:ext uri="{FF2B5EF4-FFF2-40B4-BE49-F238E27FC236}">
                <a16:creationId xmlns:a16="http://schemas.microsoft.com/office/drawing/2014/main" id="{329C79A2-16C4-1AAE-3A4C-9C3ED86B1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464" y="1753179"/>
            <a:ext cx="7180691" cy="359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9C123-BF1F-5FD4-38DA-05758A7314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7294" y="6077619"/>
            <a:ext cx="7327106" cy="63036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(Mandela, 1990, cited in Social Change, 2026)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0100" y="1118899"/>
            <a:ext cx="7761615" cy="658297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sz="2100" b="1" dirty="0"/>
              <a:t> </a:t>
            </a:r>
            <a:r>
              <a:rPr lang="en-US" sz="2700" b="1" dirty="0" err="1"/>
              <a:t>Problemau</a:t>
            </a:r>
            <a:r>
              <a:rPr lang="en-US" sz="2700" b="1" dirty="0"/>
              <a:t> </a:t>
            </a:r>
            <a:r>
              <a:rPr lang="en-US" sz="2700" b="1" dirty="0" err="1"/>
              <a:t>dyrys</a:t>
            </a:r>
            <a:r>
              <a:rPr lang="en-US" sz="2700" b="1" dirty="0"/>
              <a:t>                          </a:t>
            </a:r>
            <a:r>
              <a:rPr lang="en-US" sz="2700" b="1" dirty="0">
                <a:solidFill>
                  <a:schemeClr val="accent1"/>
                </a:solidFill>
              </a:rPr>
              <a:t>The wicked problems</a:t>
            </a:r>
          </a:p>
        </p:txBody>
      </p:sp>
      <p:sp>
        <p:nvSpPr>
          <p:cNvPr id="2" name="Content Placeholder 1"/>
          <p:cNvSpPr>
            <a:spLocks/>
          </p:cNvSpPr>
          <p:nvPr/>
        </p:nvSpPr>
        <p:spPr>
          <a:xfrm>
            <a:off x="5059388" y="1943102"/>
            <a:ext cx="3233360" cy="130016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589788">
              <a:spcAft>
                <a:spcPts val="450"/>
              </a:spcAft>
            </a:pPr>
            <a:r>
              <a:rPr lang="en-GB" sz="1161" b="1" dirty="0">
                <a:solidFill>
                  <a:srgbClr val="0070C0"/>
                </a:solidFill>
              </a:rPr>
              <a:t>Climate Change – Environmental Justice</a:t>
            </a:r>
          </a:p>
          <a:p>
            <a:pPr defTabSz="589788">
              <a:spcAft>
                <a:spcPts val="450"/>
              </a:spcAft>
            </a:pPr>
            <a:r>
              <a:rPr lang="en-GB" sz="1161" b="1" dirty="0">
                <a:solidFill>
                  <a:srgbClr val="0070C0"/>
                </a:solidFill>
              </a:rPr>
              <a:t>Discrimination (race, gender) – Social Justice</a:t>
            </a:r>
          </a:p>
          <a:p>
            <a:pPr defTabSz="589788">
              <a:spcAft>
                <a:spcPts val="450"/>
              </a:spcAft>
            </a:pPr>
            <a:r>
              <a:rPr lang="en-GB" sz="1161" b="1" dirty="0">
                <a:solidFill>
                  <a:srgbClr val="0070C0"/>
                </a:solidFill>
              </a:rPr>
              <a:t>Health, Wealth and Happiness – Wellbeing</a:t>
            </a:r>
          </a:p>
          <a:p>
            <a:pPr defTabSz="589788">
              <a:spcAft>
                <a:spcPts val="450"/>
              </a:spcAft>
            </a:pPr>
            <a:r>
              <a:rPr lang="en-GB" sz="1161" b="1" dirty="0">
                <a:solidFill>
                  <a:srgbClr val="0070C0"/>
                </a:solidFill>
              </a:rPr>
              <a:t>Automation – the rise of the machines </a:t>
            </a:r>
          </a:p>
          <a:p>
            <a:pPr>
              <a:spcAft>
                <a:spcPts val="450"/>
              </a:spcAft>
            </a:pPr>
            <a:endParaRPr lang="en-GB" sz="1350" dirty="0"/>
          </a:p>
        </p:txBody>
      </p:sp>
      <p:sp>
        <p:nvSpPr>
          <p:cNvPr id="5" name="Content Placeholder 4"/>
          <p:cNvSpPr>
            <a:spLocks/>
          </p:cNvSpPr>
          <p:nvPr/>
        </p:nvSpPr>
        <p:spPr>
          <a:xfrm>
            <a:off x="869209" y="1943101"/>
            <a:ext cx="3432203" cy="1485899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589788">
              <a:spcAft>
                <a:spcPts val="450"/>
              </a:spcAft>
            </a:pPr>
            <a:r>
              <a:rPr lang="en-GB" sz="1161" b="1" dirty="0" err="1"/>
              <a:t>Newid</a:t>
            </a:r>
            <a:r>
              <a:rPr lang="en-GB" sz="1161" b="1" dirty="0"/>
              <a:t> </a:t>
            </a:r>
            <a:r>
              <a:rPr lang="en-GB" sz="1161" b="1" dirty="0" err="1"/>
              <a:t>Hinsawdd</a:t>
            </a:r>
            <a:r>
              <a:rPr lang="en-GB" sz="1161" b="1" dirty="0"/>
              <a:t> – </a:t>
            </a:r>
            <a:r>
              <a:rPr lang="en-GB" sz="1161" b="1" dirty="0" err="1"/>
              <a:t>Cyfiawnder</a:t>
            </a:r>
            <a:r>
              <a:rPr lang="en-GB" sz="1161" b="1" dirty="0"/>
              <a:t> </a:t>
            </a:r>
            <a:r>
              <a:rPr lang="en-GB" sz="1161" b="1" dirty="0" err="1"/>
              <a:t>Amgylcheddol</a:t>
            </a:r>
            <a:endParaRPr lang="en-GB" sz="1161" b="1" dirty="0"/>
          </a:p>
          <a:p>
            <a:pPr defTabSz="589788">
              <a:spcAft>
                <a:spcPts val="450"/>
              </a:spcAft>
            </a:pPr>
            <a:r>
              <a:rPr lang="en-GB" sz="1161" b="1" dirty="0" err="1"/>
              <a:t>Gwahaniaethau</a:t>
            </a:r>
            <a:r>
              <a:rPr lang="en-GB" sz="1161" b="1" dirty="0"/>
              <a:t> (</a:t>
            </a:r>
            <a:r>
              <a:rPr lang="en-GB" sz="1161" b="1" dirty="0" err="1"/>
              <a:t>cenedl</a:t>
            </a:r>
            <a:r>
              <a:rPr lang="en-GB" sz="1161" b="1" dirty="0"/>
              <a:t>, </a:t>
            </a:r>
            <a:r>
              <a:rPr lang="en-GB" sz="1161" b="1" dirty="0" err="1"/>
              <a:t>hil</a:t>
            </a:r>
            <a:r>
              <a:rPr lang="en-GB" sz="1161" b="1" dirty="0"/>
              <a:t>) – </a:t>
            </a:r>
            <a:r>
              <a:rPr lang="en-GB" sz="1161" b="1" dirty="0" err="1"/>
              <a:t>Cyfiawnder</a:t>
            </a:r>
            <a:r>
              <a:rPr lang="en-GB" sz="1161" b="1" dirty="0"/>
              <a:t> </a:t>
            </a:r>
            <a:r>
              <a:rPr lang="en-GB" sz="1161" b="1" dirty="0" err="1"/>
              <a:t>Cymdeithasol</a:t>
            </a:r>
            <a:endParaRPr lang="en-GB" sz="1161" b="1" dirty="0"/>
          </a:p>
          <a:p>
            <a:pPr defTabSz="589788">
              <a:spcAft>
                <a:spcPts val="450"/>
              </a:spcAft>
            </a:pPr>
            <a:r>
              <a:rPr lang="en-GB" sz="1161" b="1" dirty="0"/>
              <a:t>Iechyd, </a:t>
            </a:r>
            <a:r>
              <a:rPr lang="en-GB" sz="1161" b="1" dirty="0" err="1"/>
              <a:t>Cyfoeth</a:t>
            </a:r>
            <a:r>
              <a:rPr lang="en-GB" sz="1161" b="1" dirty="0"/>
              <a:t> a </a:t>
            </a:r>
            <a:r>
              <a:rPr lang="en-GB" sz="1161" b="1" dirty="0" err="1"/>
              <a:t>Hapusrwydd</a:t>
            </a:r>
            <a:r>
              <a:rPr lang="en-GB" sz="1161" b="1" dirty="0"/>
              <a:t> – </a:t>
            </a:r>
            <a:r>
              <a:rPr lang="en-GB" sz="1161" b="1" dirty="0" err="1"/>
              <a:t>Lles</a:t>
            </a:r>
            <a:endParaRPr lang="en-GB" sz="1161" b="1" dirty="0"/>
          </a:p>
          <a:p>
            <a:pPr defTabSz="589788">
              <a:spcAft>
                <a:spcPts val="450"/>
              </a:spcAft>
            </a:pPr>
            <a:r>
              <a:rPr lang="en-GB" sz="1161" b="1" dirty="0" err="1"/>
              <a:t>Automeiddio</a:t>
            </a:r>
            <a:r>
              <a:rPr lang="en-GB" sz="1161" b="1" dirty="0"/>
              <a:t> – </a:t>
            </a:r>
            <a:r>
              <a:rPr lang="en-GB" sz="1161" b="1" dirty="0" err="1"/>
              <a:t>Esblygiad</a:t>
            </a:r>
            <a:r>
              <a:rPr lang="en-GB" sz="1161" b="1" dirty="0"/>
              <a:t> </a:t>
            </a:r>
            <a:r>
              <a:rPr lang="en-GB" sz="1161" b="1" dirty="0" err="1"/>
              <a:t>Peiriannau</a:t>
            </a:r>
            <a:r>
              <a:rPr lang="en-GB" sz="1161" b="1" dirty="0"/>
              <a:t>  </a:t>
            </a:r>
          </a:p>
          <a:p>
            <a:pPr>
              <a:spcAft>
                <a:spcPts val="450"/>
              </a:spcAft>
            </a:pPr>
            <a:endParaRPr lang="en-GB" sz="13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7599" y="3243264"/>
            <a:ext cx="4263170" cy="265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407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>
            <a:extLst>
              <a:ext uri="{FF2B5EF4-FFF2-40B4-BE49-F238E27FC236}">
                <a16:creationId xmlns:a16="http://schemas.microsoft.com/office/drawing/2014/main" id="{A321DA7C-EC39-4C17-BDCC-E1FE910AB7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0722" y="350452"/>
            <a:ext cx="7280644" cy="990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ADCDF? </a:t>
            </a:r>
            <a:r>
              <a:rPr lang="en-GB" altLang="en-US" dirty="0">
                <a:ea typeface="ＭＳ Ｐゴシック" panose="020B0600070205080204" pitchFamily="34" charset="-128"/>
              </a:rPr>
              <a:t>/ What is ESDGC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7890" name="Rectangle 3">
            <a:extLst>
              <a:ext uri="{FF2B5EF4-FFF2-40B4-BE49-F238E27FC236}">
                <a16:creationId xmlns:a16="http://schemas.microsoft.com/office/drawing/2014/main" id="{9667C9A2-2251-4CBD-AD2F-751BE81343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90598" y="1188877"/>
            <a:ext cx="4107237" cy="4997611"/>
          </a:xfrm>
        </p:spPr>
        <p:txBody>
          <a:bodyPr>
            <a:noAutofit/>
          </a:bodyPr>
          <a:lstStyle/>
          <a:p>
            <a:pPr marL="352425" indent="-352425"/>
            <a:r>
              <a:rPr lang="en-GB" altLang="en-US" sz="1800" dirty="0">
                <a:ea typeface="ＭＳ Ｐゴシック" panose="020B0600070205080204" pitchFamily="34" charset="-128"/>
              </a:rPr>
              <a:t>ESDGC is about things we do </a:t>
            </a:r>
            <a:r>
              <a:rPr lang="en-GB" altLang="en-US" sz="1800" b="1" dirty="0">
                <a:ea typeface="ＭＳ Ｐゴシック" panose="020B0600070205080204" pitchFamily="34" charset="-128"/>
              </a:rPr>
              <a:t>every day.</a:t>
            </a:r>
          </a:p>
          <a:p>
            <a:pPr marL="352425" indent="-352425"/>
            <a:r>
              <a:rPr lang="en-GB" altLang="en-US" sz="1800" dirty="0">
                <a:ea typeface="ＭＳ Ｐゴシック" panose="020B0600070205080204" pitchFamily="34" charset="-128"/>
              </a:rPr>
              <a:t> It is about the </a:t>
            </a:r>
            <a:r>
              <a:rPr lang="en-GB" altLang="en-US" sz="1800" b="1" dirty="0">
                <a:ea typeface="ＭＳ Ｐゴシック" panose="020B0600070205080204" pitchFamily="34" charset="-128"/>
              </a:rPr>
              <a:t>big issues in the world </a:t>
            </a:r>
            <a:r>
              <a:rPr lang="en-GB" altLang="en-US" sz="1800" dirty="0">
                <a:ea typeface="ＭＳ Ｐゴシック" panose="020B0600070205080204" pitchFamily="34" charset="-128"/>
              </a:rPr>
              <a:t>– such as climate change, trade, resource and environmental depletion, human rights, conflict and democracy – and about how they relate to each other and to us. </a:t>
            </a:r>
          </a:p>
          <a:p>
            <a:pPr marL="352425" indent="-352425"/>
            <a:r>
              <a:rPr lang="en-GB" altLang="en-US" sz="1800" dirty="0">
                <a:ea typeface="ＭＳ Ｐゴシック" panose="020B0600070205080204" pitchFamily="34" charset="-128"/>
              </a:rPr>
              <a:t>It is about </a:t>
            </a:r>
            <a:r>
              <a:rPr lang="en-GB" altLang="en-US" sz="1800" b="1" dirty="0">
                <a:ea typeface="ＭＳ Ｐゴシック" panose="020B0600070205080204" pitchFamily="34" charset="-128"/>
              </a:rPr>
              <a:t>how we treat the earth </a:t>
            </a:r>
            <a:r>
              <a:rPr lang="en-GB" altLang="en-US" sz="1800" dirty="0">
                <a:ea typeface="ＭＳ Ｐゴシック" panose="020B0600070205080204" pitchFamily="34" charset="-128"/>
              </a:rPr>
              <a:t>and </a:t>
            </a:r>
            <a:r>
              <a:rPr lang="en-GB" altLang="en-US" sz="1800" b="1" dirty="0">
                <a:ea typeface="ＭＳ Ｐゴシック" panose="020B0600070205080204" pitchFamily="34" charset="-128"/>
              </a:rPr>
              <a:t>how we treat each other</a:t>
            </a:r>
            <a:r>
              <a:rPr lang="en-GB" altLang="en-US" sz="1800" dirty="0">
                <a:ea typeface="ＭＳ Ｐゴシック" panose="020B0600070205080204" pitchFamily="34" charset="-128"/>
              </a:rPr>
              <a:t>, no matter how far apart we live.</a:t>
            </a:r>
          </a:p>
          <a:p>
            <a:pPr marL="352425" indent="-352425"/>
            <a:r>
              <a:rPr lang="en-GB" altLang="en-US" sz="1800" dirty="0">
                <a:ea typeface="ＭＳ Ｐゴシック" panose="020B0600070205080204" pitchFamily="34" charset="-128"/>
              </a:rPr>
              <a:t>It is about how we </a:t>
            </a:r>
            <a:r>
              <a:rPr lang="en-GB" altLang="en-US" sz="1800" b="1" dirty="0">
                <a:ea typeface="ＭＳ Ｐゴシック" panose="020B0600070205080204" pitchFamily="34" charset="-128"/>
              </a:rPr>
              <a:t>prepare for the future</a:t>
            </a:r>
            <a:r>
              <a:rPr lang="en-GB" altLang="en-US" sz="1800" dirty="0">
                <a:ea typeface="ＭＳ Ｐゴシック" panose="020B0600070205080204" pitchFamily="34" charset="-128"/>
              </a:rPr>
              <a:t>.</a:t>
            </a:r>
          </a:p>
          <a:p>
            <a:pPr marL="352425" indent="-352425"/>
            <a:r>
              <a:rPr lang="en-GB" altLang="en-US" sz="1800" b="1" dirty="0">
                <a:ea typeface="ＭＳ Ｐゴシック" panose="020B0600070205080204" pitchFamily="34" charset="-128"/>
              </a:rPr>
              <a:t>Everyone</a:t>
            </a:r>
            <a:r>
              <a:rPr lang="en-GB" altLang="en-US" sz="1800" dirty="0">
                <a:ea typeface="ＭＳ Ｐゴシック" panose="020B0600070205080204" pitchFamily="34" charset="-128"/>
              </a:rPr>
              <a:t> of us has </a:t>
            </a:r>
            <a:r>
              <a:rPr lang="en-GB" altLang="en-US" sz="1800" b="1" dirty="0">
                <a:ea typeface="ＭＳ Ｐゴシック" panose="020B0600070205080204" pitchFamily="34" charset="-128"/>
              </a:rPr>
              <a:t>a part to play</a:t>
            </a:r>
            <a:r>
              <a:rPr lang="en-GB" altLang="en-US" sz="1800" dirty="0">
                <a:ea typeface="ＭＳ Ｐゴシック" panose="020B0600070205080204" pitchFamily="34" charset="-128"/>
              </a:rPr>
              <a:t>.</a:t>
            </a:r>
            <a:endParaRPr lang="en-US" altLang="en-US" sz="1800" dirty="0">
              <a:ea typeface="ＭＳ Ｐゴシック" panose="020B0600070205080204" pitchFamily="34" charset="-128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343AC0-D5BD-46E4-80FC-22E31D3AAFCF}"/>
              </a:ext>
            </a:extLst>
          </p:cNvPr>
          <p:cNvSpPr txBox="1"/>
          <p:nvPr/>
        </p:nvSpPr>
        <p:spPr>
          <a:xfrm>
            <a:off x="286422" y="1188877"/>
            <a:ext cx="410723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 ADCDF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ymwneud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â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phethau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rydyn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ni'n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eu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gwneud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bob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dydd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.</a:t>
            </a:r>
          </a:p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Mae'n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ymwneud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â'r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materion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mawr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y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byd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–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megis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newid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yr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hinsawdd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masnach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adnoddau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disbyddu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amgylcheddol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hawliau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dynol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gwrthdaro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democratiaeth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– a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sut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maent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ymwneud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â'i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gilydd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ac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i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ni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. </a:t>
            </a:r>
          </a:p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Mae'n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ymwneud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â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sut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rydym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trin y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ddaear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sut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rydym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trin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ein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gilydd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waeth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pa mor bell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ar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wahân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yr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ydym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byw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.</a:t>
            </a:r>
          </a:p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Mae'n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ymwneud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â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sut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yr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ydym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paratoi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ar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gyfer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y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dyfodol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.</a:t>
            </a:r>
          </a:p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gan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bawb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ohonom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ran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i'w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chwarae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424FB185-A9F0-48CD-BEB1-04DE267DAF6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95666" y="243203"/>
            <a:ext cx="530758" cy="990601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648DBFA9-CE58-45D2-BA76-20ADE9DE48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89693" y="381000"/>
            <a:ext cx="7668532" cy="9906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Mae ADCDF </a:t>
            </a:r>
            <a:r>
              <a:rPr lang="en-GB" altLang="en-US" sz="2800" b="1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gallu</a:t>
            </a:r>
            <a:r>
              <a:rPr lang="en-GB" altLang="en-US" sz="2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ysgogi</a:t>
            </a:r>
            <a:r>
              <a:rPr lang="en-GB" altLang="en-US" sz="2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plant </a:t>
            </a:r>
            <a:r>
              <a:rPr lang="en-GB" altLang="en-US" sz="2800" b="1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oherwydd</a:t>
            </a:r>
            <a:r>
              <a:rPr lang="en-GB" altLang="en-US" sz="2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… </a:t>
            </a:r>
            <a:br>
              <a:rPr lang="en-GB" altLang="en-US" sz="28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</a:br>
            <a:r>
              <a:rPr lang="en-GB" altLang="en-US" sz="2800" b="1" dirty="0">
                <a:ea typeface="ＭＳ Ｐゴシック" panose="020B0600070205080204" pitchFamily="34" charset="-128"/>
              </a:rPr>
              <a:t>ESDGC can motivate children because… </a:t>
            </a:r>
            <a:endParaRPr lang="en-US" altLang="en-US" sz="2800" b="1" dirty="0">
              <a:ea typeface="ＭＳ Ｐゴシック" panose="020B0600070205080204" pitchFamily="34" charset="-128"/>
            </a:endParaRPr>
          </a:p>
        </p:txBody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032BC45C-1DAF-41F7-8258-6E1FC2CA09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31393" y="1392972"/>
            <a:ext cx="4126832" cy="3257550"/>
          </a:xfrm>
        </p:spPr>
        <p:txBody>
          <a:bodyPr>
            <a:normAutofit lnSpcReduction="10000"/>
          </a:bodyPr>
          <a:lstStyle/>
          <a:p>
            <a:pPr marL="352425" indent="-352425"/>
            <a:r>
              <a:rPr lang="en-GB" altLang="en-US" sz="2100" dirty="0">
                <a:ea typeface="ＭＳ Ｐゴシック" panose="020B0600070205080204" pitchFamily="34" charset="-128"/>
              </a:rPr>
              <a:t>It provides </a:t>
            </a:r>
            <a:r>
              <a:rPr lang="en-GB" altLang="en-US" sz="2100" b="1" dirty="0">
                <a:ea typeface="ＭＳ Ｐゴシック" panose="020B0600070205080204" pitchFamily="34" charset="-128"/>
              </a:rPr>
              <a:t>interesting real life, topical contexts </a:t>
            </a:r>
            <a:r>
              <a:rPr lang="en-GB" altLang="en-US" sz="2100" dirty="0">
                <a:ea typeface="ＭＳ Ｐゴシック" panose="020B0600070205080204" pitchFamily="34" charset="-128"/>
              </a:rPr>
              <a:t>which learners can relate to, and an exciting opportunity for developing </a:t>
            </a:r>
            <a:r>
              <a:rPr lang="en-GB" altLang="en-US" sz="2100" u="sng" dirty="0">
                <a:ea typeface="ＭＳ Ｐゴシック" panose="020B0600070205080204" pitchFamily="34" charset="-128"/>
              </a:rPr>
              <a:t>skills.</a:t>
            </a:r>
            <a:endParaRPr lang="en-GB" altLang="en-US" sz="2100" u="sng" dirty="0">
              <a:ea typeface="ＭＳ Ｐゴシック" panose="020B0600070205080204" pitchFamily="34" charset="-128"/>
              <a:sym typeface="Wingdings" panose="05000000000000000000" pitchFamily="2" charset="2"/>
            </a:endParaRPr>
          </a:p>
          <a:p>
            <a:pPr marL="352425" indent="-352425">
              <a:buNone/>
            </a:pPr>
            <a:r>
              <a:rPr lang="en-GB" altLang="en-US" sz="2100" dirty="0">
                <a:ea typeface="ＭＳ Ｐゴシック" panose="020B0600070205080204" pitchFamily="34" charset="-128"/>
                <a:sym typeface="Wingdings" panose="05000000000000000000" pitchFamily="2" charset="2"/>
              </a:rPr>
              <a:t>                                    </a:t>
            </a:r>
          </a:p>
          <a:p>
            <a:pPr marL="352425" indent="-352425"/>
            <a:r>
              <a:rPr lang="en-GB" altLang="en-US" sz="2100" dirty="0">
                <a:ea typeface="ＭＳ Ｐゴシック" panose="020B0600070205080204" pitchFamily="34" charset="-128"/>
              </a:rPr>
              <a:t>Many of the </a:t>
            </a:r>
            <a:r>
              <a:rPr lang="en-GB" altLang="en-US" sz="2100" u="sng" dirty="0">
                <a:ea typeface="ＭＳ Ｐゴシック" panose="020B0600070205080204" pitchFamily="34" charset="-128"/>
              </a:rPr>
              <a:t>existing school schemes</a:t>
            </a:r>
            <a:r>
              <a:rPr lang="en-GB" altLang="en-US" sz="2100" dirty="0">
                <a:ea typeface="ＭＳ Ｐゴシック" panose="020B0600070205080204" pitchFamily="34" charset="-128"/>
              </a:rPr>
              <a:t>, such as </a:t>
            </a:r>
            <a:r>
              <a:rPr lang="en-GB" altLang="en-US" sz="2100" b="1" dirty="0" err="1">
                <a:ea typeface="ＭＳ Ｐゴシック" panose="020B0600070205080204" pitchFamily="34" charset="-128"/>
              </a:rPr>
              <a:t>EcoSchools</a:t>
            </a:r>
            <a:r>
              <a:rPr lang="en-GB" altLang="en-US" sz="2100" b="1" dirty="0">
                <a:ea typeface="ＭＳ Ｐゴシック" panose="020B0600070205080204" pitchFamily="34" charset="-128"/>
              </a:rPr>
              <a:t>, Healthy Schools, Fairtrade schools </a:t>
            </a:r>
            <a:r>
              <a:rPr lang="en-GB" altLang="en-US" sz="2100" dirty="0">
                <a:ea typeface="ＭＳ Ｐゴシック" panose="020B0600070205080204" pitchFamily="34" charset="-128"/>
              </a:rPr>
              <a:t>and the various types of international school partnership contribute to ESDGC.</a:t>
            </a:r>
            <a:endParaRPr lang="en-US" altLang="en-US" sz="2100" dirty="0">
              <a:ea typeface="ＭＳ Ｐゴシック" panose="020B0600070205080204" pitchFamily="34" charset="-12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1A231B-FBA6-4B0B-A340-A6AAD3C32917}"/>
              </a:ext>
            </a:extLst>
          </p:cNvPr>
          <p:cNvSpPr txBox="1"/>
          <p:nvPr/>
        </p:nvSpPr>
        <p:spPr>
          <a:xfrm>
            <a:off x="348916" y="1392972"/>
            <a:ext cx="3946358" cy="4093428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Mae’n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cynnig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cyd-destunau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diddorol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amserol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go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iawn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sy’n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berthnasol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i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ddysgwyr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chyfle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cyffrous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i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ddatblygu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sng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sgiliau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.  </a:t>
            </a:r>
          </a:p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  <a:sym typeface="Wingdings" panose="05000000000000000000" pitchFamily="2" charset="2"/>
              </a:rPr>
              <a:t>                                    </a:t>
            </a:r>
          </a:p>
          <a:p>
            <a:pPr marL="352425" marR="0" lvl="0" indent="-352425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Mae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llawer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o’r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sng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cynlluniau</a:t>
            </a:r>
            <a:r>
              <a:rPr kumimoji="0" lang="en-GB" altLang="en-US" sz="2000" b="0" i="0" u="sng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sng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presennol</a:t>
            </a:r>
            <a:r>
              <a:rPr kumimoji="0" lang="en-GB" altLang="en-US" sz="2000" b="0" i="0" u="sng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mewn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ysgolion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fel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EcoSgolion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Ysgolion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Iach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Ysgolion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Masnach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Deg</a:t>
            </a:r>
            <a:r>
              <a:rPr kumimoji="0" lang="en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a’r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gwahanol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fathau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o </a:t>
            </a:r>
            <a:r>
              <a:rPr kumimoji="0" lang="en-GB" altLang="en-US" sz="2000" b="0" i="0" u="sng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bartneriaethau</a:t>
            </a:r>
            <a:r>
              <a:rPr kumimoji="0" lang="en-GB" altLang="en-US" sz="2000" b="0" i="0" u="sng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sng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rhyngwladol</a:t>
            </a:r>
            <a:r>
              <a:rPr kumimoji="0" lang="en-GB" altLang="en-US" sz="2000" b="0" i="0" u="sng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ar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gyfer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ysgolion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,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yn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cyfrannu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 at ADCDF.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970" y="1630976"/>
            <a:ext cx="2526323" cy="3633583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sz="4050">
                <a:solidFill>
                  <a:srgbClr val="FFFFFF"/>
                </a:solidFill>
              </a:rPr>
              <a:t>CyfeirnodauReferences</a:t>
            </a:r>
            <a:endParaRPr lang="en-US" sz="4050" dirty="0">
              <a:solidFill>
                <a:srgbClr val="FFFFFF"/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645" y="1630976"/>
            <a:ext cx="7994142" cy="3559674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Brown, T. and Katz, B. (2011) Change by design. </a:t>
            </a:r>
            <a:r>
              <a:rPr lang="en-US" i="1" dirty="0">
                <a:ea typeface="+mn-lt"/>
                <a:cs typeface="+mn-lt"/>
              </a:rPr>
              <a:t>Journal of product innovation management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28</a:t>
            </a:r>
            <a:r>
              <a:rPr lang="en-US" dirty="0">
                <a:ea typeface="+mn-lt"/>
                <a:cs typeface="+mn-lt"/>
              </a:rPr>
              <a:t>(3), pp.381-383.</a:t>
            </a:r>
            <a:endParaRPr lang="en-US" dirty="0"/>
          </a:p>
          <a:p>
            <a:r>
              <a:rPr lang="en-US" dirty="0"/>
              <a:t>Interaction Design Foundation (2019) </a:t>
            </a:r>
            <a:r>
              <a:rPr lang="en-US" i="1" dirty="0"/>
              <a:t>Design Thinking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https://www.interaction-design.org/literature/topics/design-thinking</a:t>
            </a:r>
            <a:r>
              <a:rPr lang="en-US" dirty="0"/>
              <a:t> (Accessed 30 January  2021).</a:t>
            </a:r>
          </a:p>
          <a:p>
            <a:r>
              <a:rPr lang="en-GB" dirty="0" err="1"/>
              <a:t>Surowiecki</a:t>
            </a:r>
            <a:r>
              <a:rPr lang="en-GB" dirty="0"/>
              <a:t>, J. (2005) </a:t>
            </a:r>
            <a:r>
              <a:rPr lang="en-GB" i="1" dirty="0"/>
              <a:t>The wisdom of crowds</a:t>
            </a:r>
            <a:r>
              <a:rPr lang="en-GB" dirty="0"/>
              <a:t>. Anchor.</a:t>
            </a:r>
            <a:endParaRPr lang="en-US" dirty="0"/>
          </a:p>
          <a:p>
            <a:endParaRPr lang="en-US" dirty="0">
              <a:cs typeface="Calibri Ligh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84093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</Template>
  <TotalTime>1486</TotalTime>
  <Words>1403</Words>
  <Application>Microsoft Office PowerPoint</Application>
  <PresentationFormat>On-screen Show (4:3)</PresentationFormat>
  <Paragraphs>106</Paragraphs>
  <Slides>23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5" baseType="lpstr">
      <vt:lpstr>ＭＳ Ｐゴシック</vt:lpstr>
      <vt:lpstr>Arial</vt:lpstr>
      <vt:lpstr>Calibri</vt:lpstr>
      <vt:lpstr>Calibri Light</vt:lpstr>
      <vt:lpstr>Century Gothic</vt:lpstr>
      <vt:lpstr>Comic Sans MS</vt:lpstr>
      <vt:lpstr>Georgia</vt:lpstr>
      <vt:lpstr>Times New Roman</vt:lpstr>
      <vt:lpstr>Wingdings</vt:lpstr>
      <vt:lpstr>Wingdings 3</vt:lpstr>
      <vt:lpstr>Holding PAge</vt:lpstr>
      <vt:lpstr>Accessible 2</vt:lpstr>
      <vt:lpstr>PowerPoint Presentation</vt:lpstr>
      <vt:lpstr>ECIE4010 Heriau Cyfoes yn Gwneud Gwahaniaeth  Contemporary Challenges – Making a Difference  MAD 2026</vt:lpstr>
      <vt:lpstr>  Trosolwg o’r sesiwn: Sesiwn 1: Cyflwyniad   Session overview: Session 1: Introduction</vt:lpstr>
      <vt:lpstr>Trosolwg o’r Modiwl / Module Overview</vt:lpstr>
      <vt:lpstr>Amcanion y modiwl / Module aims</vt:lpstr>
      <vt:lpstr>Learning Outcomes Deilliannau Dysgu </vt:lpstr>
      <vt:lpstr>PowerPoint Presentation</vt:lpstr>
      <vt:lpstr>PowerPoint Presentation</vt:lpstr>
      <vt:lpstr>PowerPoint Presentation</vt:lpstr>
      <vt:lpstr>PowerPoint Presentation</vt:lpstr>
      <vt:lpstr>What do we need to reach these aims? Beth sydd ei angen arnom i gyrraedd y nodau hyn?</vt:lpstr>
      <vt:lpstr>Wicked problems   quote: Walls, 2018</vt:lpstr>
      <vt:lpstr>Are you a global citizen? Ydych chi'n ddinesydd byd-eang?</vt:lpstr>
      <vt:lpstr>Enghraifft: Gordewdra Example: Obesity</vt:lpstr>
      <vt:lpstr>Complex debates on obesity</vt:lpstr>
      <vt:lpstr>PowerPoint Presentation</vt:lpstr>
      <vt:lpstr>Diffiniadau eraill…/Other definitions……</vt:lpstr>
      <vt:lpstr>PowerPoint Presentation</vt:lpstr>
      <vt:lpstr>Y ffordd ymlaen… / The way forward……</vt:lpstr>
      <vt:lpstr> Problemau dyrys                          The wicked problems</vt:lpstr>
      <vt:lpstr>Beth yw ADCDF? / What is ESDGC</vt:lpstr>
      <vt:lpstr>Mae ADCDF yn gallu ysgogi plant oherwydd…  ESDGC can motivate children because… </vt:lpstr>
      <vt:lpstr>CyfeirnodauReferences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Heike Griffiths</cp:lastModifiedBy>
  <cp:revision>6</cp:revision>
  <dcterms:created xsi:type="dcterms:W3CDTF">2024-09-09T09:14:57Z</dcterms:created>
  <dcterms:modified xsi:type="dcterms:W3CDTF">2026-02-02T15:55:45Z</dcterms:modified>
</cp:coreProperties>
</file>